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671" r:id="rId2"/>
    <p:sldMasterId id="2147483688" r:id="rId3"/>
    <p:sldMasterId id="2147483713" r:id="rId4"/>
  </p:sldMasterIdLst>
  <p:notesMasterIdLst>
    <p:notesMasterId r:id="rId47"/>
  </p:notesMasterIdLst>
  <p:handoutMasterIdLst>
    <p:handoutMasterId r:id="rId48"/>
  </p:handoutMasterIdLst>
  <p:sldIdLst>
    <p:sldId id="555" r:id="rId5"/>
    <p:sldId id="603" r:id="rId6"/>
    <p:sldId id="754" r:id="rId7"/>
    <p:sldId id="631" r:id="rId8"/>
    <p:sldId id="596" r:id="rId9"/>
    <p:sldId id="599" r:id="rId10"/>
    <p:sldId id="766" r:id="rId11"/>
    <p:sldId id="600" r:id="rId12"/>
    <p:sldId id="705" r:id="rId13"/>
    <p:sldId id="752" r:id="rId14"/>
    <p:sldId id="756" r:id="rId15"/>
    <p:sldId id="642" r:id="rId16"/>
    <p:sldId id="641" r:id="rId17"/>
    <p:sldId id="777" r:id="rId18"/>
    <p:sldId id="616" r:id="rId19"/>
    <p:sldId id="767" r:id="rId20"/>
    <p:sldId id="757" r:id="rId21"/>
    <p:sldId id="652" r:id="rId22"/>
    <p:sldId id="653" r:id="rId23"/>
    <p:sldId id="654" r:id="rId24"/>
    <p:sldId id="703" r:id="rId25"/>
    <p:sldId id="573" r:id="rId26"/>
    <p:sldId id="592" r:id="rId27"/>
    <p:sldId id="526" r:id="rId28"/>
    <p:sldId id="753" r:id="rId29"/>
    <p:sldId id="623" r:id="rId30"/>
    <p:sldId id="645" r:id="rId31"/>
    <p:sldId id="527" r:id="rId32"/>
    <p:sldId id="590" r:id="rId33"/>
    <p:sldId id="593" r:id="rId34"/>
    <p:sldId id="533" r:id="rId35"/>
    <p:sldId id="588" r:id="rId36"/>
    <p:sldId id="589" r:id="rId37"/>
    <p:sldId id="768" r:id="rId38"/>
    <p:sldId id="769" r:id="rId39"/>
    <p:sldId id="685" r:id="rId40"/>
    <p:sldId id="778" r:id="rId41"/>
    <p:sldId id="779" r:id="rId42"/>
    <p:sldId id="780" r:id="rId43"/>
    <p:sldId id="781" r:id="rId44"/>
    <p:sldId id="782" r:id="rId45"/>
    <p:sldId id="785" r:id="rId46"/>
  </p:sldIdLst>
  <p:sldSz cx="9144000" cy="6858000" type="screen4x3"/>
  <p:notesSz cx="6797675" cy="9926638"/>
  <p:defaultTex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1CC07E"/>
    <a:srgbClr val="009000"/>
    <a:srgbClr val="000000"/>
    <a:srgbClr val="999999"/>
    <a:srgbClr val="DEFAEF"/>
    <a:srgbClr val="9FF1D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6" autoAdjust="0"/>
    <p:restoredTop sz="89354" autoAdjust="0"/>
  </p:normalViewPr>
  <p:slideViewPr>
    <p:cSldViewPr snapToGrid="0">
      <p:cViewPr varScale="1">
        <p:scale>
          <a:sx n="62" d="100"/>
          <a:sy n="62" d="100"/>
        </p:scale>
        <p:origin x="1368" y="56"/>
      </p:cViewPr>
      <p:guideLst>
        <p:guide orient="horz" pos="2160"/>
        <p:guide pos="2880"/>
      </p:guideLst>
    </p:cSldViewPr>
  </p:slideViewPr>
  <p:outlineViewPr>
    <p:cViewPr>
      <p:scale>
        <a:sx n="33" d="100"/>
        <a:sy n="33" d="100"/>
      </p:scale>
      <p:origin x="108" y="1206"/>
    </p:cViewPr>
  </p:outlineViewPr>
  <p:notesTextViewPr>
    <p:cViewPr>
      <p:scale>
        <a:sx n="100" d="100"/>
        <a:sy n="100" d="100"/>
      </p:scale>
      <p:origin x="0" y="0"/>
    </p:cViewPr>
  </p:notesTextViewPr>
  <p:sorterViewPr>
    <p:cViewPr>
      <p:scale>
        <a:sx n="66" d="100"/>
        <a:sy n="66" d="100"/>
      </p:scale>
      <p:origin x="0" y="1026"/>
    </p:cViewPr>
  </p:sorterViewPr>
  <p:notesViewPr>
    <p:cSldViewPr snapToGrid="0">
      <p:cViewPr>
        <p:scale>
          <a:sx n="100" d="100"/>
          <a:sy n="100" d="100"/>
        </p:scale>
        <p:origin x="-1890" y="-72"/>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3340" cy="495221"/>
          </a:xfrm>
          <a:prstGeom prst="rect">
            <a:avLst/>
          </a:prstGeom>
          <a:noFill/>
          <a:ln w="9525">
            <a:noFill/>
            <a:miter lim="800000"/>
            <a:headEnd/>
            <a:tailEnd/>
          </a:ln>
          <a:effectLst/>
        </p:spPr>
        <p:txBody>
          <a:bodyPr vert="horz" wrap="square" lIns="19538" tIns="0" rIns="19538" bIns="0" numCol="1" anchor="t" anchorCtr="0" compatLnSpc="1">
            <a:prstTxWarp prst="textNoShape">
              <a:avLst/>
            </a:prstTxWarp>
          </a:bodyPr>
          <a:lstStyle>
            <a:lvl1pPr defTabSz="936625">
              <a:lnSpc>
                <a:spcPct val="100000"/>
              </a:lnSpc>
              <a:defRPr sz="1000" i="1" baseline="0"/>
            </a:lvl1pPr>
          </a:lstStyle>
          <a:p>
            <a:endParaRPr lang="en-GB" dirty="0"/>
          </a:p>
        </p:txBody>
      </p:sp>
      <p:sp>
        <p:nvSpPr>
          <p:cNvPr id="3075" name="Rectangle 3"/>
          <p:cNvSpPr>
            <a:spLocks noGrp="1" noChangeArrowheads="1"/>
          </p:cNvSpPr>
          <p:nvPr>
            <p:ph type="dt" sz="quarter" idx="1"/>
          </p:nvPr>
        </p:nvSpPr>
        <p:spPr bwMode="auto">
          <a:xfrm>
            <a:off x="3854335" y="0"/>
            <a:ext cx="2943340" cy="495221"/>
          </a:xfrm>
          <a:prstGeom prst="rect">
            <a:avLst/>
          </a:prstGeom>
          <a:noFill/>
          <a:ln w="9525">
            <a:noFill/>
            <a:miter lim="800000"/>
            <a:headEnd/>
            <a:tailEnd/>
          </a:ln>
          <a:effectLst/>
        </p:spPr>
        <p:txBody>
          <a:bodyPr vert="horz" wrap="square" lIns="19538" tIns="0" rIns="19538" bIns="0" numCol="1" anchor="t" anchorCtr="0" compatLnSpc="1">
            <a:prstTxWarp prst="textNoShape">
              <a:avLst/>
            </a:prstTxWarp>
          </a:bodyPr>
          <a:lstStyle>
            <a:lvl1pPr algn="r" defTabSz="936625">
              <a:lnSpc>
                <a:spcPct val="100000"/>
              </a:lnSpc>
              <a:defRPr sz="1000" i="1" baseline="0"/>
            </a:lvl1pPr>
          </a:lstStyle>
          <a:p>
            <a:endParaRPr lang="en-GB" dirty="0"/>
          </a:p>
        </p:txBody>
      </p:sp>
      <p:sp>
        <p:nvSpPr>
          <p:cNvPr id="3076" name="Rectangle 4"/>
          <p:cNvSpPr>
            <a:spLocks noGrp="1" noChangeArrowheads="1"/>
          </p:cNvSpPr>
          <p:nvPr>
            <p:ph type="ftr" sz="quarter" idx="2"/>
          </p:nvPr>
        </p:nvSpPr>
        <p:spPr bwMode="auto">
          <a:xfrm>
            <a:off x="1" y="9431417"/>
            <a:ext cx="2943340" cy="495221"/>
          </a:xfrm>
          <a:prstGeom prst="rect">
            <a:avLst/>
          </a:prstGeom>
          <a:noFill/>
          <a:ln w="9525">
            <a:noFill/>
            <a:miter lim="800000"/>
            <a:headEnd/>
            <a:tailEnd/>
          </a:ln>
          <a:effectLst/>
        </p:spPr>
        <p:txBody>
          <a:bodyPr vert="horz" wrap="square" lIns="19538" tIns="0" rIns="19538" bIns="0" numCol="1" anchor="b" anchorCtr="0" compatLnSpc="1">
            <a:prstTxWarp prst="textNoShape">
              <a:avLst/>
            </a:prstTxWarp>
          </a:bodyPr>
          <a:lstStyle>
            <a:lvl1pPr defTabSz="936625">
              <a:lnSpc>
                <a:spcPct val="100000"/>
              </a:lnSpc>
              <a:defRPr sz="1000" i="1" baseline="0"/>
            </a:lvl1pPr>
          </a:lstStyle>
          <a:p>
            <a:endParaRPr lang="en-GB" dirty="0"/>
          </a:p>
        </p:txBody>
      </p:sp>
      <p:sp>
        <p:nvSpPr>
          <p:cNvPr id="3077" name="Rectangle 5"/>
          <p:cNvSpPr>
            <a:spLocks noGrp="1" noChangeArrowheads="1"/>
          </p:cNvSpPr>
          <p:nvPr>
            <p:ph type="sldNum" sz="quarter" idx="3"/>
          </p:nvPr>
        </p:nvSpPr>
        <p:spPr bwMode="auto">
          <a:xfrm>
            <a:off x="3854335" y="9431417"/>
            <a:ext cx="2943340" cy="495221"/>
          </a:xfrm>
          <a:prstGeom prst="rect">
            <a:avLst/>
          </a:prstGeom>
          <a:noFill/>
          <a:ln w="9525">
            <a:noFill/>
            <a:miter lim="800000"/>
            <a:headEnd/>
            <a:tailEnd/>
          </a:ln>
          <a:effectLst/>
        </p:spPr>
        <p:txBody>
          <a:bodyPr vert="horz" wrap="square" lIns="19538" tIns="0" rIns="19538" bIns="0" numCol="1" anchor="b" anchorCtr="0" compatLnSpc="1">
            <a:prstTxWarp prst="textNoShape">
              <a:avLst/>
            </a:prstTxWarp>
          </a:bodyPr>
          <a:lstStyle>
            <a:lvl1pPr algn="r" defTabSz="936625">
              <a:lnSpc>
                <a:spcPct val="100000"/>
              </a:lnSpc>
              <a:defRPr sz="1000" i="1" baseline="0"/>
            </a:lvl1pPr>
          </a:lstStyle>
          <a:p>
            <a:fld id="{0632D407-F2E5-4E06-9532-97927FF71B35}" type="slidenum">
              <a:rPr lang="en-GB"/>
              <a:pPr/>
              <a:t>‹#›</a:t>
            </a:fld>
            <a:endParaRPr lang="en-GB" dirty="0"/>
          </a:p>
        </p:txBody>
      </p:sp>
    </p:spTree>
    <p:extLst>
      <p:ext uri="{BB962C8B-B14F-4D97-AF65-F5344CB8AC3E}">
        <p14:creationId xmlns:p14="http://schemas.microsoft.com/office/powerpoint/2010/main" val="178638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1" y="1"/>
            <a:ext cx="2917450" cy="460301"/>
          </a:xfrm>
          <a:prstGeom prst="rect">
            <a:avLst/>
          </a:prstGeom>
          <a:noFill/>
          <a:ln w="9525">
            <a:noFill/>
            <a:miter lim="800000"/>
            <a:headEnd/>
            <a:tailEnd/>
          </a:ln>
          <a:effectLst/>
        </p:spPr>
        <p:txBody>
          <a:bodyPr vert="horz" wrap="none" lIns="94072" tIns="47036" rIns="94072" bIns="47036" numCol="1" anchor="ctr" anchorCtr="0" compatLnSpc="1">
            <a:prstTxWarp prst="textNoShape">
              <a:avLst/>
            </a:prstTxWarp>
          </a:bodyPr>
          <a:lstStyle>
            <a:lvl1pPr defTabSz="939800">
              <a:defRPr sz="1200" baseline="0"/>
            </a:lvl1pPr>
          </a:lstStyle>
          <a:p>
            <a:endParaRPr lang="en-GB" dirty="0"/>
          </a:p>
        </p:txBody>
      </p:sp>
      <p:sp>
        <p:nvSpPr>
          <p:cNvPr id="152579" name="Rectangle 3"/>
          <p:cNvSpPr>
            <a:spLocks noGrp="1" noChangeArrowheads="1"/>
          </p:cNvSpPr>
          <p:nvPr>
            <p:ph type="dt" idx="1"/>
          </p:nvPr>
        </p:nvSpPr>
        <p:spPr bwMode="auto">
          <a:xfrm>
            <a:off x="3839773" y="1"/>
            <a:ext cx="2993501" cy="460301"/>
          </a:xfrm>
          <a:prstGeom prst="rect">
            <a:avLst/>
          </a:prstGeom>
          <a:noFill/>
          <a:ln w="9525">
            <a:noFill/>
            <a:miter lim="800000"/>
            <a:headEnd/>
            <a:tailEnd/>
          </a:ln>
          <a:effectLst/>
        </p:spPr>
        <p:txBody>
          <a:bodyPr vert="horz" wrap="none" lIns="94072" tIns="47036" rIns="94072" bIns="47036" numCol="1" anchor="ctr" anchorCtr="0" compatLnSpc="1">
            <a:prstTxWarp prst="textNoShape">
              <a:avLst/>
            </a:prstTxWarp>
          </a:bodyPr>
          <a:lstStyle>
            <a:lvl1pPr algn="r" defTabSz="939800">
              <a:defRPr sz="1200" baseline="0"/>
            </a:lvl1pPr>
          </a:lstStyle>
          <a:p>
            <a:endParaRPr lang="en-GB" dirty="0"/>
          </a:p>
        </p:txBody>
      </p:sp>
      <p:sp>
        <p:nvSpPr>
          <p:cNvPr id="152580" name="Rectangle 4"/>
          <p:cNvSpPr>
            <a:spLocks noGrp="1" noRot="1" noChangeAspect="1" noChangeArrowheads="1" noTextEdit="1"/>
          </p:cNvSpPr>
          <p:nvPr>
            <p:ph type="sldImg" idx="2"/>
          </p:nvPr>
        </p:nvSpPr>
        <p:spPr bwMode="auto">
          <a:xfrm>
            <a:off x="963613" y="766763"/>
            <a:ext cx="4906962" cy="3679825"/>
          </a:xfrm>
          <a:prstGeom prst="rect">
            <a:avLst/>
          </a:prstGeom>
          <a:noFill/>
          <a:ln w="9525">
            <a:solidFill>
              <a:srgbClr val="000000"/>
            </a:solidFill>
            <a:miter lim="800000"/>
            <a:headEnd/>
            <a:tailEnd/>
          </a:ln>
          <a:effectLst/>
        </p:spPr>
      </p:sp>
      <p:sp>
        <p:nvSpPr>
          <p:cNvPr id="152581" name="Rectangle 5"/>
          <p:cNvSpPr>
            <a:spLocks noGrp="1" noChangeArrowheads="1"/>
          </p:cNvSpPr>
          <p:nvPr>
            <p:ph type="body" sz="quarter" idx="3"/>
          </p:nvPr>
        </p:nvSpPr>
        <p:spPr bwMode="auto">
          <a:xfrm>
            <a:off x="922322" y="4752215"/>
            <a:ext cx="4990247" cy="4445877"/>
          </a:xfrm>
          <a:prstGeom prst="rect">
            <a:avLst/>
          </a:prstGeom>
          <a:noFill/>
          <a:ln w="9525">
            <a:noFill/>
            <a:miter lim="800000"/>
            <a:headEnd/>
            <a:tailEnd/>
          </a:ln>
          <a:effectLst/>
        </p:spPr>
        <p:txBody>
          <a:bodyPr vert="horz" wrap="none" lIns="94072" tIns="47036" rIns="94072" bIns="47036" numCol="1" anchor="ctr"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2582" name="Rectangle 6"/>
          <p:cNvSpPr>
            <a:spLocks noGrp="1" noChangeArrowheads="1"/>
          </p:cNvSpPr>
          <p:nvPr>
            <p:ph type="ftr" sz="quarter" idx="4"/>
          </p:nvPr>
        </p:nvSpPr>
        <p:spPr bwMode="auto">
          <a:xfrm>
            <a:off x="1" y="9466337"/>
            <a:ext cx="2917450" cy="460301"/>
          </a:xfrm>
          <a:prstGeom prst="rect">
            <a:avLst/>
          </a:prstGeom>
          <a:noFill/>
          <a:ln w="9525">
            <a:noFill/>
            <a:miter lim="800000"/>
            <a:headEnd/>
            <a:tailEnd/>
          </a:ln>
          <a:effectLst/>
        </p:spPr>
        <p:txBody>
          <a:bodyPr vert="horz" wrap="none" lIns="94072" tIns="47036" rIns="94072" bIns="47036" numCol="1" anchor="b" anchorCtr="0" compatLnSpc="1">
            <a:prstTxWarp prst="textNoShape">
              <a:avLst/>
            </a:prstTxWarp>
          </a:bodyPr>
          <a:lstStyle>
            <a:lvl1pPr defTabSz="939800">
              <a:defRPr sz="1200" baseline="0"/>
            </a:lvl1pPr>
          </a:lstStyle>
          <a:p>
            <a:endParaRPr lang="en-GB" dirty="0"/>
          </a:p>
        </p:txBody>
      </p:sp>
      <p:sp>
        <p:nvSpPr>
          <p:cNvPr id="152583" name="Rectangle 7"/>
          <p:cNvSpPr>
            <a:spLocks noGrp="1" noChangeArrowheads="1"/>
          </p:cNvSpPr>
          <p:nvPr>
            <p:ph type="sldNum" sz="quarter" idx="5"/>
          </p:nvPr>
        </p:nvSpPr>
        <p:spPr bwMode="auto">
          <a:xfrm>
            <a:off x="3839773" y="9429831"/>
            <a:ext cx="2993501" cy="460301"/>
          </a:xfrm>
          <a:prstGeom prst="rect">
            <a:avLst/>
          </a:prstGeom>
          <a:noFill/>
          <a:ln w="9525">
            <a:noFill/>
            <a:miter lim="800000"/>
            <a:headEnd/>
            <a:tailEnd/>
          </a:ln>
          <a:effectLst/>
        </p:spPr>
        <p:txBody>
          <a:bodyPr vert="horz" wrap="none" lIns="94072" tIns="47036" rIns="94072" bIns="47036" numCol="1" anchor="b" anchorCtr="0" compatLnSpc="1">
            <a:prstTxWarp prst="textNoShape">
              <a:avLst/>
            </a:prstTxWarp>
          </a:bodyPr>
          <a:lstStyle>
            <a:lvl1pPr algn="ctr" defTabSz="939800">
              <a:defRPr sz="1200" baseline="0"/>
            </a:lvl1pPr>
          </a:lstStyle>
          <a:p>
            <a:r>
              <a:rPr lang="en-GB" dirty="0"/>
              <a:t>                        - </a:t>
            </a:r>
            <a:fld id="{1874605E-9B08-429B-8E4A-90D8AC1916B6}" type="slidenum">
              <a:rPr lang="en-GB"/>
              <a:pPr/>
              <a:t>‹#›</a:t>
            </a:fld>
            <a:r>
              <a:rPr lang="en-GB" dirty="0"/>
              <a:t> -</a:t>
            </a:r>
          </a:p>
        </p:txBody>
      </p:sp>
    </p:spTree>
    <p:extLst>
      <p:ext uri="{BB962C8B-B14F-4D97-AF65-F5344CB8AC3E}">
        <p14:creationId xmlns:p14="http://schemas.microsoft.com/office/powerpoint/2010/main" val="3907359368"/>
      </p:ext>
    </p:extLst>
  </p:cSld>
  <p:clrMap bg1="lt1" tx1="dk1" bg2="lt2" tx2="dk2" accent1="accent1" accent2="accent2" accent3="accent3" accent4="accent4" accent5="accent5" accent6="accent6" hlink="hlink" folHlink="folHlink"/>
  <p:notesStyle>
    <a:lvl1pPr algn="l" defTabSz="955675" rtl="0" eaLnBrk="0" fontAlgn="base" hangingPunct="0">
      <a:spcBef>
        <a:spcPct val="30000"/>
      </a:spcBef>
      <a:spcAft>
        <a:spcPct val="0"/>
      </a:spcAft>
      <a:defRPr sz="1200" kern="1200">
        <a:solidFill>
          <a:schemeClr val="tx1"/>
        </a:solidFill>
        <a:latin typeface="Arial" charset="0"/>
        <a:ea typeface="+mn-ea"/>
        <a:cs typeface="+mn-cs"/>
      </a:defRPr>
    </a:lvl1pPr>
    <a:lvl2pPr marL="466725" algn="l" defTabSz="955675" rtl="0" eaLnBrk="0" fontAlgn="base" hangingPunct="0">
      <a:spcBef>
        <a:spcPct val="30000"/>
      </a:spcBef>
      <a:spcAft>
        <a:spcPct val="0"/>
      </a:spcAft>
      <a:defRPr sz="1200" kern="1200">
        <a:solidFill>
          <a:schemeClr val="tx1"/>
        </a:solidFill>
        <a:latin typeface="Arial" charset="0"/>
        <a:ea typeface="+mn-ea"/>
        <a:cs typeface="+mn-cs"/>
      </a:defRPr>
    </a:lvl2pPr>
    <a:lvl3pPr marL="935038" algn="l" defTabSz="955675" rtl="0" eaLnBrk="0" fontAlgn="base" hangingPunct="0">
      <a:spcBef>
        <a:spcPct val="30000"/>
      </a:spcBef>
      <a:spcAft>
        <a:spcPct val="0"/>
      </a:spcAft>
      <a:defRPr sz="1200" kern="1200">
        <a:solidFill>
          <a:schemeClr val="tx1"/>
        </a:solidFill>
        <a:latin typeface="Arial" charset="0"/>
        <a:ea typeface="+mn-ea"/>
        <a:cs typeface="+mn-cs"/>
      </a:defRPr>
    </a:lvl3pPr>
    <a:lvl4pPr marL="1401763" algn="l" defTabSz="955675" rtl="0" eaLnBrk="0" fontAlgn="base" hangingPunct="0">
      <a:spcBef>
        <a:spcPct val="30000"/>
      </a:spcBef>
      <a:spcAft>
        <a:spcPct val="0"/>
      </a:spcAft>
      <a:defRPr sz="1200" kern="1200">
        <a:solidFill>
          <a:schemeClr val="tx1"/>
        </a:solidFill>
        <a:latin typeface="Arial" charset="0"/>
        <a:ea typeface="+mn-ea"/>
        <a:cs typeface="+mn-cs"/>
      </a:defRPr>
    </a:lvl4pPr>
    <a:lvl5pPr marL="1871663" algn="l" defTabSz="95567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21.wmf"/><Relationship Id="rId4" Type="http://schemas.openxmlformats.org/officeDocument/2006/relationships/oleObject" Target="../embeddings/oleObject6.bin"/></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vmlDrawing" Target="../drawings/vmlDrawing8.vml"/><Relationship Id="rId5" Type="http://schemas.openxmlformats.org/officeDocument/2006/relationships/image" Target="../media/image21.wmf"/><Relationship Id="rId4" Type="http://schemas.openxmlformats.org/officeDocument/2006/relationships/oleObject" Target="../embeddings/oleObject11.bin"/></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vmlDrawing" Target="../drawings/vmlDrawing10.vml"/><Relationship Id="rId5" Type="http://schemas.openxmlformats.org/officeDocument/2006/relationships/image" Target="../media/image21.wmf"/><Relationship Id="rId4" Type="http://schemas.openxmlformats.org/officeDocument/2006/relationships/oleObject" Target="../embeddings/oleObject16.bin"/></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vmlDrawing" Target="../drawings/vmlDrawing11.vml"/><Relationship Id="rId5" Type="http://schemas.openxmlformats.org/officeDocument/2006/relationships/image" Target="../media/image21.wmf"/><Relationship Id="rId4" Type="http://schemas.openxmlformats.org/officeDocument/2006/relationships/oleObject" Target="../embeddings/oleObject17.bin"/></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2.bin"/></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21.wmf"/><Relationship Id="rId4" Type="http://schemas.openxmlformats.org/officeDocument/2006/relationships/oleObject" Target="../embeddings/oleObject4.bin"/></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GB" dirty="0"/>
              <a:t>                        - </a:t>
            </a:r>
            <a:fld id="{420BC88E-7009-4E96-8FDC-D38E9C6FC90D}" type="slidenum">
              <a:rPr lang="en-GB"/>
              <a:pPr/>
              <a:t>1</a:t>
            </a:fld>
            <a:r>
              <a:rPr lang="en-GB" dirty="0"/>
              <a:t> -</a:t>
            </a:r>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r>
              <a:rPr lang="en-GB" dirty="0" smtClean="0"/>
              <a:t>                        - </a:t>
            </a:r>
            <a:fld id="{1874605E-9B08-429B-8E4A-90D8AC1916B6}" type="slidenum">
              <a:rPr lang="en-GB" smtClean="0"/>
              <a:pPr/>
              <a:t>13</a:t>
            </a:fld>
            <a:r>
              <a:rPr lang="en-GB" dirty="0" smtClean="0"/>
              <a:t> -</a:t>
            </a:r>
            <a:endParaRPr lang="en-GB" dirty="0"/>
          </a:p>
        </p:txBody>
      </p:sp>
    </p:spTree>
    <p:extLst>
      <p:ext uri="{BB962C8B-B14F-4D97-AF65-F5344CB8AC3E}">
        <p14:creationId xmlns:p14="http://schemas.microsoft.com/office/powerpoint/2010/main" val="2338202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r>
              <a:rPr lang="en-GB" dirty="0" smtClean="0"/>
              <a:t>                        - </a:t>
            </a:r>
            <a:fld id="{1874605E-9B08-429B-8E4A-90D8AC1916B6}" type="slidenum">
              <a:rPr lang="en-GB" smtClean="0"/>
              <a:pPr/>
              <a:t>15</a:t>
            </a:fld>
            <a:r>
              <a:rPr lang="en-GB" dirty="0" smtClean="0"/>
              <a:t> -</a:t>
            </a:r>
            <a:endParaRPr lang="en-GB" dirty="0"/>
          </a:p>
        </p:txBody>
      </p:sp>
    </p:spTree>
    <p:extLst>
      <p:ext uri="{BB962C8B-B14F-4D97-AF65-F5344CB8AC3E}">
        <p14:creationId xmlns:p14="http://schemas.microsoft.com/office/powerpoint/2010/main" val="267092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r>
              <a:rPr lang="en-GB" smtClean="0"/>
              <a:t>                        - </a:t>
            </a:r>
            <a:fld id="{1874605E-9B08-429B-8E4A-90D8AC1916B6}" type="slidenum">
              <a:rPr lang="en-GB" smtClean="0"/>
              <a:pPr/>
              <a:t>16</a:t>
            </a:fld>
            <a:r>
              <a:rPr lang="en-GB" smtClean="0"/>
              <a:t> -</a:t>
            </a:r>
            <a:endParaRPr lang="en-GB" dirty="0"/>
          </a:p>
        </p:txBody>
      </p:sp>
    </p:spTree>
    <p:extLst>
      <p:ext uri="{BB962C8B-B14F-4D97-AF65-F5344CB8AC3E}">
        <p14:creationId xmlns:p14="http://schemas.microsoft.com/office/powerpoint/2010/main" val="82815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r>
              <a:rPr lang="en-GB" dirty="0" smtClean="0"/>
              <a:t>                        - </a:t>
            </a:r>
            <a:fld id="{1874605E-9B08-429B-8E4A-90D8AC1916B6}" type="slidenum">
              <a:rPr lang="en-GB" smtClean="0"/>
              <a:pPr/>
              <a:t>17</a:t>
            </a:fld>
            <a:r>
              <a:rPr lang="en-GB" dirty="0" smtClean="0"/>
              <a:t> -</a:t>
            </a:r>
            <a:endParaRPr lang="en-GB" dirty="0"/>
          </a:p>
        </p:txBody>
      </p:sp>
    </p:spTree>
    <p:extLst>
      <p:ext uri="{BB962C8B-B14F-4D97-AF65-F5344CB8AC3E}">
        <p14:creationId xmlns:p14="http://schemas.microsoft.com/office/powerpoint/2010/main" val="3571271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r>
              <a:rPr lang="en-GB" smtClean="0"/>
              <a:t>                        - </a:t>
            </a:r>
            <a:fld id="{1874605E-9B08-429B-8E4A-90D8AC1916B6}" type="slidenum">
              <a:rPr lang="en-GB" smtClean="0"/>
              <a:pPr/>
              <a:t>18</a:t>
            </a:fld>
            <a:r>
              <a:rPr lang="en-GB" smtClean="0"/>
              <a:t> -</a:t>
            </a:r>
            <a:endParaRPr lang="en-GB" dirty="0"/>
          </a:p>
        </p:txBody>
      </p:sp>
    </p:spTree>
    <p:extLst>
      <p:ext uri="{BB962C8B-B14F-4D97-AF65-F5344CB8AC3E}">
        <p14:creationId xmlns:p14="http://schemas.microsoft.com/office/powerpoint/2010/main" val="46593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r>
              <a:rPr lang="en-GB" smtClean="0"/>
              <a:t>                        - </a:t>
            </a:r>
            <a:fld id="{1874605E-9B08-429B-8E4A-90D8AC1916B6}" type="slidenum">
              <a:rPr lang="en-GB" smtClean="0"/>
              <a:pPr/>
              <a:t>19</a:t>
            </a:fld>
            <a:r>
              <a:rPr lang="en-GB" smtClean="0"/>
              <a:t> -</a:t>
            </a:r>
            <a:endParaRPr lang="en-GB" dirty="0"/>
          </a:p>
        </p:txBody>
      </p:sp>
    </p:spTree>
    <p:extLst>
      <p:ext uri="{BB962C8B-B14F-4D97-AF65-F5344CB8AC3E}">
        <p14:creationId xmlns:p14="http://schemas.microsoft.com/office/powerpoint/2010/main" val="3836962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r>
              <a:rPr lang="en-GB" smtClean="0"/>
              <a:t>                        - </a:t>
            </a:r>
            <a:fld id="{1874605E-9B08-429B-8E4A-90D8AC1916B6}" type="slidenum">
              <a:rPr lang="en-GB" smtClean="0"/>
              <a:pPr/>
              <a:t>20</a:t>
            </a:fld>
            <a:r>
              <a:rPr lang="en-GB" smtClean="0"/>
              <a:t> -</a:t>
            </a:r>
            <a:endParaRPr lang="en-GB" dirty="0"/>
          </a:p>
        </p:txBody>
      </p:sp>
    </p:spTree>
    <p:extLst>
      <p:ext uri="{BB962C8B-B14F-4D97-AF65-F5344CB8AC3E}">
        <p14:creationId xmlns:p14="http://schemas.microsoft.com/office/powerpoint/2010/main" val="3012103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GB" dirty="0"/>
              <a:t>                        - </a:t>
            </a:r>
            <a:fld id="{80FBB87B-3013-4EE6-89DA-FC33B255EE06}" type="slidenum">
              <a:rPr lang="en-GB"/>
              <a:pPr/>
              <a:t>22</a:t>
            </a:fld>
            <a:r>
              <a:rPr lang="en-GB" dirty="0"/>
              <a:t> -</a:t>
            </a:r>
          </a:p>
        </p:txBody>
      </p:sp>
      <p:sp>
        <p:nvSpPr>
          <p:cNvPr id="593922" name="Rectangle 2"/>
          <p:cNvSpPr>
            <a:spLocks noGrp="1" noRot="1" noChangeAspect="1" noChangeArrowheads="1" noTextEdit="1"/>
          </p:cNvSpPr>
          <p:nvPr>
            <p:ph type="sldImg"/>
          </p:nvPr>
        </p:nvSpPr>
        <p:spPr>
          <a:xfrm>
            <a:off x="1089025" y="846138"/>
            <a:ext cx="4545013" cy="3408362"/>
          </a:xfrm>
          <a:ln/>
        </p:spPr>
      </p:sp>
      <p:sp>
        <p:nvSpPr>
          <p:cNvPr id="593923" name="Rectangle 3"/>
          <p:cNvSpPr>
            <a:spLocks noGrp="1" noChangeArrowheads="1"/>
          </p:cNvSpPr>
          <p:nvPr>
            <p:ph type="body" idx="1"/>
          </p:nvPr>
        </p:nvSpPr>
        <p:spPr>
          <a:xfrm>
            <a:off x="920705" y="4728408"/>
            <a:ext cx="4956266" cy="3863357"/>
          </a:xfrm>
          <a:noFill/>
          <a:ln w="12700">
            <a:solidFill>
              <a:schemeClr val="tx1"/>
            </a:solidFill>
          </a:ln>
        </p:spPr>
        <p:txBody>
          <a:bodyPr wrap="square" lIns="92043" tIns="45213" rIns="92043" bIns="45213" anchor="t"/>
          <a:lstStyle/>
          <a:p>
            <a:r>
              <a:rPr lang="en-GB" b="1" dirty="0"/>
              <a:t>	</a:t>
            </a:r>
          </a:p>
        </p:txBody>
      </p:sp>
      <p:graphicFrame>
        <p:nvGraphicFramePr>
          <p:cNvPr id="593924" name="Object 4"/>
          <p:cNvGraphicFramePr>
            <a:graphicFrameLocks noChangeAspect="1"/>
          </p:cNvGraphicFramePr>
          <p:nvPr/>
        </p:nvGraphicFramePr>
        <p:xfrm>
          <a:off x="4745914" y="228563"/>
          <a:ext cx="1898041" cy="399986"/>
        </p:xfrm>
        <a:graphic>
          <a:graphicData uri="http://schemas.openxmlformats.org/presentationml/2006/ole">
            <mc:AlternateContent xmlns:mc="http://schemas.openxmlformats.org/markup-compatibility/2006">
              <mc:Choice xmlns:v="urn:schemas-microsoft-com:vml" Requires="v">
                <p:oleObj spid="_x0000_s594120" name="Document" r:id="rId4" imgW="1848600" imgH="397080" progId="Word.Document.8">
                  <p:embed/>
                </p:oleObj>
              </mc:Choice>
              <mc:Fallback>
                <p:oleObj name="Document" r:id="rId4" imgW="1848600" imgH="397080"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914" y="228563"/>
                        <a:ext cx="1898041" cy="39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GB" dirty="0"/>
              <a:t>                        - </a:t>
            </a:r>
            <a:fld id="{78AAF555-730F-4B48-ABEC-B373ED36E984}" type="slidenum">
              <a:rPr lang="en-GB"/>
              <a:pPr/>
              <a:t>23</a:t>
            </a:fld>
            <a:r>
              <a:rPr lang="en-GB" dirty="0"/>
              <a:t> -</a:t>
            </a:r>
          </a:p>
        </p:txBody>
      </p:sp>
      <p:sp>
        <p:nvSpPr>
          <p:cNvPr id="636930" name="Rectangle 2"/>
          <p:cNvSpPr>
            <a:spLocks noGrp="1" noRot="1" noChangeAspect="1" noChangeArrowheads="1" noTextEdit="1"/>
          </p:cNvSpPr>
          <p:nvPr>
            <p:ph type="sldImg"/>
          </p:nvPr>
        </p:nvSpPr>
        <p:spPr>
          <a:xfrm>
            <a:off x="923925" y="784225"/>
            <a:ext cx="4906963" cy="3679825"/>
          </a:xfrm>
          <a:ln/>
        </p:spPr>
      </p:sp>
      <p:sp>
        <p:nvSpPr>
          <p:cNvPr id="636931" name="Rectangle 3"/>
          <p:cNvSpPr>
            <a:spLocks noGrp="1" noChangeArrowheads="1"/>
          </p:cNvSpPr>
          <p:nvPr>
            <p:ph type="body" idx="1"/>
          </p:nvPr>
        </p:nvSpPr>
        <p:spPr>
          <a:xfrm>
            <a:off x="922322" y="4752215"/>
            <a:ext cx="4988630" cy="4445877"/>
          </a:xfrm>
          <a:ln>
            <a:solidFill>
              <a:schemeClr val="tx1"/>
            </a:solidFill>
          </a:ln>
        </p:spPr>
        <p:txBody>
          <a:bodyPr wrap="square" lIns="91430" tIns="45715" rIns="91430" bIns="45715" anchor="t"/>
          <a:lstStyle/>
          <a:p>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r>
              <a:rPr lang="en-GB" dirty="0"/>
              <a:t>                        - </a:t>
            </a:r>
            <a:fld id="{D8DA4B69-C406-43AB-906B-0B329FCA665B}" type="slidenum">
              <a:rPr lang="en-GB"/>
              <a:pPr/>
              <a:t>24</a:t>
            </a:fld>
            <a:r>
              <a:rPr lang="en-GB" dirty="0"/>
              <a:t> -</a:t>
            </a:r>
          </a:p>
        </p:txBody>
      </p:sp>
      <p:sp>
        <p:nvSpPr>
          <p:cNvPr id="491522" name="Rectangle 2"/>
          <p:cNvSpPr>
            <a:spLocks noGrp="1" noChangeArrowheads="1"/>
          </p:cNvSpPr>
          <p:nvPr>
            <p:ph type="body" idx="1"/>
          </p:nvPr>
        </p:nvSpPr>
        <p:spPr>
          <a:xfrm>
            <a:off x="920705" y="4728408"/>
            <a:ext cx="4956266" cy="3863357"/>
          </a:xfrm>
          <a:noFill/>
          <a:ln w="12700">
            <a:solidFill>
              <a:schemeClr val="tx1"/>
            </a:solidFill>
          </a:ln>
        </p:spPr>
        <p:txBody>
          <a:bodyPr wrap="square" lIns="92043" tIns="45213" rIns="92043" bIns="45213" anchor="t"/>
          <a:lstStyle/>
          <a:p>
            <a:r>
              <a:rPr lang="en-GB" b="1" dirty="0"/>
              <a:t>	</a:t>
            </a:r>
          </a:p>
        </p:txBody>
      </p:sp>
      <p:sp>
        <p:nvSpPr>
          <p:cNvPr id="491523" name="Rectangle 3"/>
          <p:cNvSpPr>
            <a:spLocks noGrp="1" noRot="1" noChangeAspect="1" noChangeArrowheads="1" noTextEdit="1"/>
          </p:cNvSpPr>
          <p:nvPr>
            <p:ph type="sldImg"/>
          </p:nvPr>
        </p:nvSpPr>
        <p:spPr>
          <a:xfrm>
            <a:off x="1089025" y="846138"/>
            <a:ext cx="4545013" cy="3408362"/>
          </a:xfrm>
          <a:ln w="12700" cap="flat">
            <a:solidFill>
              <a:schemeClr val="tx1"/>
            </a:solidFill>
          </a:ln>
        </p:spPr>
      </p:sp>
      <p:sp>
        <p:nvSpPr>
          <p:cNvPr id="491524" name="Text Box 4"/>
          <p:cNvSpPr txBox="1">
            <a:spLocks noChangeArrowheads="1"/>
          </p:cNvSpPr>
          <p:nvPr/>
        </p:nvSpPr>
        <p:spPr bwMode="auto">
          <a:xfrm>
            <a:off x="975720" y="6074392"/>
            <a:ext cx="187701" cy="1003140"/>
          </a:xfrm>
          <a:prstGeom prst="rect">
            <a:avLst/>
          </a:prstGeom>
          <a:noFill/>
          <a:ln w="12700">
            <a:noFill/>
            <a:miter lim="800000"/>
            <a:headEnd/>
            <a:tailEnd/>
          </a:ln>
          <a:effectLst/>
        </p:spPr>
        <p:txBody>
          <a:bodyPr wrap="none" lIns="91544" tIns="43941" rIns="91544" bIns="43941">
            <a:spAutoFit/>
          </a:bodyPr>
          <a:lstStyle/>
          <a:p>
            <a:pPr defTabSz="927100">
              <a:lnSpc>
                <a:spcPct val="100000"/>
              </a:lnSpc>
            </a:pPr>
            <a:endParaRPr lang="en-GB" sz="2000" baseline="0" dirty="0"/>
          </a:p>
          <a:p>
            <a:pPr defTabSz="927100">
              <a:lnSpc>
                <a:spcPct val="100000"/>
              </a:lnSpc>
            </a:pPr>
            <a:endParaRPr lang="en-GB" sz="2000" baseline="0" dirty="0"/>
          </a:p>
          <a:p>
            <a:pPr defTabSz="927100">
              <a:lnSpc>
                <a:spcPct val="100000"/>
              </a:lnSpc>
            </a:pPr>
            <a:endParaRPr lang="en-GB" sz="2000" baseline="0" dirty="0"/>
          </a:p>
        </p:txBody>
      </p:sp>
      <p:graphicFrame>
        <p:nvGraphicFramePr>
          <p:cNvPr id="491525" name="Object 5"/>
          <p:cNvGraphicFramePr>
            <a:graphicFrameLocks noChangeAspect="1"/>
          </p:cNvGraphicFramePr>
          <p:nvPr/>
        </p:nvGraphicFramePr>
        <p:xfrm>
          <a:off x="4745914" y="228563"/>
          <a:ext cx="1898041" cy="399986"/>
        </p:xfrm>
        <a:graphic>
          <a:graphicData uri="http://schemas.openxmlformats.org/presentationml/2006/ole">
            <mc:AlternateContent xmlns:mc="http://schemas.openxmlformats.org/markup-compatibility/2006">
              <mc:Choice xmlns:v="urn:schemas-microsoft-com:vml" Requires="v">
                <p:oleObj spid="_x0000_s491721" name="Document" r:id="rId4" imgW="1848600" imgH="397080" progId="Word.Document.8">
                  <p:embed/>
                </p:oleObj>
              </mc:Choice>
              <mc:Fallback>
                <p:oleObj name="Document" r:id="rId4" imgW="1848600" imgH="397080" progId="Word.Document.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914" y="228563"/>
                        <a:ext cx="1898041" cy="39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GB" dirty="0"/>
              <a:t>                        - </a:t>
            </a:r>
            <a:fld id="{751DA506-2047-4069-87CF-B0DCEF1C6620}" type="slidenum">
              <a:rPr lang="en-GB"/>
              <a:pPr/>
              <a:t>2</a:t>
            </a:fld>
            <a:r>
              <a:rPr lang="en-GB" dirty="0"/>
              <a:t> -</a:t>
            </a:r>
          </a:p>
        </p:txBody>
      </p:sp>
      <p:sp>
        <p:nvSpPr>
          <p:cNvPr id="487426" name="Rectangle 2"/>
          <p:cNvSpPr>
            <a:spLocks noGrp="1" noRot="1" noChangeAspect="1" noChangeArrowheads="1" noTextEdit="1"/>
          </p:cNvSpPr>
          <p:nvPr>
            <p:ph type="sldImg"/>
          </p:nvPr>
        </p:nvSpPr>
        <p:spPr>
          <a:xfrm>
            <a:off x="1125538" y="904875"/>
            <a:ext cx="4543425" cy="3408363"/>
          </a:xfrm>
          <a:ln/>
        </p:spPr>
      </p:sp>
      <p:sp>
        <p:nvSpPr>
          <p:cNvPr id="487427" name="Rectangle 3"/>
          <p:cNvSpPr>
            <a:spLocks noGrp="1" noChangeArrowheads="1"/>
          </p:cNvSpPr>
          <p:nvPr>
            <p:ph type="body" idx="1"/>
          </p:nvPr>
        </p:nvSpPr>
        <p:spPr>
          <a:xfrm>
            <a:off x="920705" y="4728408"/>
            <a:ext cx="4956266" cy="3863357"/>
          </a:xfrm>
          <a:noFill/>
          <a:ln w="12700">
            <a:solidFill>
              <a:schemeClr val="tx1"/>
            </a:solidFill>
          </a:ln>
        </p:spPr>
        <p:txBody>
          <a:bodyPr wrap="square" lIns="92043" tIns="45213" rIns="92043" bIns="45213" anchor="t"/>
          <a:lstStyle/>
          <a:p>
            <a:r>
              <a:rPr lang="tr-TR" b="0" dirty="0" smtClean="0"/>
              <a:t>Yabancı hakem kararlarının tanınması ve icrası hakkında 10/6/1958 tarihli New York sözleşmesi (146 ülke imzalamış)</a:t>
            </a:r>
            <a:r>
              <a:rPr lang="en-GB" b="0" dirty="0"/>
              <a:t>	</a:t>
            </a:r>
            <a:endParaRPr lang="tr-TR" b="0" dirty="0" smtClean="0"/>
          </a:p>
          <a:p>
            <a:pPr marL="171450" indent="-171450">
              <a:buFontTx/>
              <a:buChar char="-"/>
            </a:pPr>
            <a:r>
              <a:rPr lang="tr-TR" b="0" dirty="0" smtClean="0"/>
              <a:t>Çekince şerhlerine dikkat</a:t>
            </a:r>
          </a:p>
          <a:p>
            <a:pPr marL="171450" indent="-171450">
              <a:buFontTx/>
              <a:buChar char="-"/>
            </a:pPr>
            <a:r>
              <a:rPr lang="tr-TR" b="0" dirty="0" smtClean="0"/>
              <a:t>Kamu yararına aykırılık nedeniyle tenfiz</a:t>
            </a:r>
            <a:r>
              <a:rPr lang="tr-TR" b="0" baseline="0" dirty="0" smtClean="0"/>
              <a:t> kararı çıkmayabilir. Bu nedenle ICSID tavsiye edilir (Int Centre for Settlement of Investment Disputes)</a:t>
            </a:r>
            <a:endParaRPr lang="en-GB" b="0" dirty="0"/>
          </a:p>
        </p:txBody>
      </p:sp>
      <p:graphicFrame>
        <p:nvGraphicFramePr>
          <p:cNvPr id="487428" name="Object 4"/>
          <p:cNvGraphicFramePr>
            <a:graphicFrameLocks noChangeAspect="1"/>
          </p:cNvGraphicFramePr>
          <p:nvPr/>
        </p:nvGraphicFramePr>
        <p:xfrm>
          <a:off x="4745914" y="228563"/>
          <a:ext cx="1898041" cy="399986"/>
        </p:xfrm>
        <a:graphic>
          <a:graphicData uri="http://schemas.openxmlformats.org/presentationml/2006/ole">
            <mc:AlternateContent xmlns:mc="http://schemas.openxmlformats.org/markup-compatibility/2006">
              <mc:Choice xmlns:v="urn:schemas-microsoft-com:vml" Requires="v">
                <p:oleObj spid="_x0000_s662723" name="Document" r:id="rId4" imgW="1848600" imgH="397080" progId="Word.Document.8">
                  <p:embed/>
                </p:oleObj>
              </mc:Choice>
              <mc:Fallback>
                <p:oleObj name="Document" r:id="rId4" imgW="1848600" imgH="3970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914" y="228563"/>
                        <a:ext cx="1898041" cy="39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GB"/>
              <a:t>                        - </a:t>
            </a:r>
            <a:fld id="{12131A15-D7EA-4B7B-89BB-BE24C611721A}" type="slidenum">
              <a:rPr lang="en-GB"/>
              <a:pPr/>
              <a:t>25</a:t>
            </a:fld>
            <a:r>
              <a:rPr lang="en-GB"/>
              <a:t> -</a:t>
            </a:r>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GB" dirty="0"/>
              <a:t>                        - </a:t>
            </a:r>
            <a:fld id="{CCEB1D01-A45C-428D-8622-7674FACC96F7}" type="slidenum">
              <a:rPr lang="en-GB"/>
              <a:pPr/>
              <a:t>26</a:t>
            </a:fld>
            <a:r>
              <a:rPr lang="en-GB" dirty="0"/>
              <a:t> -</a:t>
            </a:r>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GB" dirty="0" smtClean="0"/>
              <a:t>                        - </a:t>
            </a:r>
            <a:fld id="{1874605E-9B08-429B-8E4A-90D8AC1916B6}" type="slidenum">
              <a:rPr lang="en-GB" smtClean="0"/>
              <a:pPr/>
              <a:t>27</a:t>
            </a:fld>
            <a:r>
              <a:rPr lang="en-GB" dirty="0" smtClean="0"/>
              <a:t> -</a:t>
            </a:r>
            <a:endParaRPr lang="en-GB" dirty="0"/>
          </a:p>
        </p:txBody>
      </p:sp>
    </p:spTree>
    <p:extLst>
      <p:ext uri="{BB962C8B-B14F-4D97-AF65-F5344CB8AC3E}">
        <p14:creationId xmlns:p14="http://schemas.microsoft.com/office/powerpoint/2010/main" val="2458588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GB" dirty="0"/>
              <a:t>                        - </a:t>
            </a:r>
            <a:fld id="{63ECE0B3-0021-4EB7-B8DE-26145BAA288B}" type="slidenum">
              <a:rPr lang="en-GB"/>
              <a:pPr/>
              <a:t>28</a:t>
            </a:fld>
            <a:r>
              <a:rPr lang="en-GB" dirty="0"/>
              <a:t> -</a:t>
            </a:r>
          </a:p>
        </p:txBody>
      </p:sp>
      <p:sp>
        <p:nvSpPr>
          <p:cNvPr id="493570" name="Rectangle 2"/>
          <p:cNvSpPr>
            <a:spLocks noGrp="1" noRot="1" noChangeAspect="1" noChangeArrowheads="1" noTextEdit="1"/>
          </p:cNvSpPr>
          <p:nvPr>
            <p:ph type="sldImg"/>
          </p:nvPr>
        </p:nvSpPr>
        <p:spPr>
          <a:xfrm>
            <a:off x="923925" y="784225"/>
            <a:ext cx="4906963" cy="3679825"/>
          </a:xfrm>
          <a:ln/>
        </p:spPr>
      </p:sp>
      <p:sp>
        <p:nvSpPr>
          <p:cNvPr id="493571" name="Rectangle 3"/>
          <p:cNvSpPr>
            <a:spLocks noGrp="1" noChangeArrowheads="1"/>
          </p:cNvSpPr>
          <p:nvPr>
            <p:ph type="body" idx="1"/>
          </p:nvPr>
        </p:nvSpPr>
        <p:spPr>
          <a:xfrm>
            <a:off x="922322" y="4752215"/>
            <a:ext cx="4988630" cy="4445877"/>
          </a:xfrm>
          <a:ln>
            <a:solidFill>
              <a:schemeClr val="tx1"/>
            </a:solidFill>
          </a:ln>
        </p:spPr>
        <p:txBody>
          <a:bodyPr wrap="square" lIns="91430" tIns="45715" rIns="91430" bIns="45715" anchor="t"/>
          <a:lstStyle/>
          <a:p>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GB" dirty="0"/>
              <a:t>                        - </a:t>
            </a:r>
            <a:fld id="{047765A7-2F67-48A7-ABCE-9B50404B6E4D}" type="slidenum">
              <a:rPr lang="en-GB"/>
              <a:pPr/>
              <a:t>29</a:t>
            </a:fld>
            <a:r>
              <a:rPr lang="en-GB" dirty="0"/>
              <a:t> -</a:t>
            </a:r>
          </a:p>
        </p:txBody>
      </p:sp>
      <p:sp>
        <p:nvSpPr>
          <p:cNvPr id="632834" name="Rectangle 2"/>
          <p:cNvSpPr>
            <a:spLocks noGrp="1" noRot="1" noChangeAspect="1" noChangeArrowheads="1" noTextEdit="1"/>
          </p:cNvSpPr>
          <p:nvPr>
            <p:ph type="sldImg"/>
          </p:nvPr>
        </p:nvSpPr>
        <p:spPr>
          <a:xfrm>
            <a:off x="1063625" y="846138"/>
            <a:ext cx="4543425" cy="3408362"/>
          </a:xfrm>
          <a:ln/>
        </p:spPr>
      </p:sp>
      <p:sp>
        <p:nvSpPr>
          <p:cNvPr id="632835" name="Rectangle 3"/>
          <p:cNvSpPr>
            <a:spLocks noGrp="1" noChangeArrowheads="1"/>
          </p:cNvSpPr>
          <p:nvPr>
            <p:ph type="body" idx="1"/>
          </p:nvPr>
        </p:nvSpPr>
        <p:spPr>
          <a:xfrm>
            <a:off x="904524" y="4718884"/>
            <a:ext cx="4985392" cy="4176044"/>
          </a:xfrm>
          <a:noFill/>
          <a:ln w="12700" cap="flat">
            <a:solidFill>
              <a:schemeClr val="tx1"/>
            </a:solidFill>
          </a:ln>
        </p:spPr>
        <p:txBody>
          <a:bodyPr wrap="square" lIns="91561" tIns="43950" rIns="91561" bIns="43950" anchor="t"/>
          <a:lstStyle/>
          <a:p>
            <a:r>
              <a:rPr lang="en-GB" dirty="0">
                <a:latin typeface="Times New Roman" pitchFamily="18" charset="0"/>
              </a:rPr>
              <a:t>	</a:t>
            </a:r>
            <a:r>
              <a:rPr lang="tr-TR" dirty="0" smtClean="0">
                <a:latin typeface="Times New Roman" pitchFamily="18" charset="0"/>
              </a:rPr>
              <a:t> </a:t>
            </a:r>
            <a:r>
              <a:rPr lang="en-GB" dirty="0" smtClean="0">
                <a:latin typeface="Times New Roman" pitchFamily="18" charset="0"/>
              </a:rPr>
              <a:t> </a:t>
            </a:r>
            <a:endParaRPr lang="en-GB" b="1" dirty="0">
              <a:latin typeface="Times New Roman" pitchFamily="18" charset="0"/>
            </a:endParaRPr>
          </a:p>
        </p:txBody>
      </p:sp>
      <p:graphicFrame>
        <p:nvGraphicFramePr>
          <p:cNvPr id="632836" name="Object 4"/>
          <p:cNvGraphicFramePr>
            <a:graphicFrameLocks noChangeAspect="1"/>
          </p:cNvGraphicFramePr>
          <p:nvPr/>
        </p:nvGraphicFramePr>
        <p:xfrm>
          <a:off x="4745914" y="228563"/>
          <a:ext cx="1898041" cy="399986"/>
        </p:xfrm>
        <a:graphic>
          <a:graphicData uri="http://schemas.openxmlformats.org/presentationml/2006/ole">
            <mc:AlternateContent xmlns:mc="http://schemas.openxmlformats.org/markup-compatibility/2006">
              <mc:Choice xmlns:v="urn:schemas-microsoft-com:vml" Requires="v">
                <p:oleObj spid="_x0000_s633033" name="Document" r:id="rId4" imgW="1848600" imgH="397080" progId="Word.Document.8">
                  <p:embed/>
                </p:oleObj>
              </mc:Choice>
              <mc:Fallback>
                <p:oleObj name="Document" r:id="rId4" imgW="1848600" imgH="397080"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914" y="228563"/>
                        <a:ext cx="1898041" cy="39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GB" dirty="0"/>
              <a:t>                        - </a:t>
            </a:r>
            <a:fld id="{10841662-885F-4A65-9D49-FA6DB1F0DDA6}" type="slidenum">
              <a:rPr lang="en-GB"/>
              <a:pPr/>
              <a:t>30</a:t>
            </a:fld>
            <a:r>
              <a:rPr lang="en-GB" dirty="0"/>
              <a:t> -</a:t>
            </a: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GB" dirty="0"/>
              <a:t>                        - </a:t>
            </a:r>
            <a:fld id="{D0190CC1-BA7C-4768-A29F-1529A96BAC3D}" type="slidenum">
              <a:rPr lang="en-GB"/>
              <a:pPr/>
              <a:t>31</a:t>
            </a:fld>
            <a:r>
              <a:rPr lang="en-GB" dirty="0"/>
              <a:t> -</a:t>
            </a:r>
          </a:p>
        </p:txBody>
      </p:sp>
      <p:sp>
        <p:nvSpPr>
          <p:cNvPr id="505858" name="Rectangle 2"/>
          <p:cNvSpPr>
            <a:spLocks noGrp="1" noRot="1" noChangeAspect="1" noChangeArrowheads="1" noTextEdit="1"/>
          </p:cNvSpPr>
          <p:nvPr>
            <p:ph type="sldImg"/>
          </p:nvPr>
        </p:nvSpPr>
        <p:spPr>
          <a:xfrm>
            <a:off x="1087438" y="846138"/>
            <a:ext cx="4545012" cy="3408362"/>
          </a:xfrm>
          <a:ln/>
        </p:spPr>
      </p:sp>
      <p:sp>
        <p:nvSpPr>
          <p:cNvPr id="505859" name="Rectangle 3"/>
          <p:cNvSpPr>
            <a:spLocks noGrp="1" noChangeArrowheads="1"/>
          </p:cNvSpPr>
          <p:nvPr>
            <p:ph type="body" idx="1"/>
          </p:nvPr>
        </p:nvSpPr>
        <p:spPr>
          <a:xfrm>
            <a:off x="906141" y="4718884"/>
            <a:ext cx="4982157" cy="4176044"/>
          </a:xfrm>
          <a:noFill/>
          <a:ln w="12700" cap="flat">
            <a:solidFill>
              <a:schemeClr val="tx1"/>
            </a:solidFill>
          </a:ln>
        </p:spPr>
        <p:txBody>
          <a:bodyPr wrap="square" lIns="91544" tIns="43941" rIns="91544" bIns="43941" anchor="t"/>
          <a:lstStyle/>
          <a:p>
            <a:r>
              <a:rPr lang="en-GB" dirty="0">
                <a:latin typeface="Times New Roman" pitchFamily="18" charset="0"/>
              </a:rPr>
              <a:t>	 </a:t>
            </a:r>
            <a:endParaRPr lang="en-GB" b="1" dirty="0">
              <a:latin typeface="Times New Roman" pitchFamily="18" charset="0"/>
            </a:endParaRPr>
          </a:p>
        </p:txBody>
      </p:sp>
      <p:graphicFrame>
        <p:nvGraphicFramePr>
          <p:cNvPr id="505860" name="Object 4"/>
          <p:cNvGraphicFramePr>
            <a:graphicFrameLocks noChangeAspect="1"/>
          </p:cNvGraphicFramePr>
          <p:nvPr/>
        </p:nvGraphicFramePr>
        <p:xfrm>
          <a:off x="4745914" y="228563"/>
          <a:ext cx="1898041" cy="399986"/>
        </p:xfrm>
        <a:graphic>
          <a:graphicData uri="http://schemas.openxmlformats.org/presentationml/2006/ole">
            <mc:AlternateContent xmlns:mc="http://schemas.openxmlformats.org/markup-compatibility/2006">
              <mc:Choice xmlns:v="urn:schemas-microsoft-com:vml" Requires="v">
                <p:oleObj spid="_x0000_s506056" name="Document" r:id="rId4" imgW="1848600" imgH="397080" progId="Word.Document.8">
                  <p:embed/>
                </p:oleObj>
              </mc:Choice>
              <mc:Fallback>
                <p:oleObj name="Document" r:id="rId4" imgW="1848600" imgH="397080"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914" y="228563"/>
                        <a:ext cx="1898041" cy="39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GB" dirty="0"/>
              <a:t>                        - </a:t>
            </a:r>
            <a:fld id="{70724A09-FAA0-4C16-B056-F17025F330F3}" type="slidenum">
              <a:rPr lang="en-GB"/>
              <a:pPr/>
              <a:t>32</a:t>
            </a:fld>
            <a:r>
              <a:rPr lang="en-GB" dirty="0"/>
              <a:t> -</a:t>
            </a:r>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GB" dirty="0"/>
              <a:t>                        - </a:t>
            </a:r>
            <a:fld id="{D505A782-38D7-45B3-8403-6D97154DC9CF}" type="slidenum">
              <a:rPr lang="en-GB"/>
              <a:pPr/>
              <a:t>33</a:t>
            </a:fld>
            <a:r>
              <a:rPr lang="en-GB" dirty="0"/>
              <a:t> -</a:t>
            </a:r>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r>
              <a:rPr lang="en-GB" dirty="0" smtClean="0"/>
              <a:t>                        - </a:t>
            </a:r>
            <a:fld id="{1874605E-9B08-429B-8E4A-90D8AC1916B6}" type="slidenum">
              <a:rPr lang="en-GB" smtClean="0"/>
              <a:pPr/>
              <a:t>35</a:t>
            </a:fld>
            <a:r>
              <a:rPr lang="en-GB" dirty="0" smtClean="0"/>
              <a:t> -</a:t>
            </a:r>
            <a:endParaRPr lang="en-GB" dirty="0"/>
          </a:p>
        </p:txBody>
      </p:sp>
    </p:spTree>
    <p:extLst>
      <p:ext uri="{BB962C8B-B14F-4D97-AF65-F5344CB8AC3E}">
        <p14:creationId xmlns:p14="http://schemas.microsoft.com/office/powerpoint/2010/main" val="350997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GB" dirty="0"/>
              <a:t>                        - </a:t>
            </a:r>
            <a:fld id="{AE217590-DC69-44A7-9981-E64365D857E0}" type="slidenum">
              <a:rPr lang="en-GB"/>
              <a:pPr/>
              <a:t>3</a:t>
            </a:fld>
            <a:r>
              <a:rPr lang="en-GB" dirty="0"/>
              <a:t> -</a:t>
            </a:r>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r>
              <a:rPr lang="en-GB" dirty="0" smtClean="0"/>
              <a:t>                        - </a:t>
            </a:r>
            <a:fld id="{1874605E-9B08-429B-8E4A-90D8AC1916B6}" type="slidenum">
              <a:rPr lang="en-GB" smtClean="0"/>
              <a:pPr/>
              <a:t>36</a:t>
            </a:fld>
            <a:r>
              <a:rPr lang="en-GB" dirty="0" smtClean="0"/>
              <a:t> -</a:t>
            </a:r>
            <a:endParaRPr lang="en-GB" dirty="0"/>
          </a:p>
        </p:txBody>
      </p:sp>
    </p:spTree>
    <p:extLst>
      <p:ext uri="{BB962C8B-B14F-4D97-AF65-F5344CB8AC3E}">
        <p14:creationId xmlns:p14="http://schemas.microsoft.com/office/powerpoint/2010/main" val="1737733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r>
              <a:rPr lang="en-GB" dirty="0" smtClean="0"/>
              <a:t>                        - </a:t>
            </a:r>
            <a:fld id="{1874605E-9B08-429B-8E4A-90D8AC1916B6}" type="slidenum">
              <a:rPr lang="en-GB" smtClean="0"/>
              <a:pPr/>
              <a:t>4</a:t>
            </a:fld>
            <a:r>
              <a:rPr lang="en-GB" dirty="0" smtClean="0"/>
              <a:t> -</a:t>
            </a:r>
            <a:endParaRPr lang="en-GB" dirty="0"/>
          </a:p>
        </p:txBody>
      </p:sp>
    </p:spTree>
    <p:extLst>
      <p:ext uri="{BB962C8B-B14F-4D97-AF65-F5344CB8AC3E}">
        <p14:creationId xmlns:p14="http://schemas.microsoft.com/office/powerpoint/2010/main" val="204088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GB" dirty="0"/>
              <a:t>                        - </a:t>
            </a:r>
            <a:fld id="{15543792-1E6E-4D9E-8933-7723D7E1D84A}" type="slidenum">
              <a:rPr lang="en-GB"/>
              <a:pPr/>
              <a:t>5</a:t>
            </a:fld>
            <a:r>
              <a:rPr lang="en-GB" dirty="0"/>
              <a:t> -</a:t>
            </a:r>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GB" dirty="0"/>
              <a:t>                        - </a:t>
            </a:r>
            <a:fld id="{134F1162-FFC1-4297-A62E-994B7E1C639D}" type="slidenum">
              <a:rPr lang="en-GB"/>
              <a:pPr/>
              <a:t>6</a:t>
            </a:fld>
            <a:r>
              <a:rPr lang="en-GB" dirty="0"/>
              <a:t> -</a:t>
            </a:r>
          </a:p>
        </p:txBody>
      </p:sp>
      <p:sp>
        <p:nvSpPr>
          <p:cNvPr id="659458" name="Rectangle 2"/>
          <p:cNvSpPr>
            <a:spLocks noGrp="1" noRot="1" noChangeAspect="1" noChangeArrowheads="1" noTextEdit="1"/>
          </p:cNvSpPr>
          <p:nvPr>
            <p:ph type="sldImg"/>
          </p:nvPr>
        </p:nvSpPr>
        <p:spPr>
          <a:xfrm>
            <a:off x="1087438" y="846138"/>
            <a:ext cx="4545012" cy="3408362"/>
          </a:xfrm>
          <a:ln/>
        </p:spPr>
      </p:sp>
      <p:sp>
        <p:nvSpPr>
          <p:cNvPr id="659459" name="Rectangle 3"/>
          <p:cNvSpPr>
            <a:spLocks noGrp="1" noChangeArrowheads="1"/>
          </p:cNvSpPr>
          <p:nvPr>
            <p:ph type="body" idx="1"/>
          </p:nvPr>
        </p:nvSpPr>
        <p:spPr>
          <a:xfrm>
            <a:off x="906141" y="4718884"/>
            <a:ext cx="4982157" cy="4176044"/>
          </a:xfrm>
          <a:noFill/>
          <a:ln w="12700" cap="flat">
            <a:solidFill>
              <a:schemeClr val="tx1"/>
            </a:solidFill>
          </a:ln>
        </p:spPr>
        <p:txBody>
          <a:bodyPr wrap="square" lIns="91544" tIns="43941" rIns="91544" bIns="43941" anchor="t"/>
          <a:lstStyle/>
          <a:p>
            <a:r>
              <a:rPr lang="en-GB" dirty="0">
                <a:latin typeface="Times New Roman" pitchFamily="18" charset="0"/>
              </a:rPr>
              <a:t>	 </a:t>
            </a:r>
            <a:endParaRPr lang="en-GB" b="1" dirty="0">
              <a:latin typeface="Times New Roman" pitchFamily="18" charset="0"/>
            </a:endParaRPr>
          </a:p>
        </p:txBody>
      </p:sp>
      <p:graphicFrame>
        <p:nvGraphicFramePr>
          <p:cNvPr id="659460" name="Object 4"/>
          <p:cNvGraphicFramePr>
            <a:graphicFrameLocks noChangeAspect="1"/>
          </p:cNvGraphicFramePr>
          <p:nvPr/>
        </p:nvGraphicFramePr>
        <p:xfrm>
          <a:off x="4745914" y="228563"/>
          <a:ext cx="1898041" cy="399986"/>
        </p:xfrm>
        <a:graphic>
          <a:graphicData uri="http://schemas.openxmlformats.org/presentationml/2006/ole">
            <mc:AlternateContent xmlns:mc="http://schemas.openxmlformats.org/markup-compatibility/2006">
              <mc:Choice xmlns:v="urn:schemas-microsoft-com:vml" Requires="v">
                <p:oleObj spid="_x0000_s659656" name="Document" r:id="rId4" imgW="1848600" imgH="397080" progId="Word.Document.8">
                  <p:embed/>
                </p:oleObj>
              </mc:Choice>
              <mc:Fallback>
                <p:oleObj name="Document" r:id="rId4" imgW="1848600" imgH="397080"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914" y="228563"/>
                        <a:ext cx="1898041" cy="39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DAT ile DAP </a:t>
            </a:r>
            <a:r>
              <a:rPr lang="tr-TR" smtClean="0"/>
              <a:t>farkı belirtilmeli.</a:t>
            </a:r>
            <a:endParaRPr lang="en-US"/>
          </a:p>
        </p:txBody>
      </p:sp>
      <p:sp>
        <p:nvSpPr>
          <p:cNvPr id="4" name="Slide Number Placeholder 3"/>
          <p:cNvSpPr>
            <a:spLocks noGrp="1"/>
          </p:cNvSpPr>
          <p:nvPr>
            <p:ph type="sldNum" sz="quarter" idx="10"/>
          </p:nvPr>
        </p:nvSpPr>
        <p:spPr/>
        <p:txBody>
          <a:bodyPr/>
          <a:lstStyle/>
          <a:p>
            <a:r>
              <a:rPr lang="en-GB" smtClean="0"/>
              <a:t>                        - </a:t>
            </a:r>
            <a:fld id="{1874605E-9B08-429B-8E4A-90D8AC1916B6}" type="slidenum">
              <a:rPr lang="en-GB" smtClean="0"/>
              <a:pPr/>
              <a:t>7</a:t>
            </a:fld>
            <a:r>
              <a:rPr lang="en-GB" smtClean="0"/>
              <a:t> -</a:t>
            </a:r>
            <a:endParaRPr lang="en-GB" dirty="0"/>
          </a:p>
        </p:txBody>
      </p:sp>
    </p:spTree>
    <p:extLst>
      <p:ext uri="{BB962C8B-B14F-4D97-AF65-F5344CB8AC3E}">
        <p14:creationId xmlns:p14="http://schemas.microsoft.com/office/powerpoint/2010/main" val="22694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GB" dirty="0"/>
              <a:t>                        - </a:t>
            </a:r>
            <a:fld id="{F6E9CDB0-DDC0-4756-8452-BEAC49736E04}" type="slidenum">
              <a:rPr lang="en-GB"/>
              <a:pPr/>
              <a:t>8</a:t>
            </a:fld>
            <a:r>
              <a:rPr lang="en-GB" dirty="0"/>
              <a:t> -</a:t>
            </a:r>
          </a:p>
        </p:txBody>
      </p:sp>
      <p:sp>
        <p:nvSpPr>
          <p:cNvPr id="661506" name="Rectangle 2"/>
          <p:cNvSpPr>
            <a:spLocks noGrp="1" noRot="1" noChangeAspect="1" noChangeArrowheads="1" noTextEdit="1"/>
          </p:cNvSpPr>
          <p:nvPr>
            <p:ph type="sldImg"/>
          </p:nvPr>
        </p:nvSpPr>
        <p:spPr>
          <a:xfrm>
            <a:off x="1087438" y="846138"/>
            <a:ext cx="4545012" cy="3408362"/>
          </a:xfrm>
          <a:ln/>
        </p:spPr>
      </p:sp>
      <p:sp>
        <p:nvSpPr>
          <p:cNvPr id="661507" name="Rectangle 3"/>
          <p:cNvSpPr>
            <a:spLocks noGrp="1" noChangeArrowheads="1"/>
          </p:cNvSpPr>
          <p:nvPr>
            <p:ph type="body" idx="1"/>
          </p:nvPr>
        </p:nvSpPr>
        <p:spPr>
          <a:xfrm>
            <a:off x="906141" y="4718884"/>
            <a:ext cx="4982157" cy="4176044"/>
          </a:xfrm>
          <a:noFill/>
          <a:ln w="12700" cap="flat">
            <a:solidFill>
              <a:schemeClr val="tx1"/>
            </a:solidFill>
          </a:ln>
        </p:spPr>
        <p:txBody>
          <a:bodyPr wrap="square" lIns="91544" tIns="43941" rIns="91544" bIns="43941" anchor="t"/>
          <a:lstStyle/>
          <a:p>
            <a:r>
              <a:rPr lang="en-GB" dirty="0">
                <a:latin typeface="Times New Roman" pitchFamily="18" charset="0"/>
              </a:rPr>
              <a:t>	 </a:t>
            </a:r>
            <a:endParaRPr lang="en-GB" b="1" dirty="0">
              <a:latin typeface="Times New Roman" pitchFamily="18" charset="0"/>
            </a:endParaRPr>
          </a:p>
        </p:txBody>
      </p:sp>
      <p:graphicFrame>
        <p:nvGraphicFramePr>
          <p:cNvPr id="661508" name="Object 4"/>
          <p:cNvGraphicFramePr>
            <a:graphicFrameLocks noChangeAspect="1"/>
          </p:cNvGraphicFramePr>
          <p:nvPr/>
        </p:nvGraphicFramePr>
        <p:xfrm>
          <a:off x="4745914" y="228563"/>
          <a:ext cx="1898041" cy="399986"/>
        </p:xfrm>
        <a:graphic>
          <a:graphicData uri="http://schemas.openxmlformats.org/presentationml/2006/ole">
            <mc:AlternateContent xmlns:mc="http://schemas.openxmlformats.org/markup-compatibility/2006">
              <mc:Choice xmlns:v="urn:schemas-microsoft-com:vml" Requires="v">
                <p:oleObj spid="_x0000_s661704" name="Document" r:id="rId4" imgW="1848600" imgH="397080" progId="Word.Document.8">
                  <p:embed/>
                </p:oleObj>
              </mc:Choice>
              <mc:Fallback>
                <p:oleObj name="Document" r:id="rId4" imgW="1848600" imgH="397080"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914" y="228563"/>
                        <a:ext cx="1898041" cy="39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r>
              <a:rPr lang="en-GB" dirty="0" smtClean="0"/>
              <a:t>                        - </a:t>
            </a:r>
            <a:fld id="{1874605E-9B08-429B-8E4A-90D8AC1916B6}" type="slidenum">
              <a:rPr lang="en-GB" smtClean="0"/>
              <a:pPr/>
              <a:t>12</a:t>
            </a:fld>
            <a:r>
              <a:rPr lang="en-GB" dirty="0" smtClean="0"/>
              <a:t> -</a:t>
            </a:r>
            <a:endParaRPr lang="en-GB" dirty="0"/>
          </a:p>
        </p:txBody>
      </p:sp>
    </p:spTree>
    <p:extLst>
      <p:ext uri="{BB962C8B-B14F-4D97-AF65-F5344CB8AC3E}">
        <p14:creationId xmlns:p14="http://schemas.microsoft.com/office/powerpoint/2010/main" val="802202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w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3.xml"/><Relationship Id="rId1" Type="http://schemas.openxmlformats.org/officeDocument/2006/relationships/themeOverride" Target="../theme/themeOverride1.xml"/><Relationship Id="rId5" Type="http://schemas.openxmlformats.org/officeDocument/2006/relationships/image" Target="../media/image11.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0886" name="Rectangle 358"/>
          <p:cNvSpPr>
            <a:spLocks noChangeArrowheads="1"/>
          </p:cNvSpPr>
          <p:nvPr/>
        </p:nvSpPr>
        <p:spPr bwMode="auto">
          <a:xfrm>
            <a:off x="8915400" y="0"/>
            <a:ext cx="228600" cy="6858000"/>
          </a:xfrm>
          <a:prstGeom prst="rect">
            <a:avLst/>
          </a:prstGeom>
          <a:solidFill>
            <a:srgbClr val="0F6441"/>
          </a:solidFill>
          <a:ln w="9525">
            <a:noFill/>
            <a:miter lim="800000"/>
            <a:headEnd/>
            <a:tailEnd/>
          </a:ln>
          <a:effectLst/>
        </p:spPr>
        <p:txBody>
          <a:bodyPr wrap="none" anchor="ctr"/>
          <a:lstStyle/>
          <a:p>
            <a:endParaRPr lang="tr-TR" dirty="0"/>
          </a:p>
        </p:txBody>
      </p:sp>
      <p:pic>
        <p:nvPicPr>
          <p:cNvPr id="150891" name="Picture 363"/>
          <p:cNvPicPr>
            <a:picLocks noChangeAspect="1" noChangeArrowheads="1"/>
          </p:cNvPicPr>
          <p:nvPr/>
        </p:nvPicPr>
        <p:blipFill>
          <a:blip r:embed="rId2"/>
          <a:srcRect/>
          <a:stretch>
            <a:fillRect/>
          </a:stretch>
        </p:blipFill>
        <p:spPr bwMode="auto">
          <a:xfrm>
            <a:off x="1458913" y="2365375"/>
            <a:ext cx="6696075" cy="2613025"/>
          </a:xfrm>
          <a:prstGeom prst="rect">
            <a:avLst/>
          </a:prstGeom>
          <a:noFill/>
          <a:ln w="9525">
            <a:noFill/>
            <a:miter lim="800000"/>
            <a:headEnd/>
            <a:tailEnd/>
          </a:ln>
          <a:effectLst/>
        </p:spPr>
      </p:pic>
      <p:sp>
        <p:nvSpPr>
          <p:cNvPr id="150892" name="Rectangle 364"/>
          <p:cNvSpPr>
            <a:spLocks noChangeArrowheads="1"/>
          </p:cNvSpPr>
          <p:nvPr/>
        </p:nvSpPr>
        <p:spPr bwMode="auto">
          <a:xfrm>
            <a:off x="0" y="0"/>
            <a:ext cx="1447800" cy="6858000"/>
          </a:xfrm>
          <a:prstGeom prst="rect">
            <a:avLst/>
          </a:prstGeom>
          <a:solidFill>
            <a:srgbClr val="0F6441"/>
          </a:solidFill>
          <a:ln w="9525">
            <a:noFill/>
            <a:miter lim="800000"/>
            <a:headEnd/>
            <a:tailEnd/>
          </a:ln>
          <a:effectLst/>
        </p:spPr>
        <p:txBody>
          <a:bodyPr wrap="none" anchor="ctr"/>
          <a:lstStyle/>
          <a:p>
            <a:endParaRPr lang="tr-TR" dirty="0"/>
          </a:p>
        </p:txBody>
      </p:sp>
      <p:pic>
        <p:nvPicPr>
          <p:cNvPr id="150895" name="Picture 367"/>
          <p:cNvPicPr>
            <a:picLocks noChangeAspect="1" noChangeArrowheads="1"/>
          </p:cNvPicPr>
          <p:nvPr/>
        </p:nvPicPr>
        <p:blipFill>
          <a:blip r:embed="rId3"/>
          <a:srcRect/>
          <a:stretch>
            <a:fillRect/>
          </a:stretch>
        </p:blipFill>
        <p:spPr bwMode="auto">
          <a:xfrm>
            <a:off x="2574925" y="325438"/>
            <a:ext cx="6338888" cy="847725"/>
          </a:xfrm>
          <a:prstGeom prst="rect">
            <a:avLst/>
          </a:prstGeom>
          <a:noFill/>
          <a:ln w="9525">
            <a:noFill/>
            <a:miter lim="800000"/>
            <a:headEnd/>
            <a:tailEnd/>
          </a:ln>
          <a:effectLst/>
        </p:spPr>
      </p:pic>
      <p:pic>
        <p:nvPicPr>
          <p:cNvPr id="150896" name="Picture 368" descr="TEB LOGO Yeni"/>
          <p:cNvPicPr>
            <a:picLocks noChangeAspect="1" noChangeArrowheads="1"/>
          </p:cNvPicPr>
          <p:nvPr/>
        </p:nvPicPr>
        <p:blipFill>
          <a:blip r:embed="rId4" cstate="print"/>
          <a:srcRect/>
          <a:stretch>
            <a:fillRect/>
          </a:stretch>
        </p:blipFill>
        <p:spPr bwMode="auto">
          <a:xfrm>
            <a:off x="7797800" y="6283325"/>
            <a:ext cx="1101725" cy="574675"/>
          </a:xfrm>
          <a:prstGeom prst="rect">
            <a:avLst/>
          </a:prstGeom>
          <a:noFill/>
          <a:ln w="9525">
            <a:noFill/>
            <a:miter lim="800000"/>
            <a:headEnd/>
            <a:tailEnd/>
          </a:ln>
        </p:spPr>
      </p:pic>
      <p:pic>
        <p:nvPicPr>
          <p:cNvPr id="150897" name="Picture 369"/>
          <p:cNvPicPr>
            <a:picLocks noChangeAspect="1" noChangeArrowheads="1"/>
          </p:cNvPicPr>
          <p:nvPr userDrawn="1"/>
        </p:nvPicPr>
        <p:blipFill>
          <a:blip r:embed="rId5"/>
          <a:srcRect/>
          <a:stretch>
            <a:fillRect/>
          </a:stretch>
        </p:blipFill>
        <p:spPr bwMode="auto">
          <a:xfrm>
            <a:off x="144463" y="6430963"/>
            <a:ext cx="1176337" cy="274637"/>
          </a:xfrm>
          <a:prstGeom prst="rect">
            <a:avLst/>
          </a:prstGeom>
          <a:solidFill>
            <a:srgbClr val="179B66"/>
          </a:solid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88900"/>
            <a:ext cx="1752600" cy="60325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676400" y="88900"/>
            <a:ext cx="5105400" cy="603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88900"/>
            <a:ext cx="7010400" cy="546100"/>
          </a:xfrm>
        </p:spPr>
        <p:txBody>
          <a:bodyPr/>
          <a:lstStyle/>
          <a:p>
            <a:r>
              <a:rPr lang="en-US" smtClean="0"/>
              <a:t>Click to edit Master title style</a:t>
            </a:r>
            <a:endParaRPr lang="tr-TR"/>
          </a:p>
        </p:txBody>
      </p:sp>
      <p:sp>
        <p:nvSpPr>
          <p:cNvPr id="3" name="SmartArt Placeholder 2"/>
          <p:cNvSpPr>
            <a:spLocks noGrp="1"/>
          </p:cNvSpPr>
          <p:nvPr>
            <p:ph type="dgm" idx="1"/>
          </p:nvPr>
        </p:nvSpPr>
        <p:spPr>
          <a:xfrm>
            <a:off x="1676400" y="939800"/>
            <a:ext cx="7010400" cy="5181600"/>
          </a:xfrm>
        </p:spPr>
        <p:txBody>
          <a:bodyPr/>
          <a:lstStyle/>
          <a:p>
            <a:endParaRPr lang="tr-T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136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2 Dikdörtgen"/>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defRPr/>
            </a:pPr>
            <a:endParaRPr lang="tr-TR" sz="1800" baseline="0" dirty="0">
              <a:solidFill>
                <a:prstClr val="white"/>
              </a:solidFill>
            </a:endParaRPr>
          </a:p>
        </p:txBody>
      </p:sp>
    </p:spTree>
    <p:extLst>
      <p:ext uri="{BB962C8B-B14F-4D97-AF65-F5344CB8AC3E}">
        <p14:creationId xmlns:p14="http://schemas.microsoft.com/office/powerpoint/2010/main" val="2207791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7692"/>
          <a:stretch>
            <a:fillRect/>
          </a:stretch>
        </p:blipFill>
        <p:spPr bwMode="auto">
          <a:xfrm>
            <a:off x="0" y="0"/>
            <a:ext cx="9144000" cy="6858000"/>
          </a:xfrm>
          <a:prstGeom prst="rect">
            <a:avLst/>
          </a:prstGeom>
          <a:noFill/>
          <a:ln w="9525">
            <a:noFill/>
            <a:miter lim="800000"/>
            <a:headEnd/>
            <a:tailEnd/>
          </a:ln>
        </p:spPr>
      </p:pic>
      <p:pic>
        <p:nvPicPr>
          <p:cNvPr id="3" name="Picture 17" descr="BNPP_BL_Q ingilizce"/>
          <p:cNvPicPr>
            <a:picLocks noChangeAspect="1" noChangeArrowheads="1"/>
          </p:cNvPicPr>
          <p:nvPr/>
        </p:nvPicPr>
        <p:blipFill>
          <a:blip r:embed="rId3" cstate="print"/>
          <a:srcRect/>
          <a:stretch>
            <a:fillRect/>
          </a:stretch>
        </p:blipFill>
        <p:spPr bwMode="auto">
          <a:xfrm>
            <a:off x="7297738" y="0"/>
            <a:ext cx="1846262" cy="885825"/>
          </a:xfrm>
          <a:prstGeom prst="rect">
            <a:avLst/>
          </a:prstGeom>
          <a:noFill/>
          <a:ln w="9525">
            <a:noFill/>
            <a:miter lim="800000"/>
            <a:headEnd/>
            <a:tailEnd/>
          </a:ln>
        </p:spPr>
      </p:pic>
    </p:spTree>
    <p:extLst>
      <p:ext uri="{BB962C8B-B14F-4D97-AF65-F5344CB8AC3E}">
        <p14:creationId xmlns:p14="http://schemas.microsoft.com/office/powerpoint/2010/main" val="1244630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6938" y="369888"/>
            <a:ext cx="7896225" cy="557212"/>
          </a:xfrm>
          <a:prstGeom prst="rect">
            <a:avLst/>
          </a:prstGeom>
        </p:spPr>
        <p:txBody>
          <a:bodyPr/>
          <a:lstStyle/>
          <a:p>
            <a:r>
              <a:rPr lang="en-US" smtClean="0"/>
              <a:t>Click to edit Master title style</a:t>
            </a:r>
            <a:endParaRPr lang="tr-TR"/>
          </a:p>
        </p:txBody>
      </p:sp>
      <p:sp>
        <p:nvSpPr>
          <p:cNvPr id="3" name="Content Placeholder 2"/>
          <p:cNvSpPr>
            <a:spLocks noGrp="1"/>
          </p:cNvSpPr>
          <p:nvPr>
            <p:ph idx="1"/>
          </p:nvPr>
        </p:nvSpPr>
        <p:spPr>
          <a:xfrm>
            <a:off x="901700" y="1311275"/>
            <a:ext cx="7899400" cy="4543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a:xfrm>
            <a:off x="7754938" y="6264275"/>
            <a:ext cx="825500" cy="187325"/>
          </a:xfrm>
          <a:prstGeom prst="rect">
            <a:avLst/>
          </a:prstGeom>
        </p:spPr>
        <p:txBody>
          <a:bodyPr/>
          <a:lstStyle>
            <a:lvl1pPr>
              <a:defRPr/>
            </a:lvl1pPr>
          </a:lstStyle>
          <a:p>
            <a:r>
              <a:rPr lang="fr-FR" dirty="0"/>
              <a:t>00/00/0000</a:t>
            </a:r>
            <a:endParaRPr lang="en-GB" dirty="0"/>
          </a:p>
        </p:txBody>
      </p:sp>
      <p:sp>
        <p:nvSpPr>
          <p:cNvPr id="5" name="Footer Placeholder 4"/>
          <p:cNvSpPr>
            <a:spLocks noGrp="1"/>
          </p:cNvSpPr>
          <p:nvPr>
            <p:ph type="ftr" sz="quarter" idx="11"/>
          </p:nvPr>
        </p:nvSpPr>
        <p:spPr>
          <a:xfrm>
            <a:off x="5351463" y="6265863"/>
            <a:ext cx="2319337" cy="187325"/>
          </a:xfrm>
          <a:prstGeom prst="rect">
            <a:avLst/>
          </a:prstGeom>
        </p:spPr>
        <p:txBody>
          <a:bodyPr/>
          <a:lstStyle>
            <a:lvl1pPr>
              <a:defRPr/>
            </a:lvl1pPr>
          </a:lstStyle>
          <a:p>
            <a:r>
              <a:rPr lang="en-GB" dirty="0"/>
              <a:t>Department / name</a:t>
            </a:r>
          </a:p>
        </p:txBody>
      </p:sp>
      <p:sp>
        <p:nvSpPr>
          <p:cNvPr id="6" name="Slide Number Placeholder 5"/>
          <p:cNvSpPr>
            <a:spLocks noGrp="1"/>
          </p:cNvSpPr>
          <p:nvPr>
            <p:ph type="sldNum" sz="quarter" idx="12"/>
          </p:nvPr>
        </p:nvSpPr>
        <p:spPr>
          <a:xfrm>
            <a:off x="8586788" y="6264275"/>
            <a:ext cx="219075" cy="185738"/>
          </a:xfrm>
          <a:prstGeom prst="rect">
            <a:avLst/>
          </a:prstGeom>
        </p:spPr>
        <p:txBody>
          <a:bodyPr/>
          <a:lstStyle>
            <a:lvl1pPr>
              <a:defRPr/>
            </a:lvl1pPr>
          </a:lstStyle>
          <a:p>
            <a:fld id="{EC5DAFF7-76A1-476D-939B-1CEF56CD175C}" type="slidenum">
              <a:rPr lang="en-GB"/>
              <a:pPr/>
              <a:t>‹#›</a:t>
            </a:fld>
            <a:endParaRPr lang="en-GB" dirty="0"/>
          </a:p>
        </p:txBody>
      </p:sp>
    </p:spTree>
    <p:extLst>
      <p:ext uri="{BB962C8B-B14F-4D97-AF65-F5344CB8AC3E}">
        <p14:creationId xmlns:p14="http://schemas.microsoft.com/office/powerpoint/2010/main" val="3255989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4293" name="Picture 21" descr="constructionUK_essais_43"/>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p:spPr>
      </p:pic>
      <p:pic>
        <p:nvPicPr>
          <p:cNvPr id="54286" name="Picture 14" descr="BF_T3"/>
          <p:cNvPicPr>
            <a:picLocks noChangeAspect="1" noChangeArrowheads="1"/>
          </p:cNvPicPr>
          <p:nvPr/>
        </p:nvPicPr>
        <p:blipFill>
          <a:blip r:embed="rId4" cstate="print"/>
          <a:srcRect/>
          <a:stretch>
            <a:fillRect/>
          </a:stretch>
        </p:blipFill>
        <p:spPr bwMode="auto">
          <a:xfrm>
            <a:off x="1311275" y="334963"/>
            <a:ext cx="7499350" cy="4176712"/>
          </a:xfrm>
          <a:prstGeom prst="rect">
            <a:avLst/>
          </a:prstGeom>
          <a:noFill/>
        </p:spPr>
      </p:pic>
      <p:sp>
        <p:nvSpPr>
          <p:cNvPr id="54290" name="Rectangle 18"/>
          <p:cNvSpPr>
            <a:spLocks noGrp="1" noChangeArrowheads="1"/>
          </p:cNvSpPr>
          <p:nvPr>
            <p:ph type="ctrTitle"/>
          </p:nvPr>
        </p:nvSpPr>
        <p:spPr>
          <a:xfrm>
            <a:off x="1830388" y="1600200"/>
            <a:ext cx="5243512" cy="1276350"/>
          </a:xfrm>
        </p:spPr>
        <p:txBody>
          <a:bodyPr tIns="0" bIns="0"/>
          <a:lstStyle>
            <a:lvl1pPr algn="r">
              <a:defRPr sz="4800" b="0">
                <a:solidFill>
                  <a:schemeClr val="bg1"/>
                </a:solidFill>
              </a:defRPr>
            </a:lvl1pPr>
          </a:lstStyle>
          <a:p>
            <a:r>
              <a:rPr lang="fr-FR"/>
              <a:t>Cliquez et modifiez le titre</a:t>
            </a:r>
          </a:p>
        </p:txBody>
      </p:sp>
      <p:sp>
        <p:nvSpPr>
          <p:cNvPr id="54291" name="Rectangle 19"/>
          <p:cNvSpPr>
            <a:spLocks noGrp="1" noChangeArrowheads="1"/>
          </p:cNvSpPr>
          <p:nvPr>
            <p:ph type="subTitle" sz="quarter" idx="1"/>
          </p:nvPr>
        </p:nvSpPr>
        <p:spPr>
          <a:xfrm>
            <a:off x="1830388" y="3341688"/>
            <a:ext cx="5240337" cy="512762"/>
          </a:xfrm>
        </p:spPr>
        <p:txBody>
          <a:bodyPr anchor="ctr"/>
          <a:lstStyle>
            <a:lvl1pPr marL="0" indent="0" algn="r">
              <a:spcBef>
                <a:spcPct val="0"/>
              </a:spcBef>
              <a:defRPr sz="3600">
                <a:solidFill>
                  <a:schemeClr val="bg1"/>
                </a:solidFill>
              </a:defRPr>
            </a:lvl1pPr>
          </a:lstStyle>
          <a:p>
            <a:r>
              <a:rPr lang="fr-FR"/>
              <a:t>Cliquez pour modifier le style des sous-titres du masque</a:t>
            </a:r>
          </a:p>
        </p:txBody>
      </p:sp>
      <p:pic>
        <p:nvPicPr>
          <p:cNvPr id="54294" name="Picture 22" descr="C:\Users\nihalz\Desktop\01.png"/>
          <p:cNvPicPr>
            <a:picLocks noChangeAspect="1" noChangeArrowheads="1"/>
          </p:cNvPicPr>
          <p:nvPr userDrawn="1"/>
        </p:nvPicPr>
        <p:blipFill>
          <a:blip r:embed="rId5" cstate="print"/>
          <a:srcRect/>
          <a:stretch>
            <a:fillRect/>
          </a:stretch>
        </p:blipFill>
        <p:spPr bwMode="auto">
          <a:xfrm>
            <a:off x="0" y="5855266"/>
            <a:ext cx="9144000" cy="769943"/>
          </a:xfrm>
          <a:prstGeom prst="rect">
            <a:avLst/>
          </a:prstGeom>
          <a:noFill/>
        </p:spPr>
      </p:pic>
    </p:spTree>
    <p:extLst>
      <p:ext uri="{BB962C8B-B14F-4D97-AF65-F5344CB8AC3E}">
        <p14:creationId xmlns:p14="http://schemas.microsoft.com/office/powerpoint/2010/main" val="158224889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fr-FR" dirty="0">
                <a:solidFill>
                  <a:srgbClr val="58585A"/>
                </a:solidFill>
              </a:rPr>
              <a:t>00/00/0000</a:t>
            </a:r>
            <a:endParaRPr lang="en-GB" dirty="0">
              <a:solidFill>
                <a:srgbClr val="58585A"/>
              </a:solidFill>
            </a:endParaRPr>
          </a:p>
        </p:txBody>
      </p:sp>
      <p:sp>
        <p:nvSpPr>
          <p:cNvPr id="5" name="Footer Placeholder 4"/>
          <p:cNvSpPr>
            <a:spLocks noGrp="1"/>
          </p:cNvSpPr>
          <p:nvPr>
            <p:ph type="ftr" sz="quarter" idx="11"/>
          </p:nvPr>
        </p:nvSpPr>
        <p:spPr/>
        <p:txBody>
          <a:bodyPr/>
          <a:lstStyle>
            <a:lvl1pPr>
              <a:defRPr/>
            </a:lvl1pPr>
          </a:lstStyle>
          <a:p>
            <a:r>
              <a:rPr lang="en-GB" dirty="0">
                <a:solidFill>
                  <a:srgbClr val="58585A"/>
                </a:solidFill>
              </a:rPr>
              <a:t>Department / name</a:t>
            </a:r>
          </a:p>
        </p:txBody>
      </p:sp>
      <p:sp>
        <p:nvSpPr>
          <p:cNvPr id="6" name="Slide Number Placeholder 5"/>
          <p:cNvSpPr>
            <a:spLocks noGrp="1"/>
          </p:cNvSpPr>
          <p:nvPr>
            <p:ph type="sldNum" sz="quarter" idx="12"/>
          </p:nvPr>
        </p:nvSpPr>
        <p:spPr/>
        <p:txBody>
          <a:bodyPr/>
          <a:lstStyle>
            <a:lvl1pPr>
              <a:defRPr/>
            </a:lvl1pPr>
          </a:lstStyle>
          <a:p>
            <a:fld id="{EC5DAFF7-76A1-476D-939B-1CEF56CD175C}" type="slidenum">
              <a:rPr lang="en-GB">
                <a:solidFill>
                  <a:srgbClr val="58585A"/>
                </a:solidFill>
              </a:rPr>
              <a:pPr/>
              <a:t>‹#›</a:t>
            </a:fld>
            <a:endParaRPr lang="en-GB" dirty="0">
              <a:solidFill>
                <a:srgbClr val="58585A"/>
              </a:solidFill>
            </a:endParaRPr>
          </a:p>
        </p:txBody>
      </p:sp>
    </p:spTree>
    <p:extLst>
      <p:ext uri="{BB962C8B-B14F-4D97-AF65-F5344CB8AC3E}">
        <p14:creationId xmlns:p14="http://schemas.microsoft.com/office/powerpoint/2010/main" val="3270264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fr-FR" dirty="0">
                <a:solidFill>
                  <a:srgbClr val="58585A"/>
                </a:solidFill>
              </a:rPr>
              <a:t>00/00/0000</a:t>
            </a:r>
            <a:endParaRPr lang="en-GB" dirty="0">
              <a:solidFill>
                <a:srgbClr val="58585A"/>
              </a:solidFill>
            </a:endParaRPr>
          </a:p>
        </p:txBody>
      </p:sp>
      <p:sp>
        <p:nvSpPr>
          <p:cNvPr id="5" name="Footer Placeholder 4"/>
          <p:cNvSpPr>
            <a:spLocks noGrp="1"/>
          </p:cNvSpPr>
          <p:nvPr>
            <p:ph type="ftr" sz="quarter" idx="11"/>
          </p:nvPr>
        </p:nvSpPr>
        <p:spPr/>
        <p:txBody>
          <a:bodyPr/>
          <a:lstStyle>
            <a:lvl1pPr>
              <a:defRPr/>
            </a:lvl1pPr>
          </a:lstStyle>
          <a:p>
            <a:r>
              <a:rPr lang="en-GB" dirty="0">
                <a:solidFill>
                  <a:srgbClr val="58585A"/>
                </a:solidFill>
              </a:rPr>
              <a:t>Department / name</a:t>
            </a:r>
          </a:p>
        </p:txBody>
      </p:sp>
      <p:sp>
        <p:nvSpPr>
          <p:cNvPr id="6" name="Slide Number Placeholder 5"/>
          <p:cNvSpPr>
            <a:spLocks noGrp="1"/>
          </p:cNvSpPr>
          <p:nvPr>
            <p:ph type="sldNum" sz="quarter" idx="12"/>
          </p:nvPr>
        </p:nvSpPr>
        <p:spPr/>
        <p:txBody>
          <a:bodyPr/>
          <a:lstStyle>
            <a:lvl1pPr>
              <a:defRPr/>
            </a:lvl1pPr>
          </a:lstStyle>
          <a:p>
            <a:fld id="{7E72654C-C6C7-4AFC-911B-0E8B031B5E61}" type="slidenum">
              <a:rPr lang="en-GB">
                <a:solidFill>
                  <a:srgbClr val="58585A"/>
                </a:solidFill>
              </a:rPr>
              <a:pPr/>
              <a:t>‹#›</a:t>
            </a:fld>
            <a:endParaRPr lang="en-GB" dirty="0">
              <a:solidFill>
                <a:srgbClr val="58585A"/>
              </a:solidFill>
            </a:endParaRPr>
          </a:p>
        </p:txBody>
      </p:sp>
    </p:spTree>
    <p:extLst>
      <p:ext uri="{BB962C8B-B14F-4D97-AF65-F5344CB8AC3E}">
        <p14:creationId xmlns:p14="http://schemas.microsoft.com/office/powerpoint/2010/main" val="134520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901700" y="1311275"/>
            <a:ext cx="3873500" cy="454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927600" y="1311275"/>
            <a:ext cx="3873500" cy="4543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lvl1pPr>
          </a:lstStyle>
          <a:p>
            <a:r>
              <a:rPr lang="fr-FR" dirty="0">
                <a:solidFill>
                  <a:srgbClr val="58585A"/>
                </a:solidFill>
              </a:rPr>
              <a:t>00/00/0000</a:t>
            </a:r>
            <a:endParaRPr lang="en-GB" dirty="0">
              <a:solidFill>
                <a:srgbClr val="58585A"/>
              </a:solidFill>
            </a:endParaRPr>
          </a:p>
        </p:txBody>
      </p:sp>
      <p:sp>
        <p:nvSpPr>
          <p:cNvPr id="6" name="Footer Placeholder 5"/>
          <p:cNvSpPr>
            <a:spLocks noGrp="1"/>
          </p:cNvSpPr>
          <p:nvPr>
            <p:ph type="ftr" sz="quarter" idx="11"/>
          </p:nvPr>
        </p:nvSpPr>
        <p:spPr/>
        <p:txBody>
          <a:bodyPr/>
          <a:lstStyle>
            <a:lvl1pPr>
              <a:defRPr/>
            </a:lvl1pPr>
          </a:lstStyle>
          <a:p>
            <a:r>
              <a:rPr lang="en-GB" dirty="0">
                <a:solidFill>
                  <a:srgbClr val="58585A"/>
                </a:solidFill>
              </a:rPr>
              <a:t>Department / name</a:t>
            </a:r>
          </a:p>
        </p:txBody>
      </p:sp>
      <p:sp>
        <p:nvSpPr>
          <p:cNvPr id="7" name="Slide Number Placeholder 6"/>
          <p:cNvSpPr>
            <a:spLocks noGrp="1"/>
          </p:cNvSpPr>
          <p:nvPr>
            <p:ph type="sldNum" sz="quarter" idx="12"/>
          </p:nvPr>
        </p:nvSpPr>
        <p:spPr/>
        <p:txBody>
          <a:bodyPr/>
          <a:lstStyle>
            <a:lvl1pPr>
              <a:defRPr/>
            </a:lvl1pPr>
          </a:lstStyle>
          <a:p>
            <a:fld id="{9C4E8021-BEDD-4524-802C-2DB8C034C5BA}" type="slidenum">
              <a:rPr lang="en-GB">
                <a:solidFill>
                  <a:srgbClr val="58585A"/>
                </a:solidFill>
              </a:rPr>
              <a:pPr/>
              <a:t>‹#›</a:t>
            </a:fld>
            <a:endParaRPr lang="en-GB" dirty="0">
              <a:solidFill>
                <a:srgbClr val="58585A"/>
              </a:solidFill>
            </a:endParaRPr>
          </a:p>
        </p:txBody>
      </p:sp>
    </p:spTree>
    <p:extLst>
      <p:ext uri="{BB962C8B-B14F-4D97-AF65-F5344CB8AC3E}">
        <p14:creationId xmlns:p14="http://schemas.microsoft.com/office/powerpoint/2010/main" val="1548790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lvl1pPr>
          </a:lstStyle>
          <a:p>
            <a:r>
              <a:rPr lang="fr-FR" dirty="0">
                <a:solidFill>
                  <a:srgbClr val="58585A"/>
                </a:solidFill>
              </a:rPr>
              <a:t>00/00/0000</a:t>
            </a:r>
            <a:endParaRPr lang="en-GB" dirty="0">
              <a:solidFill>
                <a:srgbClr val="58585A"/>
              </a:solidFill>
            </a:endParaRPr>
          </a:p>
        </p:txBody>
      </p:sp>
      <p:sp>
        <p:nvSpPr>
          <p:cNvPr id="8" name="Footer Placeholder 7"/>
          <p:cNvSpPr>
            <a:spLocks noGrp="1"/>
          </p:cNvSpPr>
          <p:nvPr>
            <p:ph type="ftr" sz="quarter" idx="11"/>
          </p:nvPr>
        </p:nvSpPr>
        <p:spPr/>
        <p:txBody>
          <a:bodyPr/>
          <a:lstStyle>
            <a:lvl1pPr>
              <a:defRPr/>
            </a:lvl1pPr>
          </a:lstStyle>
          <a:p>
            <a:r>
              <a:rPr lang="en-GB" dirty="0">
                <a:solidFill>
                  <a:srgbClr val="58585A"/>
                </a:solidFill>
              </a:rPr>
              <a:t>Department / name</a:t>
            </a:r>
          </a:p>
        </p:txBody>
      </p:sp>
      <p:sp>
        <p:nvSpPr>
          <p:cNvPr id="9" name="Slide Number Placeholder 8"/>
          <p:cNvSpPr>
            <a:spLocks noGrp="1"/>
          </p:cNvSpPr>
          <p:nvPr>
            <p:ph type="sldNum" sz="quarter" idx="12"/>
          </p:nvPr>
        </p:nvSpPr>
        <p:spPr/>
        <p:txBody>
          <a:bodyPr/>
          <a:lstStyle>
            <a:lvl1pPr>
              <a:defRPr/>
            </a:lvl1pPr>
          </a:lstStyle>
          <a:p>
            <a:fld id="{FA3FFE7C-616D-42A4-80B4-A878113E359B}" type="slidenum">
              <a:rPr lang="en-GB">
                <a:solidFill>
                  <a:srgbClr val="58585A"/>
                </a:solidFill>
              </a:rPr>
              <a:pPr/>
              <a:t>‹#›</a:t>
            </a:fld>
            <a:endParaRPr lang="en-GB" dirty="0">
              <a:solidFill>
                <a:srgbClr val="58585A"/>
              </a:solidFill>
            </a:endParaRPr>
          </a:p>
        </p:txBody>
      </p:sp>
    </p:spTree>
    <p:extLst>
      <p:ext uri="{BB962C8B-B14F-4D97-AF65-F5344CB8AC3E}">
        <p14:creationId xmlns:p14="http://schemas.microsoft.com/office/powerpoint/2010/main" val="537866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r>
              <a:rPr lang="fr-FR" dirty="0">
                <a:solidFill>
                  <a:srgbClr val="58585A"/>
                </a:solidFill>
              </a:rPr>
              <a:t>00/00/0000</a:t>
            </a:r>
            <a:endParaRPr lang="en-GB" dirty="0">
              <a:solidFill>
                <a:srgbClr val="58585A"/>
              </a:solidFill>
            </a:endParaRPr>
          </a:p>
        </p:txBody>
      </p:sp>
      <p:sp>
        <p:nvSpPr>
          <p:cNvPr id="4" name="Footer Placeholder 3"/>
          <p:cNvSpPr>
            <a:spLocks noGrp="1"/>
          </p:cNvSpPr>
          <p:nvPr>
            <p:ph type="ftr" sz="quarter" idx="11"/>
          </p:nvPr>
        </p:nvSpPr>
        <p:spPr/>
        <p:txBody>
          <a:bodyPr/>
          <a:lstStyle>
            <a:lvl1pPr>
              <a:defRPr/>
            </a:lvl1pPr>
          </a:lstStyle>
          <a:p>
            <a:r>
              <a:rPr lang="en-GB" dirty="0">
                <a:solidFill>
                  <a:srgbClr val="58585A"/>
                </a:solidFill>
              </a:rPr>
              <a:t>Department / name</a:t>
            </a:r>
          </a:p>
        </p:txBody>
      </p:sp>
      <p:sp>
        <p:nvSpPr>
          <p:cNvPr id="5" name="Slide Number Placeholder 4"/>
          <p:cNvSpPr>
            <a:spLocks noGrp="1"/>
          </p:cNvSpPr>
          <p:nvPr>
            <p:ph type="sldNum" sz="quarter" idx="12"/>
          </p:nvPr>
        </p:nvSpPr>
        <p:spPr/>
        <p:txBody>
          <a:bodyPr/>
          <a:lstStyle>
            <a:lvl1pPr>
              <a:defRPr/>
            </a:lvl1pPr>
          </a:lstStyle>
          <a:p>
            <a:fld id="{53DB5C30-B69D-40E1-A37D-FFEBFE3E884F}" type="slidenum">
              <a:rPr lang="en-GB">
                <a:solidFill>
                  <a:srgbClr val="58585A"/>
                </a:solidFill>
              </a:rPr>
              <a:pPr/>
              <a:t>‹#›</a:t>
            </a:fld>
            <a:endParaRPr lang="en-GB" dirty="0">
              <a:solidFill>
                <a:srgbClr val="58585A"/>
              </a:solidFill>
            </a:endParaRPr>
          </a:p>
        </p:txBody>
      </p:sp>
    </p:spTree>
    <p:extLst>
      <p:ext uri="{BB962C8B-B14F-4D97-AF65-F5344CB8AC3E}">
        <p14:creationId xmlns:p14="http://schemas.microsoft.com/office/powerpoint/2010/main" val="2353023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fr-FR" dirty="0">
                <a:solidFill>
                  <a:srgbClr val="58585A"/>
                </a:solidFill>
              </a:rPr>
              <a:t>00/00/0000</a:t>
            </a:r>
            <a:endParaRPr lang="en-GB" dirty="0">
              <a:solidFill>
                <a:srgbClr val="58585A"/>
              </a:solidFill>
            </a:endParaRPr>
          </a:p>
        </p:txBody>
      </p:sp>
      <p:sp>
        <p:nvSpPr>
          <p:cNvPr id="3" name="Footer Placeholder 2"/>
          <p:cNvSpPr>
            <a:spLocks noGrp="1"/>
          </p:cNvSpPr>
          <p:nvPr>
            <p:ph type="ftr" sz="quarter" idx="11"/>
          </p:nvPr>
        </p:nvSpPr>
        <p:spPr/>
        <p:txBody>
          <a:bodyPr/>
          <a:lstStyle>
            <a:lvl1pPr>
              <a:defRPr/>
            </a:lvl1pPr>
          </a:lstStyle>
          <a:p>
            <a:r>
              <a:rPr lang="en-GB" dirty="0">
                <a:solidFill>
                  <a:srgbClr val="58585A"/>
                </a:solidFill>
              </a:rPr>
              <a:t>Department / name</a:t>
            </a:r>
          </a:p>
        </p:txBody>
      </p:sp>
      <p:sp>
        <p:nvSpPr>
          <p:cNvPr id="4" name="Slide Number Placeholder 3"/>
          <p:cNvSpPr>
            <a:spLocks noGrp="1"/>
          </p:cNvSpPr>
          <p:nvPr>
            <p:ph type="sldNum" sz="quarter" idx="12"/>
          </p:nvPr>
        </p:nvSpPr>
        <p:spPr/>
        <p:txBody>
          <a:bodyPr/>
          <a:lstStyle>
            <a:lvl1pPr>
              <a:defRPr/>
            </a:lvl1pPr>
          </a:lstStyle>
          <a:p>
            <a:fld id="{7145F7CD-7E3C-495D-B181-19D2595D8187}" type="slidenum">
              <a:rPr lang="en-GB">
                <a:solidFill>
                  <a:srgbClr val="58585A"/>
                </a:solidFill>
              </a:rPr>
              <a:pPr/>
              <a:t>‹#›</a:t>
            </a:fld>
            <a:endParaRPr lang="en-GB" dirty="0">
              <a:solidFill>
                <a:srgbClr val="58585A"/>
              </a:solidFill>
            </a:endParaRPr>
          </a:p>
        </p:txBody>
      </p:sp>
    </p:spTree>
    <p:extLst>
      <p:ext uri="{BB962C8B-B14F-4D97-AF65-F5344CB8AC3E}">
        <p14:creationId xmlns:p14="http://schemas.microsoft.com/office/powerpoint/2010/main" val="3522452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fr-FR" dirty="0">
                <a:solidFill>
                  <a:srgbClr val="58585A"/>
                </a:solidFill>
              </a:rPr>
              <a:t>00/00/0000</a:t>
            </a:r>
            <a:endParaRPr lang="en-GB" dirty="0">
              <a:solidFill>
                <a:srgbClr val="58585A"/>
              </a:solidFill>
            </a:endParaRPr>
          </a:p>
        </p:txBody>
      </p:sp>
      <p:sp>
        <p:nvSpPr>
          <p:cNvPr id="6" name="Footer Placeholder 5"/>
          <p:cNvSpPr>
            <a:spLocks noGrp="1"/>
          </p:cNvSpPr>
          <p:nvPr>
            <p:ph type="ftr" sz="quarter" idx="11"/>
          </p:nvPr>
        </p:nvSpPr>
        <p:spPr/>
        <p:txBody>
          <a:bodyPr/>
          <a:lstStyle>
            <a:lvl1pPr>
              <a:defRPr/>
            </a:lvl1pPr>
          </a:lstStyle>
          <a:p>
            <a:r>
              <a:rPr lang="en-GB" dirty="0">
                <a:solidFill>
                  <a:srgbClr val="58585A"/>
                </a:solidFill>
              </a:rPr>
              <a:t>Department / name</a:t>
            </a:r>
          </a:p>
        </p:txBody>
      </p:sp>
      <p:sp>
        <p:nvSpPr>
          <p:cNvPr id="7" name="Slide Number Placeholder 6"/>
          <p:cNvSpPr>
            <a:spLocks noGrp="1"/>
          </p:cNvSpPr>
          <p:nvPr>
            <p:ph type="sldNum" sz="quarter" idx="12"/>
          </p:nvPr>
        </p:nvSpPr>
        <p:spPr/>
        <p:txBody>
          <a:bodyPr/>
          <a:lstStyle>
            <a:lvl1pPr>
              <a:defRPr/>
            </a:lvl1pPr>
          </a:lstStyle>
          <a:p>
            <a:fld id="{E46270B1-D51B-49FA-B257-1749F7ABAF8D}" type="slidenum">
              <a:rPr lang="en-GB">
                <a:solidFill>
                  <a:srgbClr val="58585A"/>
                </a:solidFill>
              </a:rPr>
              <a:pPr/>
              <a:t>‹#›</a:t>
            </a:fld>
            <a:endParaRPr lang="en-GB" dirty="0">
              <a:solidFill>
                <a:srgbClr val="58585A"/>
              </a:solidFill>
            </a:endParaRPr>
          </a:p>
        </p:txBody>
      </p:sp>
    </p:spTree>
    <p:extLst>
      <p:ext uri="{BB962C8B-B14F-4D97-AF65-F5344CB8AC3E}">
        <p14:creationId xmlns:p14="http://schemas.microsoft.com/office/powerpoint/2010/main" val="365272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fr-FR" dirty="0">
                <a:solidFill>
                  <a:srgbClr val="58585A"/>
                </a:solidFill>
              </a:rPr>
              <a:t>00/00/0000</a:t>
            </a:r>
            <a:endParaRPr lang="en-GB" dirty="0">
              <a:solidFill>
                <a:srgbClr val="58585A"/>
              </a:solidFill>
            </a:endParaRPr>
          </a:p>
        </p:txBody>
      </p:sp>
      <p:sp>
        <p:nvSpPr>
          <p:cNvPr id="6" name="Footer Placeholder 5"/>
          <p:cNvSpPr>
            <a:spLocks noGrp="1"/>
          </p:cNvSpPr>
          <p:nvPr>
            <p:ph type="ftr" sz="quarter" idx="11"/>
          </p:nvPr>
        </p:nvSpPr>
        <p:spPr/>
        <p:txBody>
          <a:bodyPr/>
          <a:lstStyle>
            <a:lvl1pPr>
              <a:defRPr/>
            </a:lvl1pPr>
          </a:lstStyle>
          <a:p>
            <a:r>
              <a:rPr lang="en-GB" dirty="0">
                <a:solidFill>
                  <a:srgbClr val="58585A"/>
                </a:solidFill>
              </a:rPr>
              <a:t>Department / name</a:t>
            </a:r>
          </a:p>
        </p:txBody>
      </p:sp>
      <p:sp>
        <p:nvSpPr>
          <p:cNvPr id="7" name="Slide Number Placeholder 6"/>
          <p:cNvSpPr>
            <a:spLocks noGrp="1"/>
          </p:cNvSpPr>
          <p:nvPr>
            <p:ph type="sldNum" sz="quarter" idx="12"/>
          </p:nvPr>
        </p:nvSpPr>
        <p:spPr/>
        <p:txBody>
          <a:bodyPr/>
          <a:lstStyle>
            <a:lvl1pPr>
              <a:defRPr/>
            </a:lvl1pPr>
          </a:lstStyle>
          <a:p>
            <a:fld id="{85DFA59A-A43D-4B71-8B75-C38A1130A87B}" type="slidenum">
              <a:rPr lang="en-GB">
                <a:solidFill>
                  <a:srgbClr val="58585A"/>
                </a:solidFill>
              </a:rPr>
              <a:pPr/>
              <a:t>‹#›</a:t>
            </a:fld>
            <a:endParaRPr lang="en-GB" dirty="0">
              <a:solidFill>
                <a:srgbClr val="58585A"/>
              </a:solidFill>
            </a:endParaRPr>
          </a:p>
        </p:txBody>
      </p:sp>
    </p:spTree>
    <p:extLst>
      <p:ext uri="{BB962C8B-B14F-4D97-AF65-F5344CB8AC3E}">
        <p14:creationId xmlns:p14="http://schemas.microsoft.com/office/powerpoint/2010/main" val="888956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fr-FR" dirty="0">
                <a:solidFill>
                  <a:srgbClr val="58585A"/>
                </a:solidFill>
              </a:rPr>
              <a:t>00/00/0000</a:t>
            </a:r>
            <a:endParaRPr lang="en-GB" dirty="0">
              <a:solidFill>
                <a:srgbClr val="58585A"/>
              </a:solidFill>
            </a:endParaRPr>
          </a:p>
        </p:txBody>
      </p:sp>
      <p:sp>
        <p:nvSpPr>
          <p:cNvPr id="5" name="Footer Placeholder 4"/>
          <p:cNvSpPr>
            <a:spLocks noGrp="1"/>
          </p:cNvSpPr>
          <p:nvPr>
            <p:ph type="ftr" sz="quarter" idx="11"/>
          </p:nvPr>
        </p:nvSpPr>
        <p:spPr/>
        <p:txBody>
          <a:bodyPr/>
          <a:lstStyle>
            <a:lvl1pPr>
              <a:defRPr/>
            </a:lvl1pPr>
          </a:lstStyle>
          <a:p>
            <a:r>
              <a:rPr lang="en-GB" dirty="0">
                <a:solidFill>
                  <a:srgbClr val="58585A"/>
                </a:solidFill>
              </a:rPr>
              <a:t>Department / name</a:t>
            </a:r>
          </a:p>
        </p:txBody>
      </p:sp>
      <p:sp>
        <p:nvSpPr>
          <p:cNvPr id="6" name="Slide Number Placeholder 5"/>
          <p:cNvSpPr>
            <a:spLocks noGrp="1"/>
          </p:cNvSpPr>
          <p:nvPr>
            <p:ph type="sldNum" sz="quarter" idx="12"/>
          </p:nvPr>
        </p:nvSpPr>
        <p:spPr/>
        <p:txBody>
          <a:bodyPr/>
          <a:lstStyle>
            <a:lvl1pPr>
              <a:defRPr/>
            </a:lvl1pPr>
          </a:lstStyle>
          <a:p>
            <a:fld id="{BD6C740C-17E7-485A-8729-F2CA8F9F4AB9}" type="slidenum">
              <a:rPr lang="en-GB">
                <a:solidFill>
                  <a:srgbClr val="58585A"/>
                </a:solidFill>
              </a:rPr>
              <a:pPr/>
              <a:t>‹#›</a:t>
            </a:fld>
            <a:endParaRPr lang="en-GB" dirty="0">
              <a:solidFill>
                <a:srgbClr val="58585A"/>
              </a:solidFill>
            </a:endParaRPr>
          </a:p>
        </p:txBody>
      </p:sp>
    </p:spTree>
    <p:extLst>
      <p:ext uri="{BB962C8B-B14F-4D97-AF65-F5344CB8AC3E}">
        <p14:creationId xmlns:p14="http://schemas.microsoft.com/office/powerpoint/2010/main" val="3787818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369888"/>
            <a:ext cx="1974850" cy="5484812"/>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96938" y="369888"/>
            <a:ext cx="5776912" cy="5484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fr-FR" dirty="0">
                <a:solidFill>
                  <a:srgbClr val="58585A"/>
                </a:solidFill>
              </a:rPr>
              <a:t>00/00/0000</a:t>
            </a:r>
            <a:endParaRPr lang="en-GB" dirty="0">
              <a:solidFill>
                <a:srgbClr val="58585A"/>
              </a:solidFill>
            </a:endParaRPr>
          </a:p>
        </p:txBody>
      </p:sp>
      <p:sp>
        <p:nvSpPr>
          <p:cNvPr id="5" name="Footer Placeholder 4"/>
          <p:cNvSpPr>
            <a:spLocks noGrp="1"/>
          </p:cNvSpPr>
          <p:nvPr>
            <p:ph type="ftr" sz="quarter" idx="11"/>
          </p:nvPr>
        </p:nvSpPr>
        <p:spPr/>
        <p:txBody>
          <a:bodyPr/>
          <a:lstStyle>
            <a:lvl1pPr>
              <a:defRPr/>
            </a:lvl1pPr>
          </a:lstStyle>
          <a:p>
            <a:r>
              <a:rPr lang="en-GB" dirty="0">
                <a:solidFill>
                  <a:srgbClr val="58585A"/>
                </a:solidFill>
              </a:rPr>
              <a:t>Department / name</a:t>
            </a:r>
          </a:p>
        </p:txBody>
      </p:sp>
      <p:sp>
        <p:nvSpPr>
          <p:cNvPr id="6" name="Slide Number Placeholder 5"/>
          <p:cNvSpPr>
            <a:spLocks noGrp="1"/>
          </p:cNvSpPr>
          <p:nvPr>
            <p:ph type="sldNum" sz="quarter" idx="12"/>
          </p:nvPr>
        </p:nvSpPr>
        <p:spPr/>
        <p:txBody>
          <a:bodyPr/>
          <a:lstStyle>
            <a:lvl1pPr>
              <a:defRPr/>
            </a:lvl1pPr>
          </a:lstStyle>
          <a:p>
            <a:fld id="{E70DD84B-30A6-4750-841E-9FE1D9FFC0A0}" type="slidenum">
              <a:rPr lang="en-GB">
                <a:solidFill>
                  <a:srgbClr val="58585A"/>
                </a:solidFill>
              </a:rPr>
              <a:pPr/>
              <a:t>‹#›</a:t>
            </a:fld>
            <a:endParaRPr lang="en-GB" dirty="0">
              <a:solidFill>
                <a:srgbClr val="58585A"/>
              </a:solidFill>
            </a:endParaRPr>
          </a:p>
        </p:txBody>
      </p:sp>
    </p:spTree>
    <p:extLst>
      <p:ext uri="{BB962C8B-B14F-4D97-AF65-F5344CB8AC3E}">
        <p14:creationId xmlns:p14="http://schemas.microsoft.com/office/powerpoint/2010/main" val="3842153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spTree>
      <p:nvGrpSpPr>
        <p:cNvPr id="1" name=""/>
        <p:cNvGrpSpPr/>
        <p:nvPr/>
      </p:nvGrpSpPr>
      <p:grpSpPr>
        <a:xfrm>
          <a:off x="0" y="0"/>
          <a:ext cx="0" cy="0"/>
          <a:chOff x="0" y="0"/>
          <a:chExt cx="0" cy="0"/>
        </a:xfrm>
      </p:grpSpPr>
      <p:pic>
        <p:nvPicPr>
          <p:cNvPr id="3" name="Picture 8" descr="C:\Users\349646\Desktop\ppt-GTS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4" y="-9071"/>
            <a:ext cx="9154855" cy="686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5"/>
          <p:cNvSpPr>
            <a:spLocks/>
          </p:cNvSpPr>
          <p:nvPr userDrawn="1"/>
        </p:nvSpPr>
        <p:spPr bwMode="auto">
          <a:xfrm>
            <a:off x="3257851" y="1032632"/>
            <a:ext cx="5084479" cy="1350130"/>
          </a:xfrm>
          <a:custGeom>
            <a:avLst/>
            <a:gdLst>
              <a:gd name="T0" fmla="*/ 2147483647 w 4057"/>
              <a:gd name="T1" fmla="*/ 2147483647 h 1096"/>
              <a:gd name="T2" fmla="*/ 2147483647 w 4057"/>
              <a:gd name="T3" fmla="*/ 2147483647 h 1096"/>
              <a:gd name="T4" fmla="*/ 0 w 4057"/>
              <a:gd name="T5" fmla="*/ 2147483647 h 1096"/>
              <a:gd name="T6" fmla="*/ 2147483647 w 4057"/>
              <a:gd name="T7" fmla="*/ 2147483647 h 1096"/>
              <a:gd name="T8" fmla="*/ 2147483647 w 4057"/>
              <a:gd name="T9" fmla="*/ 0 h 1096"/>
              <a:gd name="T10" fmla="*/ 2147483647 w 4057"/>
              <a:gd name="T11" fmla="*/ 2147483647 h 1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7" h="1096">
                <a:moveTo>
                  <a:pt x="4057" y="1"/>
                </a:moveTo>
                <a:lnTo>
                  <a:pt x="4056" y="1093"/>
                </a:lnTo>
                <a:lnTo>
                  <a:pt x="0" y="1096"/>
                </a:lnTo>
                <a:lnTo>
                  <a:pt x="1" y="225"/>
                </a:lnTo>
                <a:lnTo>
                  <a:pt x="229" y="0"/>
                </a:lnTo>
                <a:lnTo>
                  <a:pt x="4054" y="3"/>
                </a:lnTo>
              </a:path>
            </a:pathLst>
          </a:custGeom>
          <a:solidFill>
            <a:schemeClr val="bg1">
              <a:alpha val="85097"/>
            </a:schemeClr>
          </a:solidFill>
          <a:ln w="25400" cap="sq">
            <a:solidFill>
              <a:srgbClr val="000000"/>
            </a:solidFill>
            <a:prstDash val="solid"/>
            <a:miter lim="800000"/>
            <a:headEnd/>
            <a:tailEnd/>
          </a:ln>
        </p:spPr>
        <p:txBody>
          <a:bodyPr lIns="88340" tIns="44170" rIns="88340" bIns="44170"/>
          <a:lstStyle/>
          <a:p>
            <a:pPr eaLnBrk="1" hangingPunct="1">
              <a:lnSpc>
                <a:spcPct val="100000"/>
              </a:lnSpc>
            </a:pPr>
            <a:endParaRPr lang="en-US" sz="1800" baseline="0" dirty="0" smtClean="0">
              <a:solidFill>
                <a:srgbClr val="000000"/>
              </a:solidFill>
            </a:endParaRPr>
          </a:p>
        </p:txBody>
      </p:sp>
      <p:pic>
        <p:nvPicPr>
          <p:cNvPr id="5" name="Picture 6" descr="Logo Block 26x2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78696" y="591156"/>
            <a:ext cx="913314" cy="89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Rectangle 3"/>
          <p:cNvSpPr>
            <a:spLocks noGrp="1" noChangeArrowheads="1"/>
          </p:cNvSpPr>
          <p:nvPr>
            <p:ph type="ctrTitle"/>
          </p:nvPr>
        </p:nvSpPr>
        <p:spPr>
          <a:xfrm>
            <a:off x="3671865" y="1200453"/>
            <a:ext cx="4082780" cy="834571"/>
          </a:xfrm>
        </p:spPr>
        <p:txBody>
          <a:bodyPr tIns="0" bIns="0" anchor="t"/>
          <a:lstStyle>
            <a:lvl1pPr algn="r">
              <a:defRPr sz="2900"/>
            </a:lvl1pPr>
          </a:lstStyle>
          <a:p>
            <a:pPr lvl="0"/>
            <a:r>
              <a:rPr lang="en-GB" noProof="0" dirty="0" smtClean="0"/>
              <a:t>Click to edit Master title style</a:t>
            </a:r>
          </a:p>
        </p:txBody>
      </p:sp>
    </p:spTree>
    <p:extLst>
      <p:ext uri="{BB962C8B-B14F-4D97-AF65-F5344CB8AC3E}">
        <p14:creationId xmlns:p14="http://schemas.microsoft.com/office/powerpoint/2010/main" val="4288398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3" name="Imag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5" y="-9071"/>
            <a:ext cx="9133145" cy="68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5"/>
          <p:cNvSpPr>
            <a:spLocks/>
          </p:cNvSpPr>
          <p:nvPr userDrawn="1"/>
        </p:nvSpPr>
        <p:spPr bwMode="auto">
          <a:xfrm>
            <a:off x="3257851" y="1032632"/>
            <a:ext cx="5084479" cy="1350130"/>
          </a:xfrm>
          <a:custGeom>
            <a:avLst/>
            <a:gdLst>
              <a:gd name="T0" fmla="*/ 2147483647 w 4057"/>
              <a:gd name="T1" fmla="*/ 2147483647 h 1096"/>
              <a:gd name="T2" fmla="*/ 2147483647 w 4057"/>
              <a:gd name="T3" fmla="*/ 2147483647 h 1096"/>
              <a:gd name="T4" fmla="*/ 0 w 4057"/>
              <a:gd name="T5" fmla="*/ 2147483647 h 1096"/>
              <a:gd name="T6" fmla="*/ 2147483647 w 4057"/>
              <a:gd name="T7" fmla="*/ 2147483647 h 1096"/>
              <a:gd name="T8" fmla="*/ 2147483647 w 4057"/>
              <a:gd name="T9" fmla="*/ 0 h 1096"/>
              <a:gd name="T10" fmla="*/ 2147483647 w 4057"/>
              <a:gd name="T11" fmla="*/ 2147483647 h 1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7" h="1096">
                <a:moveTo>
                  <a:pt x="4057" y="1"/>
                </a:moveTo>
                <a:lnTo>
                  <a:pt x="4056" y="1093"/>
                </a:lnTo>
                <a:lnTo>
                  <a:pt x="0" y="1096"/>
                </a:lnTo>
                <a:lnTo>
                  <a:pt x="1" y="225"/>
                </a:lnTo>
                <a:lnTo>
                  <a:pt x="229" y="0"/>
                </a:lnTo>
                <a:lnTo>
                  <a:pt x="4054" y="3"/>
                </a:lnTo>
              </a:path>
            </a:pathLst>
          </a:custGeom>
          <a:solidFill>
            <a:schemeClr val="bg1">
              <a:alpha val="59999"/>
            </a:schemeClr>
          </a:solidFill>
          <a:ln w="25400" cap="sq">
            <a:solidFill>
              <a:srgbClr val="000000"/>
            </a:solidFill>
            <a:prstDash val="solid"/>
            <a:miter lim="800000"/>
            <a:headEnd/>
            <a:tailEnd/>
          </a:ln>
        </p:spPr>
        <p:txBody>
          <a:bodyPr lIns="88340" tIns="44170" rIns="88340" bIns="44170"/>
          <a:lstStyle/>
          <a:p>
            <a:pPr eaLnBrk="1" hangingPunct="1">
              <a:lnSpc>
                <a:spcPct val="100000"/>
              </a:lnSpc>
            </a:pPr>
            <a:endParaRPr lang="en-US" sz="1800" baseline="0" dirty="0" smtClean="0">
              <a:solidFill>
                <a:srgbClr val="000000"/>
              </a:solidFill>
            </a:endParaRPr>
          </a:p>
        </p:txBody>
      </p:sp>
      <p:pic>
        <p:nvPicPr>
          <p:cNvPr id="5" name="Picture 6" descr="Logo Block 26x2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78696" y="591156"/>
            <a:ext cx="913314" cy="89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Rectangle 3"/>
          <p:cNvSpPr>
            <a:spLocks noGrp="1" noChangeArrowheads="1"/>
          </p:cNvSpPr>
          <p:nvPr>
            <p:ph type="ctrTitle"/>
          </p:nvPr>
        </p:nvSpPr>
        <p:spPr>
          <a:xfrm>
            <a:off x="3671865" y="1200453"/>
            <a:ext cx="4082780" cy="834571"/>
          </a:xfrm>
        </p:spPr>
        <p:txBody>
          <a:bodyPr tIns="0" bIns="0" anchor="t"/>
          <a:lstStyle>
            <a:lvl1pPr algn="r">
              <a:defRPr sz="2900"/>
            </a:lvl1pPr>
          </a:lstStyle>
          <a:p>
            <a:pPr lvl="0"/>
            <a:r>
              <a:rPr lang="en-GB" noProof="0" dirty="0" smtClean="0"/>
              <a:t>Click to edit Master title style</a:t>
            </a:r>
          </a:p>
        </p:txBody>
      </p:sp>
    </p:spTree>
    <p:extLst>
      <p:ext uri="{BB962C8B-B14F-4D97-AF65-F5344CB8AC3E}">
        <p14:creationId xmlns:p14="http://schemas.microsoft.com/office/powerpoint/2010/main" val="372838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spTree>
      <p:nvGrpSpPr>
        <p:cNvPr id="1" name=""/>
        <p:cNvGrpSpPr/>
        <p:nvPr/>
      </p:nvGrpSpPr>
      <p:grpSpPr>
        <a:xfrm>
          <a:off x="0" y="0"/>
          <a:ext cx="0" cy="0"/>
          <a:chOff x="0" y="0"/>
          <a:chExt cx="0" cy="0"/>
        </a:xfrm>
      </p:grpSpPr>
      <p:pic>
        <p:nvPicPr>
          <p:cNvPr id="3" name="Picture 8" descr="C:\Users\349646\Desktop\ppt-GTS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4" y="-9071"/>
            <a:ext cx="9154855" cy="686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5"/>
          <p:cNvSpPr>
            <a:spLocks/>
          </p:cNvSpPr>
          <p:nvPr userDrawn="1"/>
        </p:nvSpPr>
        <p:spPr bwMode="auto">
          <a:xfrm>
            <a:off x="3257851" y="1032632"/>
            <a:ext cx="5084479" cy="1350130"/>
          </a:xfrm>
          <a:custGeom>
            <a:avLst/>
            <a:gdLst>
              <a:gd name="T0" fmla="*/ 2147483647 w 4057"/>
              <a:gd name="T1" fmla="*/ 2147483647 h 1096"/>
              <a:gd name="T2" fmla="*/ 2147483647 w 4057"/>
              <a:gd name="T3" fmla="*/ 2147483647 h 1096"/>
              <a:gd name="T4" fmla="*/ 0 w 4057"/>
              <a:gd name="T5" fmla="*/ 2147483647 h 1096"/>
              <a:gd name="T6" fmla="*/ 2147483647 w 4057"/>
              <a:gd name="T7" fmla="*/ 2147483647 h 1096"/>
              <a:gd name="T8" fmla="*/ 2147483647 w 4057"/>
              <a:gd name="T9" fmla="*/ 0 h 1096"/>
              <a:gd name="T10" fmla="*/ 2147483647 w 4057"/>
              <a:gd name="T11" fmla="*/ 2147483647 h 1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57" h="1096">
                <a:moveTo>
                  <a:pt x="4057" y="1"/>
                </a:moveTo>
                <a:lnTo>
                  <a:pt x="4056" y="1093"/>
                </a:lnTo>
                <a:lnTo>
                  <a:pt x="0" y="1096"/>
                </a:lnTo>
                <a:lnTo>
                  <a:pt x="1" y="225"/>
                </a:lnTo>
                <a:lnTo>
                  <a:pt x="229" y="0"/>
                </a:lnTo>
                <a:lnTo>
                  <a:pt x="4054" y="3"/>
                </a:lnTo>
              </a:path>
            </a:pathLst>
          </a:custGeom>
          <a:solidFill>
            <a:schemeClr val="bg1">
              <a:alpha val="65097"/>
            </a:schemeClr>
          </a:solidFill>
          <a:ln w="25400" cap="sq">
            <a:solidFill>
              <a:srgbClr val="000000"/>
            </a:solidFill>
            <a:prstDash val="solid"/>
            <a:miter lim="800000"/>
            <a:headEnd/>
            <a:tailEnd/>
          </a:ln>
        </p:spPr>
        <p:txBody>
          <a:bodyPr lIns="88340" tIns="44170" rIns="88340" bIns="44170"/>
          <a:lstStyle/>
          <a:p>
            <a:pPr eaLnBrk="1" hangingPunct="1">
              <a:lnSpc>
                <a:spcPct val="100000"/>
              </a:lnSpc>
            </a:pPr>
            <a:endParaRPr lang="en-US" sz="1800" baseline="0" dirty="0" smtClean="0">
              <a:solidFill>
                <a:srgbClr val="000000"/>
              </a:solidFill>
            </a:endParaRPr>
          </a:p>
        </p:txBody>
      </p:sp>
      <p:pic>
        <p:nvPicPr>
          <p:cNvPr id="5" name="Picture 6" descr="Logo Block 26x2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78696" y="591156"/>
            <a:ext cx="913314" cy="89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Rectangle 3"/>
          <p:cNvSpPr>
            <a:spLocks noGrp="1" noChangeArrowheads="1"/>
          </p:cNvSpPr>
          <p:nvPr>
            <p:ph type="ctrTitle"/>
          </p:nvPr>
        </p:nvSpPr>
        <p:spPr>
          <a:xfrm>
            <a:off x="3671865" y="1200453"/>
            <a:ext cx="4082780" cy="834571"/>
          </a:xfrm>
        </p:spPr>
        <p:txBody>
          <a:bodyPr tIns="0" bIns="0" anchor="t"/>
          <a:lstStyle>
            <a:lvl1pPr algn="r">
              <a:defRPr sz="2900"/>
            </a:lvl1pPr>
          </a:lstStyle>
          <a:p>
            <a:pPr lvl="0"/>
            <a:r>
              <a:rPr lang="en-GB" noProof="0" dirty="0" smtClean="0"/>
              <a:t>Click to edit Master title style</a:t>
            </a:r>
          </a:p>
        </p:txBody>
      </p:sp>
    </p:spTree>
    <p:extLst>
      <p:ext uri="{BB962C8B-B14F-4D97-AF65-F5344CB8AC3E}">
        <p14:creationId xmlns:p14="http://schemas.microsoft.com/office/powerpoint/2010/main" val="1869963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803221" y="1214061"/>
            <a:ext cx="7962428" cy="3732891"/>
          </a:xfrm>
        </p:spPr>
        <p:txBody>
          <a:bodyPr/>
          <a:lstStyle>
            <a:lvl2pPr>
              <a:buClr>
                <a:srgbClr val="4B7D4B"/>
              </a:buClr>
              <a:defRPr/>
            </a:lvl2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7"/>
          <p:cNvSpPr>
            <a:spLocks noGrp="1" noChangeArrowheads="1"/>
          </p:cNvSpPr>
          <p:nvPr>
            <p:ph type="sldNum" sz="quarter" idx="10"/>
          </p:nvPr>
        </p:nvSpPr>
        <p:spPr/>
        <p:txBody>
          <a:bodyPr/>
          <a:lstStyle>
            <a:lvl1pPr>
              <a:defRPr/>
            </a:lvl1pPr>
          </a:lstStyle>
          <a:p>
            <a:pPr>
              <a:defRPr/>
            </a:pPr>
            <a:fld id="{CD150BEC-39F9-4CE2-93DE-0B0BDD396420}"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859108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AutoShape 55"/>
          <p:cNvSpPr>
            <a:spLocks noChangeArrowheads="1"/>
          </p:cNvSpPr>
          <p:nvPr userDrawn="1"/>
        </p:nvSpPr>
        <p:spPr bwMode="gray">
          <a:xfrm>
            <a:off x="1465336" y="5098143"/>
            <a:ext cx="6600984" cy="907143"/>
          </a:xfrm>
          <a:prstGeom prst="roundRect">
            <a:avLst>
              <a:gd name="adj" fmla="val 18569"/>
            </a:avLst>
          </a:prstGeom>
          <a:solidFill>
            <a:schemeClr val="bg1"/>
          </a:solidFill>
          <a:ln w="9525" algn="ctr">
            <a:solidFill>
              <a:schemeClr val="bg1">
                <a:lumMod val="75000"/>
              </a:schemeClr>
            </a:solidFill>
            <a:round/>
            <a:headEnd/>
            <a:tailEnd/>
          </a:ln>
        </p:spPr>
        <p:txBody>
          <a:bodyPr lIns="91432" tIns="45716" rIns="91432" bIns="45716" anchor="ctr" anchorCtr="1"/>
          <a:lstStyle>
            <a:lvl1pPr defTabSz="946150" eaLnBrk="0" hangingPunct="0">
              <a:defRPr sz="1900">
                <a:solidFill>
                  <a:schemeClr val="tx1"/>
                </a:solidFill>
                <a:latin typeface="Arial" charset="0"/>
                <a:cs typeface="Arial" charset="0"/>
              </a:defRPr>
            </a:lvl1pPr>
            <a:lvl2pPr marL="742950" indent="-285750" defTabSz="946150" eaLnBrk="0" hangingPunct="0">
              <a:defRPr sz="1900">
                <a:solidFill>
                  <a:schemeClr val="tx1"/>
                </a:solidFill>
                <a:latin typeface="Arial" charset="0"/>
                <a:cs typeface="Arial" charset="0"/>
              </a:defRPr>
            </a:lvl2pPr>
            <a:lvl3pPr marL="1143000" indent="-228600" defTabSz="946150" eaLnBrk="0" hangingPunct="0">
              <a:defRPr sz="1900">
                <a:solidFill>
                  <a:schemeClr val="tx1"/>
                </a:solidFill>
                <a:latin typeface="Arial" charset="0"/>
                <a:cs typeface="Arial" charset="0"/>
              </a:defRPr>
            </a:lvl3pPr>
            <a:lvl4pPr marL="1600200" indent="-228600" defTabSz="946150" eaLnBrk="0" hangingPunct="0">
              <a:defRPr sz="1900">
                <a:solidFill>
                  <a:schemeClr val="tx1"/>
                </a:solidFill>
                <a:latin typeface="Arial" charset="0"/>
                <a:cs typeface="Arial" charset="0"/>
              </a:defRPr>
            </a:lvl4pPr>
            <a:lvl5pPr marL="2057400" indent="-228600" defTabSz="946150" eaLnBrk="0" hangingPunct="0">
              <a:defRPr sz="1900">
                <a:solidFill>
                  <a:schemeClr val="tx1"/>
                </a:solidFill>
                <a:latin typeface="Arial" charset="0"/>
                <a:cs typeface="Arial" charset="0"/>
              </a:defRPr>
            </a:lvl5pPr>
            <a:lvl6pPr marL="2514600" indent="-228600" defTabSz="946150" eaLnBrk="0" fontAlgn="base" hangingPunct="0">
              <a:spcBef>
                <a:spcPct val="0"/>
              </a:spcBef>
              <a:spcAft>
                <a:spcPct val="0"/>
              </a:spcAft>
              <a:defRPr sz="1900">
                <a:solidFill>
                  <a:schemeClr val="tx1"/>
                </a:solidFill>
                <a:latin typeface="Arial" charset="0"/>
                <a:cs typeface="Arial" charset="0"/>
              </a:defRPr>
            </a:lvl6pPr>
            <a:lvl7pPr marL="2971800" indent="-228600" defTabSz="946150" eaLnBrk="0" fontAlgn="base" hangingPunct="0">
              <a:spcBef>
                <a:spcPct val="0"/>
              </a:spcBef>
              <a:spcAft>
                <a:spcPct val="0"/>
              </a:spcAft>
              <a:defRPr sz="1900">
                <a:solidFill>
                  <a:schemeClr val="tx1"/>
                </a:solidFill>
                <a:latin typeface="Arial" charset="0"/>
                <a:cs typeface="Arial" charset="0"/>
              </a:defRPr>
            </a:lvl7pPr>
            <a:lvl8pPr marL="3429000" indent="-228600" defTabSz="946150" eaLnBrk="0" fontAlgn="base" hangingPunct="0">
              <a:spcBef>
                <a:spcPct val="0"/>
              </a:spcBef>
              <a:spcAft>
                <a:spcPct val="0"/>
              </a:spcAft>
              <a:defRPr sz="1900">
                <a:solidFill>
                  <a:schemeClr val="tx1"/>
                </a:solidFill>
                <a:latin typeface="Arial" charset="0"/>
                <a:cs typeface="Arial" charset="0"/>
              </a:defRPr>
            </a:lvl8pPr>
            <a:lvl9pPr marL="3886200" indent="-228600" defTabSz="946150" eaLnBrk="0" fontAlgn="base" hangingPunct="0">
              <a:spcBef>
                <a:spcPct val="0"/>
              </a:spcBef>
              <a:spcAft>
                <a:spcPct val="0"/>
              </a:spcAft>
              <a:defRPr sz="1900">
                <a:solidFill>
                  <a:schemeClr val="tx1"/>
                </a:solidFill>
                <a:latin typeface="Arial" charset="0"/>
                <a:cs typeface="Arial" charset="0"/>
              </a:defRPr>
            </a:lvl9pPr>
          </a:lstStyle>
          <a:p>
            <a:pPr algn="just">
              <a:defRPr/>
            </a:pPr>
            <a:r>
              <a:rPr lang="en-US" altLang="en-US" sz="1100" baseline="0" dirty="0" smtClean="0">
                <a:solidFill>
                  <a:srgbClr val="000000"/>
                </a:solidFill>
                <a:ea typeface="ＭＳ Ｐゴシック" pitchFamily="34" charset="-128"/>
              </a:rPr>
              <a:t>………….</a:t>
            </a:r>
          </a:p>
        </p:txBody>
      </p:sp>
      <p:sp>
        <p:nvSpPr>
          <p:cNvPr id="5" name="AutoShape 5"/>
          <p:cNvSpPr>
            <a:spLocks noChangeArrowheads="1"/>
          </p:cNvSpPr>
          <p:nvPr userDrawn="1"/>
        </p:nvSpPr>
        <p:spPr bwMode="auto">
          <a:xfrm rot="5400000">
            <a:off x="1331007" y="5471741"/>
            <a:ext cx="347738" cy="169018"/>
          </a:xfrm>
          <a:prstGeom prst="triangle">
            <a:avLst>
              <a:gd name="adj" fmla="val 50000"/>
            </a:avLst>
          </a:prstGeom>
          <a:solidFill>
            <a:srgbClr val="D0D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8340" tIns="44170" rIns="88340" bIns="44170" anchor="ct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eaLnBrk="1" hangingPunct="1">
              <a:lnSpc>
                <a:spcPct val="100000"/>
              </a:lnSpc>
              <a:defRPr/>
            </a:pPr>
            <a:endParaRPr lang="fr-FR" altLang="en-US" baseline="0" dirty="0" smtClean="0">
              <a:solidFill>
                <a:srgbClr val="000000"/>
              </a:solidFill>
            </a:endParaRPr>
          </a:p>
        </p:txBody>
      </p:sp>
      <p:sp>
        <p:nvSpPr>
          <p:cNvPr id="6" name="AutoShape 6"/>
          <p:cNvSpPr>
            <a:spLocks noChangeArrowheads="1"/>
          </p:cNvSpPr>
          <p:nvPr userDrawn="1"/>
        </p:nvSpPr>
        <p:spPr bwMode="auto">
          <a:xfrm rot="5400000">
            <a:off x="1248825" y="5473332"/>
            <a:ext cx="347738" cy="162814"/>
          </a:xfrm>
          <a:prstGeom prst="triangle">
            <a:avLst>
              <a:gd name="adj" fmla="val 50000"/>
            </a:avLst>
          </a:prstGeom>
          <a:solidFill>
            <a:srgbClr val="D0D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8340" tIns="44170" rIns="88340" bIns="44170" anchor="ctr"/>
          <a:lstStyle>
            <a:lvl1pPr eaLnBrk="0" hangingPunct="0">
              <a:defRPr sz="1900">
                <a:solidFill>
                  <a:schemeClr val="tx1"/>
                </a:solidFill>
                <a:latin typeface="Arial" charset="0"/>
                <a:cs typeface="Arial" charset="0"/>
              </a:defRPr>
            </a:lvl1pPr>
            <a:lvl2pPr marL="742950" indent="-285750" eaLnBrk="0" hangingPunct="0">
              <a:defRPr sz="1900">
                <a:solidFill>
                  <a:schemeClr val="tx1"/>
                </a:solidFill>
                <a:latin typeface="Arial" charset="0"/>
                <a:cs typeface="Arial" charset="0"/>
              </a:defRPr>
            </a:lvl2pPr>
            <a:lvl3pPr marL="1143000" indent="-228600" eaLnBrk="0" hangingPunct="0">
              <a:defRPr sz="1900">
                <a:solidFill>
                  <a:schemeClr val="tx1"/>
                </a:solidFill>
                <a:latin typeface="Arial" charset="0"/>
                <a:cs typeface="Arial" charset="0"/>
              </a:defRPr>
            </a:lvl3pPr>
            <a:lvl4pPr marL="1600200" indent="-228600" eaLnBrk="0" hangingPunct="0">
              <a:defRPr sz="1900">
                <a:solidFill>
                  <a:schemeClr val="tx1"/>
                </a:solidFill>
                <a:latin typeface="Arial" charset="0"/>
                <a:cs typeface="Arial" charset="0"/>
              </a:defRPr>
            </a:lvl4pPr>
            <a:lvl5pPr marL="2057400" indent="-228600" eaLnBrk="0" hangingPunct="0">
              <a:defRPr sz="1900">
                <a:solidFill>
                  <a:schemeClr val="tx1"/>
                </a:solidFill>
                <a:latin typeface="Arial" charset="0"/>
                <a:cs typeface="Arial" charset="0"/>
              </a:defRPr>
            </a:lvl5pPr>
            <a:lvl6pPr marL="2514600" indent="-228600" eaLnBrk="0" fontAlgn="base" hangingPunct="0">
              <a:spcBef>
                <a:spcPct val="0"/>
              </a:spcBef>
              <a:spcAft>
                <a:spcPct val="0"/>
              </a:spcAft>
              <a:defRPr sz="1900">
                <a:solidFill>
                  <a:schemeClr val="tx1"/>
                </a:solidFill>
                <a:latin typeface="Arial" charset="0"/>
                <a:cs typeface="Arial" charset="0"/>
              </a:defRPr>
            </a:lvl6pPr>
            <a:lvl7pPr marL="2971800" indent="-228600" eaLnBrk="0" fontAlgn="base" hangingPunct="0">
              <a:spcBef>
                <a:spcPct val="0"/>
              </a:spcBef>
              <a:spcAft>
                <a:spcPct val="0"/>
              </a:spcAft>
              <a:defRPr sz="1900">
                <a:solidFill>
                  <a:schemeClr val="tx1"/>
                </a:solidFill>
                <a:latin typeface="Arial" charset="0"/>
                <a:cs typeface="Arial" charset="0"/>
              </a:defRPr>
            </a:lvl7pPr>
            <a:lvl8pPr marL="3429000" indent="-228600" eaLnBrk="0" fontAlgn="base" hangingPunct="0">
              <a:spcBef>
                <a:spcPct val="0"/>
              </a:spcBef>
              <a:spcAft>
                <a:spcPct val="0"/>
              </a:spcAft>
              <a:defRPr sz="1900">
                <a:solidFill>
                  <a:schemeClr val="tx1"/>
                </a:solidFill>
                <a:latin typeface="Arial" charset="0"/>
                <a:cs typeface="Arial" charset="0"/>
              </a:defRPr>
            </a:lvl8pPr>
            <a:lvl9pPr marL="3886200" indent="-228600" eaLnBrk="0" fontAlgn="base" hangingPunct="0">
              <a:spcBef>
                <a:spcPct val="0"/>
              </a:spcBef>
              <a:spcAft>
                <a:spcPct val="0"/>
              </a:spcAft>
              <a:defRPr sz="1900">
                <a:solidFill>
                  <a:schemeClr val="tx1"/>
                </a:solidFill>
                <a:latin typeface="Arial" charset="0"/>
                <a:cs typeface="Arial" charset="0"/>
              </a:defRPr>
            </a:lvl9pPr>
          </a:lstStyle>
          <a:p>
            <a:pPr eaLnBrk="1" hangingPunct="1">
              <a:lnSpc>
                <a:spcPct val="100000"/>
              </a:lnSpc>
              <a:defRPr/>
            </a:pPr>
            <a:endParaRPr lang="fr-FR" altLang="en-US" baseline="0" dirty="0" smtClean="0">
              <a:solidFill>
                <a:srgbClr val="000000"/>
              </a:solidFill>
            </a:endParaRPr>
          </a:p>
        </p:txBody>
      </p:sp>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803221" y="1214061"/>
            <a:ext cx="7962428" cy="3732891"/>
          </a:xfrm>
        </p:spPr>
        <p:txBody>
          <a:bodyPr/>
          <a:lstStyle>
            <a:lvl1pPr marL="0" indent="0">
              <a:buNone/>
              <a:defRPr/>
            </a:lvl1pPr>
            <a:lvl2pPr>
              <a:buClr>
                <a:srgbClr val="4B7D4B"/>
              </a:buClr>
              <a:defRPr/>
            </a:lvl2pPr>
            <a:lvl5pPr>
              <a:buClr>
                <a:srgbClr val="D0DF00"/>
              </a:buCl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Rectangle 6"/>
          <p:cNvSpPr>
            <a:spLocks noGrp="1" noChangeArrowheads="1"/>
          </p:cNvSpPr>
          <p:nvPr>
            <p:ph type="sldNum" sz="quarter" idx="10"/>
          </p:nvPr>
        </p:nvSpPr>
        <p:spPr/>
        <p:txBody>
          <a:bodyPr/>
          <a:lstStyle>
            <a:lvl1pPr>
              <a:defRPr/>
            </a:lvl1pPr>
          </a:lstStyle>
          <a:p>
            <a:pPr>
              <a:defRPr/>
            </a:pPr>
            <a:fld id="{D45F90FE-7C0D-468B-9A78-D2275DA4F44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832846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03221" y="133048"/>
            <a:ext cx="5548114" cy="516639"/>
          </a:xfrm>
        </p:spPr>
        <p:txBody>
          <a:bodyPr/>
          <a:lstStyle/>
          <a:p>
            <a:r>
              <a:rPr lang="fr-FR" smtClean="0"/>
              <a:t>Modifiez le style du titre</a:t>
            </a:r>
            <a:endParaRPr lang="fr-FR"/>
          </a:p>
        </p:txBody>
      </p:sp>
      <p:sp>
        <p:nvSpPr>
          <p:cNvPr id="3" name="Espace réservé du contenu 2"/>
          <p:cNvSpPr>
            <a:spLocks noGrp="1"/>
          </p:cNvSpPr>
          <p:nvPr>
            <p:ph idx="1"/>
          </p:nvPr>
        </p:nvSpPr>
        <p:spPr>
          <a:xfrm>
            <a:off x="803222" y="1214061"/>
            <a:ext cx="5406343" cy="4494891"/>
          </a:xfrm>
        </p:spPr>
        <p:txBody>
          <a:bodyPr/>
          <a:lstStyle>
            <a:lvl2pPr>
              <a:buClr>
                <a:srgbClr val="4B7D4B"/>
              </a:buClr>
              <a:defRPr/>
            </a:lvl2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7"/>
          <p:cNvSpPr>
            <a:spLocks noGrp="1" noChangeArrowheads="1"/>
          </p:cNvSpPr>
          <p:nvPr>
            <p:ph type="sldNum" sz="quarter" idx="10"/>
          </p:nvPr>
        </p:nvSpPr>
        <p:spPr/>
        <p:txBody>
          <a:bodyPr/>
          <a:lstStyle>
            <a:lvl1pPr>
              <a:defRPr/>
            </a:lvl1pPr>
          </a:lstStyle>
          <a:p>
            <a:pPr>
              <a:defRPr/>
            </a:pPr>
            <a:fld id="{71BB3702-CAD0-46FB-8CE4-A67F0244255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188983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03221" y="133048"/>
            <a:ext cx="5548114" cy="516639"/>
          </a:xfrm>
        </p:spPr>
        <p:txBody>
          <a:bodyPr/>
          <a:lstStyle/>
          <a:p>
            <a:r>
              <a:rPr lang="fr-FR" smtClean="0"/>
              <a:t>Modifiez le style du titre</a:t>
            </a:r>
            <a:endParaRPr lang="fr-FR"/>
          </a:p>
        </p:txBody>
      </p:sp>
      <p:sp>
        <p:nvSpPr>
          <p:cNvPr id="3" name="Espace réservé du contenu 2"/>
          <p:cNvSpPr>
            <a:spLocks noGrp="1"/>
          </p:cNvSpPr>
          <p:nvPr>
            <p:ph idx="1"/>
          </p:nvPr>
        </p:nvSpPr>
        <p:spPr>
          <a:xfrm>
            <a:off x="803222" y="1214061"/>
            <a:ext cx="5406343" cy="4494891"/>
          </a:xfrm>
        </p:spPr>
        <p:txBody>
          <a:bodyPr/>
          <a:lstStyle>
            <a:lvl2pPr>
              <a:buClr>
                <a:srgbClr val="4B7D4B"/>
              </a:buClr>
              <a:defRPr/>
            </a:lvl2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7"/>
          <p:cNvSpPr>
            <a:spLocks noGrp="1" noChangeArrowheads="1"/>
          </p:cNvSpPr>
          <p:nvPr>
            <p:ph type="sldNum" sz="quarter" idx="10"/>
          </p:nvPr>
        </p:nvSpPr>
        <p:spPr/>
        <p:txBody>
          <a:bodyPr/>
          <a:lstStyle>
            <a:lvl1pPr>
              <a:defRPr/>
            </a:lvl1pPr>
          </a:lstStyle>
          <a:p>
            <a:pPr>
              <a:defRPr/>
            </a:pPr>
            <a:fld id="{936F61B9-C03E-45B6-8B39-0E3FB322266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214630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03221" y="133048"/>
            <a:ext cx="5548114" cy="516639"/>
          </a:xfrm>
        </p:spPr>
        <p:txBody>
          <a:bodyPr/>
          <a:lstStyle/>
          <a:p>
            <a:r>
              <a:rPr lang="fr-FR" smtClean="0"/>
              <a:t>Modifiez le style du titre</a:t>
            </a:r>
            <a:endParaRPr lang="fr-FR"/>
          </a:p>
        </p:txBody>
      </p:sp>
      <p:sp>
        <p:nvSpPr>
          <p:cNvPr id="3" name="Espace réservé du contenu 2"/>
          <p:cNvSpPr>
            <a:spLocks noGrp="1"/>
          </p:cNvSpPr>
          <p:nvPr>
            <p:ph idx="1"/>
          </p:nvPr>
        </p:nvSpPr>
        <p:spPr>
          <a:xfrm>
            <a:off x="803222" y="1214061"/>
            <a:ext cx="5406343" cy="4494891"/>
          </a:xfrm>
        </p:spPr>
        <p:txBody>
          <a:bodyPr/>
          <a:lstStyle>
            <a:lvl2pPr>
              <a:buClr>
                <a:srgbClr val="4B7D4B"/>
              </a:buClr>
              <a:defRPr/>
            </a:lvl2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7"/>
          <p:cNvSpPr>
            <a:spLocks noGrp="1" noChangeArrowheads="1"/>
          </p:cNvSpPr>
          <p:nvPr>
            <p:ph type="sldNum" sz="quarter" idx="10"/>
          </p:nvPr>
        </p:nvSpPr>
        <p:spPr/>
        <p:txBody>
          <a:bodyPr/>
          <a:lstStyle>
            <a:lvl1pPr>
              <a:defRPr/>
            </a:lvl1pPr>
          </a:lstStyle>
          <a:p>
            <a:pPr>
              <a:defRPr/>
            </a:pPr>
            <a:fld id="{377A4F05-4EC4-4292-84A5-542034309AE7}"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635470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03221" y="133048"/>
            <a:ext cx="5548114" cy="516639"/>
          </a:xfrm>
        </p:spPr>
        <p:txBody>
          <a:bodyPr/>
          <a:lstStyle/>
          <a:p>
            <a:r>
              <a:rPr lang="fr-FR" smtClean="0"/>
              <a:t>Modifiez le style du titre</a:t>
            </a:r>
            <a:endParaRPr lang="fr-FR"/>
          </a:p>
        </p:txBody>
      </p:sp>
      <p:sp>
        <p:nvSpPr>
          <p:cNvPr id="3" name="Espace réservé du contenu 2"/>
          <p:cNvSpPr>
            <a:spLocks noGrp="1"/>
          </p:cNvSpPr>
          <p:nvPr>
            <p:ph idx="1"/>
          </p:nvPr>
        </p:nvSpPr>
        <p:spPr>
          <a:xfrm>
            <a:off x="803222" y="1214061"/>
            <a:ext cx="5406343" cy="4494891"/>
          </a:xfrm>
        </p:spPr>
        <p:txBody>
          <a:bodyPr/>
          <a:lstStyle>
            <a:lvl2pPr>
              <a:buClr>
                <a:srgbClr val="4B7D4B"/>
              </a:buClr>
              <a:defRPr/>
            </a:lvl2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7"/>
          <p:cNvSpPr>
            <a:spLocks noGrp="1" noChangeArrowheads="1"/>
          </p:cNvSpPr>
          <p:nvPr>
            <p:ph type="sldNum" sz="quarter" idx="10"/>
          </p:nvPr>
        </p:nvSpPr>
        <p:spPr/>
        <p:txBody>
          <a:bodyPr/>
          <a:lstStyle>
            <a:lvl1pPr>
              <a:defRPr/>
            </a:lvl1pPr>
          </a:lstStyle>
          <a:p>
            <a:pPr>
              <a:defRPr/>
            </a:pPr>
            <a:fld id="{46971464-75C5-4B14-A27F-C1CCA2B2D8D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847206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03220" y="2508251"/>
            <a:ext cx="7974833" cy="1362226"/>
          </a:xfrm>
        </p:spPr>
        <p:txBody>
          <a:bodyPr anchor="t"/>
          <a:lstStyle>
            <a:lvl1pPr algn="l">
              <a:defRPr sz="3900" b="1" cap="all"/>
            </a:lvl1pPr>
          </a:lstStyle>
          <a:p>
            <a:r>
              <a:rPr lang="fr-FR" smtClean="0"/>
              <a:t>Modifiez le style du titre</a:t>
            </a:r>
            <a:endParaRPr lang="fr-FR"/>
          </a:p>
        </p:txBody>
      </p:sp>
      <p:sp>
        <p:nvSpPr>
          <p:cNvPr id="3" name="Espace réservé du texte 2"/>
          <p:cNvSpPr>
            <a:spLocks noGrp="1"/>
          </p:cNvSpPr>
          <p:nvPr>
            <p:ph type="body" idx="1"/>
          </p:nvPr>
        </p:nvSpPr>
        <p:spPr>
          <a:xfrm>
            <a:off x="803220" y="996345"/>
            <a:ext cx="7974833" cy="1499810"/>
          </a:xfrm>
        </p:spPr>
        <p:txBody>
          <a:bodyPr anchor="b"/>
          <a:lstStyle>
            <a:lvl1pPr marL="0" indent="0">
              <a:buNone/>
              <a:defRPr sz="1900"/>
            </a:lvl1pPr>
            <a:lvl2pPr marL="441701" indent="0">
              <a:buNone/>
              <a:defRPr sz="1700"/>
            </a:lvl2pPr>
            <a:lvl3pPr marL="883402" indent="0">
              <a:buNone/>
              <a:defRPr sz="1500"/>
            </a:lvl3pPr>
            <a:lvl4pPr marL="1325103" indent="0">
              <a:buNone/>
              <a:defRPr sz="1400"/>
            </a:lvl4pPr>
            <a:lvl5pPr marL="1766804" indent="0">
              <a:buNone/>
              <a:defRPr sz="1400"/>
            </a:lvl5pPr>
            <a:lvl6pPr marL="2208505" indent="0">
              <a:buNone/>
              <a:defRPr sz="1400"/>
            </a:lvl6pPr>
            <a:lvl7pPr marL="2650206" indent="0">
              <a:buNone/>
              <a:defRPr sz="1400"/>
            </a:lvl7pPr>
            <a:lvl8pPr marL="3091906" indent="0">
              <a:buNone/>
              <a:defRPr sz="1400"/>
            </a:lvl8pPr>
            <a:lvl9pPr marL="3533607" indent="0">
              <a:buNone/>
              <a:defRPr sz="1400"/>
            </a:lvl9pPr>
          </a:lstStyle>
          <a:p>
            <a:pPr lvl="0"/>
            <a:r>
              <a:rPr lang="fr-FR" smtClean="0"/>
              <a:t>Modifiez les styles du texte du masque</a:t>
            </a:r>
          </a:p>
        </p:txBody>
      </p:sp>
      <p:sp>
        <p:nvSpPr>
          <p:cNvPr id="4" name="Rectangle 7"/>
          <p:cNvSpPr>
            <a:spLocks noGrp="1" noChangeArrowheads="1"/>
          </p:cNvSpPr>
          <p:nvPr>
            <p:ph type="sldNum" sz="quarter" idx="10"/>
          </p:nvPr>
        </p:nvSpPr>
        <p:spPr/>
        <p:txBody>
          <a:bodyPr/>
          <a:lstStyle>
            <a:lvl1pPr>
              <a:defRPr/>
            </a:lvl1pPr>
          </a:lstStyle>
          <a:p>
            <a:pPr>
              <a:defRPr/>
            </a:pPr>
            <a:fld id="{72EC7F1B-4A66-461E-AD54-392A88A7B46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937179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03221" y="1226156"/>
            <a:ext cx="3964933" cy="455688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17013" y="1226156"/>
            <a:ext cx="3828478" cy="455688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ftr" sz="quarter" idx="10"/>
          </p:nvPr>
        </p:nvSpPr>
        <p:spPr>
          <a:xfrm>
            <a:off x="4766603" y="650119"/>
            <a:ext cx="4178918" cy="195036"/>
          </a:xfrm>
          <a:prstGeom prst="rect">
            <a:avLst/>
          </a:prstGeom>
        </p:spPr>
        <p:txBody>
          <a:bodyPr vert="horz" wrap="square" lIns="88340" tIns="44170" rIns="88340" bIns="44170" numCol="1" anchor="t" anchorCtr="0" compatLnSpc="1">
            <a:prstTxWarp prst="textNoShape">
              <a:avLst/>
            </a:prstTxWarp>
          </a:bodyPr>
          <a:lstStyle>
            <a:lvl1pPr>
              <a:defRPr/>
            </a:lvl1pPr>
          </a:lstStyle>
          <a:p>
            <a:pPr eaLnBrk="1" hangingPunct="1">
              <a:lnSpc>
                <a:spcPct val="100000"/>
              </a:lnSpc>
              <a:defRPr/>
            </a:pPr>
            <a:endParaRPr lang="en-US" altLang="en-US" sz="1800" baseline="0" dirty="0">
              <a:solidFill>
                <a:srgbClr val="000000"/>
              </a:solidFill>
            </a:endParaRPr>
          </a:p>
        </p:txBody>
      </p:sp>
      <p:sp>
        <p:nvSpPr>
          <p:cNvPr id="6" name="Rectangle 7"/>
          <p:cNvSpPr>
            <a:spLocks noGrp="1" noChangeArrowheads="1"/>
          </p:cNvSpPr>
          <p:nvPr>
            <p:ph type="sldNum" sz="quarter" idx="11"/>
          </p:nvPr>
        </p:nvSpPr>
        <p:spPr/>
        <p:txBody>
          <a:bodyPr/>
          <a:lstStyle>
            <a:lvl1pPr>
              <a:defRPr/>
            </a:lvl1pPr>
          </a:lstStyle>
          <a:p>
            <a:pPr>
              <a:defRPr/>
            </a:pPr>
            <a:fld id="{DB094207-4F92-49D9-A074-2E8F44D0D2B0}"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218639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03220" y="275167"/>
            <a:ext cx="7974833"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803221" y="1534584"/>
            <a:ext cx="3693574" cy="641048"/>
          </a:xfrm>
        </p:spPr>
        <p:txBody>
          <a:bodyPr anchor="b"/>
          <a:lstStyle>
            <a:lvl1pPr marL="0" indent="0">
              <a:buNone/>
              <a:defRPr sz="2300" b="1"/>
            </a:lvl1pPr>
            <a:lvl2pPr marL="441701" indent="0">
              <a:buNone/>
              <a:defRPr sz="1900" b="1"/>
            </a:lvl2pPr>
            <a:lvl3pPr marL="883402" indent="0">
              <a:buNone/>
              <a:defRPr sz="1700" b="1"/>
            </a:lvl3pPr>
            <a:lvl4pPr marL="1325103" indent="0">
              <a:buNone/>
              <a:defRPr sz="1500" b="1"/>
            </a:lvl4pPr>
            <a:lvl5pPr marL="1766804" indent="0">
              <a:buNone/>
              <a:defRPr sz="1500" b="1"/>
            </a:lvl5pPr>
            <a:lvl6pPr marL="2208505" indent="0">
              <a:buNone/>
              <a:defRPr sz="1500" b="1"/>
            </a:lvl6pPr>
            <a:lvl7pPr marL="2650206" indent="0">
              <a:buNone/>
              <a:defRPr sz="1500" b="1"/>
            </a:lvl7pPr>
            <a:lvl8pPr marL="3091906" indent="0">
              <a:buNone/>
              <a:defRPr sz="1500" b="1"/>
            </a:lvl8pPr>
            <a:lvl9pPr marL="3533607" indent="0">
              <a:buNone/>
              <a:defRPr sz="1500" b="1"/>
            </a:lvl9pPr>
          </a:lstStyle>
          <a:p>
            <a:pPr lvl="0"/>
            <a:r>
              <a:rPr lang="fr-FR" dirty="0" smtClean="0"/>
              <a:t>Modifiez les styles du texte du masque</a:t>
            </a:r>
          </a:p>
        </p:txBody>
      </p:sp>
      <p:sp>
        <p:nvSpPr>
          <p:cNvPr id="4" name="Espace réservé du contenu 3"/>
          <p:cNvSpPr>
            <a:spLocks noGrp="1"/>
          </p:cNvSpPr>
          <p:nvPr>
            <p:ph sz="half" idx="2"/>
          </p:nvPr>
        </p:nvSpPr>
        <p:spPr>
          <a:xfrm>
            <a:off x="803221" y="2175632"/>
            <a:ext cx="3693574" cy="3607405"/>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654" y="1534584"/>
            <a:ext cx="4132400" cy="641048"/>
          </a:xfrm>
        </p:spPr>
        <p:txBody>
          <a:bodyPr anchor="b"/>
          <a:lstStyle>
            <a:lvl1pPr marL="0" indent="0">
              <a:buNone/>
              <a:defRPr sz="2300" b="1"/>
            </a:lvl1pPr>
            <a:lvl2pPr marL="441701" indent="0">
              <a:buNone/>
              <a:defRPr sz="1900" b="1"/>
            </a:lvl2pPr>
            <a:lvl3pPr marL="883402" indent="0">
              <a:buNone/>
              <a:defRPr sz="1700" b="1"/>
            </a:lvl3pPr>
            <a:lvl4pPr marL="1325103" indent="0">
              <a:buNone/>
              <a:defRPr sz="1500" b="1"/>
            </a:lvl4pPr>
            <a:lvl5pPr marL="1766804" indent="0">
              <a:buNone/>
              <a:defRPr sz="1500" b="1"/>
            </a:lvl5pPr>
            <a:lvl6pPr marL="2208505" indent="0">
              <a:buNone/>
              <a:defRPr sz="1500" b="1"/>
            </a:lvl6pPr>
            <a:lvl7pPr marL="2650206" indent="0">
              <a:buNone/>
              <a:defRPr sz="1500" b="1"/>
            </a:lvl7pPr>
            <a:lvl8pPr marL="3091906" indent="0">
              <a:buNone/>
              <a:defRPr sz="1500" b="1"/>
            </a:lvl8pPr>
            <a:lvl9pPr marL="3533607" indent="0">
              <a:buNone/>
              <a:defRPr sz="1500" b="1"/>
            </a:lvl9pPr>
          </a:lstStyle>
          <a:p>
            <a:pPr lvl="0"/>
            <a:r>
              <a:rPr lang="fr-FR" smtClean="0"/>
              <a:t>Modifiez les styles du texte du masque</a:t>
            </a:r>
          </a:p>
        </p:txBody>
      </p:sp>
      <p:sp>
        <p:nvSpPr>
          <p:cNvPr id="6" name="Espace réservé du contenu 5"/>
          <p:cNvSpPr>
            <a:spLocks noGrp="1"/>
          </p:cNvSpPr>
          <p:nvPr>
            <p:ph sz="quarter" idx="4"/>
          </p:nvPr>
        </p:nvSpPr>
        <p:spPr>
          <a:xfrm>
            <a:off x="4645654" y="2175632"/>
            <a:ext cx="4132400" cy="3607405"/>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Footer Placeholder 6"/>
          <p:cNvSpPr>
            <a:spLocks noGrp="1" noChangeArrowheads="1"/>
          </p:cNvSpPr>
          <p:nvPr>
            <p:ph type="ftr" sz="quarter" idx="10"/>
          </p:nvPr>
        </p:nvSpPr>
        <p:spPr>
          <a:xfrm>
            <a:off x="4766603" y="650119"/>
            <a:ext cx="4178918" cy="195036"/>
          </a:xfrm>
          <a:prstGeom prst="rect">
            <a:avLst/>
          </a:prstGeom>
        </p:spPr>
        <p:txBody>
          <a:bodyPr vert="horz" wrap="square" lIns="88340" tIns="44170" rIns="88340" bIns="44170" numCol="1" anchor="t" anchorCtr="0" compatLnSpc="1">
            <a:prstTxWarp prst="textNoShape">
              <a:avLst/>
            </a:prstTxWarp>
          </a:bodyPr>
          <a:lstStyle>
            <a:lvl1pPr>
              <a:defRPr/>
            </a:lvl1pPr>
          </a:lstStyle>
          <a:p>
            <a:pPr eaLnBrk="1" hangingPunct="1">
              <a:lnSpc>
                <a:spcPct val="100000"/>
              </a:lnSpc>
              <a:defRPr/>
            </a:pPr>
            <a:endParaRPr lang="en-US" altLang="en-US" sz="1800" baseline="0" dirty="0">
              <a:solidFill>
                <a:srgbClr val="000000"/>
              </a:solidFill>
            </a:endParaRPr>
          </a:p>
        </p:txBody>
      </p:sp>
      <p:sp>
        <p:nvSpPr>
          <p:cNvPr id="8" name="Rectangle 7"/>
          <p:cNvSpPr>
            <a:spLocks noGrp="1" noChangeArrowheads="1"/>
          </p:cNvSpPr>
          <p:nvPr>
            <p:ph type="sldNum" sz="quarter" idx="11"/>
          </p:nvPr>
        </p:nvSpPr>
        <p:spPr/>
        <p:txBody>
          <a:bodyPr/>
          <a:lstStyle>
            <a:lvl1pPr>
              <a:defRPr/>
            </a:lvl1pPr>
          </a:lstStyle>
          <a:p>
            <a:pPr>
              <a:defRPr/>
            </a:pPr>
            <a:fld id="{ACCBB2B4-E29B-474C-AC21-E55E607CA60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5221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676400" y="939800"/>
            <a:ext cx="3429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57800" y="939800"/>
            <a:ext cx="3429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6"/>
          <p:cNvSpPr>
            <a:spLocks noGrp="1" noChangeArrowheads="1"/>
          </p:cNvSpPr>
          <p:nvPr>
            <p:ph type="ftr" sz="quarter" idx="10"/>
          </p:nvPr>
        </p:nvSpPr>
        <p:spPr>
          <a:xfrm>
            <a:off x="4766603" y="650119"/>
            <a:ext cx="4178918" cy="195036"/>
          </a:xfrm>
          <a:prstGeom prst="rect">
            <a:avLst/>
          </a:prstGeom>
        </p:spPr>
        <p:txBody>
          <a:bodyPr vert="horz" wrap="square" lIns="88340" tIns="44170" rIns="88340" bIns="44170" numCol="1" anchor="t" anchorCtr="0" compatLnSpc="1">
            <a:prstTxWarp prst="textNoShape">
              <a:avLst/>
            </a:prstTxWarp>
          </a:bodyPr>
          <a:lstStyle>
            <a:lvl1pPr>
              <a:defRPr/>
            </a:lvl1pPr>
          </a:lstStyle>
          <a:p>
            <a:pPr eaLnBrk="1" hangingPunct="1">
              <a:lnSpc>
                <a:spcPct val="100000"/>
              </a:lnSpc>
              <a:defRPr/>
            </a:pPr>
            <a:endParaRPr lang="en-US" altLang="en-US" sz="1800" baseline="0" dirty="0">
              <a:solidFill>
                <a:srgbClr val="000000"/>
              </a:solidFill>
            </a:endParaRPr>
          </a:p>
        </p:txBody>
      </p:sp>
      <p:sp>
        <p:nvSpPr>
          <p:cNvPr id="4" name="Rectangle 7"/>
          <p:cNvSpPr>
            <a:spLocks noGrp="1" noChangeArrowheads="1"/>
          </p:cNvSpPr>
          <p:nvPr>
            <p:ph type="sldNum" sz="quarter" idx="11"/>
          </p:nvPr>
        </p:nvSpPr>
        <p:spPr/>
        <p:txBody>
          <a:bodyPr/>
          <a:lstStyle>
            <a:lvl1pPr>
              <a:defRPr/>
            </a:lvl1pPr>
          </a:lstStyle>
          <a:p>
            <a:pPr>
              <a:defRPr/>
            </a:pPr>
            <a:fld id="{762E6A96-2866-4577-B73D-4394AAACCD0A}"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6241697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a:lvl1pPr>
          </a:lstStyle>
          <a:p>
            <a:pPr>
              <a:defRPr/>
            </a:pPr>
            <a:fld id="{25E51EC2-F041-46CF-852D-A02642568582}"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014860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3220" y="128513"/>
            <a:ext cx="7974833" cy="464154"/>
          </a:xfrm>
        </p:spPr>
        <p:txBody>
          <a:bodyPr anchor="b"/>
          <a:lstStyle>
            <a:lvl1pPr algn="l">
              <a:defRPr sz="1900" b="1"/>
            </a:lvl1pPr>
          </a:lstStyle>
          <a:p>
            <a:r>
              <a:rPr lang="fr-FR" smtClean="0"/>
              <a:t>Modifiez le style du titre</a:t>
            </a:r>
            <a:endParaRPr lang="fr-FR"/>
          </a:p>
        </p:txBody>
      </p:sp>
      <p:sp>
        <p:nvSpPr>
          <p:cNvPr id="3" name="Espace réservé du contenu 2"/>
          <p:cNvSpPr>
            <a:spLocks noGrp="1"/>
          </p:cNvSpPr>
          <p:nvPr>
            <p:ph idx="1"/>
          </p:nvPr>
        </p:nvSpPr>
        <p:spPr>
          <a:xfrm>
            <a:off x="3575727" y="938893"/>
            <a:ext cx="5202327" cy="484414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03221" y="938893"/>
            <a:ext cx="2662413" cy="4844143"/>
          </a:xfrm>
        </p:spPr>
        <p:txBody>
          <a:bodyPr/>
          <a:lstStyle>
            <a:lvl1pPr marL="0" indent="0">
              <a:buNone/>
              <a:defRPr sz="1400"/>
            </a:lvl1pPr>
            <a:lvl2pPr marL="441701" indent="0">
              <a:buNone/>
              <a:defRPr sz="1200"/>
            </a:lvl2pPr>
            <a:lvl3pPr marL="883402" indent="0">
              <a:buNone/>
              <a:defRPr sz="1000"/>
            </a:lvl3pPr>
            <a:lvl4pPr marL="1325103" indent="0">
              <a:buNone/>
              <a:defRPr sz="900"/>
            </a:lvl4pPr>
            <a:lvl5pPr marL="1766804" indent="0">
              <a:buNone/>
              <a:defRPr sz="900"/>
            </a:lvl5pPr>
            <a:lvl6pPr marL="2208505" indent="0">
              <a:buNone/>
              <a:defRPr sz="900"/>
            </a:lvl6pPr>
            <a:lvl7pPr marL="2650206" indent="0">
              <a:buNone/>
              <a:defRPr sz="900"/>
            </a:lvl7pPr>
            <a:lvl8pPr marL="3091906" indent="0">
              <a:buNone/>
              <a:defRPr sz="900"/>
            </a:lvl8pPr>
            <a:lvl9pPr marL="3533607" indent="0">
              <a:buNone/>
              <a:defRPr sz="900"/>
            </a:lvl9pPr>
          </a:lstStyle>
          <a:p>
            <a:pPr lvl="0"/>
            <a:r>
              <a:rPr lang="fr-FR" dirty="0" smtClean="0"/>
              <a:t>Modifiez les styles du texte du masque</a:t>
            </a:r>
          </a:p>
        </p:txBody>
      </p:sp>
      <p:sp>
        <p:nvSpPr>
          <p:cNvPr id="5" name="Rectangle 6"/>
          <p:cNvSpPr>
            <a:spLocks noGrp="1" noChangeArrowheads="1"/>
          </p:cNvSpPr>
          <p:nvPr>
            <p:ph type="ftr" sz="quarter" idx="10"/>
          </p:nvPr>
        </p:nvSpPr>
        <p:spPr>
          <a:xfrm>
            <a:off x="4766603" y="650119"/>
            <a:ext cx="4178918" cy="195036"/>
          </a:xfrm>
          <a:prstGeom prst="rect">
            <a:avLst/>
          </a:prstGeom>
        </p:spPr>
        <p:txBody>
          <a:bodyPr vert="horz" wrap="square" lIns="88340" tIns="44170" rIns="88340" bIns="44170" numCol="1" anchor="t" anchorCtr="0" compatLnSpc="1">
            <a:prstTxWarp prst="textNoShape">
              <a:avLst/>
            </a:prstTxWarp>
          </a:bodyPr>
          <a:lstStyle>
            <a:lvl1pPr>
              <a:defRPr/>
            </a:lvl1pPr>
          </a:lstStyle>
          <a:p>
            <a:pPr eaLnBrk="1" hangingPunct="1">
              <a:lnSpc>
                <a:spcPct val="100000"/>
              </a:lnSpc>
              <a:defRPr/>
            </a:pPr>
            <a:endParaRPr lang="en-US" altLang="en-US" sz="1800" baseline="0" dirty="0">
              <a:solidFill>
                <a:srgbClr val="000000"/>
              </a:solidFill>
            </a:endParaRPr>
          </a:p>
        </p:txBody>
      </p:sp>
      <p:sp>
        <p:nvSpPr>
          <p:cNvPr id="6" name="Rectangle 7"/>
          <p:cNvSpPr>
            <a:spLocks noGrp="1" noChangeArrowheads="1"/>
          </p:cNvSpPr>
          <p:nvPr>
            <p:ph type="sldNum" sz="quarter" idx="11"/>
          </p:nvPr>
        </p:nvSpPr>
        <p:spPr/>
        <p:txBody>
          <a:bodyPr/>
          <a:lstStyle>
            <a:lvl1pPr>
              <a:defRPr/>
            </a:lvl1pPr>
          </a:lstStyle>
          <a:p>
            <a:pPr>
              <a:defRPr/>
            </a:pPr>
            <a:fld id="{31E3704F-2777-4428-8A72-C4517E303C2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00175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3222" y="4800298"/>
            <a:ext cx="7974832" cy="566964"/>
          </a:xfrm>
        </p:spPr>
        <p:txBody>
          <a:bodyPr anchor="b"/>
          <a:lstStyle>
            <a:lvl1pPr algn="l">
              <a:defRPr sz="1900" b="1"/>
            </a:lvl1pPr>
          </a:lstStyle>
          <a:p>
            <a:r>
              <a:rPr lang="fr-FR" dirty="0" smtClean="0"/>
              <a:t>Modifiez le style du titre</a:t>
            </a:r>
            <a:endParaRPr lang="fr-FR" dirty="0"/>
          </a:p>
        </p:txBody>
      </p:sp>
      <p:sp>
        <p:nvSpPr>
          <p:cNvPr id="3" name="Espace réservé pour une image  2"/>
          <p:cNvSpPr>
            <a:spLocks noGrp="1"/>
          </p:cNvSpPr>
          <p:nvPr>
            <p:ph type="pic" idx="1"/>
          </p:nvPr>
        </p:nvSpPr>
        <p:spPr>
          <a:xfrm>
            <a:off x="803222" y="938894"/>
            <a:ext cx="7974832" cy="3788833"/>
          </a:xfrm>
        </p:spPr>
        <p:txBody>
          <a:bodyPr/>
          <a:lstStyle>
            <a:lvl1pPr marL="0" indent="0">
              <a:buNone/>
              <a:defRPr sz="3100"/>
            </a:lvl1pPr>
            <a:lvl2pPr marL="441701" indent="0">
              <a:buNone/>
              <a:defRPr sz="2700"/>
            </a:lvl2pPr>
            <a:lvl3pPr marL="883402" indent="0">
              <a:buNone/>
              <a:defRPr sz="2300"/>
            </a:lvl3pPr>
            <a:lvl4pPr marL="1325103" indent="0">
              <a:buNone/>
              <a:defRPr sz="1900"/>
            </a:lvl4pPr>
            <a:lvl5pPr marL="1766804" indent="0">
              <a:buNone/>
              <a:defRPr sz="1900"/>
            </a:lvl5pPr>
            <a:lvl6pPr marL="2208505" indent="0">
              <a:buNone/>
              <a:defRPr sz="1900"/>
            </a:lvl6pPr>
            <a:lvl7pPr marL="2650206" indent="0">
              <a:buNone/>
              <a:defRPr sz="1900"/>
            </a:lvl7pPr>
            <a:lvl8pPr marL="3091906" indent="0">
              <a:buNone/>
              <a:defRPr sz="1900"/>
            </a:lvl8pPr>
            <a:lvl9pPr marL="3533607" indent="0">
              <a:buNone/>
              <a:defRPr sz="1900"/>
            </a:lvl9pPr>
          </a:lstStyle>
          <a:p>
            <a:pPr lvl="0"/>
            <a:endParaRPr lang="fr-FR" noProof="0" dirty="0" smtClean="0"/>
          </a:p>
        </p:txBody>
      </p:sp>
      <p:sp>
        <p:nvSpPr>
          <p:cNvPr id="4" name="Espace réservé du texte 3"/>
          <p:cNvSpPr>
            <a:spLocks noGrp="1"/>
          </p:cNvSpPr>
          <p:nvPr>
            <p:ph type="body" sz="half" idx="2"/>
          </p:nvPr>
        </p:nvSpPr>
        <p:spPr>
          <a:xfrm>
            <a:off x="803222" y="5367263"/>
            <a:ext cx="7974832" cy="415774"/>
          </a:xfrm>
        </p:spPr>
        <p:txBody>
          <a:bodyPr/>
          <a:lstStyle>
            <a:lvl1pPr marL="0" indent="0">
              <a:buNone/>
              <a:defRPr sz="1400"/>
            </a:lvl1pPr>
            <a:lvl2pPr marL="441701" indent="0">
              <a:buNone/>
              <a:defRPr sz="1200"/>
            </a:lvl2pPr>
            <a:lvl3pPr marL="883402" indent="0">
              <a:buNone/>
              <a:defRPr sz="1000"/>
            </a:lvl3pPr>
            <a:lvl4pPr marL="1325103" indent="0">
              <a:buNone/>
              <a:defRPr sz="900"/>
            </a:lvl4pPr>
            <a:lvl5pPr marL="1766804" indent="0">
              <a:buNone/>
              <a:defRPr sz="900"/>
            </a:lvl5pPr>
            <a:lvl6pPr marL="2208505" indent="0">
              <a:buNone/>
              <a:defRPr sz="900"/>
            </a:lvl6pPr>
            <a:lvl7pPr marL="2650206" indent="0">
              <a:buNone/>
              <a:defRPr sz="900"/>
            </a:lvl7pPr>
            <a:lvl8pPr marL="3091906" indent="0">
              <a:buNone/>
              <a:defRPr sz="900"/>
            </a:lvl8pPr>
            <a:lvl9pPr marL="3533607" indent="0">
              <a:buNone/>
              <a:defRPr sz="900"/>
            </a:lvl9pPr>
          </a:lstStyle>
          <a:p>
            <a:pPr lvl="0"/>
            <a:r>
              <a:rPr lang="fr-FR" smtClean="0"/>
              <a:t>Modifiez les styles du texte du masque</a:t>
            </a:r>
          </a:p>
        </p:txBody>
      </p:sp>
      <p:sp>
        <p:nvSpPr>
          <p:cNvPr id="5" name="Rectangle 6"/>
          <p:cNvSpPr>
            <a:spLocks noGrp="1" noChangeArrowheads="1"/>
          </p:cNvSpPr>
          <p:nvPr>
            <p:ph type="ftr" sz="quarter" idx="10"/>
          </p:nvPr>
        </p:nvSpPr>
        <p:spPr>
          <a:xfrm>
            <a:off x="4766603" y="650119"/>
            <a:ext cx="4178918" cy="195036"/>
          </a:xfrm>
          <a:prstGeom prst="rect">
            <a:avLst/>
          </a:prstGeom>
        </p:spPr>
        <p:txBody>
          <a:bodyPr vert="horz" wrap="square" lIns="88340" tIns="44170" rIns="88340" bIns="44170" numCol="1" anchor="t" anchorCtr="0" compatLnSpc="1">
            <a:prstTxWarp prst="textNoShape">
              <a:avLst/>
            </a:prstTxWarp>
          </a:bodyPr>
          <a:lstStyle>
            <a:lvl1pPr>
              <a:defRPr/>
            </a:lvl1pPr>
          </a:lstStyle>
          <a:p>
            <a:pPr eaLnBrk="1" hangingPunct="1">
              <a:lnSpc>
                <a:spcPct val="100000"/>
              </a:lnSpc>
              <a:defRPr/>
            </a:pPr>
            <a:endParaRPr lang="en-US" altLang="en-US" sz="1800" baseline="0" dirty="0">
              <a:solidFill>
                <a:srgbClr val="000000"/>
              </a:solidFill>
            </a:endParaRPr>
          </a:p>
        </p:txBody>
      </p:sp>
      <p:sp>
        <p:nvSpPr>
          <p:cNvPr id="6" name="Rectangle 7"/>
          <p:cNvSpPr>
            <a:spLocks noGrp="1" noChangeArrowheads="1"/>
          </p:cNvSpPr>
          <p:nvPr>
            <p:ph type="sldNum" sz="quarter" idx="11"/>
          </p:nvPr>
        </p:nvSpPr>
        <p:spPr/>
        <p:txBody>
          <a:bodyPr/>
          <a:lstStyle>
            <a:lvl1pPr>
              <a:defRPr/>
            </a:lvl1pPr>
          </a:lstStyle>
          <a:p>
            <a:pPr>
              <a:defRPr/>
            </a:pPr>
            <a:fld id="{73F83FD4-B53F-47E6-9B1A-21937E99979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704153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03221" y="133048"/>
            <a:ext cx="7974833" cy="470203"/>
          </a:xfrm>
        </p:spPr>
        <p:txBody>
          <a:bodyPr/>
          <a:lstStyle/>
          <a:p>
            <a:r>
              <a:rPr lang="fr-FR" dirty="0" smtClean="0"/>
              <a:t>Modifiez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ftr" sz="quarter" idx="10"/>
          </p:nvPr>
        </p:nvSpPr>
        <p:spPr>
          <a:xfrm>
            <a:off x="4766603" y="650119"/>
            <a:ext cx="4178918" cy="195036"/>
          </a:xfrm>
          <a:prstGeom prst="rect">
            <a:avLst/>
          </a:prstGeom>
        </p:spPr>
        <p:txBody>
          <a:bodyPr vert="horz" wrap="square" lIns="88340" tIns="44170" rIns="88340" bIns="44170" numCol="1" anchor="t" anchorCtr="0" compatLnSpc="1">
            <a:prstTxWarp prst="textNoShape">
              <a:avLst/>
            </a:prstTxWarp>
          </a:bodyPr>
          <a:lstStyle>
            <a:lvl1pPr>
              <a:defRPr/>
            </a:lvl1pPr>
          </a:lstStyle>
          <a:p>
            <a:pPr eaLnBrk="1" hangingPunct="1">
              <a:lnSpc>
                <a:spcPct val="100000"/>
              </a:lnSpc>
              <a:defRPr/>
            </a:pPr>
            <a:endParaRPr lang="en-US" altLang="en-US" sz="1800" baseline="0" dirty="0">
              <a:solidFill>
                <a:srgbClr val="000000"/>
              </a:solidFill>
            </a:endParaRPr>
          </a:p>
        </p:txBody>
      </p:sp>
      <p:sp>
        <p:nvSpPr>
          <p:cNvPr id="5" name="Rectangle 7"/>
          <p:cNvSpPr>
            <a:spLocks noGrp="1" noChangeArrowheads="1"/>
          </p:cNvSpPr>
          <p:nvPr>
            <p:ph type="sldNum" sz="quarter" idx="11"/>
          </p:nvPr>
        </p:nvSpPr>
        <p:spPr/>
        <p:txBody>
          <a:bodyPr/>
          <a:lstStyle>
            <a:lvl1pPr>
              <a:defRPr/>
            </a:lvl1pPr>
          </a:lstStyle>
          <a:p>
            <a:pPr>
              <a:defRPr/>
            </a:pPr>
            <a:fld id="{1BBCDCA1-8719-4DEF-A8F9-D76E032CF8C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509778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949874" y="938893"/>
            <a:ext cx="1828180" cy="484414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03220" y="938893"/>
            <a:ext cx="5997794" cy="484414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ftr" sz="quarter" idx="10"/>
          </p:nvPr>
        </p:nvSpPr>
        <p:spPr>
          <a:xfrm>
            <a:off x="4766603" y="650119"/>
            <a:ext cx="4178918" cy="195036"/>
          </a:xfrm>
          <a:prstGeom prst="rect">
            <a:avLst/>
          </a:prstGeom>
        </p:spPr>
        <p:txBody>
          <a:bodyPr vert="horz" wrap="square" lIns="88340" tIns="44170" rIns="88340" bIns="44170" numCol="1" anchor="t" anchorCtr="0" compatLnSpc="1">
            <a:prstTxWarp prst="textNoShape">
              <a:avLst/>
            </a:prstTxWarp>
          </a:bodyPr>
          <a:lstStyle>
            <a:lvl1pPr>
              <a:defRPr/>
            </a:lvl1pPr>
          </a:lstStyle>
          <a:p>
            <a:pPr eaLnBrk="1" hangingPunct="1">
              <a:lnSpc>
                <a:spcPct val="100000"/>
              </a:lnSpc>
              <a:defRPr/>
            </a:pPr>
            <a:endParaRPr lang="en-US" altLang="en-US" sz="1800" baseline="0" dirty="0">
              <a:solidFill>
                <a:srgbClr val="000000"/>
              </a:solidFill>
            </a:endParaRPr>
          </a:p>
        </p:txBody>
      </p:sp>
      <p:sp>
        <p:nvSpPr>
          <p:cNvPr id="5" name="Rectangle 7"/>
          <p:cNvSpPr>
            <a:spLocks noGrp="1" noChangeArrowheads="1"/>
          </p:cNvSpPr>
          <p:nvPr>
            <p:ph type="sldNum" sz="quarter" idx="11"/>
          </p:nvPr>
        </p:nvSpPr>
        <p:spPr/>
        <p:txBody>
          <a:bodyPr/>
          <a:lstStyle>
            <a:lvl1pPr>
              <a:defRPr/>
            </a:lvl1pPr>
          </a:lstStyle>
          <a:p>
            <a:pPr>
              <a:defRPr/>
            </a:pPr>
            <a:fld id="{5413D965-072F-42C0-82DA-96A88265A80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11951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14.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9801" name="Picture 297"/>
          <p:cNvPicPr>
            <a:picLocks noChangeAspect="1" noChangeArrowheads="1"/>
          </p:cNvPicPr>
          <p:nvPr/>
        </p:nvPicPr>
        <p:blipFill>
          <a:blip r:embed="rId14"/>
          <a:srcRect/>
          <a:stretch>
            <a:fillRect/>
          </a:stretch>
        </p:blipFill>
        <p:spPr bwMode="auto">
          <a:xfrm>
            <a:off x="90488" y="173038"/>
            <a:ext cx="1474787" cy="515937"/>
          </a:xfrm>
          <a:prstGeom prst="rect">
            <a:avLst/>
          </a:prstGeom>
          <a:noFill/>
          <a:ln w="9525">
            <a:noFill/>
            <a:miter lim="800000"/>
            <a:headEnd/>
            <a:tailEnd/>
          </a:ln>
          <a:effectLst/>
        </p:spPr>
      </p:pic>
      <p:sp>
        <p:nvSpPr>
          <p:cNvPr id="149723" name="Rectangle 219"/>
          <p:cNvSpPr>
            <a:spLocks noChangeArrowheads="1"/>
          </p:cNvSpPr>
          <p:nvPr/>
        </p:nvSpPr>
        <p:spPr bwMode="auto">
          <a:xfrm>
            <a:off x="0" y="-190500"/>
            <a:ext cx="844550" cy="914400"/>
          </a:xfrm>
          <a:prstGeom prst="rect">
            <a:avLst/>
          </a:prstGeom>
          <a:noFill/>
          <a:ln w="9525">
            <a:noFill/>
            <a:miter lim="800000"/>
            <a:headEnd/>
            <a:tailEnd/>
          </a:ln>
          <a:effectLst/>
        </p:spPr>
        <p:txBody>
          <a:bodyPr wrap="none" anchor="ctr"/>
          <a:lstStyle/>
          <a:p>
            <a:endParaRPr lang="tr-TR" dirty="0"/>
          </a:p>
        </p:txBody>
      </p:sp>
      <p:sp>
        <p:nvSpPr>
          <p:cNvPr id="149834" name="Rectangle 330"/>
          <p:cNvSpPr>
            <a:spLocks noGrp="1" noChangeArrowheads="1"/>
          </p:cNvSpPr>
          <p:nvPr>
            <p:ph type="title"/>
          </p:nvPr>
        </p:nvSpPr>
        <p:spPr bwMode="auto">
          <a:xfrm>
            <a:off x="1676400" y="88900"/>
            <a:ext cx="7010400" cy="546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49835" name="Rectangle 331"/>
          <p:cNvSpPr>
            <a:spLocks noGrp="1" noChangeArrowheads="1"/>
          </p:cNvSpPr>
          <p:nvPr>
            <p:ph type="body" idx="1"/>
          </p:nvPr>
        </p:nvSpPr>
        <p:spPr bwMode="auto">
          <a:xfrm>
            <a:off x="1676400" y="939800"/>
            <a:ext cx="7010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endParaRPr lang="tr-TR" smtClean="0"/>
          </a:p>
          <a:p>
            <a:pPr lvl="1"/>
            <a:r>
              <a:rPr lang="tr-TR" smtClean="0"/>
              <a:t> 	</a:t>
            </a:r>
            <a:r>
              <a:rPr lang="fr-FR" smtClean="0"/>
              <a:t>Deuxième niveau</a:t>
            </a:r>
          </a:p>
          <a:p>
            <a:pPr lvl="2"/>
            <a:r>
              <a:rPr lang="tr-TR" smtClean="0"/>
              <a:t> </a:t>
            </a:r>
            <a:r>
              <a:rPr lang="fr-FR" smtClean="0"/>
              <a:t>Troisième niveau</a:t>
            </a:r>
          </a:p>
          <a:p>
            <a:pPr lvl="3"/>
            <a:r>
              <a:rPr lang="tr-TR" smtClean="0"/>
              <a:t> </a:t>
            </a:r>
            <a:r>
              <a:rPr lang="fr-FR" smtClean="0"/>
              <a:t>Quatrième niveau</a:t>
            </a:r>
          </a:p>
          <a:p>
            <a:pPr lvl="4"/>
            <a:r>
              <a:rPr lang="fr-FR" smtClean="0"/>
              <a:t>Cinquième niveau</a:t>
            </a:r>
          </a:p>
        </p:txBody>
      </p:sp>
      <p:sp>
        <p:nvSpPr>
          <p:cNvPr id="149836" name="Rectangle 332"/>
          <p:cNvSpPr>
            <a:spLocks noChangeArrowheads="1"/>
          </p:cNvSpPr>
          <p:nvPr/>
        </p:nvSpPr>
        <p:spPr bwMode="auto">
          <a:xfrm>
            <a:off x="8877300" y="0"/>
            <a:ext cx="266700" cy="6858000"/>
          </a:xfrm>
          <a:prstGeom prst="rect">
            <a:avLst/>
          </a:prstGeom>
          <a:solidFill>
            <a:srgbClr val="0F6441"/>
          </a:solidFill>
          <a:ln w="9525">
            <a:noFill/>
            <a:miter lim="800000"/>
            <a:headEnd/>
            <a:tailEnd/>
          </a:ln>
          <a:effectLst/>
        </p:spPr>
        <p:txBody>
          <a:bodyPr wrap="none" anchor="ctr"/>
          <a:lstStyle/>
          <a:p>
            <a:endParaRPr lang="tr-TR" dirty="0"/>
          </a:p>
        </p:txBody>
      </p:sp>
      <p:sp>
        <p:nvSpPr>
          <p:cNvPr id="149837" name="Rectangle 333"/>
          <p:cNvSpPr>
            <a:spLocks noChangeArrowheads="1"/>
          </p:cNvSpPr>
          <p:nvPr/>
        </p:nvSpPr>
        <p:spPr bwMode="auto">
          <a:xfrm>
            <a:off x="0" y="0"/>
            <a:ext cx="1447800" cy="6858000"/>
          </a:xfrm>
          <a:prstGeom prst="rect">
            <a:avLst/>
          </a:prstGeom>
          <a:solidFill>
            <a:srgbClr val="0F6441"/>
          </a:solidFill>
          <a:ln w="9525">
            <a:noFill/>
            <a:miter lim="800000"/>
            <a:headEnd/>
            <a:tailEnd/>
          </a:ln>
          <a:effectLst/>
        </p:spPr>
        <p:txBody>
          <a:bodyPr wrap="none" anchor="ctr"/>
          <a:lstStyle/>
          <a:p>
            <a:endParaRPr lang="tr-TR" dirty="0"/>
          </a:p>
        </p:txBody>
      </p:sp>
      <p:pic>
        <p:nvPicPr>
          <p:cNvPr id="149839" name="Picture 335"/>
          <p:cNvPicPr>
            <a:picLocks noChangeAspect="1" noChangeArrowheads="1"/>
          </p:cNvPicPr>
          <p:nvPr/>
        </p:nvPicPr>
        <p:blipFill>
          <a:blip r:embed="rId15"/>
          <a:srcRect/>
          <a:stretch>
            <a:fillRect/>
          </a:stretch>
        </p:blipFill>
        <p:spPr bwMode="auto">
          <a:xfrm>
            <a:off x="144463" y="6430963"/>
            <a:ext cx="1176337" cy="274637"/>
          </a:xfrm>
          <a:prstGeom prst="rect">
            <a:avLst/>
          </a:prstGeom>
          <a:solidFill>
            <a:srgbClr val="179B66"/>
          </a:solidFill>
          <a:ln w="9525">
            <a:noFill/>
            <a:miter lim="800000"/>
            <a:headEnd/>
            <a:tailEnd/>
          </a:ln>
          <a:effectLst/>
        </p:spPr>
      </p:pic>
      <p:sp>
        <p:nvSpPr>
          <p:cNvPr id="149840" name="Line 336"/>
          <p:cNvSpPr>
            <a:spLocks noChangeShapeType="1"/>
          </p:cNvSpPr>
          <p:nvPr/>
        </p:nvSpPr>
        <p:spPr bwMode="auto">
          <a:xfrm flipV="1">
            <a:off x="1854200" y="736600"/>
            <a:ext cx="7061200" cy="0"/>
          </a:xfrm>
          <a:prstGeom prst="line">
            <a:avLst/>
          </a:prstGeom>
          <a:noFill/>
          <a:ln w="28575">
            <a:solidFill>
              <a:srgbClr val="179B66"/>
            </a:solidFill>
            <a:round/>
            <a:headEnd/>
            <a:tailEnd/>
          </a:ln>
          <a:effectLst/>
        </p:spPr>
        <p:txBody>
          <a:bodyPr wrap="none" anchor="ctr"/>
          <a:lstStyle/>
          <a:p>
            <a:endParaRPr lang="tr-TR" dirty="0"/>
          </a:p>
        </p:txBody>
      </p:sp>
      <p:sp>
        <p:nvSpPr>
          <p:cNvPr id="149842" name="Text Box 338"/>
          <p:cNvSpPr txBox="1">
            <a:spLocks noChangeArrowheads="1"/>
          </p:cNvSpPr>
          <p:nvPr/>
        </p:nvSpPr>
        <p:spPr bwMode="auto">
          <a:xfrm>
            <a:off x="8815388" y="6413500"/>
            <a:ext cx="379412" cy="260350"/>
          </a:xfrm>
          <a:prstGeom prst="rect">
            <a:avLst/>
          </a:prstGeom>
          <a:noFill/>
          <a:ln w="9525">
            <a:noFill/>
            <a:miter lim="800000"/>
            <a:headEnd/>
            <a:tailEnd/>
          </a:ln>
          <a:effectLst/>
        </p:spPr>
        <p:txBody>
          <a:bodyPr anchor="ctr">
            <a:spAutoFit/>
          </a:bodyPr>
          <a:lstStyle/>
          <a:p>
            <a:pPr algn="ctr">
              <a:lnSpc>
                <a:spcPct val="100000"/>
              </a:lnSpc>
              <a:spcBef>
                <a:spcPct val="50000"/>
              </a:spcBef>
              <a:spcAft>
                <a:spcPct val="50000"/>
              </a:spcAft>
            </a:pPr>
            <a:fld id="{68DFFC25-62E2-4B82-BC08-710224A22B55}" type="slidenum">
              <a:rPr lang="fr-FR" sz="1600" b="1">
                <a:solidFill>
                  <a:srgbClr val="E1FFE1"/>
                </a:solidFill>
              </a:rPr>
              <a:pPr algn="ctr">
                <a:lnSpc>
                  <a:spcPct val="100000"/>
                </a:lnSpc>
                <a:spcBef>
                  <a:spcPct val="50000"/>
                </a:spcBef>
                <a:spcAft>
                  <a:spcPct val="50000"/>
                </a:spcAft>
              </a:pPr>
              <a:t>‹#›</a:t>
            </a:fld>
            <a:endParaRPr lang="fr-FR" sz="1600" b="1" dirty="0">
              <a:solidFill>
                <a:srgbClr val="E1FFE1"/>
              </a:solidFill>
            </a:endParaRPr>
          </a:p>
        </p:txBody>
      </p:sp>
      <p:pic>
        <p:nvPicPr>
          <p:cNvPr id="149844" name="Picture 340" descr="TEB LOGO Yeni"/>
          <p:cNvPicPr>
            <a:picLocks noChangeAspect="1" noChangeArrowheads="1"/>
          </p:cNvPicPr>
          <p:nvPr/>
        </p:nvPicPr>
        <p:blipFill>
          <a:blip r:embed="rId16" cstate="print"/>
          <a:srcRect/>
          <a:stretch>
            <a:fillRect/>
          </a:stretch>
        </p:blipFill>
        <p:spPr bwMode="auto">
          <a:xfrm>
            <a:off x="7734300" y="6283325"/>
            <a:ext cx="1101725" cy="574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rtl="0" eaLnBrk="0" fontAlgn="base" hangingPunct="0">
        <a:lnSpc>
          <a:spcPct val="90000"/>
        </a:lnSpc>
        <a:spcBef>
          <a:spcPct val="0"/>
        </a:spcBef>
        <a:spcAft>
          <a:spcPct val="0"/>
        </a:spcAft>
        <a:defRPr sz="2200" b="1">
          <a:solidFill>
            <a:srgbClr val="179B66"/>
          </a:solidFill>
          <a:latin typeface="+mj-lt"/>
          <a:ea typeface="+mj-ea"/>
          <a:cs typeface="+mj-cs"/>
        </a:defRPr>
      </a:lvl1pPr>
      <a:lvl2pPr algn="l" rtl="0" eaLnBrk="0" fontAlgn="base" hangingPunct="0">
        <a:lnSpc>
          <a:spcPct val="90000"/>
        </a:lnSpc>
        <a:spcBef>
          <a:spcPct val="0"/>
        </a:spcBef>
        <a:spcAft>
          <a:spcPct val="0"/>
        </a:spcAft>
        <a:defRPr sz="2200" b="1">
          <a:solidFill>
            <a:srgbClr val="179B66"/>
          </a:solidFill>
          <a:latin typeface="Arial" charset="0"/>
        </a:defRPr>
      </a:lvl2pPr>
      <a:lvl3pPr algn="l" rtl="0" eaLnBrk="0" fontAlgn="base" hangingPunct="0">
        <a:lnSpc>
          <a:spcPct val="90000"/>
        </a:lnSpc>
        <a:spcBef>
          <a:spcPct val="0"/>
        </a:spcBef>
        <a:spcAft>
          <a:spcPct val="0"/>
        </a:spcAft>
        <a:defRPr sz="2200" b="1">
          <a:solidFill>
            <a:srgbClr val="179B66"/>
          </a:solidFill>
          <a:latin typeface="Arial" charset="0"/>
        </a:defRPr>
      </a:lvl3pPr>
      <a:lvl4pPr algn="l" rtl="0" eaLnBrk="0" fontAlgn="base" hangingPunct="0">
        <a:lnSpc>
          <a:spcPct val="90000"/>
        </a:lnSpc>
        <a:spcBef>
          <a:spcPct val="0"/>
        </a:spcBef>
        <a:spcAft>
          <a:spcPct val="0"/>
        </a:spcAft>
        <a:defRPr sz="2200" b="1">
          <a:solidFill>
            <a:srgbClr val="179B66"/>
          </a:solidFill>
          <a:latin typeface="Arial" charset="0"/>
        </a:defRPr>
      </a:lvl4pPr>
      <a:lvl5pPr algn="l" rtl="0" eaLnBrk="0" fontAlgn="base" hangingPunct="0">
        <a:lnSpc>
          <a:spcPct val="90000"/>
        </a:lnSpc>
        <a:spcBef>
          <a:spcPct val="0"/>
        </a:spcBef>
        <a:spcAft>
          <a:spcPct val="0"/>
        </a:spcAft>
        <a:defRPr sz="2200" b="1">
          <a:solidFill>
            <a:srgbClr val="179B66"/>
          </a:solidFill>
          <a:latin typeface="Arial" charset="0"/>
        </a:defRPr>
      </a:lvl5pPr>
      <a:lvl6pPr marL="457200" algn="l" rtl="0" eaLnBrk="0" fontAlgn="base" hangingPunct="0">
        <a:lnSpc>
          <a:spcPct val="90000"/>
        </a:lnSpc>
        <a:spcBef>
          <a:spcPct val="0"/>
        </a:spcBef>
        <a:spcAft>
          <a:spcPct val="0"/>
        </a:spcAft>
        <a:defRPr sz="2200" b="1">
          <a:solidFill>
            <a:srgbClr val="179B66"/>
          </a:solidFill>
          <a:latin typeface="Arial" charset="0"/>
        </a:defRPr>
      </a:lvl6pPr>
      <a:lvl7pPr marL="914400" algn="l" rtl="0" eaLnBrk="0" fontAlgn="base" hangingPunct="0">
        <a:lnSpc>
          <a:spcPct val="90000"/>
        </a:lnSpc>
        <a:spcBef>
          <a:spcPct val="0"/>
        </a:spcBef>
        <a:spcAft>
          <a:spcPct val="0"/>
        </a:spcAft>
        <a:defRPr sz="2200" b="1">
          <a:solidFill>
            <a:srgbClr val="179B66"/>
          </a:solidFill>
          <a:latin typeface="Arial" charset="0"/>
        </a:defRPr>
      </a:lvl7pPr>
      <a:lvl8pPr marL="1371600" algn="l" rtl="0" eaLnBrk="0" fontAlgn="base" hangingPunct="0">
        <a:lnSpc>
          <a:spcPct val="90000"/>
        </a:lnSpc>
        <a:spcBef>
          <a:spcPct val="0"/>
        </a:spcBef>
        <a:spcAft>
          <a:spcPct val="0"/>
        </a:spcAft>
        <a:defRPr sz="2200" b="1">
          <a:solidFill>
            <a:srgbClr val="179B66"/>
          </a:solidFill>
          <a:latin typeface="Arial" charset="0"/>
        </a:defRPr>
      </a:lvl8pPr>
      <a:lvl9pPr marL="1828800" algn="l" rtl="0" eaLnBrk="0" fontAlgn="base" hangingPunct="0">
        <a:lnSpc>
          <a:spcPct val="90000"/>
        </a:lnSpc>
        <a:spcBef>
          <a:spcPct val="0"/>
        </a:spcBef>
        <a:spcAft>
          <a:spcPct val="0"/>
        </a:spcAft>
        <a:defRPr sz="2200" b="1">
          <a:solidFill>
            <a:srgbClr val="179B66"/>
          </a:solidFill>
          <a:latin typeface="Arial" charset="0"/>
        </a:defRPr>
      </a:lvl9pPr>
    </p:titleStyle>
    <p:bodyStyle>
      <a:lvl1pPr marL="342900" indent="-342900" algn="l" rtl="0" eaLnBrk="0" fontAlgn="base" hangingPunct="0">
        <a:spcBef>
          <a:spcPts val="1400"/>
        </a:spcBef>
        <a:spcAft>
          <a:spcPct val="0"/>
        </a:spcAft>
        <a:buClr>
          <a:srgbClr val="179B66"/>
        </a:buClr>
        <a:buSzPct val="70000"/>
        <a:buFont typeface="Wingdings" pitchFamily="2" charset="2"/>
        <a:buChar char="n"/>
        <a:defRPr sz="2000" b="1">
          <a:solidFill>
            <a:srgbClr val="000000"/>
          </a:solidFill>
          <a:latin typeface="+mn-lt"/>
          <a:ea typeface="+mn-ea"/>
          <a:cs typeface="+mn-cs"/>
        </a:defRPr>
      </a:lvl1pPr>
      <a:lvl2pPr marL="676275" indent="-161925" algn="l" rtl="0" eaLnBrk="0" fontAlgn="base" hangingPunct="0">
        <a:lnSpc>
          <a:spcPct val="95000"/>
        </a:lnSpc>
        <a:spcBef>
          <a:spcPts val="800"/>
        </a:spcBef>
        <a:spcAft>
          <a:spcPct val="0"/>
        </a:spcAft>
        <a:buClr>
          <a:schemeClr val="folHlink"/>
        </a:buClr>
        <a:buSzPct val="85000"/>
        <a:buFont typeface="Wingdings" pitchFamily="2" charset="2"/>
        <a:buChar char="n"/>
        <a:defRPr b="1">
          <a:solidFill>
            <a:srgbClr val="000000"/>
          </a:solidFill>
          <a:latin typeface="+mn-lt"/>
        </a:defRPr>
      </a:lvl2pPr>
      <a:lvl3pPr marL="1028700" indent="-123825" algn="l" rtl="0" eaLnBrk="0" fontAlgn="base" hangingPunct="0">
        <a:spcBef>
          <a:spcPts val="400"/>
        </a:spcBef>
        <a:spcAft>
          <a:spcPct val="0"/>
        </a:spcAft>
        <a:buClr>
          <a:srgbClr val="999999"/>
        </a:buClr>
        <a:buSzPct val="65000"/>
        <a:buFont typeface="Wingdings" pitchFamily="2" charset="2"/>
        <a:buChar char="l"/>
        <a:defRPr>
          <a:solidFill>
            <a:srgbClr val="000000"/>
          </a:solidFill>
          <a:latin typeface="+mn-lt"/>
        </a:defRPr>
      </a:lvl3pPr>
      <a:lvl4pPr marL="1274763" indent="-131763" algn="l" rtl="0" eaLnBrk="0" fontAlgn="base" hangingPunct="0">
        <a:lnSpc>
          <a:spcPct val="95000"/>
        </a:lnSpc>
        <a:spcBef>
          <a:spcPts val="200"/>
        </a:spcBef>
        <a:spcAft>
          <a:spcPct val="20000"/>
        </a:spcAft>
        <a:buClr>
          <a:srgbClr val="179B66"/>
        </a:buClr>
        <a:buSzPct val="70000"/>
        <a:buFont typeface="Wingdings" pitchFamily="2" charset="2"/>
        <a:buChar char="l"/>
        <a:defRPr sz="1200" b="1">
          <a:solidFill>
            <a:srgbClr val="000000"/>
          </a:solidFill>
          <a:latin typeface="+mn-lt"/>
        </a:defRPr>
      </a:lvl4pPr>
      <a:lvl5pPr marL="1609725" indent="-123825" algn="l" rtl="0" eaLnBrk="0" fontAlgn="base" hangingPunct="0">
        <a:lnSpc>
          <a:spcPct val="95000"/>
        </a:lnSpc>
        <a:spcBef>
          <a:spcPts val="100"/>
        </a:spcBef>
        <a:spcAft>
          <a:spcPct val="10000"/>
        </a:spcAft>
        <a:buClr>
          <a:schemeClr val="bg2"/>
        </a:buClr>
        <a:buSzPct val="60000"/>
        <a:buFont typeface="Arial" charset="0"/>
        <a:buChar char="n"/>
        <a:defRPr sz="1200" b="1">
          <a:solidFill>
            <a:srgbClr val="000000"/>
          </a:solidFill>
          <a:latin typeface="+mn-lt"/>
        </a:defRPr>
      </a:lvl5pPr>
      <a:lvl6pPr marL="2066925" indent="-123825" algn="l" rtl="0" eaLnBrk="0" fontAlgn="base" hangingPunct="0">
        <a:lnSpc>
          <a:spcPct val="95000"/>
        </a:lnSpc>
        <a:spcBef>
          <a:spcPts val="100"/>
        </a:spcBef>
        <a:spcAft>
          <a:spcPct val="10000"/>
        </a:spcAft>
        <a:buClr>
          <a:schemeClr val="bg2"/>
        </a:buClr>
        <a:buSzPct val="60000"/>
        <a:buFont typeface="Arial" charset="0"/>
        <a:buChar char="n"/>
        <a:defRPr sz="1200" b="1">
          <a:solidFill>
            <a:srgbClr val="000000"/>
          </a:solidFill>
          <a:latin typeface="+mn-lt"/>
        </a:defRPr>
      </a:lvl6pPr>
      <a:lvl7pPr marL="2524125" indent="-123825" algn="l" rtl="0" eaLnBrk="0" fontAlgn="base" hangingPunct="0">
        <a:lnSpc>
          <a:spcPct val="95000"/>
        </a:lnSpc>
        <a:spcBef>
          <a:spcPts val="100"/>
        </a:spcBef>
        <a:spcAft>
          <a:spcPct val="10000"/>
        </a:spcAft>
        <a:buClr>
          <a:schemeClr val="bg2"/>
        </a:buClr>
        <a:buSzPct val="60000"/>
        <a:buFont typeface="Arial" charset="0"/>
        <a:buChar char="n"/>
        <a:defRPr sz="1200" b="1">
          <a:solidFill>
            <a:srgbClr val="000000"/>
          </a:solidFill>
          <a:latin typeface="+mn-lt"/>
        </a:defRPr>
      </a:lvl7pPr>
      <a:lvl8pPr marL="2981325" indent="-123825" algn="l" rtl="0" eaLnBrk="0" fontAlgn="base" hangingPunct="0">
        <a:lnSpc>
          <a:spcPct val="95000"/>
        </a:lnSpc>
        <a:spcBef>
          <a:spcPts val="100"/>
        </a:spcBef>
        <a:spcAft>
          <a:spcPct val="10000"/>
        </a:spcAft>
        <a:buClr>
          <a:schemeClr val="bg2"/>
        </a:buClr>
        <a:buSzPct val="60000"/>
        <a:buFont typeface="Arial" charset="0"/>
        <a:buChar char="n"/>
        <a:defRPr sz="1200" b="1">
          <a:solidFill>
            <a:srgbClr val="000000"/>
          </a:solidFill>
          <a:latin typeface="+mn-lt"/>
        </a:defRPr>
      </a:lvl8pPr>
      <a:lvl9pPr marL="3438525" indent="-123825" algn="l" rtl="0" eaLnBrk="0" fontAlgn="base" hangingPunct="0">
        <a:lnSpc>
          <a:spcPct val="95000"/>
        </a:lnSpc>
        <a:spcBef>
          <a:spcPts val="100"/>
        </a:spcBef>
        <a:spcAft>
          <a:spcPct val="10000"/>
        </a:spcAft>
        <a:buClr>
          <a:schemeClr val="bg2"/>
        </a:buClr>
        <a:buSzPct val="60000"/>
        <a:buFont typeface="Arial" charset="0"/>
        <a:buChar char="n"/>
        <a:defRPr sz="1200" b="1">
          <a:solidFill>
            <a:srgbClr val="000000"/>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E:\00_Projeler\TEB\02_2005ten_bugune\Fon001.jpg"/>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17" name="23 Dikdörtgen"/>
          <p:cNvSpPr/>
          <p:nvPr/>
        </p:nvSpPr>
        <p:spPr>
          <a:xfrm>
            <a:off x="0" y="6524625"/>
            <a:ext cx="9144000"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00000"/>
              </a:lnSpc>
              <a:spcBef>
                <a:spcPts val="0"/>
              </a:spcBef>
              <a:spcAft>
                <a:spcPts val="0"/>
              </a:spcAft>
              <a:defRPr/>
            </a:pPr>
            <a:endParaRPr lang="tr-TR" sz="1800" baseline="0" dirty="0">
              <a:solidFill>
                <a:prstClr val="white"/>
              </a:solidFill>
            </a:endParaRPr>
          </a:p>
        </p:txBody>
      </p:sp>
      <p:grpSp>
        <p:nvGrpSpPr>
          <p:cNvPr id="2052" name="4 Grup"/>
          <p:cNvGrpSpPr>
            <a:grpSpLocks/>
          </p:cNvGrpSpPr>
          <p:nvPr/>
        </p:nvGrpSpPr>
        <p:grpSpPr bwMode="auto">
          <a:xfrm>
            <a:off x="0" y="6026150"/>
            <a:ext cx="9144000" cy="603250"/>
            <a:chOff x="0" y="6026051"/>
            <a:chExt cx="9144000" cy="603349"/>
          </a:xfrm>
        </p:grpSpPr>
        <p:grpSp>
          <p:nvGrpSpPr>
            <p:cNvPr id="2054" name="18 Grup"/>
            <p:cNvGrpSpPr>
              <a:grpSpLocks/>
            </p:cNvGrpSpPr>
            <p:nvPr/>
          </p:nvGrpSpPr>
          <p:grpSpPr bwMode="auto">
            <a:xfrm>
              <a:off x="0" y="6115823"/>
              <a:ext cx="9144000" cy="466235"/>
              <a:chOff x="0" y="6115823"/>
              <a:chExt cx="9144000" cy="466235"/>
            </a:xfrm>
          </p:grpSpPr>
          <p:pic>
            <p:nvPicPr>
              <p:cNvPr id="2057" name="Picture 2" descr="E:\00_Projeler\TEB\03_Oryantasyon_2010\02_Malz\Bloc_marque-EN.png"/>
              <p:cNvPicPr>
                <a:picLocks noChangeAspect="1" noChangeArrowheads="1"/>
              </p:cNvPicPr>
              <p:nvPr/>
            </p:nvPicPr>
            <p:blipFill>
              <a:blip r:embed="rId7" cstate="print"/>
              <a:srcRect l="53595"/>
              <a:stretch>
                <a:fillRect/>
              </a:stretch>
            </p:blipFill>
            <p:spPr bwMode="auto">
              <a:xfrm>
                <a:off x="4870938" y="6115823"/>
                <a:ext cx="4273062" cy="466235"/>
              </a:xfrm>
              <a:prstGeom prst="rect">
                <a:avLst/>
              </a:prstGeom>
              <a:noFill/>
              <a:ln w="9525">
                <a:noFill/>
                <a:miter lim="800000"/>
                <a:headEnd/>
                <a:tailEnd/>
              </a:ln>
            </p:spPr>
          </p:pic>
          <p:pic>
            <p:nvPicPr>
              <p:cNvPr id="2058" name="Picture 2" descr="E:\00_Projeler\TEB\03_Oryantasyon_2010\02_Malz\Bloc_marque-EN.png"/>
              <p:cNvPicPr>
                <a:picLocks noChangeAspect="1" noChangeArrowheads="1"/>
              </p:cNvPicPr>
              <p:nvPr/>
            </p:nvPicPr>
            <p:blipFill>
              <a:blip r:embed="rId7" cstate="print"/>
              <a:srcRect l="53595"/>
              <a:stretch>
                <a:fillRect/>
              </a:stretch>
            </p:blipFill>
            <p:spPr bwMode="auto">
              <a:xfrm>
                <a:off x="3458289" y="6115823"/>
                <a:ext cx="4273062" cy="466235"/>
              </a:xfrm>
              <a:prstGeom prst="rect">
                <a:avLst/>
              </a:prstGeom>
              <a:noFill/>
              <a:ln w="9525">
                <a:noFill/>
                <a:miter lim="800000"/>
                <a:headEnd/>
                <a:tailEnd/>
              </a:ln>
            </p:spPr>
          </p:pic>
          <p:pic>
            <p:nvPicPr>
              <p:cNvPr id="2059" name="Picture 2" descr="E:\00_Projeler\TEB\03_Oryantasyon_2010\02_Malz\Bloc_marque-EN.png"/>
              <p:cNvPicPr>
                <a:picLocks noChangeAspect="1" noChangeArrowheads="1"/>
              </p:cNvPicPr>
              <p:nvPr/>
            </p:nvPicPr>
            <p:blipFill>
              <a:blip r:embed="rId7" cstate="print"/>
              <a:srcRect l="53595"/>
              <a:stretch>
                <a:fillRect/>
              </a:stretch>
            </p:blipFill>
            <p:spPr bwMode="auto">
              <a:xfrm>
                <a:off x="0" y="6115823"/>
                <a:ext cx="4273062" cy="466235"/>
              </a:xfrm>
              <a:prstGeom prst="rect">
                <a:avLst/>
              </a:prstGeom>
              <a:noFill/>
              <a:ln w="9525">
                <a:noFill/>
                <a:miter lim="800000"/>
                <a:headEnd/>
                <a:tailEnd/>
              </a:ln>
            </p:spPr>
          </p:pic>
        </p:grpSp>
        <p:pic>
          <p:nvPicPr>
            <p:cNvPr id="20" name="16 Resim" descr="TEB_Logo_3D.png"/>
            <p:cNvPicPr>
              <a:picLocks noChangeAspect="1"/>
            </p:cNvPicPr>
            <p:nvPr/>
          </p:nvPicPr>
          <p:blipFill>
            <a:blip r:embed="rId8" cstate="print"/>
            <a:srcRect r="49453" b="20896"/>
            <a:stretch>
              <a:fillRect/>
            </a:stretch>
          </p:blipFill>
          <p:spPr>
            <a:xfrm>
              <a:off x="501650" y="6057806"/>
              <a:ext cx="584200" cy="571594"/>
            </a:xfrm>
            <a:prstGeom prst="rect">
              <a:avLst/>
            </a:prstGeom>
            <a:effectLst>
              <a:outerShdw blurRad="50800" dist="38100" algn="l" rotWithShape="0">
                <a:prstClr val="black">
                  <a:alpha val="40000"/>
                </a:prstClr>
              </a:outerShdw>
            </a:effectLst>
          </p:spPr>
        </p:pic>
        <p:pic>
          <p:nvPicPr>
            <p:cNvPr id="2056" name="17 Resim" descr="TEB_Logo_3D.png"/>
            <p:cNvPicPr>
              <a:picLocks noChangeAspect="1"/>
            </p:cNvPicPr>
            <p:nvPr/>
          </p:nvPicPr>
          <p:blipFill>
            <a:blip r:embed="rId8" cstate="print"/>
            <a:srcRect l="48807" b="24850"/>
            <a:stretch>
              <a:fillRect/>
            </a:stretch>
          </p:blipFill>
          <p:spPr bwMode="auto">
            <a:xfrm>
              <a:off x="1259632" y="6026051"/>
              <a:ext cx="549932" cy="504056"/>
            </a:xfrm>
            <a:prstGeom prst="rect">
              <a:avLst/>
            </a:prstGeom>
            <a:noFill/>
            <a:ln w="9525">
              <a:noFill/>
              <a:miter lim="800000"/>
              <a:headEnd/>
              <a:tailEnd/>
            </a:ln>
          </p:spPr>
        </p:pic>
      </p:grpSp>
      <p:pic>
        <p:nvPicPr>
          <p:cNvPr id="2053" name="21 Resim" descr="TEB_Logo_3D.png"/>
          <p:cNvPicPr>
            <a:picLocks noChangeAspect="1"/>
          </p:cNvPicPr>
          <p:nvPr/>
        </p:nvPicPr>
        <p:blipFill>
          <a:blip r:embed="rId8" cstate="print"/>
          <a:srcRect t="75150"/>
          <a:stretch>
            <a:fillRect/>
          </a:stretch>
        </p:blipFill>
        <p:spPr bwMode="auto">
          <a:xfrm>
            <a:off x="1189038" y="6303963"/>
            <a:ext cx="1943100" cy="250825"/>
          </a:xfrm>
          <a:prstGeom prst="rect">
            <a:avLst/>
          </a:prstGeom>
          <a:noFill/>
          <a:ln w="9525">
            <a:noFill/>
            <a:miter lim="800000"/>
            <a:headEnd/>
            <a:tailEnd/>
          </a:ln>
        </p:spPr>
      </p:pic>
    </p:spTree>
    <p:extLst>
      <p:ext uri="{BB962C8B-B14F-4D97-AF65-F5344CB8AC3E}">
        <p14:creationId xmlns:p14="http://schemas.microsoft.com/office/powerpoint/2010/main" val="10617524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700"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400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txStyles>
    <p:titleStyle>
      <a:lvl1pPr algn="l" rtl="0" eaLnBrk="0" fontAlgn="base" hangingPunct="0">
        <a:spcBef>
          <a:spcPct val="0"/>
        </a:spcBef>
        <a:spcAft>
          <a:spcPct val="0"/>
        </a:spcAft>
        <a:defRPr sz="3500" kern="1200">
          <a:solidFill>
            <a:schemeClr val="tx1"/>
          </a:solidFill>
          <a:latin typeface="+mj-lt"/>
          <a:ea typeface="+mj-ea"/>
          <a:cs typeface="+mj-cs"/>
        </a:defRPr>
      </a:lvl1pPr>
      <a:lvl2pPr algn="l" rtl="0" eaLnBrk="0" fontAlgn="base" hangingPunct="0">
        <a:spcBef>
          <a:spcPct val="0"/>
        </a:spcBef>
        <a:spcAft>
          <a:spcPct val="0"/>
        </a:spcAft>
        <a:defRPr sz="3500">
          <a:solidFill>
            <a:schemeClr val="tx1"/>
          </a:solidFill>
          <a:latin typeface="Calibri" pitchFamily="34" charset="0"/>
        </a:defRPr>
      </a:lvl2pPr>
      <a:lvl3pPr algn="l" rtl="0" eaLnBrk="0" fontAlgn="base" hangingPunct="0">
        <a:spcBef>
          <a:spcPct val="0"/>
        </a:spcBef>
        <a:spcAft>
          <a:spcPct val="0"/>
        </a:spcAft>
        <a:defRPr sz="3500">
          <a:solidFill>
            <a:schemeClr val="tx1"/>
          </a:solidFill>
          <a:latin typeface="Calibri" pitchFamily="34" charset="0"/>
        </a:defRPr>
      </a:lvl3pPr>
      <a:lvl4pPr algn="l" rtl="0" eaLnBrk="0" fontAlgn="base" hangingPunct="0">
        <a:spcBef>
          <a:spcPct val="0"/>
        </a:spcBef>
        <a:spcAft>
          <a:spcPct val="0"/>
        </a:spcAft>
        <a:defRPr sz="3500">
          <a:solidFill>
            <a:schemeClr val="tx1"/>
          </a:solidFill>
          <a:latin typeface="Calibri" pitchFamily="34" charset="0"/>
        </a:defRPr>
      </a:lvl4pPr>
      <a:lvl5pPr algn="l" rtl="0" eaLnBrk="0" fontAlgn="base" hangingPunct="0">
        <a:spcBef>
          <a:spcPct val="0"/>
        </a:spcBef>
        <a:spcAft>
          <a:spcPct val="0"/>
        </a:spcAft>
        <a:defRPr sz="3500">
          <a:solidFill>
            <a:schemeClr val="tx1"/>
          </a:solidFill>
          <a:latin typeface="Calibri" pitchFamily="34" charset="0"/>
        </a:defRPr>
      </a:lvl5pPr>
      <a:lvl6pPr marL="457200" algn="l" rtl="0" fontAlgn="base">
        <a:spcBef>
          <a:spcPct val="0"/>
        </a:spcBef>
        <a:spcAft>
          <a:spcPct val="0"/>
        </a:spcAft>
        <a:defRPr sz="3500">
          <a:solidFill>
            <a:schemeClr val="tx1"/>
          </a:solidFill>
          <a:latin typeface="Calibri" pitchFamily="34" charset="0"/>
        </a:defRPr>
      </a:lvl6pPr>
      <a:lvl7pPr marL="914400" algn="l" rtl="0" fontAlgn="base">
        <a:spcBef>
          <a:spcPct val="0"/>
        </a:spcBef>
        <a:spcAft>
          <a:spcPct val="0"/>
        </a:spcAft>
        <a:defRPr sz="3500">
          <a:solidFill>
            <a:schemeClr val="tx1"/>
          </a:solidFill>
          <a:latin typeface="Calibri" pitchFamily="34" charset="0"/>
        </a:defRPr>
      </a:lvl7pPr>
      <a:lvl8pPr marL="1371600" algn="l" rtl="0" fontAlgn="base">
        <a:spcBef>
          <a:spcPct val="0"/>
        </a:spcBef>
        <a:spcAft>
          <a:spcPct val="0"/>
        </a:spcAft>
        <a:defRPr sz="3500">
          <a:solidFill>
            <a:schemeClr val="tx1"/>
          </a:solidFill>
          <a:latin typeface="Calibri" pitchFamily="34" charset="0"/>
        </a:defRPr>
      </a:lvl8pPr>
      <a:lvl9pPr marL="1828800" algn="l" rtl="0" fontAlgn="base">
        <a:spcBef>
          <a:spcPct val="0"/>
        </a:spcBef>
        <a:spcAft>
          <a:spcPct val="0"/>
        </a:spcAft>
        <a:defRPr sz="35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73" name="Picture 25" descr="C:\Users\nihalz\Desktop\01.png"/>
          <p:cNvPicPr>
            <a:picLocks noChangeAspect="1" noChangeArrowheads="1"/>
          </p:cNvPicPr>
          <p:nvPr/>
        </p:nvPicPr>
        <p:blipFill>
          <a:blip r:embed="rId13" cstate="print"/>
          <a:srcRect/>
          <a:stretch>
            <a:fillRect/>
          </a:stretch>
        </p:blipFill>
        <p:spPr bwMode="auto">
          <a:xfrm>
            <a:off x="0" y="5969184"/>
            <a:ext cx="9144000" cy="769944"/>
          </a:xfrm>
          <a:prstGeom prst="rect">
            <a:avLst/>
          </a:prstGeom>
          <a:noFill/>
        </p:spPr>
      </p:pic>
      <p:sp>
        <p:nvSpPr>
          <p:cNvPr id="53260" name="Rectangle 12"/>
          <p:cNvSpPr>
            <a:spLocks noGrp="1" noChangeArrowheads="1"/>
          </p:cNvSpPr>
          <p:nvPr>
            <p:ph type="dt" sz="half" idx="2"/>
          </p:nvPr>
        </p:nvSpPr>
        <p:spPr bwMode="auto">
          <a:xfrm>
            <a:off x="7754938" y="6264275"/>
            <a:ext cx="825500" cy="187325"/>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800"/>
            </a:lvl1pPr>
          </a:lstStyle>
          <a:p>
            <a:pPr eaLnBrk="1" hangingPunct="1">
              <a:lnSpc>
                <a:spcPct val="100000"/>
              </a:lnSpc>
            </a:pPr>
            <a:r>
              <a:rPr lang="fr-FR" baseline="0" dirty="0">
                <a:solidFill>
                  <a:srgbClr val="58585A"/>
                </a:solidFill>
              </a:rPr>
              <a:t>00/00/0000</a:t>
            </a:r>
            <a:endParaRPr lang="en-GB" baseline="0" dirty="0">
              <a:solidFill>
                <a:srgbClr val="58585A"/>
              </a:solidFill>
            </a:endParaRPr>
          </a:p>
        </p:txBody>
      </p:sp>
      <p:sp>
        <p:nvSpPr>
          <p:cNvPr id="53261" name="Rectangle 13"/>
          <p:cNvSpPr>
            <a:spLocks noGrp="1" noChangeArrowheads="1"/>
          </p:cNvSpPr>
          <p:nvPr>
            <p:ph type="ftr" sz="quarter" idx="3"/>
          </p:nvPr>
        </p:nvSpPr>
        <p:spPr bwMode="auto">
          <a:xfrm>
            <a:off x="5351463" y="6265863"/>
            <a:ext cx="2319337" cy="187325"/>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defRPr sz="800"/>
            </a:lvl1pPr>
          </a:lstStyle>
          <a:p>
            <a:pPr algn="r" eaLnBrk="1" hangingPunct="1">
              <a:lnSpc>
                <a:spcPct val="100000"/>
              </a:lnSpc>
            </a:pPr>
            <a:r>
              <a:rPr lang="en-GB" baseline="0" dirty="0">
                <a:solidFill>
                  <a:srgbClr val="58585A"/>
                </a:solidFill>
              </a:rPr>
              <a:t>Department / name</a:t>
            </a:r>
          </a:p>
        </p:txBody>
      </p:sp>
      <p:sp>
        <p:nvSpPr>
          <p:cNvPr id="53262" name="Rectangle 14"/>
          <p:cNvSpPr>
            <a:spLocks noGrp="1" noChangeArrowheads="1"/>
          </p:cNvSpPr>
          <p:nvPr>
            <p:ph type="sldNum" sz="quarter" idx="4"/>
          </p:nvPr>
        </p:nvSpPr>
        <p:spPr bwMode="auto">
          <a:xfrm>
            <a:off x="8586788" y="6264275"/>
            <a:ext cx="219075" cy="185738"/>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defRPr sz="800"/>
            </a:lvl1pPr>
          </a:lstStyle>
          <a:p>
            <a:pPr algn="r" eaLnBrk="1" hangingPunct="1">
              <a:lnSpc>
                <a:spcPct val="100000"/>
              </a:lnSpc>
            </a:pPr>
            <a:fld id="{EC627D05-B4FF-44EB-B168-A97E0C0EDDA0}" type="slidenum">
              <a:rPr lang="en-GB" baseline="0">
                <a:solidFill>
                  <a:srgbClr val="58585A"/>
                </a:solidFill>
              </a:rPr>
              <a:pPr algn="r" eaLnBrk="1" hangingPunct="1">
                <a:lnSpc>
                  <a:spcPct val="100000"/>
                </a:lnSpc>
              </a:pPr>
              <a:t>‹#›</a:t>
            </a:fld>
            <a:endParaRPr lang="en-GB" baseline="0" dirty="0">
              <a:solidFill>
                <a:srgbClr val="58585A"/>
              </a:solidFill>
            </a:endParaRPr>
          </a:p>
        </p:txBody>
      </p:sp>
      <p:sp>
        <p:nvSpPr>
          <p:cNvPr id="53267" name="Rectangle 19"/>
          <p:cNvSpPr>
            <a:spLocks noGrp="1" noChangeArrowheads="1"/>
          </p:cNvSpPr>
          <p:nvPr>
            <p:ph type="title"/>
          </p:nvPr>
        </p:nvSpPr>
        <p:spPr bwMode="auto">
          <a:xfrm>
            <a:off x="896938" y="369888"/>
            <a:ext cx="7896225" cy="55721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p>
            <a:pPr lvl="0"/>
            <a:r>
              <a:rPr lang="en-GB" smtClean="0"/>
              <a:t>Cliquez et modifiez le titre</a:t>
            </a:r>
          </a:p>
        </p:txBody>
      </p:sp>
      <p:sp>
        <p:nvSpPr>
          <p:cNvPr id="53268" name="Rectangle 20"/>
          <p:cNvSpPr>
            <a:spLocks noGrp="1" noChangeArrowheads="1"/>
          </p:cNvSpPr>
          <p:nvPr>
            <p:ph type="body" idx="1"/>
          </p:nvPr>
        </p:nvSpPr>
        <p:spPr bwMode="auto">
          <a:xfrm>
            <a:off x="901700" y="1311275"/>
            <a:ext cx="7899400" cy="45434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grpSp>
        <p:nvGrpSpPr>
          <p:cNvPr id="53269" name="Group 21"/>
          <p:cNvGrpSpPr>
            <a:grpSpLocks/>
          </p:cNvGrpSpPr>
          <p:nvPr/>
        </p:nvGrpSpPr>
        <p:grpSpPr bwMode="auto">
          <a:xfrm>
            <a:off x="304800" y="938213"/>
            <a:ext cx="8491538" cy="392112"/>
            <a:chOff x="192" y="591"/>
            <a:chExt cx="5349" cy="247"/>
          </a:xfrm>
        </p:grpSpPr>
        <p:sp>
          <p:nvSpPr>
            <p:cNvPr id="53270" name="Line 22"/>
            <p:cNvSpPr>
              <a:spLocks noChangeShapeType="1"/>
            </p:cNvSpPr>
            <p:nvPr/>
          </p:nvSpPr>
          <p:spPr bwMode="auto">
            <a:xfrm flipH="1">
              <a:off x="431" y="595"/>
              <a:ext cx="5110" cy="0"/>
            </a:xfrm>
            <a:prstGeom prst="line">
              <a:avLst/>
            </a:prstGeom>
            <a:noFill/>
            <a:ln w="38100">
              <a:solidFill>
                <a:schemeClr val="tx1"/>
              </a:solidFill>
              <a:round/>
              <a:headEnd/>
              <a:tailEnd/>
            </a:ln>
            <a:effectLst/>
          </p:spPr>
          <p:txBody>
            <a:bodyPr wrap="none" anchor="ctr"/>
            <a:lstStyle/>
            <a:p>
              <a:pPr algn="r" eaLnBrk="1" hangingPunct="1">
                <a:lnSpc>
                  <a:spcPct val="100000"/>
                </a:lnSpc>
              </a:pPr>
              <a:endParaRPr lang="tr-TR" sz="1800" baseline="0" dirty="0">
                <a:solidFill>
                  <a:srgbClr val="58585A"/>
                </a:solidFill>
              </a:endParaRPr>
            </a:p>
          </p:txBody>
        </p:sp>
        <p:sp>
          <p:nvSpPr>
            <p:cNvPr id="53271" name="Line 23"/>
            <p:cNvSpPr>
              <a:spLocks noChangeShapeType="1"/>
            </p:cNvSpPr>
            <p:nvPr/>
          </p:nvSpPr>
          <p:spPr bwMode="auto">
            <a:xfrm flipV="1">
              <a:off x="192" y="591"/>
              <a:ext cx="247" cy="247"/>
            </a:xfrm>
            <a:prstGeom prst="line">
              <a:avLst/>
            </a:prstGeom>
            <a:noFill/>
            <a:ln w="38100">
              <a:solidFill>
                <a:schemeClr val="tx1"/>
              </a:solidFill>
              <a:round/>
              <a:headEnd/>
              <a:tailEnd/>
            </a:ln>
            <a:effectLst/>
          </p:spPr>
          <p:txBody>
            <a:bodyPr wrap="none" anchor="ctr"/>
            <a:lstStyle/>
            <a:p>
              <a:pPr algn="r" eaLnBrk="1" hangingPunct="1">
                <a:lnSpc>
                  <a:spcPct val="100000"/>
                </a:lnSpc>
              </a:pPr>
              <a:endParaRPr lang="tr-TR" sz="1800" baseline="0" dirty="0">
                <a:solidFill>
                  <a:srgbClr val="58585A"/>
                </a:solidFill>
              </a:endParaRPr>
            </a:p>
          </p:txBody>
        </p:sp>
      </p:grpSp>
    </p:spTree>
    <p:extLst>
      <p:ext uri="{BB962C8B-B14F-4D97-AF65-F5344CB8AC3E}">
        <p14:creationId xmlns:p14="http://schemas.microsoft.com/office/powerpoint/2010/main" val="373684289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Arial" charset="0"/>
        </a:defRPr>
      </a:lvl2pPr>
      <a:lvl3pPr algn="l" rtl="0" fontAlgn="base">
        <a:spcBef>
          <a:spcPct val="0"/>
        </a:spcBef>
        <a:spcAft>
          <a:spcPct val="0"/>
        </a:spcAft>
        <a:defRPr sz="2400" b="1">
          <a:solidFill>
            <a:schemeClr val="tx1"/>
          </a:solidFill>
          <a:latin typeface="Arial" charset="0"/>
        </a:defRPr>
      </a:lvl3pPr>
      <a:lvl4pPr algn="l" rtl="0" fontAlgn="base">
        <a:spcBef>
          <a:spcPct val="0"/>
        </a:spcBef>
        <a:spcAft>
          <a:spcPct val="0"/>
        </a:spcAft>
        <a:defRPr sz="2400" b="1">
          <a:solidFill>
            <a:schemeClr val="tx1"/>
          </a:solidFill>
          <a:latin typeface="Arial" charset="0"/>
        </a:defRPr>
      </a:lvl4pPr>
      <a:lvl5pPr algn="l" rtl="0" fontAlgn="base">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65113" indent="-265113" algn="l" rtl="0" fontAlgn="base">
        <a:spcBef>
          <a:spcPct val="20000"/>
        </a:spcBef>
        <a:spcAft>
          <a:spcPct val="0"/>
        </a:spcAft>
        <a:buFont typeface="Wingdings" charset="2"/>
        <a:defRPr>
          <a:solidFill>
            <a:schemeClr val="tx1"/>
          </a:solidFill>
          <a:latin typeface="+mn-lt"/>
          <a:ea typeface="+mn-ea"/>
          <a:cs typeface="+mn-cs"/>
        </a:defRPr>
      </a:lvl1pPr>
      <a:lvl2pPr marL="627063" indent="-182563" algn="l" rtl="0" fontAlgn="base">
        <a:spcBef>
          <a:spcPct val="20000"/>
        </a:spcBef>
        <a:spcAft>
          <a:spcPct val="0"/>
        </a:spcAft>
        <a:buClr>
          <a:srgbClr val="00915A"/>
        </a:buClr>
        <a:buFont typeface="Wingdings" charset="2"/>
        <a:buChar char="§"/>
        <a:defRPr>
          <a:solidFill>
            <a:schemeClr val="tx1"/>
          </a:solidFill>
          <a:latin typeface="+mn-lt"/>
        </a:defRPr>
      </a:lvl2pPr>
      <a:lvl3pPr marL="987425" indent="-180975" algn="l" rtl="0" fontAlgn="base">
        <a:spcBef>
          <a:spcPct val="20000"/>
        </a:spcBef>
        <a:spcAft>
          <a:spcPct val="0"/>
        </a:spcAft>
        <a:buClr>
          <a:srgbClr val="00915A"/>
        </a:buClr>
        <a:buFont typeface="Wingdings" charset="2"/>
        <a:buChar char="§"/>
        <a:defRPr sz="1600">
          <a:solidFill>
            <a:schemeClr val="tx1"/>
          </a:solidFill>
          <a:latin typeface="+mn-lt"/>
        </a:defRPr>
      </a:lvl3pPr>
      <a:lvl4pPr marL="1344613" indent="-177800" algn="l" rtl="0" fontAlgn="base">
        <a:spcBef>
          <a:spcPct val="20000"/>
        </a:spcBef>
        <a:spcAft>
          <a:spcPct val="0"/>
        </a:spcAft>
        <a:buClr>
          <a:srgbClr val="00915A"/>
        </a:buClr>
        <a:buFont typeface="Wingdings" charset="2"/>
        <a:buChar char="§"/>
        <a:defRPr sz="1300">
          <a:solidFill>
            <a:srgbClr val="00915A"/>
          </a:solidFill>
          <a:latin typeface="+mn-lt"/>
        </a:defRPr>
      </a:lvl4pPr>
      <a:lvl5pPr marL="1700213" indent="-176213" algn="l" rtl="0" fontAlgn="base">
        <a:spcBef>
          <a:spcPct val="20000"/>
        </a:spcBef>
        <a:spcAft>
          <a:spcPct val="0"/>
        </a:spcAft>
        <a:buFont typeface="Wingdings" charset="2"/>
        <a:buChar char="§"/>
        <a:defRPr sz="1300">
          <a:solidFill>
            <a:srgbClr val="00915A"/>
          </a:solidFill>
          <a:latin typeface="+mn-lt"/>
        </a:defRPr>
      </a:lvl5pPr>
      <a:lvl6pPr marL="2157413" indent="-176213" algn="l" rtl="0" fontAlgn="base">
        <a:spcBef>
          <a:spcPct val="20000"/>
        </a:spcBef>
        <a:spcAft>
          <a:spcPct val="0"/>
        </a:spcAft>
        <a:buFont typeface="Wingdings" charset="2"/>
        <a:buChar char="§"/>
        <a:defRPr sz="1300">
          <a:solidFill>
            <a:srgbClr val="00915A"/>
          </a:solidFill>
          <a:latin typeface="+mn-lt"/>
        </a:defRPr>
      </a:lvl6pPr>
      <a:lvl7pPr marL="2614613" indent="-176213" algn="l" rtl="0" fontAlgn="base">
        <a:spcBef>
          <a:spcPct val="20000"/>
        </a:spcBef>
        <a:spcAft>
          <a:spcPct val="0"/>
        </a:spcAft>
        <a:buFont typeface="Wingdings" charset="2"/>
        <a:buChar char="§"/>
        <a:defRPr sz="1300">
          <a:solidFill>
            <a:srgbClr val="00915A"/>
          </a:solidFill>
          <a:latin typeface="+mn-lt"/>
        </a:defRPr>
      </a:lvl7pPr>
      <a:lvl8pPr marL="3071813" indent="-176213" algn="l" rtl="0" fontAlgn="base">
        <a:spcBef>
          <a:spcPct val="20000"/>
        </a:spcBef>
        <a:spcAft>
          <a:spcPct val="0"/>
        </a:spcAft>
        <a:buFont typeface="Wingdings" charset="2"/>
        <a:buChar char="§"/>
        <a:defRPr sz="1300">
          <a:solidFill>
            <a:srgbClr val="00915A"/>
          </a:solidFill>
          <a:latin typeface="+mn-lt"/>
        </a:defRPr>
      </a:lvl8pPr>
      <a:lvl9pPr marL="3529013" indent="-176213" algn="l" rtl="0" fontAlgn="base">
        <a:spcBef>
          <a:spcPct val="20000"/>
        </a:spcBef>
        <a:spcAft>
          <a:spcPct val="0"/>
        </a:spcAft>
        <a:buFont typeface="Wingdings" charset="2"/>
        <a:buChar char="§"/>
        <a:defRPr sz="1300">
          <a:solidFill>
            <a:srgbClr val="00915A"/>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5959929"/>
            <a:ext cx="9144000" cy="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803221" y="133048"/>
            <a:ext cx="7974833" cy="47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16" rIns="0" bIns="45716" numCol="1" anchor="ctr"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803221" y="1226156"/>
            <a:ext cx="7974833" cy="455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2"/>
            <a:r>
              <a:rPr lang="en-GB" altLang="en-US" smtClean="0"/>
              <a:t>Bulleted text</a:t>
            </a:r>
          </a:p>
          <a:p>
            <a:pPr lvl="3"/>
            <a:r>
              <a:rPr lang="en-GB" altLang="en-US" smtClean="0"/>
              <a:t>Bulleted text</a:t>
            </a:r>
          </a:p>
          <a:p>
            <a:pPr lvl="4"/>
            <a:r>
              <a:rPr lang="en-GB" altLang="en-US" smtClean="0"/>
              <a:t>Bulleted text</a:t>
            </a:r>
          </a:p>
        </p:txBody>
      </p:sp>
      <p:sp>
        <p:nvSpPr>
          <p:cNvPr id="143365" name="Rectangle 5"/>
          <p:cNvSpPr>
            <a:spLocks noGrp="1" noChangeArrowheads="1"/>
          </p:cNvSpPr>
          <p:nvPr>
            <p:ph type="dt" sz="half" idx="2"/>
          </p:nvPr>
        </p:nvSpPr>
        <p:spPr bwMode="auto">
          <a:xfrm>
            <a:off x="7241390" y="6262309"/>
            <a:ext cx="1159863" cy="18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914076">
              <a:defRPr sz="800">
                <a:latin typeface="Arial" charset="0"/>
                <a:cs typeface="Arial" charset="0"/>
              </a:defRPr>
            </a:lvl1pPr>
          </a:lstStyle>
          <a:p>
            <a:pPr eaLnBrk="1" hangingPunct="1">
              <a:lnSpc>
                <a:spcPct val="100000"/>
              </a:lnSpc>
              <a:defRPr/>
            </a:pPr>
            <a:r>
              <a:rPr lang="en-GB" baseline="0" dirty="0">
                <a:solidFill>
                  <a:srgbClr val="000000"/>
                </a:solidFill>
              </a:rPr>
              <a:t>00/00/0000</a:t>
            </a:r>
          </a:p>
        </p:txBody>
      </p:sp>
      <p:sp>
        <p:nvSpPr>
          <p:cNvPr id="143367" name="Rectangle 7"/>
          <p:cNvSpPr>
            <a:spLocks noGrp="1" noChangeArrowheads="1"/>
          </p:cNvSpPr>
          <p:nvPr>
            <p:ph type="sldNum" sz="quarter" idx="4"/>
          </p:nvPr>
        </p:nvSpPr>
        <p:spPr bwMode="auto">
          <a:xfrm>
            <a:off x="8568720" y="6262310"/>
            <a:ext cx="182973" cy="18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r" defTabSz="914076">
              <a:defRPr sz="800"/>
            </a:lvl1pPr>
          </a:lstStyle>
          <a:p>
            <a:pPr eaLnBrk="1" hangingPunct="1">
              <a:lnSpc>
                <a:spcPct val="100000"/>
              </a:lnSpc>
              <a:defRPr/>
            </a:pPr>
            <a:fld id="{F55C9476-5117-4D7E-AC49-C5788D34826B}" type="slidenum">
              <a:rPr lang="en-GB" altLang="en-US" baseline="0">
                <a:solidFill>
                  <a:srgbClr val="000000"/>
                </a:solidFill>
              </a:rPr>
              <a:pPr eaLnBrk="1" hangingPunct="1">
                <a:lnSpc>
                  <a:spcPct val="100000"/>
                </a:lnSpc>
                <a:defRPr/>
              </a:pPr>
              <a:t>‹#›</a:t>
            </a:fld>
            <a:endParaRPr lang="en-GB" altLang="en-US" baseline="0" dirty="0">
              <a:solidFill>
                <a:srgbClr val="000000"/>
              </a:solidFill>
            </a:endParaRPr>
          </a:p>
        </p:txBody>
      </p:sp>
      <p:sp>
        <p:nvSpPr>
          <p:cNvPr id="1031" name="Freeform 8"/>
          <p:cNvSpPr>
            <a:spLocks/>
          </p:cNvSpPr>
          <p:nvPr/>
        </p:nvSpPr>
        <p:spPr bwMode="auto">
          <a:xfrm>
            <a:off x="438826" y="663727"/>
            <a:ext cx="8711377" cy="368905"/>
          </a:xfrm>
          <a:custGeom>
            <a:avLst/>
            <a:gdLst>
              <a:gd name="T0" fmla="*/ 0 w 5618"/>
              <a:gd name="T1" fmla="*/ 2147483647 h 244"/>
              <a:gd name="T2" fmla="*/ 2147483647 w 5618"/>
              <a:gd name="T3" fmla="*/ 0 h 244"/>
              <a:gd name="T4" fmla="*/ 2147483647 w 5618"/>
              <a:gd name="T5" fmla="*/ 0 h 244"/>
              <a:gd name="T6" fmla="*/ 0 60000 65536"/>
              <a:gd name="T7" fmla="*/ 0 60000 65536"/>
              <a:gd name="T8" fmla="*/ 0 60000 65536"/>
            </a:gdLst>
            <a:ahLst/>
            <a:cxnLst>
              <a:cxn ang="T6">
                <a:pos x="T0" y="T1"/>
              </a:cxn>
              <a:cxn ang="T7">
                <a:pos x="T2" y="T3"/>
              </a:cxn>
              <a:cxn ang="T8">
                <a:pos x="T4" y="T5"/>
              </a:cxn>
            </a:cxnLst>
            <a:rect l="0" t="0" r="r" b="b"/>
            <a:pathLst>
              <a:path w="5618" h="244">
                <a:moveTo>
                  <a:pt x="0" y="244"/>
                </a:moveTo>
                <a:lnTo>
                  <a:pt x="232" y="0"/>
                </a:lnTo>
                <a:lnTo>
                  <a:pt x="5618" y="0"/>
                </a:lnTo>
              </a:path>
            </a:pathLst>
          </a:custGeom>
          <a:noFill/>
          <a:ln w="31750" cap="flat">
            <a:solidFill>
              <a:srgbClr val="D0DF00"/>
            </a:solidFill>
            <a:prstDash val="solid"/>
            <a:round/>
            <a:headEnd/>
            <a:tailEnd/>
          </a:ln>
          <a:extLst>
            <a:ext uri="{909E8E84-426E-40DD-AFC4-6F175D3DCCD1}">
              <a14:hiddenFill xmlns:a14="http://schemas.microsoft.com/office/drawing/2010/main">
                <a:solidFill>
                  <a:srgbClr val="FFFFFF"/>
                </a:solidFill>
              </a14:hiddenFill>
            </a:ext>
          </a:extLst>
        </p:spPr>
        <p:txBody>
          <a:bodyPr lIns="88340" tIns="44170" rIns="88340" bIns="44170"/>
          <a:lstStyle/>
          <a:p>
            <a:pPr eaLnBrk="1" hangingPunct="1">
              <a:lnSpc>
                <a:spcPct val="100000"/>
              </a:lnSpc>
            </a:pPr>
            <a:endParaRPr lang="en-US" sz="1800" baseline="0" dirty="0" smtClean="0">
              <a:solidFill>
                <a:srgbClr val="000000"/>
              </a:solidFill>
            </a:endParaRPr>
          </a:p>
        </p:txBody>
      </p:sp>
      <p:sp>
        <p:nvSpPr>
          <p:cNvPr id="1032" name="Line 9"/>
          <p:cNvSpPr>
            <a:spLocks noChangeShapeType="1"/>
          </p:cNvSpPr>
          <p:nvPr/>
        </p:nvSpPr>
        <p:spPr bwMode="auto">
          <a:xfrm>
            <a:off x="8536157" y="6300108"/>
            <a:ext cx="0" cy="1088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340" tIns="44170" rIns="88340" bIns="44170"/>
          <a:lstStyle/>
          <a:p>
            <a:pPr eaLnBrk="1" hangingPunct="1">
              <a:lnSpc>
                <a:spcPct val="100000"/>
              </a:lnSpc>
            </a:pPr>
            <a:endParaRPr lang="en-US" sz="1800" baseline="0" dirty="0" smtClean="0">
              <a:solidFill>
                <a:srgbClr val="000000"/>
              </a:solidFill>
            </a:endParaRPr>
          </a:p>
        </p:txBody>
      </p:sp>
    </p:spTree>
    <p:extLst>
      <p:ext uri="{BB962C8B-B14F-4D97-AF65-F5344CB8AC3E}">
        <p14:creationId xmlns:p14="http://schemas.microsoft.com/office/powerpoint/2010/main" val="145422706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timing>
    <p:tnLst>
      <p:par>
        <p:cTn id="1" dur="indefinite" restart="never" nodeType="tmRoot"/>
      </p:par>
    </p:tnLst>
  </p:timing>
  <p:hf hdr="0" ftr="0"/>
  <p:txStyles>
    <p:titleStyle>
      <a:lvl1pPr algn="l" defTabSz="914076" rtl="0" eaLnBrk="0" fontAlgn="base" hangingPunct="0">
        <a:spcBef>
          <a:spcPct val="0"/>
        </a:spcBef>
        <a:spcAft>
          <a:spcPct val="0"/>
        </a:spcAft>
        <a:defRPr sz="2100" b="1">
          <a:solidFill>
            <a:schemeClr val="tx2"/>
          </a:solidFill>
          <a:latin typeface="+mj-lt"/>
          <a:ea typeface="+mj-ea"/>
          <a:cs typeface="+mj-cs"/>
        </a:defRPr>
      </a:lvl1pPr>
      <a:lvl2pPr algn="l" defTabSz="914076" rtl="0" eaLnBrk="0" fontAlgn="base" hangingPunct="0">
        <a:spcBef>
          <a:spcPct val="0"/>
        </a:spcBef>
        <a:spcAft>
          <a:spcPct val="0"/>
        </a:spcAft>
        <a:defRPr sz="2100" b="1">
          <a:solidFill>
            <a:schemeClr val="tx2"/>
          </a:solidFill>
          <a:latin typeface="Arial" charset="0"/>
          <a:cs typeface="Arial" charset="0"/>
        </a:defRPr>
      </a:lvl2pPr>
      <a:lvl3pPr algn="l" defTabSz="914076" rtl="0" eaLnBrk="0" fontAlgn="base" hangingPunct="0">
        <a:spcBef>
          <a:spcPct val="0"/>
        </a:spcBef>
        <a:spcAft>
          <a:spcPct val="0"/>
        </a:spcAft>
        <a:defRPr sz="2100" b="1">
          <a:solidFill>
            <a:schemeClr val="tx2"/>
          </a:solidFill>
          <a:latin typeface="Arial" charset="0"/>
          <a:cs typeface="Arial" charset="0"/>
        </a:defRPr>
      </a:lvl3pPr>
      <a:lvl4pPr algn="l" defTabSz="914076" rtl="0" eaLnBrk="0" fontAlgn="base" hangingPunct="0">
        <a:spcBef>
          <a:spcPct val="0"/>
        </a:spcBef>
        <a:spcAft>
          <a:spcPct val="0"/>
        </a:spcAft>
        <a:defRPr sz="2100" b="1">
          <a:solidFill>
            <a:schemeClr val="tx2"/>
          </a:solidFill>
          <a:latin typeface="Arial" charset="0"/>
          <a:cs typeface="Arial" charset="0"/>
        </a:defRPr>
      </a:lvl4pPr>
      <a:lvl5pPr algn="l" defTabSz="914076" rtl="0" eaLnBrk="0" fontAlgn="base" hangingPunct="0">
        <a:spcBef>
          <a:spcPct val="0"/>
        </a:spcBef>
        <a:spcAft>
          <a:spcPct val="0"/>
        </a:spcAft>
        <a:defRPr sz="2100" b="1">
          <a:solidFill>
            <a:schemeClr val="tx2"/>
          </a:solidFill>
          <a:latin typeface="Arial" charset="0"/>
          <a:cs typeface="Arial" charset="0"/>
        </a:defRPr>
      </a:lvl5pPr>
      <a:lvl6pPr marL="441701" algn="l" defTabSz="914076" rtl="0" fontAlgn="base">
        <a:spcBef>
          <a:spcPct val="0"/>
        </a:spcBef>
        <a:spcAft>
          <a:spcPct val="0"/>
        </a:spcAft>
        <a:defRPr sz="2100" b="1">
          <a:solidFill>
            <a:schemeClr val="tx2"/>
          </a:solidFill>
          <a:latin typeface="Arial" charset="0"/>
          <a:cs typeface="Arial" charset="0"/>
        </a:defRPr>
      </a:lvl6pPr>
      <a:lvl7pPr marL="883402" algn="l" defTabSz="914076" rtl="0" fontAlgn="base">
        <a:spcBef>
          <a:spcPct val="0"/>
        </a:spcBef>
        <a:spcAft>
          <a:spcPct val="0"/>
        </a:spcAft>
        <a:defRPr sz="2100" b="1">
          <a:solidFill>
            <a:schemeClr val="tx2"/>
          </a:solidFill>
          <a:latin typeface="Arial" charset="0"/>
          <a:cs typeface="Arial" charset="0"/>
        </a:defRPr>
      </a:lvl7pPr>
      <a:lvl8pPr marL="1325103" algn="l" defTabSz="914076" rtl="0" fontAlgn="base">
        <a:spcBef>
          <a:spcPct val="0"/>
        </a:spcBef>
        <a:spcAft>
          <a:spcPct val="0"/>
        </a:spcAft>
        <a:defRPr sz="2100" b="1">
          <a:solidFill>
            <a:schemeClr val="tx2"/>
          </a:solidFill>
          <a:latin typeface="Arial" charset="0"/>
          <a:cs typeface="Arial" charset="0"/>
        </a:defRPr>
      </a:lvl8pPr>
      <a:lvl9pPr marL="1766804" algn="l" defTabSz="914076" rtl="0" fontAlgn="base">
        <a:spcBef>
          <a:spcPct val="0"/>
        </a:spcBef>
        <a:spcAft>
          <a:spcPct val="0"/>
        </a:spcAft>
        <a:defRPr sz="2100" b="1">
          <a:solidFill>
            <a:schemeClr val="tx2"/>
          </a:solidFill>
          <a:latin typeface="Arial" charset="0"/>
          <a:cs typeface="Arial" charset="0"/>
        </a:defRPr>
      </a:lvl9pPr>
    </p:titleStyle>
    <p:bodyStyle>
      <a:lvl1pPr marL="276063" indent="-276063" algn="l" defTabSz="914076" rtl="0" eaLnBrk="0" fontAlgn="base" hangingPunct="0">
        <a:spcBef>
          <a:spcPct val="30000"/>
        </a:spcBef>
        <a:spcAft>
          <a:spcPct val="10000"/>
        </a:spcAft>
        <a:buClr>
          <a:srgbClr val="4B7D4B"/>
        </a:buClr>
        <a:buSzPct val="125000"/>
        <a:buFont typeface="Wingdings" pitchFamily="2" charset="2"/>
        <a:buChar char="§"/>
        <a:defRPr b="1">
          <a:solidFill>
            <a:srgbClr val="336600"/>
          </a:solidFill>
          <a:latin typeface="+mn-lt"/>
          <a:ea typeface="+mn-ea"/>
          <a:cs typeface="+mn-cs"/>
        </a:defRPr>
      </a:lvl1pPr>
      <a:lvl2pPr marL="262260" indent="-260726" algn="l" defTabSz="914076" rtl="0" eaLnBrk="0" fontAlgn="base" hangingPunct="0">
        <a:spcBef>
          <a:spcPct val="30000"/>
        </a:spcBef>
        <a:spcAft>
          <a:spcPct val="10000"/>
        </a:spcAft>
        <a:buClr>
          <a:srgbClr val="4B7D4B"/>
        </a:buClr>
        <a:buSzPct val="150000"/>
        <a:buFont typeface="Wingdings" pitchFamily="2" charset="2"/>
        <a:buChar char="§"/>
        <a:defRPr sz="1500">
          <a:solidFill>
            <a:srgbClr val="000000"/>
          </a:solidFill>
          <a:latin typeface="+mn-lt"/>
          <a:cs typeface="+mn-cs"/>
        </a:defRPr>
      </a:lvl2pPr>
      <a:lvl3pPr marL="519919" indent="-256126" algn="l" defTabSz="914076" rtl="0" eaLnBrk="0" fontAlgn="base" hangingPunct="0">
        <a:spcBef>
          <a:spcPct val="10000"/>
        </a:spcBef>
        <a:spcAft>
          <a:spcPct val="10000"/>
        </a:spcAft>
        <a:buClr>
          <a:srgbClr val="4B7D4B"/>
        </a:buClr>
        <a:buSzPct val="120000"/>
        <a:buFont typeface="Wingdings" pitchFamily="2" charset="2"/>
        <a:buChar char="ü"/>
        <a:defRPr sz="1500">
          <a:solidFill>
            <a:srgbClr val="000000"/>
          </a:solidFill>
          <a:latin typeface="+mn-lt"/>
          <a:cs typeface="+mn-cs"/>
        </a:defRPr>
      </a:lvl3pPr>
      <a:lvl4pPr marL="786780" indent="-265328" algn="l" defTabSz="914076" rtl="0" eaLnBrk="0" fontAlgn="base" hangingPunct="0">
        <a:spcBef>
          <a:spcPct val="10000"/>
        </a:spcBef>
        <a:spcAft>
          <a:spcPct val="0"/>
        </a:spcAft>
        <a:buClr>
          <a:srgbClr val="4B7D4B"/>
        </a:buClr>
        <a:buFont typeface="Arial" charset="0"/>
        <a:buChar char="•"/>
        <a:defRPr sz="1500">
          <a:solidFill>
            <a:srgbClr val="000000"/>
          </a:solidFill>
          <a:latin typeface="+mn-lt"/>
          <a:cs typeface="+mn-cs"/>
        </a:defRPr>
      </a:lvl4pPr>
      <a:lvl5pPr marL="1039838" indent="-251524" algn="l" defTabSz="914076" rtl="0" eaLnBrk="0" fontAlgn="base" hangingPunct="0">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5pPr>
      <a:lvl6pPr marL="1481539"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6pPr>
      <a:lvl7pPr marL="1923239"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7pPr>
      <a:lvl8pPr marL="2364940"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8pPr>
      <a:lvl9pPr marL="2806641" indent="-251524" algn="l" defTabSz="914076" rtl="0" fontAlgn="base">
        <a:spcBef>
          <a:spcPct val="20000"/>
        </a:spcBef>
        <a:spcAft>
          <a:spcPct val="0"/>
        </a:spcAft>
        <a:buClr>
          <a:srgbClr val="00915A"/>
        </a:buClr>
        <a:buSzPct val="80000"/>
        <a:buFont typeface="Wingdings" pitchFamily="2" charset="2"/>
        <a:buChar char="§"/>
        <a:defRPr sz="1500">
          <a:solidFill>
            <a:srgbClr val="000000"/>
          </a:solidFill>
          <a:latin typeface="+mn-lt"/>
          <a:cs typeface="+mn-cs"/>
        </a:defRPr>
      </a:lvl9pPr>
    </p:bodyStyle>
    <p:otherStyle>
      <a:defPPr>
        <a:defRPr lang="fr-FR"/>
      </a:defPPr>
      <a:lvl1pPr marL="0" algn="l" defTabSz="883402" rtl="0" eaLnBrk="1" latinLnBrk="0" hangingPunct="1">
        <a:defRPr sz="1700" kern="1200">
          <a:solidFill>
            <a:schemeClr val="tx1"/>
          </a:solidFill>
          <a:latin typeface="+mn-lt"/>
          <a:ea typeface="+mn-ea"/>
          <a:cs typeface="+mn-cs"/>
        </a:defRPr>
      </a:lvl1pPr>
      <a:lvl2pPr marL="441701" algn="l" defTabSz="883402" rtl="0" eaLnBrk="1" latinLnBrk="0" hangingPunct="1">
        <a:defRPr sz="1700" kern="1200">
          <a:solidFill>
            <a:schemeClr val="tx1"/>
          </a:solidFill>
          <a:latin typeface="+mn-lt"/>
          <a:ea typeface="+mn-ea"/>
          <a:cs typeface="+mn-cs"/>
        </a:defRPr>
      </a:lvl2pPr>
      <a:lvl3pPr marL="883402" algn="l" defTabSz="883402" rtl="0" eaLnBrk="1" latinLnBrk="0" hangingPunct="1">
        <a:defRPr sz="1700" kern="1200">
          <a:solidFill>
            <a:schemeClr val="tx1"/>
          </a:solidFill>
          <a:latin typeface="+mn-lt"/>
          <a:ea typeface="+mn-ea"/>
          <a:cs typeface="+mn-cs"/>
        </a:defRPr>
      </a:lvl3pPr>
      <a:lvl4pPr marL="1325103" algn="l" defTabSz="883402" rtl="0" eaLnBrk="1" latinLnBrk="0" hangingPunct="1">
        <a:defRPr sz="1700" kern="1200">
          <a:solidFill>
            <a:schemeClr val="tx1"/>
          </a:solidFill>
          <a:latin typeface="+mn-lt"/>
          <a:ea typeface="+mn-ea"/>
          <a:cs typeface="+mn-cs"/>
        </a:defRPr>
      </a:lvl4pPr>
      <a:lvl5pPr marL="1766804" algn="l" defTabSz="883402" rtl="0" eaLnBrk="1" latinLnBrk="0" hangingPunct="1">
        <a:defRPr sz="1700" kern="1200">
          <a:solidFill>
            <a:schemeClr val="tx1"/>
          </a:solidFill>
          <a:latin typeface="+mn-lt"/>
          <a:ea typeface="+mn-ea"/>
          <a:cs typeface="+mn-cs"/>
        </a:defRPr>
      </a:lvl5pPr>
      <a:lvl6pPr marL="2208505" algn="l" defTabSz="883402" rtl="0" eaLnBrk="1" latinLnBrk="0" hangingPunct="1">
        <a:defRPr sz="1700" kern="1200">
          <a:solidFill>
            <a:schemeClr val="tx1"/>
          </a:solidFill>
          <a:latin typeface="+mn-lt"/>
          <a:ea typeface="+mn-ea"/>
          <a:cs typeface="+mn-cs"/>
        </a:defRPr>
      </a:lvl6pPr>
      <a:lvl7pPr marL="2650206" algn="l" defTabSz="883402" rtl="0" eaLnBrk="1" latinLnBrk="0" hangingPunct="1">
        <a:defRPr sz="1700" kern="1200">
          <a:solidFill>
            <a:schemeClr val="tx1"/>
          </a:solidFill>
          <a:latin typeface="+mn-lt"/>
          <a:ea typeface="+mn-ea"/>
          <a:cs typeface="+mn-cs"/>
        </a:defRPr>
      </a:lvl7pPr>
      <a:lvl8pPr marL="3091906" algn="l" defTabSz="883402" rtl="0" eaLnBrk="1" latinLnBrk="0" hangingPunct="1">
        <a:defRPr sz="1700" kern="1200">
          <a:solidFill>
            <a:schemeClr val="tx1"/>
          </a:solidFill>
          <a:latin typeface="+mn-lt"/>
          <a:ea typeface="+mn-ea"/>
          <a:cs typeface="+mn-cs"/>
        </a:defRPr>
      </a:lvl8pPr>
      <a:lvl9pPr marL="3533607" algn="l" defTabSz="88340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falaval.com/tr/about-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png"/><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18.xml"/><Relationship Id="rId7" Type="http://schemas.openxmlformats.org/officeDocument/2006/relationships/oleObject" Target="../embeddings/oleObject8.bin"/><Relationship Id="rId12" Type="http://schemas.openxmlformats.org/officeDocument/2006/relationships/image" Target="../media/image28.w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5.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7.wmf"/><Relationship Id="rId4" Type="http://schemas.openxmlformats.org/officeDocument/2006/relationships/audio" Target="../media/audio1.wav"/><Relationship Id="rId9"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icc.tobb.org.t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iccbooks.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23.xml"/><Relationship Id="rId7" Type="http://schemas.openxmlformats.org/officeDocument/2006/relationships/oleObject" Target="../embeddings/oleObject13.bin"/><Relationship Id="rId12" Type="http://schemas.openxmlformats.org/officeDocument/2006/relationships/image" Target="../media/image28.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25.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7.wmf"/><Relationship Id="rId4" Type="http://schemas.openxmlformats.org/officeDocument/2006/relationships/audio" Target="../media/audio1.wav"/><Relationship Id="rId9" Type="http://schemas.openxmlformats.org/officeDocument/2006/relationships/oleObject" Target="../embeddings/oleObject14.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ctrTitle" idx="4294967295"/>
          </p:nvPr>
        </p:nvSpPr>
        <p:spPr bwMode="auto">
          <a:xfrm>
            <a:off x="2180008" y="1829982"/>
            <a:ext cx="5907314" cy="178818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nchor="ctr">
            <a:spAutoFit/>
          </a:bodyPr>
          <a:lstStyle/>
          <a:p>
            <a:pPr algn="ctr">
              <a:lnSpc>
                <a:spcPct val="95000"/>
              </a:lnSpc>
            </a:pPr>
            <a:r>
              <a:rPr lang="tr-TR" sz="3200" i="1" u="sng" dirty="0" smtClean="0"/>
              <a:t>   Temel Dış </a:t>
            </a:r>
            <a:r>
              <a:rPr lang="tr-TR" sz="3200" i="1" u="sng" dirty="0"/>
              <a:t>Ticaret </a:t>
            </a:r>
            <a:r>
              <a:rPr lang="tr-TR" sz="3200" i="1" u="sng" dirty="0" smtClean="0"/>
              <a:t>     </a:t>
            </a:r>
            <a:r>
              <a:rPr lang="tr-TR" sz="3200" i="1" dirty="0" smtClean="0"/>
              <a:t>	</a:t>
            </a:r>
            <a:r>
              <a:rPr lang="tr-TR" sz="2800" i="1" dirty="0"/>
              <a:t/>
            </a:r>
            <a:br>
              <a:rPr lang="tr-TR" sz="2800" i="1" dirty="0"/>
            </a:br>
            <a:r>
              <a:rPr lang="tr-TR" sz="2800" i="1" dirty="0" smtClean="0"/>
              <a:t>          </a:t>
            </a:r>
            <a:br>
              <a:rPr lang="tr-TR" sz="2800" i="1" dirty="0" smtClean="0"/>
            </a:br>
            <a:r>
              <a:rPr lang="tr-TR" sz="2800" i="1" dirty="0" smtClean="0"/>
              <a:t>     24 Nisan 2019</a:t>
            </a:r>
            <a:br>
              <a:rPr lang="tr-TR" sz="2800" i="1" dirty="0" smtClean="0"/>
            </a:br>
            <a:r>
              <a:rPr lang="tr-TR" sz="2800" i="1" dirty="0" smtClean="0"/>
              <a:t>Antalya</a:t>
            </a:r>
            <a:endParaRPr lang="fr-FR" sz="2800" dirty="0"/>
          </a:p>
        </p:txBody>
      </p:sp>
      <p:grpSp>
        <p:nvGrpSpPr>
          <p:cNvPr id="4" name="Group 3"/>
          <p:cNvGrpSpPr>
            <a:grpSpLocks/>
          </p:cNvGrpSpPr>
          <p:nvPr/>
        </p:nvGrpSpPr>
        <p:grpSpPr bwMode="auto">
          <a:xfrm>
            <a:off x="4053480" y="6296308"/>
            <a:ext cx="2305398" cy="380263"/>
            <a:chOff x="4836" y="2"/>
            <a:chExt cx="922" cy="340"/>
          </a:xfrm>
        </p:grpSpPr>
        <p:grpSp>
          <p:nvGrpSpPr>
            <p:cNvPr id="5" name="Group 4"/>
            <p:cNvGrpSpPr>
              <a:grpSpLocks/>
            </p:cNvGrpSpPr>
            <p:nvPr/>
          </p:nvGrpSpPr>
          <p:grpSpPr bwMode="auto">
            <a:xfrm>
              <a:off x="4881" y="2"/>
              <a:ext cx="837" cy="332"/>
              <a:chOff x="4881" y="2"/>
              <a:chExt cx="837" cy="332"/>
            </a:xfrm>
          </p:grpSpPr>
          <p:sp>
            <p:nvSpPr>
              <p:cNvPr id="1043" name="Freeform 1042"/>
              <p:cNvSpPr>
                <a:spLocks/>
              </p:cNvSpPr>
              <p:nvPr/>
            </p:nvSpPr>
            <p:spPr bwMode="auto">
              <a:xfrm>
                <a:off x="5299" y="167"/>
                <a:ext cx="409" cy="157"/>
              </a:xfrm>
              <a:custGeom>
                <a:avLst/>
                <a:gdLst>
                  <a:gd name="T0" fmla="*/ 0 w 7366"/>
                  <a:gd name="T1" fmla="*/ 0 h 1718"/>
                  <a:gd name="T2" fmla="*/ 0 w 7366"/>
                  <a:gd name="T3" fmla="*/ 0 h 1718"/>
                  <a:gd name="T4" fmla="*/ 0 w 7366"/>
                  <a:gd name="T5" fmla="*/ 0 h 1718"/>
                  <a:gd name="T6" fmla="*/ 0 w 7366"/>
                  <a:gd name="T7" fmla="*/ 0 h 1718"/>
                  <a:gd name="T8" fmla="*/ 0 w 7366"/>
                  <a:gd name="T9" fmla="*/ 0 h 1718"/>
                  <a:gd name="T10" fmla="*/ 0 w 7366"/>
                  <a:gd name="T11" fmla="*/ 0 h 1718"/>
                  <a:gd name="T12" fmla="*/ 0 w 7366"/>
                  <a:gd name="T13" fmla="*/ 0 h 1718"/>
                  <a:gd name="T14" fmla="*/ 0 w 7366"/>
                  <a:gd name="T15" fmla="*/ 0 h 1718"/>
                  <a:gd name="T16" fmla="*/ 0 w 7366"/>
                  <a:gd name="T17" fmla="*/ 0 h 1718"/>
                  <a:gd name="T18" fmla="*/ 0 w 7366"/>
                  <a:gd name="T19" fmla="*/ 0 h 1718"/>
                  <a:gd name="T20" fmla="*/ 0 w 7366"/>
                  <a:gd name="T21" fmla="*/ 0 h 1718"/>
                  <a:gd name="T22" fmla="*/ 0 w 7366"/>
                  <a:gd name="T23" fmla="*/ 0 h 1718"/>
                  <a:gd name="T24" fmla="*/ 0 w 7366"/>
                  <a:gd name="T25" fmla="*/ 0 h 1718"/>
                  <a:gd name="T26" fmla="*/ 0 w 7366"/>
                  <a:gd name="T27" fmla="*/ 0 h 1718"/>
                  <a:gd name="T28" fmla="*/ 0 w 7366"/>
                  <a:gd name="T29" fmla="*/ 0 h 1718"/>
                  <a:gd name="T30" fmla="*/ 0 w 7366"/>
                  <a:gd name="T31" fmla="*/ 0 h 1718"/>
                  <a:gd name="T32" fmla="*/ 0 w 7366"/>
                  <a:gd name="T33" fmla="*/ 0 h 1718"/>
                  <a:gd name="T34" fmla="*/ 0 w 7366"/>
                  <a:gd name="T35" fmla="*/ 0 h 1718"/>
                  <a:gd name="T36" fmla="*/ 0 w 7366"/>
                  <a:gd name="T37" fmla="*/ 0 h 1718"/>
                  <a:gd name="T38" fmla="*/ 0 w 7366"/>
                  <a:gd name="T39" fmla="*/ 0 h 1718"/>
                  <a:gd name="T40" fmla="*/ 0 w 7366"/>
                  <a:gd name="T41" fmla="*/ 0 h 1718"/>
                  <a:gd name="T42" fmla="*/ 0 w 7366"/>
                  <a:gd name="T43" fmla="*/ 0 h 1718"/>
                  <a:gd name="T44" fmla="*/ 0 w 7366"/>
                  <a:gd name="T45" fmla="*/ 0 h 1718"/>
                  <a:gd name="T46" fmla="*/ 0 w 7366"/>
                  <a:gd name="T47" fmla="*/ 0 h 1718"/>
                  <a:gd name="T48" fmla="*/ 0 w 7366"/>
                  <a:gd name="T49" fmla="*/ 0 h 1718"/>
                  <a:gd name="T50" fmla="*/ 0 w 7366"/>
                  <a:gd name="T51" fmla="*/ 0 h 1718"/>
                  <a:gd name="T52" fmla="*/ 0 w 7366"/>
                  <a:gd name="T53" fmla="*/ 0 h 1718"/>
                  <a:gd name="T54" fmla="*/ 0 w 7366"/>
                  <a:gd name="T55" fmla="*/ 0 h 1718"/>
                  <a:gd name="T56" fmla="*/ 0 w 7366"/>
                  <a:gd name="T57" fmla="*/ 0 h 1718"/>
                  <a:gd name="T58" fmla="*/ 0 w 7366"/>
                  <a:gd name="T59" fmla="*/ 0 h 1718"/>
                  <a:gd name="T60" fmla="*/ 0 w 7366"/>
                  <a:gd name="T61" fmla="*/ 0 h 1718"/>
                  <a:gd name="T62" fmla="*/ 0 w 7366"/>
                  <a:gd name="T63" fmla="*/ 0 h 1718"/>
                  <a:gd name="T64" fmla="*/ 0 w 7366"/>
                  <a:gd name="T65" fmla="*/ 0 h 1718"/>
                  <a:gd name="T66" fmla="*/ 0 w 7366"/>
                  <a:gd name="T67" fmla="*/ 0 h 1718"/>
                  <a:gd name="T68" fmla="*/ 0 w 7366"/>
                  <a:gd name="T69" fmla="*/ 0 h 1718"/>
                  <a:gd name="T70" fmla="*/ 0 w 7366"/>
                  <a:gd name="T71" fmla="*/ 0 h 1718"/>
                  <a:gd name="T72" fmla="*/ 0 w 7366"/>
                  <a:gd name="T73" fmla="*/ 0 h 1718"/>
                  <a:gd name="T74" fmla="*/ 0 w 7366"/>
                  <a:gd name="T75" fmla="*/ 0 h 1718"/>
                  <a:gd name="T76" fmla="*/ 0 w 7366"/>
                  <a:gd name="T77" fmla="*/ 0 h 1718"/>
                  <a:gd name="T78" fmla="*/ 0 w 7366"/>
                  <a:gd name="T79" fmla="*/ 0 h 1718"/>
                  <a:gd name="T80" fmla="*/ 0 w 7366"/>
                  <a:gd name="T81" fmla="*/ 0 h 1718"/>
                  <a:gd name="T82" fmla="*/ 0 w 7366"/>
                  <a:gd name="T83" fmla="*/ 0 h 1718"/>
                  <a:gd name="T84" fmla="*/ 0 w 7366"/>
                  <a:gd name="T85" fmla="*/ 0 h 1718"/>
                  <a:gd name="T86" fmla="*/ 0 w 7366"/>
                  <a:gd name="T87" fmla="*/ 0 h 1718"/>
                  <a:gd name="T88" fmla="*/ 0 w 7366"/>
                  <a:gd name="T89" fmla="*/ 0 h 1718"/>
                  <a:gd name="T90" fmla="*/ 0 w 7366"/>
                  <a:gd name="T91" fmla="*/ 0 h 1718"/>
                  <a:gd name="T92" fmla="*/ 0 w 7366"/>
                  <a:gd name="T93" fmla="*/ 0 h 1718"/>
                  <a:gd name="T94" fmla="*/ 0 w 7366"/>
                  <a:gd name="T95" fmla="*/ 0 h 1718"/>
                  <a:gd name="T96" fmla="*/ 0 w 7366"/>
                  <a:gd name="T97" fmla="*/ 0 h 1718"/>
                  <a:gd name="T98" fmla="*/ 0 w 7366"/>
                  <a:gd name="T99" fmla="*/ 0 h 1718"/>
                  <a:gd name="T100" fmla="*/ 0 w 7366"/>
                  <a:gd name="T101" fmla="*/ 0 h 1718"/>
                  <a:gd name="T102" fmla="*/ 0 w 7366"/>
                  <a:gd name="T103" fmla="*/ 0 h 1718"/>
                  <a:gd name="T104" fmla="*/ 0 w 7366"/>
                  <a:gd name="T105" fmla="*/ 0 h 1718"/>
                  <a:gd name="T106" fmla="*/ 0 w 7366"/>
                  <a:gd name="T107" fmla="*/ 0 h 1718"/>
                  <a:gd name="T108" fmla="*/ 0 w 7366"/>
                  <a:gd name="T109" fmla="*/ 0 h 1718"/>
                  <a:gd name="T110" fmla="*/ 0 w 7366"/>
                  <a:gd name="T111" fmla="*/ 0 h 1718"/>
                  <a:gd name="T112" fmla="*/ 0 w 7366"/>
                  <a:gd name="T113" fmla="*/ 0 h 17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66"/>
                  <a:gd name="T172" fmla="*/ 0 h 1718"/>
                  <a:gd name="T173" fmla="*/ 7366 w 7366"/>
                  <a:gd name="T174" fmla="*/ 1718 h 17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66" h="1718">
                    <a:moveTo>
                      <a:pt x="7262" y="0"/>
                    </a:moveTo>
                    <a:lnTo>
                      <a:pt x="7262" y="0"/>
                    </a:lnTo>
                    <a:lnTo>
                      <a:pt x="7262" y="18"/>
                    </a:lnTo>
                    <a:lnTo>
                      <a:pt x="7260" y="37"/>
                    </a:lnTo>
                    <a:lnTo>
                      <a:pt x="7258" y="56"/>
                    </a:lnTo>
                    <a:lnTo>
                      <a:pt x="7255" y="74"/>
                    </a:lnTo>
                    <a:lnTo>
                      <a:pt x="7250" y="92"/>
                    </a:lnTo>
                    <a:lnTo>
                      <a:pt x="7245" y="110"/>
                    </a:lnTo>
                    <a:lnTo>
                      <a:pt x="7237" y="129"/>
                    </a:lnTo>
                    <a:lnTo>
                      <a:pt x="7230" y="148"/>
                    </a:lnTo>
                    <a:lnTo>
                      <a:pt x="7221" y="167"/>
                    </a:lnTo>
                    <a:lnTo>
                      <a:pt x="7211" y="185"/>
                    </a:lnTo>
                    <a:lnTo>
                      <a:pt x="7200" y="204"/>
                    </a:lnTo>
                    <a:lnTo>
                      <a:pt x="7188" y="223"/>
                    </a:lnTo>
                    <a:lnTo>
                      <a:pt x="7174" y="243"/>
                    </a:lnTo>
                    <a:lnTo>
                      <a:pt x="7160" y="261"/>
                    </a:lnTo>
                    <a:lnTo>
                      <a:pt x="7144" y="280"/>
                    </a:lnTo>
                    <a:lnTo>
                      <a:pt x="7128" y="299"/>
                    </a:lnTo>
                    <a:lnTo>
                      <a:pt x="7110" y="318"/>
                    </a:lnTo>
                    <a:lnTo>
                      <a:pt x="7091" y="338"/>
                    </a:lnTo>
                    <a:lnTo>
                      <a:pt x="7071" y="357"/>
                    </a:lnTo>
                    <a:lnTo>
                      <a:pt x="7051" y="375"/>
                    </a:lnTo>
                    <a:lnTo>
                      <a:pt x="7029" y="394"/>
                    </a:lnTo>
                    <a:lnTo>
                      <a:pt x="7005" y="414"/>
                    </a:lnTo>
                    <a:lnTo>
                      <a:pt x="6981" y="433"/>
                    </a:lnTo>
                    <a:lnTo>
                      <a:pt x="6955" y="452"/>
                    </a:lnTo>
                    <a:lnTo>
                      <a:pt x="6929" y="470"/>
                    </a:lnTo>
                    <a:lnTo>
                      <a:pt x="6901" y="489"/>
                    </a:lnTo>
                    <a:lnTo>
                      <a:pt x="6873" y="509"/>
                    </a:lnTo>
                    <a:lnTo>
                      <a:pt x="6844" y="527"/>
                    </a:lnTo>
                    <a:lnTo>
                      <a:pt x="6813" y="545"/>
                    </a:lnTo>
                    <a:lnTo>
                      <a:pt x="6782" y="564"/>
                    </a:lnTo>
                    <a:lnTo>
                      <a:pt x="6750" y="582"/>
                    </a:lnTo>
                    <a:lnTo>
                      <a:pt x="6716" y="600"/>
                    </a:lnTo>
                    <a:lnTo>
                      <a:pt x="6681" y="619"/>
                    </a:lnTo>
                    <a:lnTo>
                      <a:pt x="6646" y="638"/>
                    </a:lnTo>
                    <a:lnTo>
                      <a:pt x="6609" y="655"/>
                    </a:lnTo>
                    <a:lnTo>
                      <a:pt x="6571" y="673"/>
                    </a:lnTo>
                    <a:lnTo>
                      <a:pt x="6494" y="709"/>
                    </a:lnTo>
                    <a:lnTo>
                      <a:pt x="6412" y="744"/>
                    </a:lnTo>
                    <a:lnTo>
                      <a:pt x="6327" y="779"/>
                    </a:lnTo>
                    <a:lnTo>
                      <a:pt x="6237" y="813"/>
                    </a:lnTo>
                    <a:lnTo>
                      <a:pt x="6145" y="847"/>
                    </a:lnTo>
                    <a:lnTo>
                      <a:pt x="6050" y="880"/>
                    </a:lnTo>
                    <a:lnTo>
                      <a:pt x="5949" y="912"/>
                    </a:lnTo>
                    <a:lnTo>
                      <a:pt x="5846" y="945"/>
                    </a:lnTo>
                    <a:lnTo>
                      <a:pt x="5741" y="976"/>
                    </a:lnTo>
                    <a:lnTo>
                      <a:pt x="5631" y="1007"/>
                    </a:lnTo>
                    <a:lnTo>
                      <a:pt x="5518" y="1037"/>
                    </a:lnTo>
                    <a:lnTo>
                      <a:pt x="5402" y="1067"/>
                    </a:lnTo>
                    <a:lnTo>
                      <a:pt x="5283" y="1097"/>
                    </a:lnTo>
                    <a:lnTo>
                      <a:pt x="5161" y="1125"/>
                    </a:lnTo>
                    <a:lnTo>
                      <a:pt x="5036" y="1153"/>
                    </a:lnTo>
                    <a:lnTo>
                      <a:pt x="4908" y="1180"/>
                    </a:lnTo>
                    <a:lnTo>
                      <a:pt x="4777" y="1206"/>
                    </a:lnTo>
                    <a:lnTo>
                      <a:pt x="4643" y="1233"/>
                    </a:lnTo>
                    <a:lnTo>
                      <a:pt x="4507" y="1257"/>
                    </a:lnTo>
                    <a:lnTo>
                      <a:pt x="4368" y="1282"/>
                    </a:lnTo>
                    <a:lnTo>
                      <a:pt x="4226" y="1305"/>
                    </a:lnTo>
                    <a:lnTo>
                      <a:pt x="4082" y="1328"/>
                    </a:lnTo>
                    <a:lnTo>
                      <a:pt x="3936" y="1350"/>
                    </a:lnTo>
                    <a:lnTo>
                      <a:pt x="3786" y="1370"/>
                    </a:lnTo>
                    <a:lnTo>
                      <a:pt x="3634" y="1392"/>
                    </a:lnTo>
                    <a:lnTo>
                      <a:pt x="3480" y="1411"/>
                    </a:lnTo>
                    <a:lnTo>
                      <a:pt x="3325" y="1429"/>
                    </a:lnTo>
                    <a:lnTo>
                      <a:pt x="3166" y="1447"/>
                    </a:lnTo>
                    <a:lnTo>
                      <a:pt x="3005" y="1464"/>
                    </a:lnTo>
                    <a:lnTo>
                      <a:pt x="2843" y="1480"/>
                    </a:lnTo>
                    <a:lnTo>
                      <a:pt x="2678" y="1496"/>
                    </a:lnTo>
                    <a:lnTo>
                      <a:pt x="2511" y="1510"/>
                    </a:lnTo>
                    <a:lnTo>
                      <a:pt x="2343" y="1524"/>
                    </a:lnTo>
                    <a:lnTo>
                      <a:pt x="2171" y="1537"/>
                    </a:lnTo>
                    <a:lnTo>
                      <a:pt x="1999" y="1549"/>
                    </a:lnTo>
                    <a:lnTo>
                      <a:pt x="1825" y="1559"/>
                    </a:lnTo>
                    <a:lnTo>
                      <a:pt x="1650" y="1569"/>
                    </a:lnTo>
                    <a:lnTo>
                      <a:pt x="1472" y="1578"/>
                    </a:lnTo>
                    <a:lnTo>
                      <a:pt x="1293" y="1585"/>
                    </a:lnTo>
                    <a:lnTo>
                      <a:pt x="1112" y="1593"/>
                    </a:lnTo>
                    <a:lnTo>
                      <a:pt x="931" y="1598"/>
                    </a:lnTo>
                    <a:lnTo>
                      <a:pt x="747" y="1603"/>
                    </a:lnTo>
                    <a:lnTo>
                      <a:pt x="563" y="1606"/>
                    </a:lnTo>
                    <a:lnTo>
                      <a:pt x="376" y="1610"/>
                    </a:lnTo>
                    <a:lnTo>
                      <a:pt x="189" y="1611"/>
                    </a:lnTo>
                    <a:lnTo>
                      <a:pt x="0" y="1612"/>
                    </a:lnTo>
                    <a:lnTo>
                      <a:pt x="0" y="1718"/>
                    </a:lnTo>
                    <a:lnTo>
                      <a:pt x="189" y="1718"/>
                    </a:lnTo>
                    <a:lnTo>
                      <a:pt x="377" y="1715"/>
                    </a:lnTo>
                    <a:lnTo>
                      <a:pt x="564" y="1713"/>
                    </a:lnTo>
                    <a:lnTo>
                      <a:pt x="749" y="1709"/>
                    </a:lnTo>
                    <a:lnTo>
                      <a:pt x="933" y="1705"/>
                    </a:lnTo>
                    <a:lnTo>
                      <a:pt x="1116" y="1698"/>
                    </a:lnTo>
                    <a:lnTo>
                      <a:pt x="1297" y="1692"/>
                    </a:lnTo>
                    <a:lnTo>
                      <a:pt x="1476" y="1684"/>
                    </a:lnTo>
                    <a:lnTo>
                      <a:pt x="1655" y="1675"/>
                    </a:lnTo>
                    <a:lnTo>
                      <a:pt x="1831" y="1665"/>
                    </a:lnTo>
                    <a:lnTo>
                      <a:pt x="2005" y="1655"/>
                    </a:lnTo>
                    <a:lnTo>
                      <a:pt x="2179" y="1643"/>
                    </a:lnTo>
                    <a:lnTo>
                      <a:pt x="2350" y="1630"/>
                    </a:lnTo>
                    <a:lnTo>
                      <a:pt x="2519" y="1617"/>
                    </a:lnTo>
                    <a:lnTo>
                      <a:pt x="2687" y="1602"/>
                    </a:lnTo>
                    <a:lnTo>
                      <a:pt x="2852" y="1587"/>
                    </a:lnTo>
                    <a:lnTo>
                      <a:pt x="3016" y="1570"/>
                    </a:lnTo>
                    <a:lnTo>
                      <a:pt x="3177" y="1553"/>
                    </a:lnTo>
                    <a:lnTo>
                      <a:pt x="3335" y="1536"/>
                    </a:lnTo>
                    <a:lnTo>
                      <a:pt x="3493" y="1517"/>
                    </a:lnTo>
                    <a:lnTo>
                      <a:pt x="3647" y="1496"/>
                    </a:lnTo>
                    <a:lnTo>
                      <a:pt x="3800" y="1476"/>
                    </a:lnTo>
                    <a:lnTo>
                      <a:pt x="3949" y="1455"/>
                    </a:lnTo>
                    <a:lnTo>
                      <a:pt x="4098" y="1433"/>
                    </a:lnTo>
                    <a:lnTo>
                      <a:pt x="4242" y="1410"/>
                    </a:lnTo>
                    <a:lnTo>
                      <a:pt x="4385" y="1386"/>
                    </a:lnTo>
                    <a:lnTo>
                      <a:pt x="4525" y="1362"/>
                    </a:lnTo>
                    <a:lnTo>
                      <a:pt x="4662" y="1337"/>
                    </a:lnTo>
                    <a:lnTo>
                      <a:pt x="4797" y="1311"/>
                    </a:lnTo>
                    <a:lnTo>
                      <a:pt x="4928" y="1284"/>
                    </a:lnTo>
                    <a:lnTo>
                      <a:pt x="5057" y="1257"/>
                    </a:lnTo>
                    <a:lnTo>
                      <a:pt x="5184" y="1229"/>
                    </a:lnTo>
                    <a:lnTo>
                      <a:pt x="5306" y="1201"/>
                    </a:lnTo>
                    <a:lnTo>
                      <a:pt x="5426" y="1171"/>
                    </a:lnTo>
                    <a:lnTo>
                      <a:pt x="5544" y="1141"/>
                    </a:lnTo>
                    <a:lnTo>
                      <a:pt x="5658" y="1110"/>
                    </a:lnTo>
                    <a:lnTo>
                      <a:pt x="5769" y="1079"/>
                    </a:lnTo>
                    <a:lnTo>
                      <a:pt x="5875" y="1047"/>
                    </a:lnTo>
                    <a:lnTo>
                      <a:pt x="5980" y="1015"/>
                    </a:lnTo>
                    <a:lnTo>
                      <a:pt x="6081" y="982"/>
                    </a:lnTo>
                    <a:lnTo>
                      <a:pt x="6179" y="948"/>
                    </a:lnTo>
                    <a:lnTo>
                      <a:pt x="6273" y="913"/>
                    </a:lnTo>
                    <a:lnTo>
                      <a:pt x="6364" y="878"/>
                    </a:lnTo>
                    <a:lnTo>
                      <a:pt x="6451" y="843"/>
                    </a:lnTo>
                    <a:lnTo>
                      <a:pt x="6535" y="807"/>
                    </a:lnTo>
                    <a:lnTo>
                      <a:pt x="6614" y="770"/>
                    </a:lnTo>
                    <a:lnTo>
                      <a:pt x="6653" y="752"/>
                    </a:lnTo>
                    <a:lnTo>
                      <a:pt x="6691" y="733"/>
                    </a:lnTo>
                    <a:lnTo>
                      <a:pt x="6728" y="714"/>
                    </a:lnTo>
                    <a:lnTo>
                      <a:pt x="6763" y="695"/>
                    </a:lnTo>
                    <a:lnTo>
                      <a:pt x="6799" y="676"/>
                    </a:lnTo>
                    <a:lnTo>
                      <a:pt x="6833" y="657"/>
                    </a:lnTo>
                    <a:lnTo>
                      <a:pt x="6865" y="638"/>
                    </a:lnTo>
                    <a:lnTo>
                      <a:pt x="6897" y="618"/>
                    </a:lnTo>
                    <a:lnTo>
                      <a:pt x="6928" y="598"/>
                    </a:lnTo>
                    <a:lnTo>
                      <a:pt x="6958" y="578"/>
                    </a:lnTo>
                    <a:lnTo>
                      <a:pt x="6987" y="559"/>
                    </a:lnTo>
                    <a:lnTo>
                      <a:pt x="7015" y="538"/>
                    </a:lnTo>
                    <a:lnTo>
                      <a:pt x="7042" y="518"/>
                    </a:lnTo>
                    <a:lnTo>
                      <a:pt x="7068" y="498"/>
                    </a:lnTo>
                    <a:lnTo>
                      <a:pt x="7093" y="478"/>
                    </a:lnTo>
                    <a:lnTo>
                      <a:pt x="7118" y="456"/>
                    </a:lnTo>
                    <a:lnTo>
                      <a:pt x="7141" y="435"/>
                    </a:lnTo>
                    <a:lnTo>
                      <a:pt x="7163" y="415"/>
                    </a:lnTo>
                    <a:lnTo>
                      <a:pt x="7183" y="393"/>
                    </a:lnTo>
                    <a:lnTo>
                      <a:pt x="7204" y="372"/>
                    </a:lnTo>
                    <a:lnTo>
                      <a:pt x="7223" y="349"/>
                    </a:lnTo>
                    <a:lnTo>
                      <a:pt x="7240" y="328"/>
                    </a:lnTo>
                    <a:lnTo>
                      <a:pt x="7257" y="306"/>
                    </a:lnTo>
                    <a:lnTo>
                      <a:pt x="7273" y="283"/>
                    </a:lnTo>
                    <a:lnTo>
                      <a:pt x="7287" y="261"/>
                    </a:lnTo>
                    <a:lnTo>
                      <a:pt x="7301" y="238"/>
                    </a:lnTo>
                    <a:lnTo>
                      <a:pt x="7313" y="216"/>
                    </a:lnTo>
                    <a:lnTo>
                      <a:pt x="7323" y="192"/>
                    </a:lnTo>
                    <a:lnTo>
                      <a:pt x="7334" y="169"/>
                    </a:lnTo>
                    <a:lnTo>
                      <a:pt x="7342" y="145"/>
                    </a:lnTo>
                    <a:lnTo>
                      <a:pt x="7349" y="122"/>
                    </a:lnTo>
                    <a:lnTo>
                      <a:pt x="7356" y="97"/>
                    </a:lnTo>
                    <a:lnTo>
                      <a:pt x="7360" y="73"/>
                    </a:lnTo>
                    <a:lnTo>
                      <a:pt x="7364" y="49"/>
                    </a:lnTo>
                    <a:lnTo>
                      <a:pt x="7366" y="25"/>
                    </a:lnTo>
                    <a:lnTo>
                      <a:pt x="7366" y="0"/>
                    </a:lnTo>
                    <a:lnTo>
                      <a:pt x="726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44" name="Freeform 1043"/>
              <p:cNvSpPr>
                <a:spLocks/>
              </p:cNvSpPr>
              <p:nvPr/>
            </p:nvSpPr>
            <p:spPr bwMode="auto">
              <a:xfrm>
                <a:off x="5299" y="11"/>
                <a:ext cx="409" cy="156"/>
              </a:xfrm>
              <a:custGeom>
                <a:avLst/>
                <a:gdLst>
                  <a:gd name="T0" fmla="*/ 0 w 7366"/>
                  <a:gd name="T1" fmla="*/ 0 h 1718"/>
                  <a:gd name="T2" fmla="*/ 0 w 7366"/>
                  <a:gd name="T3" fmla="*/ 0 h 1718"/>
                  <a:gd name="T4" fmla="*/ 0 w 7366"/>
                  <a:gd name="T5" fmla="*/ 0 h 1718"/>
                  <a:gd name="T6" fmla="*/ 0 w 7366"/>
                  <a:gd name="T7" fmla="*/ 0 h 1718"/>
                  <a:gd name="T8" fmla="*/ 0 w 7366"/>
                  <a:gd name="T9" fmla="*/ 0 h 1718"/>
                  <a:gd name="T10" fmla="*/ 0 w 7366"/>
                  <a:gd name="T11" fmla="*/ 0 h 1718"/>
                  <a:gd name="T12" fmla="*/ 0 w 7366"/>
                  <a:gd name="T13" fmla="*/ 0 h 1718"/>
                  <a:gd name="T14" fmla="*/ 0 w 7366"/>
                  <a:gd name="T15" fmla="*/ 0 h 1718"/>
                  <a:gd name="T16" fmla="*/ 0 w 7366"/>
                  <a:gd name="T17" fmla="*/ 0 h 1718"/>
                  <a:gd name="T18" fmla="*/ 0 w 7366"/>
                  <a:gd name="T19" fmla="*/ 0 h 1718"/>
                  <a:gd name="T20" fmla="*/ 0 w 7366"/>
                  <a:gd name="T21" fmla="*/ 0 h 1718"/>
                  <a:gd name="T22" fmla="*/ 0 w 7366"/>
                  <a:gd name="T23" fmla="*/ 0 h 1718"/>
                  <a:gd name="T24" fmla="*/ 0 w 7366"/>
                  <a:gd name="T25" fmla="*/ 0 h 1718"/>
                  <a:gd name="T26" fmla="*/ 0 w 7366"/>
                  <a:gd name="T27" fmla="*/ 0 h 1718"/>
                  <a:gd name="T28" fmla="*/ 0 w 7366"/>
                  <a:gd name="T29" fmla="*/ 0 h 1718"/>
                  <a:gd name="T30" fmla="*/ 0 w 7366"/>
                  <a:gd name="T31" fmla="*/ 0 h 1718"/>
                  <a:gd name="T32" fmla="*/ 0 w 7366"/>
                  <a:gd name="T33" fmla="*/ 0 h 1718"/>
                  <a:gd name="T34" fmla="*/ 0 w 7366"/>
                  <a:gd name="T35" fmla="*/ 0 h 1718"/>
                  <a:gd name="T36" fmla="*/ 0 w 7366"/>
                  <a:gd name="T37" fmla="*/ 0 h 1718"/>
                  <a:gd name="T38" fmla="*/ 0 w 7366"/>
                  <a:gd name="T39" fmla="*/ 0 h 1718"/>
                  <a:gd name="T40" fmla="*/ 0 w 7366"/>
                  <a:gd name="T41" fmla="*/ 0 h 1718"/>
                  <a:gd name="T42" fmla="*/ 0 w 7366"/>
                  <a:gd name="T43" fmla="*/ 0 h 1718"/>
                  <a:gd name="T44" fmla="*/ 0 w 7366"/>
                  <a:gd name="T45" fmla="*/ 0 h 1718"/>
                  <a:gd name="T46" fmla="*/ 0 w 7366"/>
                  <a:gd name="T47" fmla="*/ 0 h 1718"/>
                  <a:gd name="T48" fmla="*/ 0 w 7366"/>
                  <a:gd name="T49" fmla="*/ 0 h 1718"/>
                  <a:gd name="T50" fmla="*/ 0 w 7366"/>
                  <a:gd name="T51" fmla="*/ 0 h 1718"/>
                  <a:gd name="T52" fmla="*/ 0 w 7366"/>
                  <a:gd name="T53" fmla="*/ 0 h 1718"/>
                  <a:gd name="T54" fmla="*/ 0 w 7366"/>
                  <a:gd name="T55" fmla="*/ 0 h 1718"/>
                  <a:gd name="T56" fmla="*/ 0 w 7366"/>
                  <a:gd name="T57" fmla="*/ 0 h 1718"/>
                  <a:gd name="T58" fmla="*/ 0 w 7366"/>
                  <a:gd name="T59" fmla="*/ 0 h 1718"/>
                  <a:gd name="T60" fmla="*/ 0 w 7366"/>
                  <a:gd name="T61" fmla="*/ 0 h 1718"/>
                  <a:gd name="T62" fmla="*/ 0 w 7366"/>
                  <a:gd name="T63" fmla="*/ 0 h 1718"/>
                  <a:gd name="T64" fmla="*/ 0 w 7366"/>
                  <a:gd name="T65" fmla="*/ 0 h 1718"/>
                  <a:gd name="T66" fmla="*/ 0 w 7366"/>
                  <a:gd name="T67" fmla="*/ 0 h 1718"/>
                  <a:gd name="T68" fmla="*/ 0 w 7366"/>
                  <a:gd name="T69" fmla="*/ 0 h 1718"/>
                  <a:gd name="T70" fmla="*/ 0 w 7366"/>
                  <a:gd name="T71" fmla="*/ 0 h 1718"/>
                  <a:gd name="T72" fmla="*/ 0 w 7366"/>
                  <a:gd name="T73" fmla="*/ 0 h 1718"/>
                  <a:gd name="T74" fmla="*/ 0 w 7366"/>
                  <a:gd name="T75" fmla="*/ 0 h 1718"/>
                  <a:gd name="T76" fmla="*/ 0 w 7366"/>
                  <a:gd name="T77" fmla="*/ 0 h 1718"/>
                  <a:gd name="T78" fmla="*/ 0 w 7366"/>
                  <a:gd name="T79" fmla="*/ 0 h 1718"/>
                  <a:gd name="T80" fmla="*/ 0 w 7366"/>
                  <a:gd name="T81" fmla="*/ 0 h 1718"/>
                  <a:gd name="T82" fmla="*/ 0 w 7366"/>
                  <a:gd name="T83" fmla="*/ 0 h 1718"/>
                  <a:gd name="T84" fmla="*/ 0 w 7366"/>
                  <a:gd name="T85" fmla="*/ 0 h 1718"/>
                  <a:gd name="T86" fmla="*/ 0 w 7366"/>
                  <a:gd name="T87" fmla="*/ 0 h 1718"/>
                  <a:gd name="T88" fmla="*/ 0 w 7366"/>
                  <a:gd name="T89" fmla="*/ 0 h 1718"/>
                  <a:gd name="T90" fmla="*/ 0 w 7366"/>
                  <a:gd name="T91" fmla="*/ 0 h 1718"/>
                  <a:gd name="T92" fmla="*/ 0 w 7366"/>
                  <a:gd name="T93" fmla="*/ 0 h 1718"/>
                  <a:gd name="T94" fmla="*/ 0 w 7366"/>
                  <a:gd name="T95" fmla="*/ 0 h 1718"/>
                  <a:gd name="T96" fmla="*/ 0 w 7366"/>
                  <a:gd name="T97" fmla="*/ 0 h 1718"/>
                  <a:gd name="T98" fmla="*/ 0 w 7366"/>
                  <a:gd name="T99" fmla="*/ 0 h 1718"/>
                  <a:gd name="T100" fmla="*/ 0 w 7366"/>
                  <a:gd name="T101" fmla="*/ 0 h 1718"/>
                  <a:gd name="T102" fmla="*/ 0 w 7366"/>
                  <a:gd name="T103" fmla="*/ 0 h 1718"/>
                  <a:gd name="T104" fmla="*/ 0 w 7366"/>
                  <a:gd name="T105" fmla="*/ 0 h 1718"/>
                  <a:gd name="T106" fmla="*/ 0 w 7366"/>
                  <a:gd name="T107" fmla="*/ 0 h 1718"/>
                  <a:gd name="T108" fmla="*/ 0 w 7366"/>
                  <a:gd name="T109" fmla="*/ 0 h 1718"/>
                  <a:gd name="T110" fmla="*/ 0 w 7366"/>
                  <a:gd name="T111" fmla="*/ 0 h 1718"/>
                  <a:gd name="T112" fmla="*/ 0 w 7366"/>
                  <a:gd name="T113" fmla="*/ 0 h 17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66"/>
                  <a:gd name="T172" fmla="*/ 0 h 1718"/>
                  <a:gd name="T173" fmla="*/ 7366 w 7366"/>
                  <a:gd name="T174" fmla="*/ 1718 h 17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66" h="1718">
                    <a:moveTo>
                      <a:pt x="0" y="107"/>
                    </a:moveTo>
                    <a:lnTo>
                      <a:pt x="0" y="107"/>
                    </a:lnTo>
                    <a:lnTo>
                      <a:pt x="189" y="107"/>
                    </a:lnTo>
                    <a:lnTo>
                      <a:pt x="376" y="109"/>
                    </a:lnTo>
                    <a:lnTo>
                      <a:pt x="563" y="111"/>
                    </a:lnTo>
                    <a:lnTo>
                      <a:pt x="747" y="115"/>
                    </a:lnTo>
                    <a:lnTo>
                      <a:pt x="931" y="119"/>
                    </a:lnTo>
                    <a:lnTo>
                      <a:pt x="1112" y="126"/>
                    </a:lnTo>
                    <a:lnTo>
                      <a:pt x="1293" y="132"/>
                    </a:lnTo>
                    <a:lnTo>
                      <a:pt x="1472" y="140"/>
                    </a:lnTo>
                    <a:lnTo>
                      <a:pt x="1650" y="149"/>
                    </a:lnTo>
                    <a:lnTo>
                      <a:pt x="1825" y="159"/>
                    </a:lnTo>
                    <a:lnTo>
                      <a:pt x="1999" y="170"/>
                    </a:lnTo>
                    <a:lnTo>
                      <a:pt x="2171" y="181"/>
                    </a:lnTo>
                    <a:lnTo>
                      <a:pt x="2343" y="194"/>
                    </a:lnTo>
                    <a:lnTo>
                      <a:pt x="2511" y="207"/>
                    </a:lnTo>
                    <a:lnTo>
                      <a:pt x="2678" y="222"/>
                    </a:lnTo>
                    <a:lnTo>
                      <a:pt x="2843" y="237"/>
                    </a:lnTo>
                    <a:lnTo>
                      <a:pt x="3005" y="253"/>
                    </a:lnTo>
                    <a:lnTo>
                      <a:pt x="3166" y="270"/>
                    </a:lnTo>
                    <a:lnTo>
                      <a:pt x="3325" y="288"/>
                    </a:lnTo>
                    <a:lnTo>
                      <a:pt x="3480" y="307"/>
                    </a:lnTo>
                    <a:lnTo>
                      <a:pt x="3634" y="327"/>
                    </a:lnTo>
                    <a:lnTo>
                      <a:pt x="3786" y="347"/>
                    </a:lnTo>
                    <a:lnTo>
                      <a:pt x="3936" y="368"/>
                    </a:lnTo>
                    <a:lnTo>
                      <a:pt x="4082" y="391"/>
                    </a:lnTo>
                    <a:lnTo>
                      <a:pt x="4226" y="413"/>
                    </a:lnTo>
                    <a:lnTo>
                      <a:pt x="4368" y="437"/>
                    </a:lnTo>
                    <a:lnTo>
                      <a:pt x="4507" y="461"/>
                    </a:lnTo>
                    <a:lnTo>
                      <a:pt x="4643" y="486"/>
                    </a:lnTo>
                    <a:lnTo>
                      <a:pt x="4777" y="511"/>
                    </a:lnTo>
                    <a:lnTo>
                      <a:pt x="4908" y="538"/>
                    </a:lnTo>
                    <a:lnTo>
                      <a:pt x="5036" y="565"/>
                    </a:lnTo>
                    <a:lnTo>
                      <a:pt x="5161" y="593"/>
                    </a:lnTo>
                    <a:lnTo>
                      <a:pt x="5283" y="621"/>
                    </a:lnTo>
                    <a:lnTo>
                      <a:pt x="5402" y="650"/>
                    </a:lnTo>
                    <a:lnTo>
                      <a:pt x="5518" y="680"/>
                    </a:lnTo>
                    <a:lnTo>
                      <a:pt x="5631" y="710"/>
                    </a:lnTo>
                    <a:lnTo>
                      <a:pt x="5741" y="741"/>
                    </a:lnTo>
                    <a:lnTo>
                      <a:pt x="5846" y="773"/>
                    </a:lnTo>
                    <a:lnTo>
                      <a:pt x="5950" y="805"/>
                    </a:lnTo>
                    <a:lnTo>
                      <a:pt x="6050" y="838"/>
                    </a:lnTo>
                    <a:lnTo>
                      <a:pt x="6145" y="871"/>
                    </a:lnTo>
                    <a:lnTo>
                      <a:pt x="6237" y="904"/>
                    </a:lnTo>
                    <a:lnTo>
                      <a:pt x="6327" y="939"/>
                    </a:lnTo>
                    <a:lnTo>
                      <a:pt x="6412" y="974"/>
                    </a:lnTo>
                    <a:lnTo>
                      <a:pt x="6494" y="1009"/>
                    </a:lnTo>
                    <a:lnTo>
                      <a:pt x="6571" y="1044"/>
                    </a:lnTo>
                    <a:lnTo>
                      <a:pt x="6609" y="1063"/>
                    </a:lnTo>
                    <a:lnTo>
                      <a:pt x="6646" y="1081"/>
                    </a:lnTo>
                    <a:lnTo>
                      <a:pt x="6681" y="1099"/>
                    </a:lnTo>
                    <a:lnTo>
                      <a:pt x="6716" y="1117"/>
                    </a:lnTo>
                    <a:lnTo>
                      <a:pt x="6750" y="1135"/>
                    </a:lnTo>
                    <a:lnTo>
                      <a:pt x="6782" y="1154"/>
                    </a:lnTo>
                    <a:lnTo>
                      <a:pt x="6813" y="1173"/>
                    </a:lnTo>
                    <a:lnTo>
                      <a:pt x="6844" y="1192"/>
                    </a:lnTo>
                    <a:lnTo>
                      <a:pt x="6873" y="1210"/>
                    </a:lnTo>
                    <a:lnTo>
                      <a:pt x="6901" y="1229"/>
                    </a:lnTo>
                    <a:lnTo>
                      <a:pt x="6929" y="1247"/>
                    </a:lnTo>
                    <a:lnTo>
                      <a:pt x="6955" y="1266"/>
                    </a:lnTo>
                    <a:lnTo>
                      <a:pt x="6981" y="1286"/>
                    </a:lnTo>
                    <a:lnTo>
                      <a:pt x="7005" y="1304"/>
                    </a:lnTo>
                    <a:lnTo>
                      <a:pt x="7029" y="1323"/>
                    </a:lnTo>
                    <a:lnTo>
                      <a:pt x="7051" y="1342"/>
                    </a:lnTo>
                    <a:lnTo>
                      <a:pt x="7071" y="1362"/>
                    </a:lnTo>
                    <a:lnTo>
                      <a:pt x="7091" y="1381"/>
                    </a:lnTo>
                    <a:lnTo>
                      <a:pt x="7110" y="1400"/>
                    </a:lnTo>
                    <a:lnTo>
                      <a:pt x="7128" y="1418"/>
                    </a:lnTo>
                    <a:lnTo>
                      <a:pt x="7144" y="1437"/>
                    </a:lnTo>
                    <a:lnTo>
                      <a:pt x="7160" y="1457"/>
                    </a:lnTo>
                    <a:lnTo>
                      <a:pt x="7174" y="1476"/>
                    </a:lnTo>
                    <a:lnTo>
                      <a:pt x="7188" y="1495"/>
                    </a:lnTo>
                    <a:lnTo>
                      <a:pt x="7200" y="1513"/>
                    </a:lnTo>
                    <a:lnTo>
                      <a:pt x="7211" y="1532"/>
                    </a:lnTo>
                    <a:lnTo>
                      <a:pt x="7221" y="1552"/>
                    </a:lnTo>
                    <a:lnTo>
                      <a:pt x="7230" y="1570"/>
                    </a:lnTo>
                    <a:lnTo>
                      <a:pt x="7237" y="1589"/>
                    </a:lnTo>
                    <a:lnTo>
                      <a:pt x="7245" y="1607"/>
                    </a:lnTo>
                    <a:lnTo>
                      <a:pt x="7250" y="1625"/>
                    </a:lnTo>
                    <a:lnTo>
                      <a:pt x="7255" y="1645"/>
                    </a:lnTo>
                    <a:lnTo>
                      <a:pt x="7258" y="1663"/>
                    </a:lnTo>
                    <a:lnTo>
                      <a:pt x="7260" y="1681"/>
                    </a:lnTo>
                    <a:lnTo>
                      <a:pt x="7262" y="1699"/>
                    </a:lnTo>
                    <a:lnTo>
                      <a:pt x="7262" y="1718"/>
                    </a:lnTo>
                    <a:lnTo>
                      <a:pt x="7366" y="1718"/>
                    </a:lnTo>
                    <a:lnTo>
                      <a:pt x="7366" y="1694"/>
                    </a:lnTo>
                    <a:lnTo>
                      <a:pt x="7364" y="1669"/>
                    </a:lnTo>
                    <a:lnTo>
                      <a:pt x="7360" y="1645"/>
                    </a:lnTo>
                    <a:lnTo>
                      <a:pt x="7356" y="1620"/>
                    </a:lnTo>
                    <a:lnTo>
                      <a:pt x="7349" y="1596"/>
                    </a:lnTo>
                    <a:lnTo>
                      <a:pt x="7342" y="1573"/>
                    </a:lnTo>
                    <a:lnTo>
                      <a:pt x="7334" y="1549"/>
                    </a:lnTo>
                    <a:lnTo>
                      <a:pt x="7323" y="1526"/>
                    </a:lnTo>
                    <a:lnTo>
                      <a:pt x="7313" y="1503"/>
                    </a:lnTo>
                    <a:lnTo>
                      <a:pt x="7301" y="1479"/>
                    </a:lnTo>
                    <a:lnTo>
                      <a:pt x="7287" y="1457"/>
                    </a:lnTo>
                    <a:lnTo>
                      <a:pt x="7273" y="1434"/>
                    </a:lnTo>
                    <a:lnTo>
                      <a:pt x="7257" y="1412"/>
                    </a:lnTo>
                    <a:lnTo>
                      <a:pt x="7240" y="1390"/>
                    </a:lnTo>
                    <a:lnTo>
                      <a:pt x="7223" y="1368"/>
                    </a:lnTo>
                    <a:lnTo>
                      <a:pt x="7204" y="1347"/>
                    </a:lnTo>
                    <a:lnTo>
                      <a:pt x="7183" y="1325"/>
                    </a:lnTo>
                    <a:lnTo>
                      <a:pt x="7163" y="1304"/>
                    </a:lnTo>
                    <a:lnTo>
                      <a:pt x="7141" y="1283"/>
                    </a:lnTo>
                    <a:lnTo>
                      <a:pt x="7118" y="1261"/>
                    </a:lnTo>
                    <a:lnTo>
                      <a:pt x="7093" y="1241"/>
                    </a:lnTo>
                    <a:lnTo>
                      <a:pt x="7068" y="1221"/>
                    </a:lnTo>
                    <a:lnTo>
                      <a:pt x="7042" y="1200"/>
                    </a:lnTo>
                    <a:lnTo>
                      <a:pt x="7015" y="1180"/>
                    </a:lnTo>
                    <a:lnTo>
                      <a:pt x="6987" y="1160"/>
                    </a:lnTo>
                    <a:lnTo>
                      <a:pt x="6958" y="1139"/>
                    </a:lnTo>
                    <a:lnTo>
                      <a:pt x="6928" y="1120"/>
                    </a:lnTo>
                    <a:lnTo>
                      <a:pt x="6897" y="1100"/>
                    </a:lnTo>
                    <a:lnTo>
                      <a:pt x="6865" y="1081"/>
                    </a:lnTo>
                    <a:lnTo>
                      <a:pt x="6833" y="1061"/>
                    </a:lnTo>
                    <a:lnTo>
                      <a:pt x="6799" y="1042"/>
                    </a:lnTo>
                    <a:lnTo>
                      <a:pt x="6763" y="1023"/>
                    </a:lnTo>
                    <a:lnTo>
                      <a:pt x="6728" y="1004"/>
                    </a:lnTo>
                    <a:lnTo>
                      <a:pt x="6691" y="985"/>
                    </a:lnTo>
                    <a:lnTo>
                      <a:pt x="6653" y="966"/>
                    </a:lnTo>
                    <a:lnTo>
                      <a:pt x="6614" y="947"/>
                    </a:lnTo>
                    <a:lnTo>
                      <a:pt x="6535" y="911"/>
                    </a:lnTo>
                    <a:lnTo>
                      <a:pt x="6451" y="875"/>
                    </a:lnTo>
                    <a:lnTo>
                      <a:pt x="6364" y="839"/>
                    </a:lnTo>
                    <a:lnTo>
                      <a:pt x="6273" y="805"/>
                    </a:lnTo>
                    <a:lnTo>
                      <a:pt x="6179" y="770"/>
                    </a:lnTo>
                    <a:lnTo>
                      <a:pt x="6081" y="737"/>
                    </a:lnTo>
                    <a:lnTo>
                      <a:pt x="5980" y="704"/>
                    </a:lnTo>
                    <a:lnTo>
                      <a:pt x="5875" y="671"/>
                    </a:lnTo>
                    <a:lnTo>
                      <a:pt x="5769" y="639"/>
                    </a:lnTo>
                    <a:lnTo>
                      <a:pt x="5658" y="608"/>
                    </a:lnTo>
                    <a:lnTo>
                      <a:pt x="5544" y="577"/>
                    </a:lnTo>
                    <a:lnTo>
                      <a:pt x="5426" y="547"/>
                    </a:lnTo>
                    <a:lnTo>
                      <a:pt x="5306" y="518"/>
                    </a:lnTo>
                    <a:lnTo>
                      <a:pt x="5184" y="489"/>
                    </a:lnTo>
                    <a:lnTo>
                      <a:pt x="5057" y="461"/>
                    </a:lnTo>
                    <a:lnTo>
                      <a:pt x="4928" y="433"/>
                    </a:lnTo>
                    <a:lnTo>
                      <a:pt x="4797" y="407"/>
                    </a:lnTo>
                    <a:lnTo>
                      <a:pt x="4662" y="381"/>
                    </a:lnTo>
                    <a:lnTo>
                      <a:pt x="4525" y="356"/>
                    </a:lnTo>
                    <a:lnTo>
                      <a:pt x="4385" y="331"/>
                    </a:lnTo>
                    <a:lnTo>
                      <a:pt x="4242" y="307"/>
                    </a:lnTo>
                    <a:lnTo>
                      <a:pt x="4098" y="285"/>
                    </a:lnTo>
                    <a:lnTo>
                      <a:pt x="3949" y="263"/>
                    </a:lnTo>
                    <a:lnTo>
                      <a:pt x="3800" y="241"/>
                    </a:lnTo>
                    <a:lnTo>
                      <a:pt x="3647" y="221"/>
                    </a:lnTo>
                    <a:lnTo>
                      <a:pt x="3493" y="201"/>
                    </a:lnTo>
                    <a:lnTo>
                      <a:pt x="3335" y="183"/>
                    </a:lnTo>
                    <a:lnTo>
                      <a:pt x="3177" y="164"/>
                    </a:lnTo>
                    <a:lnTo>
                      <a:pt x="3016" y="147"/>
                    </a:lnTo>
                    <a:lnTo>
                      <a:pt x="2852" y="131"/>
                    </a:lnTo>
                    <a:lnTo>
                      <a:pt x="2687" y="115"/>
                    </a:lnTo>
                    <a:lnTo>
                      <a:pt x="2519" y="101"/>
                    </a:lnTo>
                    <a:lnTo>
                      <a:pt x="2350" y="87"/>
                    </a:lnTo>
                    <a:lnTo>
                      <a:pt x="2179" y="75"/>
                    </a:lnTo>
                    <a:lnTo>
                      <a:pt x="2005" y="63"/>
                    </a:lnTo>
                    <a:lnTo>
                      <a:pt x="1831" y="52"/>
                    </a:lnTo>
                    <a:lnTo>
                      <a:pt x="1655" y="43"/>
                    </a:lnTo>
                    <a:lnTo>
                      <a:pt x="1476" y="34"/>
                    </a:lnTo>
                    <a:lnTo>
                      <a:pt x="1297" y="27"/>
                    </a:lnTo>
                    <a:lnTo>
                      <a:pt x="1116" y="19"/>
                    </a:lnTo>
                    <a:lnTo>
                      <a:pt x="933" y="14"/>
                    </a:lnTo>
                    <a:lnTo>
                      <a:pt x="749" y="8"/>
                    </a:lnTo>
                    <a:lnTo>
                      <a:pt x="564" y="5"/>
                    </a:lnTo>
                    <a:lnTo>
                      <a:pt x="377" y="2"/>
                    </a:lnTo>
                    <a:lnTo>
                      <a:pt x="189" y="0"/>
                    </a:lnTo>
                    <a:lnTo>
                      <a:pt x="0" y="0"/>
                    </a:lnTo>
                    <a:lnTo>
                      <a:pt x="0" y="10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45" name="Freeform 1044"/>
              <p:cNvSpPr>
                <a:spLocks/>
              </p:cNvSpPr>
              <p:nvPr/>
            </p:nvSpPr>
            <p:spPr bwMode="auto">
              <a:xfrm>
                <a:off x="4890" y="11"/>
                <a:ext cx="409" cy="156"/>
              </a:xfrm>
              <a:custGeom>
                <a:avLst/>
                <a:gdLst>
                  <a:gd name="T0" fmla="*/ 0 w 7365"/>
                  <a:gd name="T1" fmla="*/ 0 h 1718"/>
                  <a:gd name="T2" fmla="*/ 0 w 7365"/>
                  <a:gd name="T3" fmla="*/ 0 h 1718"/>
                  <a:gd name="T4" fmla="*/ 0 w 7365"/>
                  <a:gd name="T5" fmla="*/ 0 h 1718"/>
                  <a:gd name="T6" fmla="*/ 0 w 7365"/>
                  <a:gd name="T7" fmla="*/ 0 h 1718"/>
                  <a:gd name="T8" fmla="*/ 0 w 7365"/>
                  <a:gd name="T9" fmla="*/ 0 h 1718"/>
                  <a:gd name="T10" fmla="*/ 0 w 7365"/>
                  <a:gd name="T11" fmla="*/ 0 h 1718"/>
                  <a:gd name="T12" fmla="*/ 0 w 7365"/>
                  <a:gd name="T13" fmla="*/ 0 h 1718"/>
                  <a:gd name="T14" fmla="*/ 0 w 7365"/>
                  <a:gd name="T15" fmla="*/ 0 h 1718"/>
                  <a:gd name="T16" fmla="*/ 0 w 7365"/>
                  <a:gd name="T17" fmla="*/ 0 h 1718"/>
                  <a:gd name="T18" fmla="*/ 0 w 7365"/>
                  <a:gd name="T19" fmla="*/ 0 h 1718"/>
                  <a:gd name="T20" fmla="*/ 0 w 7365"/>
                  <a:gd name="T21" fmla="*/ 0 h 1718"/>
                  <a:gd name="T22" fmla="*/ 0 w 7365"/>
                  <a:gd name="T23" fmla="*/ 0 h 1718"/>
                  <a:gd name="T24" fmla="*/ 0 w 7365"/>
                  <a:gd name="T25" fmla="*/ 0 h 1718"/>
                  <a:gd name="T26" fmla="*/ 0 w 7365"/>
                  <a:gd name="T27" fmla="*/ 0 h 1718"/>
                  <a:gd name="T28" fmla="*/ 0 w 7365"/>
                  <a:gd name="T29" fmla="*/ 0 h 1718"/>
                  <a:gd name="T30" fmla="*/ 0 w 7365"/>
                  <a:gd name="T31" fmla="*/ 0 h 1718"/>
                  <a:gd name="T32" fmla="*/ 0 w 7365"/>
                  <a:gd name="T33" fmla="*/ 0 h 1718"/>
                  <a:gd name="T34" fmla="*/ 0 w 7365"/>
                  <a:gd name="T35" fmla="*/ 0 h 1718"/>
                  <a:gd name="T36" fmla="*/ 0 w 7365"/>
                  <a:gd name="T37" fmla="*/ 0 h 1718"/>
                  <a:gd name="T38" fmla="*/ 0 w 7365"/>
                  <a:gd name="T39" fmla="*/ 0 h 1718"/>
                  <a:gd name="T40" fmla="*/ 0 w 7365"/>
                  <a:gd name="T41" fmla="*/ 0 h 1718"/>
                  <a:gd name="T42" fmla="*/ 0 w 7365"/>
                  <a:gd name="T43" fmla="*/ 0 h 1718"/>
                  <a:gd name="T44" fmla="*/ 0 w 7365"/>
                  <a:gd name="T45" fmla="*/ 0 h 1718"/>
                  <a:gd name="T46" fmla="*/ 0 w 7365"/>
                  <a:gd name="T47" fmla="*/ 0 h 1718"/>
                  <a:gd name="T48" fmla="*/ 0 w 7365"/>
                  <a:gd name="T49" fmla="*/ 0 h 1718"/>
                  <a:gd name="T50" fmla="*/ 0 w 7365"/>
                  <a:gd name="T51" fmla="*/ 0 h 1718"/>
                  <a:gd name="T52" fmla="*/ 0 w 7365"/>
                  <a:gd name="T53" fmla="*/ 0 h 1718"/>
                  <a:gd name="T54" fmla="*/ 0 w 7365"/>
                  <a:gd name="T55" fmla="*/ 0 h 1718"/>
                  <a:gd name="T56" fmla="*/ 0 w 7365"/>
                  <a:gd name="T57" fmla="*/ 0 h 1718"/>
                  <a:gd name="T58" fmla="*/ 0 w 7365"/>
                  <a:gd name="T59" fmla="*/ 0 h 1718"/>
                  <a:gd name="T60" fmla="*/ 0 w 7365"/>
                  <a:gd name="T61" fmla="*/ 0 h 1718"/>
                  <a:gd name="T62" fmla="*/ 0 w 7365"/>
                  <a:gd name="T63" fmla="*/ 0 h 1718"/>
                  <a:gd name="T64" fmla="*/ 0 w 7365"/>
                  <a:gd name="T65" fmla="*/ 0 h 1718"/>
                  <a:gd name="T66" fmla="*/ 0 w 7365"/>
                  <a:gd name="T67" fmla="*/ 0 h 1718"/>
                  <a:gd name="T68" fmla="*/ 0 w 7365"/>
                  <a:gd name="T69" fmla="*/ 0 h 1718"/>
                  <a:gd name="T70" fmla="*/ 0 w 7365"/>
                  <a:gd name="T71" fmla="*/ 0 h 1718"/>
                  <a:gd name="T72" fmla="*/ 0 w 7365"/>
                  <a:gd name="T73" fmla="*/ 0 h 1718"/>
                  <a:gd name="T74" fmla="*/ 0 w 7365"/>
                  <a:gd name="T75" fmla="*/ 0 h 1718"/>
                  <a:gd name="T76" fmla="*/ 0 w 7365"/>
                  <a:gd name="T77" fmla="*/ 0 h 1718"/>
                  <a:gd name="T78" fmla="*/ 0 w 7365"/>
                  <a:gd name="T79" fmla="*/ 0 h 1718"/>
                  <a:gd name="T80" fmla="*/ 0 w 7365"/>
                  <a:gd name="T81" fmla="*/ 0 h 1718"/>
                  <a:gd name="T82" fmla="*/ 0 w 7365"/>
                  <a:gd name="T83" fmla="*/ 0 h 1718"/>
                  <a:gd name="T84" fmla="*/ 0 w 7365"/>
                  <a:gd name="T85" fmla="*/ 0 h 1718"/>
                  <a:gd name="T86" fmla="*/ 0 w 7365"/>
                  <a:gd name="T87" fmla="*/ 0 h 1718"/>
                  <a:gd name="T88" fmla="*/ 0 w 7365"/>
                  <a:gd name="T89" fmla="*/ 0 h 1718"/>
                  <a:gd name="T90" fmla="*/ 0 w 7365"/>
                  <a:gd name="T91" fmla="*/ 0 h 1718"/>
                  <a:gd name="T92" fmla="*/ 0 w 7365"/>
                  <a:gd name="T93" fmla="*/ 0 h 1718"/>
                  <a:gd name="T94" fmla="*/ 0 w 7365"/>
                  <a:gd name="T95" fmla="*/ 0 h 1718"/>
                  <a:gd name="T96" fmla="*/ 0 w 7365"/>
                  <a:gd name="T97" fmla="*/ 0 h 1718"/>
                  <a:gd name="T98" fmla="*/ 0 w 7365"/>
                  <a:gd name="T99" fmla="*/ 0 h 1718"/>
                  <a:gd name="T100" fmla="*/ 0 w 7365"/>
                  <a:gd name="T101" fmla="*/ 0 h 1718"/>
                  <a:gd name="T102" fmla="*/ 0 w 7365"/>
                  <a:gd name="T103" fmla="*/ 0 h 1718"/>
                  <a:gd name="T104" fmla="*/ 0 w 7365"/>
                  <a:gd name="T105" fmla="*/ 0 h 1718"/>
                  <a:gd name="T106" fmla="*/ 0 w 7365"/>
                  <a:gd name="T107" fmla="*/ 0 h 1718"/>
                  <a:gd name="T108" fmla="*/ 0 w 7365"/>
                  <a:gd name="T109" fmla="*/ 0 h 1718"/>
                  <a:gd name="T110" fmla="*/ 0 w 7365"/>
                  <a:gd name="T111" fmla="*/ 0 h 1718"/>
                  <a:gd name="T112" fmla="*/ 0 w 7365"/>
                  <a:gd name="T113" fmla="*/ 0 h 17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65"/>
                  <a:gd name="T172" fmla="*/ 0 h 1718"/>
                  <a:gd name="T173" fmla="*/ 7365 w 7365"/>
                  <a:gd name="T174" fmla="*/ 1718 h 17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65" h="1718">
                    <a:moveTo>
                      <a:pt x="104" y="1718"/>
                    </a:moveTo>
                    <a:lnTo>
                      <a:pt x="104" y="1718"/>
                    </a:lnTo>
                    <a:lnTo>
                      <a:pt x="104" y="1699"/>
                    </a:lnTo>
                    <a:lnTo>
                      <a:pt x="105" y="1681"/>
                    </a:lnTo>
                    <a:lnTo>
                      <a:pt x="108" y="1663"/>
                    </a:lnTo>
                    <a:lnTo>
                      <a:pt x="111" y="1645"/>
                    </a:lnTo>
                    <a:lnTo>
                      <a:pt x="116" y="1625"/>
                    </a:lnTo>
                    <a:lnTo>
                      <a:pt x="121" y="1607"/>
                    </a:lnTo>
                    <a:lnTo>
                      <a:pt x="129" y="1589"/>
                    </a:lnTo>
                    <a:lnTo>
                      <a:pt x="136" y="1570"/>
                    </a:lnTo>
                    <a:lnTo>
                      <a:pt x="145" y="1552"/>
                    </a:lnTo>
                    <a:lnTo>
                      <a:pt x="154" y="1532"/>
                    </a:lnTo>
                    <a:lnTo>
                      <a:pt x="166" y="1513"/>
                    </a:lnTo>
                    <a:lnTo>
                      <a:pt x="178" y="1495"/>
                    </a:lnTo>
                    <a:lnTo>
                      <a:pt x="191" y="1476"/>
                    </a:lnTo>
                    <a:lnTo>
                      <a:pt x="206" y="1457"/>
                    </a:lnTo>
                    <a:lnTo>
                      <a:pt x="221" y="1437"/>
                    </a:lnTo>
                    <a:lnTo>
                      <a:pt x="237" y="1418"/>
                    </a:lnTo>
                    <a:lnTo>
                      <a:pt x="255" y="1400"/>
                    </a:lnTo>
                    <a:lnTo>
                      <a:pt x="275" y="1381"/>
                    </a:lnTo>
                    <a:lnTo>
                      <a:pt x="295" y="1362"/>
                    </a:lnTo>
                    <a:lnTo>
                      <a:pt x="315" y="1342"/>
                    </a:lnTo>
                    <a:lnTo>
                      <a:pt x="337" y="1323"/>
                    </a:lnTo>
                    <a:lnTo>
                      <a:pt x="361" y="1304"/>
                    </a:lnTo>
                    <a:lnTo>
                      <a:pt x="385" y="1286"/>
                    </a:lnTo>
                    <a:lnTo>
                      <a:pt x="410" y="1266"/>
                    </a:lnTo>
                    <a:lnTo>
                      <a:pt x="437" y="1247"/>
                    </a:lnTo>
                    <a:lnTo>
                      <a:pt x="464" y="1229"/>
                    </a:lnTo>
                    <a:lnTo>
                      <a:pt x="493" y="1210"/>
                    </a:lnTo>
                    <a:lnTo>
                      <a:pt x="522" y="1192"/>
                    </a:lnTo>
                    <a:lnTo>
                      <a:pt x="553" y="1173"/>
                    </a:lnTo>
                    <a:lnTo>
                      <a:pt x="584" y="1154"/>
                    </a:lnTo>
                    <a:lnTo>
                      <a:pt x="616" y="1135"/>
                    </a:lnTo>
                    <a:lnTo>
                      <a:pt x="650" y="1117"/>
                    </a:lnTo>
                    <a:lnTo>
                      <a:pt x="685" y="1099"/>
                    </a:lnTo>
                    <a:lnTo>
                      <a:pt x="720" y="1081"/>
                    </a:lnTo>
                    <a:lnTo>
                      <a:pt x="756" y="1063"/>
                    </a:lnTo>
                    <a:lnTo>
                      <a:pt x="793" y="1044"/>
                    </a:lnTo>
                    <a:lnTo>
                      <a:pt x="872" y="1009"/>
                    </a:lnTo>
                    <a:lnTo>
                      <a:pt x="953" y="974"/>
                    </a:lnTo>
                    <a:lnTo>
                      <a:pt x="1039" y="939"/>
                    </a:lnTo>
                    <a:lnTo>
                      <a:pt x="1127" y="904"/>
                    </a:lnTo>
                    <a:lnTo>
                      <a:pt x="1221" y="871"/>
                    </a:lnTo>
                    <a:lnTo>
                      <a:pt x="1316" y="838"/>
                    </a:lnTo>
                    <a:lnTo>
                      <a:pt x="1416" y="805"/>
                    </a:lnTo>
                    <a:lnTo>
                      <a:pt x="1518" y="773"/>
                    </a:lnTo>
                    <a:lnTo>
                      <a:pt x="1625" y="741"/>
                    </a:lnTo>
                    <a:lnTo>
                      <a:pt x="1735" y="710"/>
                    </a:lnTo>
                    <a:lnTo>
                      <a:pt x="1847" y="680"/>
                    </a:lnTo>
                    <a:lnTo>
                      <a:pt x="1963" y="650"/>
                    </a:lnTo>
                    <a:lnTo>
                      <a:pt x="2083" y="621"/>
                    </a:lnTo>
                    <a:lnTo>
                      <a:pt x="2205" y="593"/>
                    </a:lnTo>
                    <a:lnTo>
                      <a:pt x="2330" y="565"/>
                    </a:lnTo>
                    <a:lnTo>
                      <a:pt x="2457" y="538"/>
                    </a:lnTo>
                    <a:lnTo>
                      <a:pt x="2589" y="511"/>
                    </a:lnTo>
                    <a:lnTo>
                      <a:pt x="2722" y="486"/>
                    </a:lnTo>
                    <a:lnTo>
                      <a:pt x="2859" y="461"/>
                    </a:lnTo>
                    <a:lnTo>
                      <a:pt x="2998" y="437"/>
                    </a:lnTo>
                    <a:lnTo>
                      <a:pt x="3140" y="413"/>
                    </a:lnTo>
                    <a:lnTo>
                      <a:pt x="3284" y="391"/>
                    </a:lnTo>
                    <a:lnTo>
                      <a:pt x="3430" y="368"/>
                    </a:lnTo>
                    <a:lnTo>
                      <a:pt x="3579" y="347"/>
                    </a:lnTo>
                    <a:lnTo>
                      <a:pt x="3731" y="327"/>
                    </a:lnTo>
                    <a:lnTo>
                      <a:pt x="3885" y="307"/>
                    </a:lnTo>
                    <a:lnTo>
                      <a:pt x="4041" y="288"/>
                    </a:lnTo>
                    <a:lnTo>
                      <a:pt x="4200" y="270"/>
                    </a:lnTo>
                    <a:lnTo>
                      <a:pt x="4361" y="253"/>
                    </a:lnTo>
                    <a:lnTo>
                      <a:pt x="4523" y="237"/>
                    </a:lnTo>
                    <a:lnTo>
                      <a:pt x="4688" y="222"/>
                    </a:lnTo>
                    <a:lnTo>
                      <a:pt x="4854" y="207"/>
                    </a:lnTo>
                    <a:lnTo>
                      <a:pt x="5023" y="194"/>
                    </a:lnTo>
                    <a:lnTo>
                      <a:pt x="5193" y="181"/>
                    </a:lnTo>
                    <a:lnTo>
                      <a:pt x="5367" y="170"/>
                    </a:lnTo>
                    <a:lnTo>
                      <a:pt x="5540" y="159"/>
                    </a:lnTo>
                    <a:lnTo>
                      <a:pt x="5716" y="149"/>
                    </a:lnTo>
                    <a:lnTo>
                      <a:pt x="5894" y="140"/>
                    </a:lnTo>
                    <a:lnTo>
                      <a:pt x="6073" y="132"/>
                    </a:lnTo>
                    <a:lnTo>
                      <a:pt x="6254" y="126"/>
                    </a:lnTo>
                    <a:lnTo>
                      <a:pt x="6435" y="119"/>
                    </a:lnTo>
                    <a:lnTo>
                      <a:pt x="6619" y="115"/>
                    </a:lnTo>
                    <a:lnTo>
                      <a:pt x="6803" y="111"/>
                    </a:lnTo>
                    <a:lnTo>
                      <a:pt x="6989" y="109"/>
                    </a:lnTo>
                    <a:lnTo>
                      <a:pt x="7177" y="107"/>
                    </a:lnTo>
                    <a:lnTo>
                      <a:pt x="7365" y="107"/>
                    </a:lnTo>
                    <a:lnTo>
                      <a:pt x="7365" y="0"/>
                    </a:lnTo>
                    <a:lnTo>
                      <a:pt x="7177" y="0"/>
                    </a:lnTo>
                    <a:lnTo>
                      <a:pt x="6989" y="2"/>
                    </a:lnTo>
                    <a:lnTo>
                      <a:pt x="6802" y="5"/>
                    </a:lnTo>
                    <a:lnTo>
                      <a:pt x="6617" y="8"/>
                    </a:lnTo>
                    <a:lnTo>
                      <a:pt x="6432" y="14"/>
                    </a:lnTo>
                    <a:lnTo>
                      <a:pt x="6249" y="19"/>
                    </a:lnTo>
                    <a:lnTo>
                      <a:pt x="6069" y="27"/>
                    </a:lnTo>
                    <a:lnTo>
                      <a:pt x="5889" y="34"/>
                    </a:lnTo>
                    <a:lnTo>
                      <a:pt x="5711" y="43"/>
                    </a:lnTo>
                    <a:lnTo>
                      <a:pt x="5535" y="52"/>
                    </a:lnTo>
                    <a:lnTo>
                      <a:pt x="5359" y="63"/>
                    </a:lnTo>
                    <a:lnTo>
                      <a:pt x="5187" y="75"/>
                    </a:lnTo>
                    <a:lnTo>
                      <a:pt x="5016" y="87"/>
                    </a:lnTo>
                    <a:lnTo>
                      <a:pt x="4847" y="101"/>
                    </a:lnTo>
                    <a:lnTo>
                      <a:pt x="4679" y="115"/>
                    </a:lnTo>
                    <a:lnTo>
                      <a:pt x="4514" y="131"/>
                    </a:lnTo>
                    <a:lnTo>
                      <a:pt x="4350" y="147"/>
                    </a:lnTo>
                    <a:lnTo>
                      <a:pt x="4189" y="164"/>
                    </a:lnTo>
                    <a:lnTo>
                      <a:pt x="4030" y="183"/>
                    </a:lnTo>
                    <a:lnTo>
                      <a:pt x="3873" y="201"/>
                    </a:lnTo>
                    <a:lnTo>
                      <a:pt x="3718" y="221"/>
                    </a:lnTo>
                    <a:lnTo>
                      <a:pt x="3566" y="241"/>
                    </a:lnTo>
                    <a:lnTo>
                      <a:pt x="3416" y="263"/>
                    </a:lnTo>
                    <a:lnTo>
                      <a:pt x="3268" y="285"/>
                    </a:lnTo>
                    <a:lnTo>
                      <a:pt x="3123" y="307"/>
                    </a:lnTo>
                    <a:lnTo>
                      <a:pt x="2981" y="331"/>
                    </a:lnTo>
                    <a:lnTo>
                      <a:pt x="2841" y="356"/>
                    </a:lnTo>
                    <a:lnTo>
                      <a:pt x="2704" y="381"/>
                    </a:lnTo>
                    <a:lnTo>
                      <a:pt x="2569" y="407"/>
                    </a:lnTo>
                    <a:lnTo>
                      <a:pt x="2437" y="433"/>
                    </a:lnTo>
                    <a:lnTo>
                      <a:pt x="2309" y="461"/>
                    </a:lnTo>
                    <a:lnTo>
                      <a:pt x="2182" y="489"/>
                    </a:lnTo>
                    <a:lnTo>
                      <a:pt x="2060" y="518"/>
                    </a:lnTo>
                    <a:lnTo>
                      <a:pt x="1940" y="547"/>
                    </a:lnTo>
                    <a:lnTo>
                      <a:pt x="1822" y="577"/>
                    </a:lnTo>
                    <a:lnTo>
                      <a:pt x="1708" y="608"/>
                    </a:lnTo>
                    <a:lnTo>
                      <a:pt x="1597" y="639"/>
                    </a:lnTo>
                    <a:lnTo>
                      <a:pt x="1489" y="671"/>
                    </a:lnTo>
                    <a:lnTo>
                      <a:pt x="1386" y="704"/>
                    </a:lnTo>
                    <a:lnTo>
                      <a:pt x="1284" y="737"/>
                    </a:lnTo>
                    <a:lnTo>
                      <a:pt x="1187" y="770"/>
                    </a:lnTo>
                    <a:lnTo>
                      <a:pt x="1092" y="805"/>
                    </a:lnTo>
                    <a:lnTo>
                      <a:pt x="1002" y="839"/>
                    </a:lnTo>
                    <a:lnTo>
                      <a:pt x="915" y="875"/>
                    </a:lnTo>
                    <a:lnTo>
                      <a:pt x="831" y="911"/>
                    </a:lnTo>
                    <a:lnTo>
                      <a:pt x="751" y="947"/>
                    </a:lnTo>
                    <a:lnTo>
                      <a:pt x="713" y="966"/>
                    </a:lnTo>
                    <a:lnTo>
                      <a:pt x="675" y="985"/>
                    </a:lnTo>
                    <a:lnTo>
                      <a:pt x="638" y="1004"/>
                    </a:lnTo>
                    <a:lnTo>
                      <a:pt x="603" y="1023"/>
                    </a:lnTo>
                    <a:lnTo>
                      <a:pt x="567" y="1042"/>
                    </a:lnTo>
                    <a:lnTo>
                      <a:pt x="533" y="1061"/>
                    </a:lnTo>
                    <a:lnTo>
                      <a:pt x="501" y="1081"/>
                    </a:lnTo>
                    <a:lnTo>
                      <a:pt x="469" y="1100"/>
                    </a:lnTo>
                    <a:lnTo>
                      <a:pt x="438" y="1120"/>
                    </a:lnTo>
                    <a:lnTo>
                      <a:pt x="408" y="1139"/>
                    </a:lnTo>
                    <a:lnTo>
                      <a:pt x="379" y="1160"/>
                    </a:lnTo>
                    <a:lnTo>
                      <a:pt x="351" y="1180"/>
                    </a:lnTo>
                    <a:lnTo>
                      <a:pt x="324" y="1200"/>
                    </a:lnTo>
                    <a:lnTo>
                      <a:pt x="297" y="1221"/>
                    </a:lnTo>
                    <a:lnTo>
                      <a:pt x="272" y="1241"/>
                    </a:lnTo>
                    <a:lnTo>
                      <a:pt x="248" y="1261"/>
                    </a:lnTo>
                    <a:lnTo>
                      <a:pt x="225" y="1283"/>
                    </a:lnTo>
                    <a:lnTo>
                      <a:pt x="203" y="1304"/>
                    </a:lnTo>
                    <a:lnTo>
                      <a:pt x="181" y="1325"/>
                    </a:lnTo>
                    <a:lnTo>
                      <a:pt x="162" y="1347"/>
                    </a:lnTo>
                    <a:lnTo>
                      <a:pt x="143" y="1368"/>
                    </a:lnTo>
                    <a:lnTo>
                      <a:pt x="125" y="1390"/>
                    </a:lnTo>
                    <a:lnTo>
                      <a:pt x="109" y="1412"/>
                    </a:lnTo>
                    <a:lnTo>
                      <a:pt x="93" y="1434"/>
                    </a:lnTo>
                    <a:lnTo>
                      <a:pt x="79" y="1457"/>
                    </a:lnTo>
                    <a:lnTo>
                      <a:pt x="65" y="1479"/>
                    </a:lnTo>
                    <a:lnTo>
                      <a:pt x="53" y="1503"/>
                    </a:lnTo>
                    <a:lnTo>
                      <a:pt x="42" y="1526"/>
                    </a:lnTo>
                    <a:lnTo>
                      <a:pt x="32" y="1549"/>
                    </a:lnTo>
                    <a:lnTo>
                      <a:pt x="24" y="1573"/>
                    </a:lnTo>
                    <a:lnTo>
                      <a:pt x="17" y="1596"/>
                    </a:lnTo>
                    <a:lnTo>
                      <a:pt x="10" y="1620"/>
                    </a:lnTo>
                    <a:lnTo>
                      <a:pt x="6" y="1645"/>
                    </a:lnTo>
                    <a:lnTo>
                      <a:pt x="2" y="1669"/>
                    </a:lnTo>
                    <a:lnTo>
                      <a:pt x="0" y="1694"/>
                    </a:lnTo>
                    <a:lnTo>
                      <a:pt x="0" y="1718"/>
                    </a:lnTo>
                    <a:lnTo>
                      <a:pt x="104" y="171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46" name="Freeform 1045"/>
              <p:cNvSpPr>
                <a:spLocks/>
              </p:cNvSpPr>
              <p:nvPr/>
            </p:nvSpPr>
            <p:spPr bwMode="auto">
              <a:xfrm>
                <a:off x="4890" y="167"/>
                <a:ext cx="409" cy="157"/>
              </a:xfrm>
              <a:custGeom>
                <a:avLst/>
                <a:gdLst>
                  <a:gd name="T0" fmla="*/ 0 w 7365"/>
                  <a:gd name="T1" fmla="*/ 0 h 1718"/>
                  <a:gd name="T2" fmla="*/ 0 w 7365"/>
                  <a:gd name="T3" fmla="*/ 0 h 1718"/>
                  <a:gd name="T4" fmla="*/ 0 w 7365"/>
                  <a:gd name="T5" fmla="*/ 0 h 1718"/>
                  <a:gd name="T6" fmla="*/ 0 w 7365"/>
                  <a:gd name="T7" fmla="*/ 0 h 1718"/>
                  <a:gd name="T8" fmla="*/ 0 w 7365"/>
                  <a:gd name="T9" fmla="*/ 0 h 1718"/>
                  <a:gd name="T10" fmla="*/ 0 w 7365"/>
                  <a:gd name="T11" fmla="*/ 0 h 1718"/>
                  <a:gd name="T12" fmla="*/ 0 w 7365"/>
                  <a:gd name="T13" fmla="*/ 0 h 1718"/>
                  <a:gd name="T14" fmla="*/ 0 w 7365"/>
                  <a:gd name="T15" fmla="*/ 0 h 1718"/>
                  <a:gd name="T16" fmla="*/ 0 w 7365"/>
                  <a:gd name="T17" fmla="*/ 0 h 1718"/>
                  <a:gd name="T18" fmla="*/ 0 w 7365"/>
                  <a:gd name="T19" fmla="*/ 0 h 1718"/>
                  <a:gd name="T20" fmla="*/ 0 w 7365"/>
                  <a:gd name="T21" fmla="*/ 0 h 1718"/>
                  <a:gd name="T22" fmla="*/ 0 w 7365"/>
                  <a:gd name="T23" fmla="*/ 0 h 1718"/>
                  <a:gd name="T24" fmla="*/ 0 w 7365"/>
                  <a:gd name="T25" fmla="*/ 0 h 1718"/>
                  <a:gd name="T26" fmla="*/ 0 w 7365"/>
                  <a:gd name="T27" fmla="*/ 0 h 1718"/>
                  <a:gd name="T28" fmla="*/ 0 w 7365"/>
                  <a:gd name="T29" fmla="*/ 0 h 1718"/>
                  <a:gd name="T30" fmla="*/ 0 w 7365"/>
                  <a:gd name="T31" fmla="*/ 0 h 1718"/>
                  <a:gd name="T32" fmla="*/ 0 w 7365"/>
                  <a:gd name="T33" fmla="*/ 0 h 1718"/>
                  <a:gd name="T34" fmla="*/ 0 w 7365"/>
                  <a:gd name="T35" fmla="*/ 0 h 1718"/>
                  <a:gd name="T36" fmla="*/ 0 w 7365"/>
                  <a:gd name="T37" fmla="*/ 0 h 1718"/>
                  <a:gd name="T38" fmla="*/ 0 w 7365"/>
                  <a:gd name="T39" fmla="*/ 0 h 1718"/>
                  <a:gd name="T40" fmla="*/ 0 w 7365"/>
                  <a:gd name="T41" fmla="*/ 0 h 1718"/>
                  <a:gd name="T42" fmla="*/ 0 w 7365"/>
                  <a:gd name="T43" fmla="*/ 0 h 1718"/>
                  <a:gd name="T44" fmla="*/ 0 w 7365"/>
                  <a:gd name="T45" fmla="*/ 0 h 1718"/>
                  <a:gd name="T46" fmla="*/ 0 w 7365"/>
                  <a:gd name="T47" fmla="*/ 0 h 1718"/>
                  <a:gd name="T48" fmla="*/ 0 w 7365"/>
                  <a:gd name="T49" fmla="*/ 0 h 1718"/>
                  <a:gd name="T50" fmla="*/ 0 w 7365"/>
                  <a:gd name="T51" fmla="*/ 0 h 1718"/>
                  <a:gd name="T52" fmla="*/ 0 w 7365"/>
                  <a:gd name="T53" fmla="*/ 0 h 1718"/>
                  <a:gd name="T54" fmla="*/ 0 w 7365"/>
                  <a:gd name="T55" fmla="*/ 0 h 1718"/>
                  <a:gd name="T56" fmla="*/ 0 w 7365"/>
                  <a:gd name="T57" fmla="*/ 0 h 1718"/>
                  <a:gd name="T58" fmla="*/ 0 w 7365"/>
                  <a:gd name="T59" fmla="*/ 0 h 1718"/>
                  <a:gd name="T60" fmla="*/ 0 w 7365"/>
                  <a:gd name="T61" fmla="*/ 0 h 1718"/>
                  <a:gd name="T62" fmla="*/ 0 w 7365"/>
                  <a:gd name="T63" fmla="*/ 0 h 1718"/>
                  <a:gd name="T64" fmla="*/ 0 w 7365"/>
                  <a:gd name="T65" fmla="*/ 0 h 1718"/>
                  <a:gd name="T66" fmla="*/ 0 w 7365"/>
                  <a:gd name="T67" fmla="*/ 0 h 1718"/>
                  <a:gd name="T68" fmla="*/ 0 w 7365"/>
                  <a:gd name="T69" fmla="*/ 0 h 1718"/>
                  <a:gd name="T70" fmla="*/ 0 w 7365"/>
                  <a:gd name="T71" fmla="*/ 0 h 1718"/>
                  <a:gd name="T72" fmla="*/ 0 w 7365"/>
                  <a:gd name="T73" fmla="*/ 0 h 1718"/>
                  <a:gd name="T74" fmla="*/ 0 w 7365"/>
                  <a:gd name="T75" fmla="*/ 0 h 1718"/>
                  <a:gd name="T76" fmla="*/ 0 w 7365"/>
                  <a:gd name="T77" fmla="*/ 0 h 1718"/>
                  <a:gd name="T78" fmla="*/ 0 w 7365"/>
                  <a:gd name="T79" fmla="*/ 0 h 1718"/>
                  <a:gd name="T80" fmla="*/ 0 w 7365"/>
                  <a:gd name="T81" fmla="*/ 0 h 1718"/>
                  <a:gd name="T82" fmla="*/ 0 w 7365"/>
                  <a:gd name="T83" fmla="*/ 0 h 1718"/>
                  <a:gd name="T84" fmla="*/ 0 w 7365"/>
                  <a:gd name="T85" fmla="*/ 0 h 1718"/>
                  <a:gd name="T86" fmla="*/ 0 w 7365"/>
                  <a:gd name="T87" fmla="*/ 0 h 1718"/>
                  <a:gd name="T88" fmla="*/ 0 w 7365"/>
                  <a:gd name="T89" fmla="*/ 0 h 1718"/>
                  <a:gd name="T90" fmla="*/ 0 w 7365"/>
                  <a:gd name="T91" fmla="*/ 0 h 1718"/>
                  <a:gd name="T92" fmla="*/ 0 w 7365"/>
                  <a:gd name="T93" fmla="*/ 0 h 1718"/>
                  <a:gd name="T94" fmla="*/ 0 w 7365"/>
                  <a:gd name="T95" fmla="*/ 0 h 1718"/>
                  <a:gd name="T96" fmla="*/ 0 w 7365"/>
                  <a:gd name="T97" fmla="*/ 0 h 1718"/>
                  <a:gd name="T98" fmla="*/ 0 w 7365"/>
                  <a:gd name="T99" fmla="*/ 0 h 1718"/>
                  <a:gd name="T100" fmla="*/ 0 w 7365"/>
                  <a:gd name="T101" fmla="*/ 0 h 1718"/>
                  <a:gd name="T102" fmla="*/ 0 w 7365"/>
                  <a:gd name="T103" fmla="*/ 0 h 1718"/>
                  <a:gd name="T104" fmla="*/ 0 w 7365"/>
                  <a:gd name="T105" fmla="*/ 0 h 1718"/>
                  <a:gd name="T106" fmla="*/ 0 w 7365"/>
                  <a:gd name="T107" fmla="*/ 0 h 1718"/>
                  <a:gd name="T108" fmla="*/ 0 w 7365"/>
                  <a:gd name="T109" fmla="*/ 0 h 17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65"/>
                  <a:gd name="T166" fmla="*/ 0 h 1718"/>
                  <a:gd name="T167" fmla="*/ 7365 w 7365"/>
                  <a:gd name="T168" fmla="*/ 1718 h 17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65" h="1718">
                    <a:moveTo>
                      <a:pt x="7365" y="1612"/>
                    </a:moveTo>
                    <a:lnTo>
                      <a:pt x="7177" y="1611"/>
                    </a:lnTo>
                    <a:lnTo>
                      <a:pt x="6989" y="1610"/>
                    </a:lnTo>
                    <a:lnTo>
                      <a:pt x="6803" y="1606"/>
                    </a:lnTo>
                    <a:lnTo>
                      <a:pt x="6619" y="1603"/>
                    </a:lnTo>
                    <a:lnTo>
                      <a:pt x="6435" y="1598"/>
                    </a:lnTo>
                    <a:lnTo>
                      <a:pt x="6254" y="1593"/>
                    </a:lnTo>
                    <a:lnTo>
                      <a:pt x="6073" y="1585"/>
                    </a:lnTo>
                    <a:lnTo>
                      <a:pt x="5894" y="1578"/>
                    </a:lnTo>
                    <a:lnTo>
                      <a:pt x="5716" y="1569"/>
                    </a:lnTo>
                    <a:lnTo>
                      <a:pt x="5540" y="1559"/>
                    </a:lnTo>
                    <a:lnTo>
                      <a:pt x="5367" y="1549"/>
                    </a:lnTo>
                    <a:lnTo>
                      <a:pt x="5193" y="1537"/>
                    </a:lnTo>
                    <a:lnTo>
                      <a:pt x="5023" y="1524"/>
                    </a:lnTo>
                    <a:lnTo>
                      <a:pt x="4854" y="1510"/>
                    </a:lnTo>
                    <a:lnTo>
                      <a:pt x="4688" y="1496"/>
                    </a:lnTo>
                    <a:lnTo>
                      <a:pt x="4523" y="1480"/>
                    </a:lnTo>
                    <a:lnTo>
                      <a:pt x="4361" y="1464"/>
                    </a:lnTo>
                    <a:lnTo>
                      <a:pt x="4200" y="1447"/>
                    </a:lnTo>
                    <a:lnTo>
                      <a:pt x="4041" y="1429"/>
                    </a:lnTo>
                    <a:lnTo>
                      <a:pt x="3885" y="1411"/>
                    </a:lnTo>
                    <a:lnTo>
                      <a:pt x="3731" y="1392"/>
                    </a:lnTo>
                    <a:lnTo>
                      <a:pt x="3579" y="1370"/>
                    </a:lnTo>
                    <a:lnTo>
                      <a:pt x="3430" y="1350"/>
                    </a:lnTo>
                    <a:lnTo>
                      <a:pt x="3284" y="1328"/>
                    </a:lnTo>
                    <a:lnTo>
                      <a:pt x="3140" y="1305"/>
                    </a:lnTo>
                    <a:lnTo>
                      <a:pt x="2998" y="1282"/>
                    </a:lnTo>
                    <a:lnTo>
                      <a:pt x="2859" y="1257"/>
                    </a:lnTo>
                    <a:lnTo>
                      <a:pt x="2722" y="1233"/>
                    </a:lnTo>
                    <a:lnTo>
                      <a:pt x="2589" y="1206"/>
                    </a:lnTo>
                    <a:lnTo>
                      <a:pt x="2457" y="1180"/>
                    </a:lnTo>
                    <a:lnTo>
                      <a:pt x="2330" y="1153"/>
                    </a:lnTo>
                    <a:lnTo>
                      <a:pt x="2205" y="1125"/>
                    </a:lnTo>
                    <a:lnTo>
                      <a:pt x="2083" y="1097"/>
                    </a:lnTo>
                    <a:lnTo>
                      <a:pt x="1963" y="1067"/>
                    </a:lnTo>
                    <a:lnTo>
                      <a:pt x="1847" y="1037"/>
                    </a:lnTo>
                    <a:lnTo>
                      <a:pt x="1735" y="1007"/>
                    </a:lnTo>
                    <a:lnTo>
                      <a:pt x="1625" y="976"/>
                    </a:lnTo>
                    <a:lnTo>
                      <a:pt x="1518" y="945"/>
                    </a:lnTo>
                    <a:lnTo>
                      <a:pt x="1416" y="912"/>
                    </a:lnTo>
                    <a:lnTo>
                      <a:pt x="1316" y="880"/>
                    </a:lnTo>
                    <a:lnTo>
                      <a:pt x="1221" y="847"/>
                    </a:lnTo>
                    <a:lnTo>
                      <a:pt x="1127" y="813"/>
                    </a:lnTo>
                    <a:lnTo>
                      <a:pt x="1039" y="779"/>
                    </a:lnTo>
                    <a:lnTo>
                      <a:pt x="953" y="744"/>
                    </a:lnTo>
                    <a:lnTo>
                      <a:pt x="872" y="709"/>
                    </a:lnTo>
                    <a:lnTo>
                      <a:pt x="793" y="673"/>
                    </a:lnTo>
                    <a:lnTo>
                      <a:pt x="756" y="655"/>
                    </a:lnTo>
                    <a:lnTo>
                      <a:pt x="720" y="638"/>
                    </a:lnTo>
                    <a:lnTo>
                      <a:pt x="685" y="619"/>
                    </a:lnTo>
                    <a:lnTo>
                      <a:pt x="650" y="600"/>
                    </a:lnTo>
                    <a:lnTo>
                      <a:pt x="616" y="582"/>
                    </a:lnTo>
                    <a:lnTo>
                      <a:pt x="584" y="564"/>
                    </a:lnTo>
                    <a:lnTo>
                      <a:pt x="553" y="545"/>
                    </a:lnTo>
                    <a:lnTo>
                      <a:pt x="522" y="527"/>
                    </a:lnTo>
                    <a:lnTo>
                      <a:pt x="493" y="509"/>
                    </a:lnTo>
                    <a:lnTo>
                      <a:pt x="464" y="489"/>
                    </a:lnTo>
                    <a:lnTo>
                      <a:pt x="437" y="470"/>
                    </a:lnTo>
                    <a:lnTo>
                      <a:pt x="410" y="452"/>
                    </a:lnTo>
                    <a:lnTo>
                      <a:pt x="385" y="433"/>
                    </a:lnTo>
                    <a:lnTo>
                      <a:pt x="361" y="414"/>
                    </a:lnTo>
                    <a:lnTo>
                      <a:pt x="337" y="394"/>
                    </a:lnTo>
                    <a:lnTo>
                      <a:pt x="315" y="375"/>
                    </a:lnTo>
                    <a:lnTo>
                      <a:pt x="295" y="357"/>
                    </a:lnTo>
                    <a:lnTo>
                      <a:pt x="275" y="338"/>
                    </a:lnTo>
                    <a:lnTo>
                      <a:pt x="255" y="318"/>
                    </a:lnTo>
                    <a:lnTo>
                      <a:pt x="237" y="299"/>
                    </a:lnTo>
                    <a:lnTo>
                      <a:pt x="221" y="280"/>
                    </a:lnTo>
                    <a:lnTo>
                      <a:pt x="206" y="261"/>
                    </a:lnTo>
                    <a:lnTo>
                      <a:pt x="191" y="243"/>
                    </a:lnTo>
                    <a:lnTo>
                      <a:pt x="178" y="223"/>
                    </a:lnTo>
                    <a:lnTo>
                      <a:pt x="166" y="204"/>
                    </a:lnTo>
                    <a:lnTo>
                      <a:pt x="154" y="185"/>
                    </a:lnTo>
                    <a:lnTo>
                      <a:pt x="145" y="167"/>
                    </a:lnTo>
                    <a:lnTo>
                      <a:pt x="136" y="148"/>
                    </a:lnTo>
                    <a:lnTo>
                      <a:pt x="129" y="129"/>
                    </a:lnTo>
                    <a:lnTo>
                      <a:pt x="121" y="110"/>
                    </a:lnTo>
                    <a:lnTo>
                      <a:pt x="116" y="92"/>
                    </a:lnTo>
                    <a:lnTo>
                      <a:pt x="111" y="74"/>
                    </a:lnTo>
                    <a:lnTo>
                      <a:pt x="108" y="56"/>
                    </a:lnTo>
                    <a:lnTo>
                      <a:pt x="105" y="37"/>
                    </a:lnTo>
                    <a:lnTo>
                      <a:pt x="104" y="18"/>
                    </a:lnTo>
                    <a:lnTo>
                      <a:pt x="104" y="0"/>
                    </a:lnTo>
                    <a:lnTo>
                      <a:pt x="0" y="0"/>
                    </a:lnTo>
                    <a:lnTo>
                      <a:pt x="0" y="25"/>
                    </a:lnTo>
                    <a:lnTo>
                      <a:pt x="2" y="49"/>
                    </a:lnTo>
                    <a:lnTo>
                      <a:pt x="6" y="73"/>
                    </a:lnTo>
                    <a:lnTo>
                      <a:pt x="10" y="97"/>
                    </a:lnTo>
                    <a:lnTo>
                      <a:pt x="17" y="122"/>
                    </a:lnTo>
                    <a:lnTo>
                      <a:pt x="24" y="145"/>
                    </a:lnTo>
                    <a:lnTo>
                      <a:pt x="32" y="169"/>
                    </a:lnTo>
                    <a:lnTo>
                      <a:pt x="42" y="192"/>
                    </a:lnTo>
                    <a:lnTo>
                      <a:pt x="53" y="216"/>
                    </a:lnTo>
                    <a:lnTo>
                      <a:pt x="65" y="238"/>
                    </a:lnTo>
                    <a:lnTo>
                      <a:pt x="79" y="261"/>
                    </a:lnTo>
                    <a:lnTo>
                      <a:pt x="93" y="283"/>
                    </a:lnTo>
                    <a:lnTo>
                      <a:pt x="109" y="306"/>
                    </a:lnTo>
                    <a:lnTo>
                      <a:pt x="125" y="328"/>
                    </a:lnTo>
                    <a:lnTo>
                      <a:pt x="143" y="349"/>
                    </a:lnTo>
                    <a:lnTo>
                      <a:pt x="162" y="372"/>
                    </a:lnTo>
                    <a:lnTo>
                      <a:pt x="181" y="393"/>
                    </a:lnTo>
                    <a:lnTo>
                      <a:pt x="203" y="415"/>
                    </a:lnTo>
                    <a:lnTo>
                      <a:pt x="225" y="435"/>
                    </a:lnTo>
                    <a:lnTo>
                      <a:pt x="248" y="456"/>
                    </a:lnTo>
                    <a:lnTo>
                      <a:pt x="272" y="478"/>
                    </a:lnTo>
                    <a:lnTo>
                      <a:pt x="297" y="498"/>
                    </a:lnTo>
                    <a:lnTo>
                      <a:pt x="324" y="518"/>
                    </a:lnTo>
                    <a:lnTo>
                      <a:pt x="351" y="538"/>
                    </a:lnTo>
                    <a:lnTo>
                      <a:pt x="379" y="559"/>
                    </a:lnTo>
                    <a:lnTo>
                      <a:pt x="408" y="578"/>
                    </a:lnTo>
                    <a:lnTo>
                      <a:pt x="438" y="598"/>
                    </a:lnTo>
                    <a:lnTo>
                      <a:pt x="469" y="618"/>
                    </a:lnTo>
                    <a:lnTo>
                      <a:pt x="501" y="638"/>
                    </a:lnTo>
                    <a:lnTo>
                      <a:pt x="533" y="657"/>
                    </a:lnTo>
                    <a:lnTo>
                      <a:pt x="567" y="676"/>
                    </a:lnTo>
                    <a:lnTo>
                      <a:pt x="603" y="695"/>
                    </a:lnTo>
                    <a:lnTo>
                      <a:pt x="638" y="714"/>
                    </a:lnTo>
                    <a:lnTo>
                      <a:pt x="675" y="733"/>
                    </a:lnTo>
                    <a:lnTo>
                      <a:pt x="713" y="752"/>
                    </a:lnTo>
                    <a:lnTo>
                      <a:pt x="751" y="770"/>
                    </a:lnTo>
                    <a:lnTo>
                      <a:pt x="831" y="807"/>
                    </a:lnTo>
                    <a:lnTo>
                      <a:pt x="915" y="843"/>
                    </a:lnTo>
                    <a:lnTo>
                      <a:pt x="1002" y="878"/>
                    </a:lnTo>
                    <a:lnTo>
                      <a:pt x="1092" y="913"/>
                    </a:lnTo>
                    <a:lnTo>
                      <a:pt x="1187" y="948"/>
                    </a:lnTo>
                    <a:lnTo>
                      <a:pt x="1284" y="982"/>
                    </a:lnTo>
                    <a:lnTo>
                      <a:pt x="1386" y="1015"/>
                    </a:lnTo>
                    <a:lnTo>
                      <a:pt x="1489" y="1047"/>
                    </a:lnTo>
                    <a:lnTo>
                      <a:pt x="1597" y="1079"/>
                    </a:lnTo>
                    <a:lnTo>
                      <a:pt x="1708" y="1110"/>
                    </a:lnTo>
                    <a:lnTo>
                      <a:pt x="1822" y="1141"/>
                    </a:lnTo>
                    <a:lnTo>
                      <a:pt x="1940" y="1171"/>
                    </a:lnTo>
                    <a:lnTo>
                      <a:pt x="2060" y="1201"/>
                    </a:lnTo>
                    <a:lnTo>
                      <a:pt x="2182" y="1229"/>
                    </a:lnTo>
                    <a:lnTo>
                      <a:pt x="2309" y="1257"/>
                    </a:lnTo>
                    <a:lnTo>
                      <a:pt x="2437" y="1284"/>
                    </a:lnTo>
                    <a:lnTo>
                      <a:pt x="2569" y="1311"/>
                    </a:lnTo>
                    <a:lnTo>
                      <a:pt x="2704" y="1337"/>
                    </a:lnTo>
                    <a:lnTo>
                      <a:pt x="2841" y="1362"/>
                    </a:lnTo>
                    <a:lnTo>
                      <a:pt x="2981" y="1386"/>
                    </a:lnTo>
                    <a:lnTo>
                      <a:pt x="3123" y="1410"/>
                    </a:lnTo>
                    <a:lnTo>
                      <a:pt x="3268" y="1433"/>
                    </a:lnTo>
                    <a:lnTo>
                      <a:pt x="3416" y="1455"/>
                    </a:lnTo>
                    <a:lnTo>
                      <a:pt x="3566" y="1476"/>
                    </a:lnTo>
                    <a:lnTo>
                      <a:pt x="3718" y="1496"/>
                    </a:lnTo>
                    <a:lnTo>
                      <a:pt x="3873" y="1517"/>
                    </a:lnTo>
                    <a:lnTo>
                      <a:pt x="4030" y="1536"/>
                    </a:lnTo>
                    <a:lnTo>
                      <a:pt x="4189" y="1553"/>
                    </a:lnTo>
                    <a:lnTo>
                      <a:pt x="4350" y="1570"/>
                    </a:lnTo>
                    <a:lnTo>
                      <a:pt x="4514" y="1587"/>
                    </a:lnTo>
                    <a:lnTo>
                      <a:pt x="4679" y="1602"/>
                    </a:lnTo>
                    <a:lnTo>
                      <a:pt x="4847" y="1617"/>
                    </a:lnTo>
                    <a:lnTo>
                      <a:pt x="5016" y="1630"/>
                    </a:lnTo>
                    <a:lnTo>
                      <a:pt x="5187" y="1643"/>
                    </a:lnTo>
                    <a:lnTo>
                      <a:pt x="5359" y="1655"/>
                    </a:lnTo>
                    <a:lnTo>
                      <a:pt x="5535" y="1665"/>
                    </a:lnTo>
                    <a:lnTo>
                      <a:pt x="5711" y="1675"/>
                    </a:lnTo>
                    <a:lnTo>
                      <a:pt x="5889" y="1684"/>
                    </a:lnTo>
                    <a:lnTo>
                      <a:pt x="6069" y="1692"/>
                    </a:lnTo>
                    <a:lnTo>
                      <a:pt x="6249" y="1698"/>
                    </a:lnTo>
                    <a:lnTo>
                      <a:pt x="6432" y="1705"/>
                    </a:lnTo>
                    <a:lnTo>
                      <a:pt x="6617" y="1709"/>
                    </a:lnTo>
                    <a:lnTo>
                      <a:pt x="6802" y="1713"/>
                    </a:lnTo>
                    <a:lnTo>
                      <a:pt x="6989" y="1715"/>
                    </a:lnTo>
                    <a:lnTo>
                      <a:pt x="7177" y="1718"/>
                    </a:lnTo>
                    <a:lnTo>
                      <a:pt x="7365" y="1718"/>
                    </a:lnTo>
                    <a:lnTo>
                      <a:pt x="7365" y="16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47" name="Freeform 1046"/>
              <p:cNvSpPr>
                <a:spLocks/>
              </p:cNvSpPr>
              <p:nvPr/>
            </p:nvSpPr>
            <p:spPr bwMode="auto">
              <a:xfrm>
                <a:off x="5299" y="31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48" name="Freeform 1047"/>
              <p:cNvSpPr>
                <a:spLocks/>
              </p:cNvSpPr>
              <p:nvPr/>
            </p:nvSpPr>
            <p:spPr bwMode="auto">
              <a:xfrm>
                <a:off x="5315" y="168"/>
                <a:ext cx="318" cy="149"/>
              </a:xfrm>
              <a:custGeom>
                <a:avLst/>
                <a:gdLst>
                  <a:gd name="T0" fmla="*/ 0 w 5732"/>
                  <a:gd name="T1" fmla="*/ 0 h 1641"/>
                  <a:gd name="T2" fmla="*/ 0 w 5732"/>
                  <a:gd name="T3" fmla="*/ 0 h 1641"/>
                  <a:gd name="T4" fmla="*/ 0 w 5732"/>
                  <a:gd name="T5" fmla="*/ 0 h 1641"/>
                  <a:gd name="T6" fmla="*/ 0 w 5732"/>
                  <a:gd name="T7" fmla="*/ 0 h 1641"/>
                  <a:gd name="T8" fmla="*/ 0 w 5732"/>
                  <a:gd name="T9" fmla="*/ 0 h 1641"/>
                  <a:gd name="T10" fmla="*/ 0 w 5732"/>
                  <a:gd name="T11" fmla="*/ 0 h 1641"/>
                  <a:gd name="T12" fmla="*/ 0 w 5732"/>
                  <a:gd name="T13" fmla="*/ 0 h 1641"/>
                  <a:gd name="T14" fmla="*/ 0 w 5732"/>
                  <a:gd name="T15" fmla="*/ 0 h 1641"/>
                  <a:gd name="T16" fmla="*/ 0 w 5732"/>
                  <a:gd name="T17" fmla="*/ 0 h 1641"/>
                  <a:gd name="T18" fmla="*/ 0 w 5732"/>
                  <a:gd name="T19" fmla="*/ 0 h 1641"/>
                  <a:gd name="T20" fmla="*/ 0 w 5732"/>
                  <a:gd name="T21" fmla="*/ 0 h 1641"/>
                  <a:gd name="T22" fmla="*/ 0 w 5732"/>
                  <a:gd name="T23" fmla="*/ 0 h 1641"/>
                  <a:gd name="T24" fmla="*/ 0 w 5732"/>
                  <a:gd name="T25" fmla="*/ 0 h 1641"/>
                  <a:gd name="T26" fmla="*/ 0 w 5732"/>
                  <a:gd name="T27" fmla="*/ 0 h 1641"/>
                  <a:gd name="T28" fmla="*/ 0 w 5732"/>
                  <a:gd name="T29" fmla="*/ 0 h 1641"/>
                  <a:gd name="T30" fmla="*/ 0 w 5732"/>
                  <a:gd name="T31" fmla="*/ 0 h 1641"/>
                  <a:gd name="T32" fmla="*/ 0 w 5732"/>
                  <a:gd name="T33" fmla="*/ 0 h 1641"/>
                  <a:gd name="T34" fmla="*/ 0 w 5732"/>
                  <a:gd name="T35" fmla="*/ 0 h 1641"/>
                  <a:gd name="T36" fmla="*/ 0 w 5732"/>
                  <a:gd name="T37" fmla="*/ 0 h 1641"/>
                  <a:gd name="T38" fmla="*/ 0 w 5732"/>
                  <a:gd name="T39" fmla="*/ 0 h 1641"/>
                  <a:gd name="T40" fmla="*/ 0 w 5732"/>
                  <a:gd name="T41" fmla="*/ 0 h 1641"/>
                  <a:gd name="T42" fmla="*/ 0 w 5732"/>
                  <a:gd name="T43" fmla="*/ 0 h 1641"/>
                  <a:gd name="T44" fmla="*/ 0 w 5732"/>
                  <a:gd name="T45" fmla="*/ 0 h 1641"/>
                  <a:gd name="T46" fmla="*/ 0 w 5732"/>
                  <a:gd name="T47" fmla="*/ 0 h 1641"/>
                  <a:gd name="T48" fmla="*/ 0 w 5732"/>
                  <a:gd name="T49" fmla="*/ 0 h 1641"/>
                  <a:gd name="T50" fmla="*/ 0 w 5732"/>
                  <a:gd name="T51" fmla="*/ 0 h 1641"/>
                  <a:gd name="T52" fmla="*/ 0 w 5732"/>
                  <a:gd name="T53" fmla="*/ 0 h 1641"/>
                  <a:gd name="T54" fmla="*/ 0 w 5732"/>
                  <a:gd name="T55" fmla="*/ 0 h 1641"/>
                  <a:gd name="T56" fmla="*/ 0 w 5732"/>
                  <a:gd name="T57" fmla="*/ 0 h 1641"/>
                  <a:gd name="T58" fmla="*/ 0 w 5732"/>
                  <a:gd name="T59" fmla="*/ 0 h 1641"/>
                  <a:gd name="T60" fmla="*/ 0 w 5732"/>
                  <a:gd name="T61" fmla="*/ 0 h 1641"/>
                  <a:gd name="T62" fmla="*/ 0 w 5732"/>
                  <a:gd name="T63" fmla="*/ 0 h 1641"/>
                  <a:gd name="T64" fmla="*/ 0 w 5732"/>
                  <a:gd name="T65" fmla="*/ 0 h 1641"/>
                  <a:gd name="T66" fmla="*/ 0 w 5732"/>
                  <a:gd name="T67" fmla="*/ 0 h 1641"/>
                  <a:gd name="T68" fmla="*/ 0 w 5732"/>
                  <a:gd name="T69" fmla="*/ 0 h 1641"/>
                  <a:gd name="T70" fmla="*/ 0 w 5732"/>
                  <a:gd name="T71" fmla="*/ 0 h 1641"/>
                  <a:gd name="T72" fmla="*/ 0 w 5732"/>
                  <a:gd name="T73" fmla="*/ 0 h 1641"/>
                  <a:gd name="T74" fmla="*/ 0 w 5732"/>
                  <a:gd name="T75" fmla="*/ 0 h 1641"/>
                  <a:gd name="T76" fmla="*/ 0 w 5732"/>
                  <a:gd name="T77" fmla="*/ 0 h 1641"/>
                  <a:gd name="T78" fmla="*/ 0 w 5732"/>
                  <a:gd name="T79" fmla="*/ 0 h 1641"/>
                  <a:gd name="T80" fmla="*/ 0 w 5732"/>
                  <a:gd name="T81" fmla="*/ 0 h 1641"/>
                  <a:gd name="T82" fmla="*/ 0 w 5732"/>
                  <a:gd name="T83" fmla="*/ 0 h 1641"/>
                  <a:gd name="T84" fmla="*/ 0 w 5732"/>
                  <a:gd name="T85" fmla="*/ 0 h 1641"/>
                  <a:gd name="T86" fmla="*/ 0 w 5732"/>
                  <a:gd name="T87" fmla="*/ 0 h 1641"/>
                  <a:gd name="T88" fmla="*/ 0 w 5732"/>
                  <a:gd name="T89" fmla="*/ 0 h 1641"/>
                  <a:gd name="T90" fmla="*/ 0 w 5732"/>
                  <a:gd name="T91" fmla="*/ 0 h 1641"/>
                  <a:gd name="T92" fmla="*/ 0 w 5732"/>
                  <a:gd name="T93" fmla="*/ 0 h 1641"/>
                  <a:gd name="T94" fmla="*/ 0 w 5732"/>
                  <a:gd name="T95" fmla="*/ 0 h 1641"/>
                  <a:gd name="T96" fmla="*/ 0 w 5732"/>
                  <a:gd name="T97" fmla="*/ 0 h 1641"/>
                  <a:gd name="T98" fmla="*/ 0 w 5732"/>
                  <a:gd name="T99" fmla="*/ 0 h 1641"/>
                  <a:gd name="T100" fmla="*/ 0 w 5732"/>
                  <a:gd name="T101" fmla="*/ 0 h 1641"/>
                  <a:gd name="T102" fmla="*/ 0 w 5732"/>
                  <a:gd name="T103" fmla="*/ 0 h 1641"/>
                  <a:gd name="T104" fmla="*/ 0 w 5732"/>
                  <a:gd name="T105" fmla="*/ 0 h 1641"/>
                  <a:gd name="T106" fmla="*/ 0 w 5732"/>
                  <a:gd name="T107" fmla="*/ 0 h 16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32"/>
                  <a:gd name="T163" fmla="*/ 0 h 1641"/>
                  <a:gd name="T164" fmla="*/ 5732 w 5732"/>
                  <a:gd name="T165" fmla="*/ 1641 h 16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32" h="1641">
                    <a:moveTo>
                      <a:pt x="5662" y="0"/>
                    </a:moveTo>
                    <a:lnTo>
                      <a:pt x="5662" y="0"/>
                    </a:lnTo>
                    <a:lnTo>
                      <a:pt x="5662" y="19"/>
                    </a:lnTo>
                    <a:lnTo>
                      <a:pt x="5661" y="37"/>
                    </a:lnTo>
                    <a:lnTo>
                      <a:pt x="5659" y="56"/>
                    </a:lnTo>
                    <a:lnTo>
                      <a:pt x="5656" y="74"/>
                    </a:lnTo>
                    <a:lnTo>
                      <a:pt x="5652" y="92"/>
                    </a:lnTo>
                    <a:lnTo>
                      <a:pt x="5648" y="110"/>
                    </a:lnTo>
                    <a:lnTo>
                      <a:pt x="5641" y="129"/>
                    </a:lnTo>
                    <a:lnTo>
                      <a:pt x="5635" y="148"/>
                    </a:lnTo>
                    <a:lnTo>
                      <a:pt x="5628" y="166"/>
                    </a:lnTo>
                    <a:lnTo>
                      <a:pt x="5621" y="184"/>
                    </a:lnTo>
                    <a:lnTo>
                      <a:pt x="5611" y="202"/>
                    </a:lnTo>
                    <a:lnTo>
                      <a:pt x="5602" y="220"/>
                    </a:lnTo>
                    <a:lnTo>
                      <a:pt x="5592" y="239"/>
                    </a:lnTo>
                    <a:lnTo>
                      <a:pt x="5580" y="258"/>
                    </a:lnTo>
                    <a:lnTo>
                      <a:pt x="5568" y="276"/>
                    </a:lnTo>
                    <a:lnTo>
                      <a:pt x="5554" y="294"/>
                    </a:lnTo>
                    <a:lnTo>
                      <a:pt x="5541" y="312"/>
                    </a:lnTo>
                    <a:lnTo>
                      <a:pt x="5526" y="330"/>
                    </a:lnTo>
                    <a:lnTo>
                      <a:pt x="5511" y="349"/>
                    </a:lnTo>
                    <a:lnTo>
                      <a:pt x="5494" y="367"/>
                    </a:lnTo>
                    <a:lnTo>
                      <a:pt x="5476" y="385"/>
                    </a:lnTo>
                    <a:lnTo>
                      <a:pt x="5459" y="403"/>
                    </a:lnTo>
                    <a:lnTo>
                      <a:pt x="5440" y="421"/>
                    </a:lnTo>
                    <a:lnTo>
                      <a:pt x="5420" y="438"/>
                    </a:lnTo>
                    <a:lnTo>
                      <a:pt x="5400" y="456"/>
                    </a:lnTo>
                    <a:lnTo>
                      <a:pt x="5378" y="475"/>
                    </a:lnTo>
                    <a:lnTo>
                      <a:pt x="5356" y="493"/>
                    </a:lnTo>
                    <a:lnTo>
                      <a:pt x="5333" y="510"/>
                    </a:lnTo>
                    <a:lnTo>
                      <a:pt x="5286" y="545"/>
                    </a:lnTo>
                    <a:lnTo>
                      <a:pt x="5234" y="580"/>
                    </a:lnTo>
                    <a:lnTo>
                      <a:pt x="5180" y="615"/>
                    </a:lnTo>
                    <a:lnTo>
                      <a:pt x="5122" y="649"/>
                    </a:lnTo>
                    <a:lnTo>
                      <a:pt x="5062" y="683"/>
                    </a:lnTo>
                    <a:lnTo>
                      <a:pt x="4998" y="716"/>
                    </a:lnTo>
                    <a:lnTo>
                      <a:pt x="4933" y="749"/>
                    </a:lnTo>
                    <a:lnTo>
                      <a:pt x="4863" y="781"/>
                    </a:lnTo>
                    <a:lnTo>
                      <a:pt x="4792" y="813"/>
                    </a:lnTo>
                    <a:lnTo>
                      <a:pt x="4717" y="845"/>
                    </a:lnTo>
                    <a:lnTo>
                      <a:pt x="4640" y="876"/>
                    </a:lnTo>
                    <a:lnTo>
                      <a:pt x="4561" y="906"/>
                    </a:lnTo>
                    <a:lnTo>
                      <a:pt x="4478" y="936"/>
                    </a:lnTo>
                    <a:lnTo>
                      <a:pt x="4393" y="966"/>
                    </a:lnTo>
                    <a:lnTo>
                      <a:pt x="4305" y="995"/>
                    </a:lnTo>
                    <a:lnTo>
                      <a:pt x="4215" y="1024"/>
                    </a:lnTo>
                    <a:lnTo>
                      <a:pt x="4123" y="1051"/>
                    </a:lnTo>
                    <a:lnTo>
                      <a:pt x="4028" y="1078"/>
                    </a:lnTo>
                    <a:lnTo>
                      <a:pt x="3931" y="1105"/>
                    </a:lnTo>
                    <a:lnTo>
                      <a:pt x="3831" y="1131"/>
                    </a:lnTo>
                    <a:lnTo>
                      <a:pt x="3730" y="1156"/>
                    </a:lnTo>
                    <a:lnTo>
                      <a:pt x="3626" y="1182"/>
                    </a:lnTo>
                    <a:lnTo>
                      <a:pt x="3520" y="1205"/>
                    </a:lnTo>
                    <a:lnTo>
                      <a:pt x="3411" y="1229"/>
                    </a:lnTo>
                    <a:lnTo>
                      <a:pt x="3301" y="1252"/>
                    </a:lnTo>
                    <a:lnTo>
                      <a:pt x="3189" y="1273"/>
                    </a:lnTo>
                    <a:lnTo>
                      <a:pt x="3075" y="1295"/>
                    </a:lnTo>
                    <a:lnTo>
                      <a:pt x="2959" y="1316"/>
                    </a:lnTo>
                    <a:lnTo>
                      <a:pt x="2841" y="1336"/>
                    </a:lnTo>
                    <a:lnTo>
                      <a:pt x="2721" y="1356"/>
                    </a:lnTo>
                    <a:lnTo>
                      <a:pt x="2599" y="1374"/>
                    </a:lnTo>
                    <a:lnTo>
                      <a:pt x="2476" y="1392"/>
                    </a:lnTo>
                    <a:lnTo>
                      <a:pt x="2350" y="1409"/>
                    </a:lnTo>
                    <a:lnTo>
                      <a:pt x="2224" y="1425"/>
                    </a:lnTo>
                    <a:lnTo>
                      <a:pt x="2095" y="1440"/>
                    </a:lnTo>
                    <a:lnTo>
                      <a:pt x="1964" y="1455"/>
                    </a:lnTo>
                    <a:lnTo>
                      <a:pt x="1833" y="1469"/>
                    </a:lnTo>
                    <a:lnTo>
                      <a:pt x="1700" y="1482"/>
                    </a:lnTo>
                    <a:lnTo>
                      <a:pt x="1565" y="1495"/>
                    </a:lnTo>
                    <a:lnTo>
                      <a:pt x="1429" y="1505"/>
                    </a:lnTo>
                    <a:lnTo>
                      <a:pt x="1291" y="1516"/>
                    </a:lnTo>
                    <a:lnTo>
                      <a:pt x="1153" y="1525"/>
                    </a:lnTo>
                    <a:lnTo>
                      <a:pt x="1013" y="1534"/>
                    </a:lnTo>
                    <a:lnTo>
                      <a:pt x="871" y="1543"/>
                    </a:lnTo>
                    <a:lnTo>
                      <a:pt x="729" y="1549"/>
                    </a:lnTo>
                    <a:lnTo>
                      <a:pt x="586" y="1555"/>
                    </a:lnTo>
                    <a:lnTo>
                      <a:pt x="441" y="1561"/>
                    </a:lnTo>
                    <a:lnTo>
                      <a:pt x="294" y="1565"/>
                    </a:lnTo>
                    <a:lnTo>
                      <a:pt x="148" y="1568"/>
                    </a:lnTo>
                    <a:lnTo>
                      <a:pt x="0" y="1569"/>
                    </a:lnTo>
                    <a:lnTo>
                      <a:pt x="1" y="1641"/>
                    </a:lnTo>
                    <a:lnTo>
                      <a:pt x="149" y="1639"/>
                    </a:lnTo>
                    <a:lnTo>
                      <a:pt x="296" y="1635"/>
                    </a:lnTo>
                    <a:lnTo>
                      <a:pt x="443" y="1631"/>
                    </a:lnTo>
                    <a:lnTo>
                      <a:pt x="588" y="1626"/>
                    </a:lnTo>
                    <a:lnTo>
                      <a:pt x="732" y="1621"/>
                    </a:lnTo>
                    <a:lnTo>
                      <a:pt x="875" y="1613"/>
                    </a:lnTo>
                    <a:lnTo>
                      <a:pt x="1016" y="1606"/>
                    </a:lnTo>
                    <a:lnTo>
                      <a:pt x="1157" y="1597"/>
                    </a:lnTo>
                    <a:lnTo>
                      <a:pt x="1296" y="1586"/>
                    </a:lnTo>
                    <a:lnTo>
                      <a:pt x="1434" y="1577"/>
                    </a:lnTo>
                    <a:lnTo>
                      <a:pt x="1571" y="1565"/>
                    </a:lnTo>
                    <a:lnTo>
                      <a:pt x="1706" y="1552"/>
                    </a:lnTo>
                    <a:lnTo>
                      <a:pt x="1840" y="1539"/>
                    </a:lnTo>
                    <a:lnTo>
                      <a:pt x="1972" y="1525"/>
                    </a:lnTo>
                    <a:lnTo>
                      <a:pt x="2102" y="1511"/>
                    </a:lnTo>
                    <a:lnTo>
                      <a:pt x="2232" y="1496"/>
                    </a:lnTo>
                    <a:lnTo>
                      <a:pt x="2359" y="1480"/>
                    </a:lnTo>
                    <a:lnTo>
                      <a:pt x="2485" y="1462"/>
                    </a:lnTo>
                    <a:lnTo>
                      <a:pt x="2608" y="1444"/>
                    </a:lnTo>
                    <a:lnTo>
                      <a:pt x="2731" y="1425"/>
                    </a:lnTo>
                    <a:lnTo>
                      <a:pt x="2851" y="1406"/>
                    </a:lnTo>
                    <a:lnTo>
                      <a:pt x="2970" y="1386"/>
                    </a:lnTo>
                    <a:lnTo>
                      <a:pt x="3087" y="1365"/>
                    </a:lnTo>
                    <a:lnTo>
                      <a:pt x="3202" y="1344"/>
                    </a:lnTo>
                    <a:lnTo>
                      <a:pt x="3315" y="1322"/>
                    </a:lnTo>
                    <a:lnTo>
                      <a:pt x="3426" y="1298"/>
                    </a:lnTo>
                    <a:lnTo>
                      <a:pt x="3535" y="1275"/>
                    </a:lnTo>
                    <a:lnTo>
                      <a:pt x="3641" y="1250"/>
                    </a:lnTo>
                    <a:lnTo>
                      <a:pt x="3745" y="1225"/>
                    </a:lnTo>
                    <a:lnTo>
                      <a:pt x="3848" y="1200"/>
                    </a:lnTo>
                    <a:lnTo>
                      <a:pt x="3949" y="1173"/>
                    </a:lnTo>
                    <a:lnTo>
                      <a:pt x="4046" y="1146"/>
                    </a:lnTo>
                    <a:lnTo>
                      <a:pt x="4142" y="1120"/>
                    </a:lnTo>
                    <a:lnTo>
                      <a:pt x="4235" y="1091"/>
                    </a:lnTo>
                    <a:lnTo>
                      <a:pt x="4326" y="1063"/>
                    </a:lnTo>
                    <a:lnTo>
                      <a:pt x="4414" y="1033"/>
                    </a:lnTo>
                    <a:lnTo>
                      <a:pt x="4500" y="1003"/>
                    </a:lnTo>
                    <a:lnTo>
                      <a:pt x="4583" y="973"/>
                    </a:lnTo>
                    <a:lnTo>
                      <a:pt x="4664" y="942"/>
                    </a:lnTo>
                    <a:lnTo>
                      <a:pt x="4743" y="910"/>
                    </a:lnTo>
                    <a:lnTo>
                      <a:pt x="4819" y="878"/>
                    </a:lnTo>
                    <a:lnTo>
                      <a:pt x="4891" y="846"/>
                    </a:lnTo>
                    <a:lnTo>
                      <a:pt x="4962" y="813"/>
                    </a:lnTo>
                    <a:lnTo>
                      <a:pt x="5029" y="779"/>
                    </a:lnTo>
                    <a:lnTo>
                      <a:pt x="5094" y="745"/>
                    </a:lnTo>
                    <a:lnTo>
                      <a:pt x="5156" y="711"/>
                    </a:lnTo>
                    <a:lnTo>
                      <a:pt x="5215" y="675"/>
                    </a:lnTo>
                    <a:lnTo>
                      <a:pt x="5271" y="640"/>
                    </a:lnTo>
                    <a:lnTo>
                      <a:pt x="5324" y="604"/>
                    </a:lnTo>
                    <a:lnTo>
                      <a:pt x="5374" y="568"/>
                    </a:lnTo>
                    <a:lnTo>
                      <a:pt x="5398" y="548"/>
                    </a:lnTo>
                    <a:lnTo>
                      <a:pt x="5422" y="530"/>
                    </a:lnTo>
                    <a:lnTo>
                      <a:pt x="5443" y="511"/>
                    </a:lnTo>
                    <a:lnTo>
                      <a:pt x="5465" y="493"/>
                    </a:lnTo>
                    <a:lnTo>
                      <a:pt x="5486" y="474"/>
                    </a:lnTo>
                    <a:lnTo>
                      <a:pt x="5507" y="454"/>
                    </a:lnTo>
                    <a:lnTo>
                      <a:pt x="5525" y="435"/>
                    </a:lnTo>
                    <a:lnTo>
                      <a:pt x="5544" y="416"/>
                    </a:lnTo>
                    <a:lnTo>
                      <a:pt x="5562" y="397"/>
                    </a:lnTo>
                    <a:lnTo>
                      <a:pt x="5578" y="376"/>
                    </a:lnTo>
                    <a:lnTo>
                      <a:pt x="5595" y="357"/>
                    </a:lnTo>
                    <a:lnTo>
                      <a:pt x="5609" y="337"/>
                    </a:lnTo>
                    <a:lnTo>
                      <a:pt x="5624" y="317"/>
                    </a:lnTo>
                    <a:lnTo>
                      <a:pt x="5637" y="296"/>
                    </a:lnTo>
                    <a:lnTo>
                      <a:pt x="5650" y="276"/>
                    </a:lnTo>
                    <a:lnTo>
                      <a:pt x="5662" y="256"/>
                    </a:lnTo>
                    <a:lnTo>
                      <a:pt x="5673" y="235"/>
                    </a:lnTo>
                    <a:lnTo>
                      <a:pt x="5683" y="214"/>
                    </a:lnTo>
                    <a:lnTo>
                      <a:pt x="5691" y="194"/>
                    </a:lnTo>
                    <a:lnTo>
                      <a:pt x="5700" y="172"/>
                    </a:lnTo>
                    <a:lnTo>
                      <a:pt x="5707" y="151"/>
                    </a:lnTo>
                    <a:lnTo>
                      <a:pt x="5714" y="130"/>
                    </a:lnTo>
                    <a:lnTo>
                      <a:pt x="5719" y="108"/>
                    </a:lnTo>
                    <a:lnTo>
                      <a:pt x="5723" y="87"/>
                    </a:lnTo>
                    <a:lnTo>
                      <a:pt x="5726" y="66"/>
                    </a:lnTo>
                    <a:lnTo>
                      <a:pt x="5730" y="43"/>
                    </a:lnTo>
                    <a:lnTo>
                      <a:pt x="5731" y="22"/>
                    </a:lnTo>
                    <a:lnTo>
                      <a:pt x="5732" y="0"/>
                    </a:lnTo>
                    <a:lnTo>
                      <a:pt x="566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49" name="Freeform 1048"/>
              <p:cNvSpPr>
                <a:spLocks/>
              </p:cNvSpPr>
              <p:nvPr/>
            </p:nvSpPr>
            <p:spPr bwMode="auto">
              <a:xfrm>
                <a:off x="5314" y="19"/>
                <a:ext cx="319" cy="149"/>
              </a:xfrm>
              <a:custGeom>
                <a:avLst/>
                <a:gdLst>
                  <a:gd name="T0" fmla="*/ 0 w 5744"/>
                  <a:gd name="T1" fmla="*/ 0 h 1641"/>
                  <a:gd name="T2" fmla="*/ 0 w 5744"/>
                  <a:gd name="T3" fmla="*/ 0 h 1641"/>
                  <a:gd name="T4" fmla="*/ 0 w 5744"/>
                  <a:gd name="T5" fmla="*/ 0 h 1641"/>
                  <a:gd name="T6" fmla="*/ 0 w 5744"/>
                  <a:gd name="T7" fmla="*/ 0 h 1641"/>
                  <a:gd name="T8" fmla="*/ 0 w 5744"/>
                  <a:gd name="T9" fmla="*/ 0 h 1641"/>
                  <a:gd name="T10" fmla="*/ 0 w 5744"/>
                  <a:gd name="T11" fmla="*/ 0 h 1641"/>
                  <a:gd name="T12" fmla="*/ 0 w 5744"/>
                  <a:gd name="T13" fmla="*/ 0 h 1641"/>
                  <a:gd name="T14" fmla="*/ 0 w 5744"/>
                  <a:gd name="T15" fmla="*/ 0 h 1641"/>
                  <a:gd name="T16" fmla="*/ 0 w 5744"/>
                  <a:gd name="T17" fmla="*/ 0 h 1641"/>
                  <a:gd name="T18" fmla="*/ 0 w 5744"/>
                  <a:gd name="T19" fmla="*/ 0 h 1641"/>
                  <a:gd name="T20" fmla="*/ 0 w 5744"/>
                  <a:gd name="T21" fmla="*/ 0 h 1641"/>
                  <a:gd name="T22" fmla="*/ 0 w 5744"/>
                  <a:gd name="T23" fmla="*/ 0 h 1641"/>
                  <a:gd name="T24" fmla="*/ 0 w 5744"/>
                  <a:gd name="T25" fmla="*/ 0 h 1641"/>
                  <a:gd name="T26" fmla="*/ 0 w 5744"/>
                  <a:gd name="T27" fmla="*/ 0 h 1641"/>
                  <a:gd name="T28" fmla="*/ 0 w 5744"/>
                  <a:gd name="T29" fmla="*/ 0 h 1641"/>
                  <a:gd name="T30" fmla="*/ 0 w 5744"/>
                  <a:gd name="T31" fmla="*/ 0 h 1641"/>
                  <a:gd name="T32" fmla="*/ 0 w 5744"/>
                  <a:gd name="T33" fmla="*/ 0 h 1641"/>
                  <a:gd name="T34" fmla="*/ 0 w 5744"/>
                  <a:gd name="T35" fmla="*/ 0 h 1641"/>
                  <a:gd name="T36" fmla="*/ 0 w 5744"/>
                  <a:gd name="T37" fmla="*/ 0 h 1641"/>
                  <a:gd name="T38" fmla="*/ 0 w 5744"/>
                  <a:gd name="T39" fmla="*/ 0 h 1641"/>
                  <a:gd name="T40" fmla="*/ 0 w 5744"/>
                  <a:gd name="T41" fmla="*/ 0 h 1641"/>
                  <a:gd name="T42" fmla="*/ 0 w 5744"/>
                  <a:gd name="T43" fmla="*/ 0 h 1641"/>
                  <a:gd name="T44" fmla="*/ 0 w 5744"/>
                  <a:gd name="T45" fmla="*/ 0 h 1641"/>
                  <a:gd name="T46" fmla="*/ 0 w 5744"/>
                  <a:gd name="T47" fmla="*/ 0 h 1641"/>
                  <a:gd name="T48" fmla="*/ 0 w 5744"/>
                  <a:gd name="T49" fmla="*/ 0 h 1641"/>
                  <a:gd name="T50" fmla="*/ 0 w 5744"/>
                  <a:gd name="T51" fmla="*/ 0 h 1641"/>
                  <a:gd name="T52" fmla="*/ 0 w 5744"/>
                  <a:gd name="T53" fmla="*/ 0 h 1641"/>
                  <a:gd name="T54" fmla="*/ 0 w 5744"/>
                  <a:gd name="T55" fmla="*/ 0 h 1641"/>
                  <a:gd name="T56" fmla="*/ 0 w 5744"/>
                  <a:gd name="T57" fmla="*/ 0 h 1641"/>
                  <a:gd name="T58" fmla="*/ 0 w 5744"/>
                  <a:gd name="T59" fmla="*/ 0 h 1641"/>
                  <a:gd name="T60" fmla="*/ 0 w 5744"/>
                  <a:gd name="T61" fmla="*/ 0 h 1641"/>
                  <a:gd name="T62" fmla="*/ 0 w 5744"/>
                  <a:gd name="T63" fmla="*/ 0 h 1641"/>
                  <a:gd name="T64" fmla="*/ 0 w 5744"/>
                  <a:gd name="T65" fmla="*/ 0 h 1641"/>
                  <a:gd name="T66" fmla="*/ 0 w 5744"/>
                  <a:gd name="T67" fmla="*/ 0 h 1641"/>
                  <a:gd name="T68" fmla="*/ 0 w 5744"/>
                  <a:gd name="T69" fmla="*/ 0 h 1641"/>
                  <a:gd name="T70" fmla="*/ 0 w 5744"/>
                  <a:gd name="T71" fmla="*/ 0 h 1641"/>
                  <a:gd name="T72" fmla="*/ 0 w 5744"/>
                  <a:gd name="T73" fmla="*/ 0 h 1641"/>
                  <a:gd name="T74" fmla="*/ 0 w 5744"/>
                  <a:gd name="T75" fmla="*/ 0 h 1641"/>
                  <a:gd name="T76" fmla="*/ 0 w 5744"/>
                  <a:gd name="T77" fmla="*/ 0 h 1641"/>
                  <a:gd name="T78" fmla="*/ 0 w 5744"/>
                  <a:gd name="T79" fmla="*/ 0 h 1641"/>
                  <a:gd name="T80" fmla="*/ 0 w 5744"/>
                  <a:gd name="T81" fmla="*/ 0 h 1641"/>
                  <a:gd name="T82" fmla="*/ 0 w 5744"/>
                  <a:gd name="T83" fmla="*/ 0 h 1641"/>
                  <a:gd name="T84" fmla="*/ 0 w 5744"/>
                  <a:gd name="T85" fmla="*/ 0 h 1641"/>
                  <a:gd name="T86" fmla="*/ 0 w 5744"/>
                  <a:gd name="T87" fmla="*/ 0 h 1641"/>
                  <a:gd name="T88" fmla="*/ 0 w 5744"/>
                  <a:gd name="T89" fmla="*/ 0 h 1641"/>
                  <a:gd name="T90" fmla="*/ 0 w 5744"/>
                  <a:gd name="T91" fmla="*/ 0 h 1641"/>
                  <a:gd name="T92" fmla="*/ 0 w 5744"/>
                  <a:gd name="T93" fmla="*/ 0 h 1641"/>
                  <a:gd name="T94" fmla="*/ 0 w 5744"/>
                  <a:gd name="T95" fmla="*/ 0 h 1641"/>
                  <a:gd name="T96" fmla="*/ 0 w 5744"/>
                  <a:gd name="T97" fmla="*/ 0 h 1641"/>
                  <a:gd name="T98" fmla="*/ 0 w 5744"/>
                  <a:gd name="T99" fmla="*/ 0 h 1641"/>
                  <a:gd name="T100" fmla="*/ 0 w 5744"/>
                  <a:gd name="T101" fmla="*/ 0 h 1641"/>
                  <a:gd name="T102" fmla="*/ 0 w 5744"/>
                  <a:gd name="T103" fmla="*/ 0 h 1641"/>
                  <a:gd name="T104" fmla="*/ 0 w 5744"/>
                  <a:gd name="T105" fmla="*/ 0 h 16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4"/>
                  <a:gd name="T160" fmla="*/ 0 h 1641"/>
                  <a:gd name="T161" fmla="*/ 5744 w 5744"/>
                  <a:gd name="T162" fmla="*/ 1641 h 16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4" h="1641">
                    <a:moveTo>
                      <a:pt x="0" y="72"/>
                    </a:moveTo>
                    <a:lnTo>
                      <a:pt x="148" y="73"/>
                    </a:lnTo>
                    <a:lnTo>
                      <a:pt x="295" y="76"/>
                    </a:lnTo>
                    <a:lnTo>
                      <a:pt x="441" y="80"/>
                    </a:lnTo>
                    <a:lnTo>
                      <a:pt x="586" y="85"/>
                    </a:lnTo>
                    <a:lnTo>
                      <a:pt x="731" y="92"/>
                    </a:lnTo>
                    <a:lnTo>
                      <a:pt x="874" y="98"/>
                    </a:lnTo>
                    <a:lnTo>
                      <a:pt x="1015" y="106"/>
                    </a:lnTo>
                    <a:lnTo>
                      <a:pt x="1155" y="114"/>
                    </a:lnTo>
                    <a:lnTo>
                      <a:pt x="1294" y="124"/>
                    </a:lnTo>
                    <a:lnTo>
                      <a:pt x="1432" y="135"/>
                    </a:lnTo>
                    <a:lnTo>
                      <a:pt x="1568" y="146"/>
                    </a:lnTo>
                    <a:lnTo>
                      <a:pt x="1704" y="158"/>
                    </a:lnTo>
                    <a:lnTo>
                      <a:pt x="1836" y="171"/>
                    </a:lnTo>
                    <a:lnTo>
                      <a:pt x="1968" y="185"/>
                    </a:lnTo>
                    <a:lnTo>
                      <a:pt x="2099" y="200"/>
                    </a:lnTo>
                    <a:lnTo>
                      <a:pt x="2227" y="215"/>
                    </a:lnTo>
                    <a:lnTo>
                      <a:pt x="2355" y="232"/>
                    </a:lnTo>
                    <a:lnTo>
                      <a:pt x="2480" y="249"/>
                    </a:lnTo>
                    <a:lnTo>
                      <a:pt x="2604" y="266"/>
                    </a:lnTo>
                    <a:lnTo>
                      <a:pt x="2726" y="285"/>
                    </a:lnTo>
                    <a:lnTo>
                      <a:pt x="2847" y="304"/>
                    </a:lnTo>
                    <a:lnTo>
                      <a:pt x="2965" y="324"/>
                    </a:lnTo>
                    <a:lnTo>
                      <a:pt x="3081" y="345"/>
                    </a:lnTo>
                    <a:lnTo>
                      <a:pt x="3195" y="366"/>
                    </a:lnTo>
                    <a:lnTo>
                      <a:pt x="3308" y="389"/>
                    </a:lnTo>
                    <a:lnTo>
                      <a:pt x="3418" y="411"/>
                    </a:lnTo>
                    <a:lnTo>
                      <a:pt x="3527" y="435"/>
                    </a:lnTo>
                    <a:lnTo>
                      <a:pt x="3633" y="459"/>
                    </a:lnTo>
                    <a:lnTo>
                      <a:pt x="3738" y="484"/>
                    </a:lnTo>
                    <a:lnTo>
                      <a:pt x="3839" y="509"/>
                    </a:lnTo>
                    <a:lnTo>
                      <a:pt x="3939" y="535"/>
                    </a:lnTo>
                    <a:lnTo>
                      <a:pt x="4036" y="562"/>
                    </a:lnTo>
                    <a:lnTo>
                      <a:pt x="4131" y="589"/>
                    </a:lnTo>
                    <a:lnTo>
                      <a:pt x="4224" y="617"/>
                    </a:lnTo>
                    <a:lnTo>
                      <a:pt x="4314" y="645"/>
                    </a:lnTo>
                    <a:lnTo>
                      <a:pt x="4401" y="674"/>
                    </a:lnTo>
                    <a:lnTo>
                      <a:pt x="4487" y="704"/>
                    </a:lnTo>
                    <a:lnTo>
                      <a:pt x="4569" y="734"/>
                    </a:lnTo>
                    <a:lnTo>
                      <a:pt x="4649" y="765"/>
                    </a:lnTo>
                    <a:lnTo>
                      <a:pt x="4727" y="796"/>
                    </a:lnTo>
                    <a:lnTo>
                      <a:pt x="4802" y="827"/>
                    </a:lnTo>
                    <a:lnTo>
                      <a:pt x="4873" y="859"/>
                    </a:lnTo>
                    <a:lnTo>
                      <a:pt x="4943" y="892"/>
                    </a:lnTo>
                    <a:lnTo>
                      <a:pt x="5009" y="925"/>
                    </a:lnTo>
                    <a:lnTo>
                      <a:pt x="5073" y="958"/>
                    </a:lnTo>
                    <a:lnTo>
                      <a:pt x="5133" y="992"/>
                    </a:lnTo>
                    <a:lnTo>
                      <a:pt x="5191" y="1025"/>
                    </a:lnTo>
                    <a:lnTo>
                      <a:pt x="5245" y="1060"/>
                    </a:lnTo>
                    <a:lnTo>
                      <a:pt x="5297" y="1096"/>
                    </a:lnTo>
                    <a:lnTo>
                      <a:pt x="5345" y="1131"/>
                    </a:lnTo>
                    <a:lnTo>
                      <a:pt x="5367" y="1148"/>
                    </a:lnTo>
                    <a:lnTo>
                      <a:pt x="5390" y="1166"/>
                    </a:lnTo>
                    <a:lnTo>
                      <a:pt x="5411" y="1184"/>
                    </a:lnTo>
                    <a:lnTo>
                      <a:pt x="5431" y="1201"/>
                    </a:lnTo>
                    <a:lnTo>
                      <a:pt x="5451" y="1220"/>
                    </a:lnTo>
                    <a:lnTo>
                      <a:pt x="5470" y="1238"/>
                    </a:lnTo>
                    <a:lnTo>
                      <a:pt x="5488" y="1256"/>
                    </a:lnTo>
                    <a:lnTo>
                      <a:pt x="5505" y="1274"/>
                    </a:lnTo>
                    <a:lnTo>
                      <a:pt x="5522" y="1292"/>
                    </a:lnTo>
                    <a:lnTo>
                      <a:pt x="5537" y="1310"/>
                    </a:lnTo>
                    <a:lnTo>
                      <a:pt x="5553" y="1329"/>
                    </a:lnTo>
                    <a:lnTo>
                      <a:pt x="5566" y="1347"/>
                    </a:lnTo>
                    <a:lnTo>
                      <a:pt x="5580" y="1365"/>
                    </a:lnTo>
                    <a:lnTo>
                      <a:pt x="5591" y="1383"/>
                    </a:lnTo>
                    <a:lnTo>
                      <a:pt x="5603" y="1401"/>
                    </a:lnTo>
                    <a:lnTo>
                      <a:pt x="5614" y="1420"/>
                    </a:lnTo>
                    <a:lnTo>
                      <a:pt x="5623" y="1439"/>
                    </a:lnTo>
                    <a:lnTo>
                      <a:pt x="5633" y="1457"/>
                    </a:lnTo>
                    <a:lnTo>
                      <a:pt x="5640" y="1475"/>
                    </a:lnTo>
                    <a:lnTo>
                      <a:pt x="5647" y="1493"/>
                    </a:lnTo>
                    <a:lnTo>
                      <a:pt x="5653" y="1512"/>
                    </a:lnTo>
                    <a:lnTo>
                      <a:pt x="5660" y="1530"/>
                    </a:lnTo>
                    <a:lnTo>
                      <a:pt x="5664" y="1549"/>
                    </a:lnTo>
                    <a:lnTo>
                      <a:pt x="5668" y="1567"/>
                    </a:lnTo>
                    <a:lnTo>
                      <a:pt x="5670" y="1585"/>
                    </a:lnTo>
                    <a:lnTo>
                      <a:pt x="5673" y="1604"/>
                    </a:lnTo>
                    <a:lnTo>
                      <a:pt x="5674" y="1622"/>
                    </a:lnTo>
                    <a:lnTo>
                      <a:pt x="5674" y="1641"/>
                    </a:lnTo>
                    <a:lnTo>
                      <a:pt x="5744" y="1641"/>
                    </a:lnTo>
                    <a:lnTo>
                      <a:pt x="5743" y="1619"/>
                    </a:lnTo>
                    <a:lnTo>
                      <a:pt x="5742" y="1598"/>
                    </a:lnTo>
                    <a:lnTo>
                      <a:pt x="5738" y="1575"/>
                    </a:lnTo>
                    <a:lnTo>
                      <a:pt x="5735" y="1554"/>
                    </a:lnTo>
                    <a:lnTo>
                      <a:pt x="5731" y="1533"/>
                    </a:lnTo>
                    <a:lnTo>
                      <a:pt x="5726" y="1511"/>
                    </a:lnTo>
                    <a:lnTo>
                      <a:pt x="5719" y="1490"/>
                    </a:lnTo>
                    <a:lnTo>
                      <a:pt x="5712" y="1468"/>
                    </a:lnTo>
                    <a:lnTo>
                      <a:pt x="5703" y="1447"/>
                    </a:lnTo>
                    <a:lnTo>
                      <a:pt x="5695" y="1427"/>
                    </a:lnTo>
                    <a:lnTo>
                      <a:pt x="5685" y="1405"/>
                    </a:lnTo>
                    <a:lnTo>
                      <a:pt x="5673" y="1385"/>
                    </a:lnTo>
                    <a:lnTo>
                      <a:pt x="5662" y="1365"/>
                    </a:lnTo>
                    <a:lnTo>
                      <a:pt x="5649" y="1345"/>
                    </a:lnTo>
                    <a:lnTo>
                      <a:pt x="5636" y="1324"/>
                    </a:lnTo>
                    <a:lnTo>
                      <a:pt x="5621" y="1304"/>
                    </a:lnTo>
                    <a:lnTo>
                      <a:pt x="5606" y="1284"/>
                    </a:lnTo>
                    <a:lnTo>
                      <a:pt x="5590" y="1264"/>
                    </a:lnTo>
                    <a:lnTo>
                      <a:pt x="5573" y="1244"/>
                    </a:lnTo>
                    <a:lnTo>
                      <a:pt x="5556" y="1225"/>
                    </a:lnTo>
                    <a:lnTo>
                      <a:pt x="5537" y="1206"/>
                    </a:lnTo>
                    <a:lnTo>
                      <a:pt x="5518" y="1186"/>
                    </a:lnTo>
                    <a:lnTo>
                      <a:pt x="5498" y="1167"/>
                    </a:lnTo>
                    <a:lnTo>
                      <a:pt x="5477" y="1148"/>
                    </a:lnTo>
                    <a:lnTo>
                      <a:pt x="5455" y="1129"/>
                    </a:lnTo>
                    <a:lnTo>
                      <a:pt x="5432" y="1111"/>
                    </a:lnTo>
                    <a:lnTo>
                      <a:pt x="5410" y="1091"/>
                    </a:lnTo>
                    <a:lnTo>
                      <a:pt x="5385" y="1073"/>
                    </a:lnTo>
                    <a:lnTo>
                      <a:pt x="5335" y="1037"/>
                    </a:lnTo>
                    <a:lnTo>
                      <a:pt x="5282" y="1001"/>
                    </a:lnTo>
                    <a:lnTo>
                      <a:pt x="5226" y="965"/>
                    </a:lnTo>
                    <a:lnTo>
                      <a:pt x="5167" y="930"/>
                    </a:lnTo>
                    <a:lnTo>
                      <a:pt x="5105" y="895"/>
                    </a:lnTo>
                    <a:lnTo>
                      <a:pt x="5039" y="861"/>
                    </a:lnTo>
                    <a:lnTo>
                      <a:pt x="4972" y="828"/>
                    </a:lnTo>
                    <a:lnTo>
                      <a:pt x="4901" y="795"/>
                    </a:lnTo>
                    <a:lnTo>
                      <a:pt x="4829" y="761"/>
                    </a:lnTo>
                    <a:lnTo>
                      <a:pt x="4753" y="729"/>
                    </a:lnTo>
                    <a:lnTo>
                      <a:pt x="4674" y="698"/>
                    </a:lnTo>
                    <a:lnTo>
                      <a:pt x="4593" y="667"/>
                    </a:lnTo>
                    <a:lnTo>
                      <a:pt x="4509" y="636"/>
                    </a:lnTo>
                    <a:lnTo>
                      <a:pt x="4423" y="607"/>
                    </a:lnTo>
                    <a:lnTo>
                      <a:pt x="4335" y="578"/>
                    </a:lnTo>
                    <a:lnTo>
                      <a:pt x="4244" y="549"/>
                    </a:lnTo>
                    <a:lnTo>
                      <a:pt x="4150" y="521"/>
                    </a:lnTo>
                    <a:lnTo>
                      <a:pt x="4054" y="493"/>
                    </a:lnTo>
                    <a:lnTo>
                      <a:pt x="3956" y="467"/>
                    </a:lnTo>
                    <a:lnTo>
                      <a:pt x="3856" y="440"/>
                    </a:lnTo>
                    <a:lnTo>
                      <a:pt x="3753" y="414"/>
                    </a:lnTo>
                    <a:lnTo>
                      <a:pt x="3648" y="390"/>
                    </a:lnTo>
                    <a:lnTo>
                      <a:pt x="3542" y="365"/>
                    </a:lnTo>
                    <a:lnTo>
                      <a:pt x="3433" y="342"/>
                    </a:lnTo>
                    <a:lnTo>
                      <a:pt x="3322" y="318"/>
                    </a:lnTo>
                    <a:lnTo>
                      <a:pt x="3208" y="297"/>
                    </a:lnTo>
                    <a:lnTo>
                      <a:pt x="3093" y="274"/>
                    </a:lnTo>
                    <a:lnTo>
                      <a:pt x="2976" y="254"/>
                    </a:lnTo>
                    <a:lnTo>
                      <a:pt x="2857" y="234"/>
                    </a:lnTo>
                    <a:lnTo>
                      <a:pt x="2737" y="215"/>
                    </a:lnTo>
                    <a:lnTo>
                      <a:pt x="2614" y="195"/>
                    </a:lnTo>
                    <a:lnTo>
                      <a:pt x="2490" y="178"/>
                    </a:lnTo>
                    <a:lnTo>
                      <a:pt x="2363" y="161"/>
                    </a:lnTo>
                    <a:lnTo>
                      <a:pt x="2236" y="144"/>
                    </a:lnTo>
                    <a:lnTo>
                      <a:pt x="2106" y="129"/>
                    </a:lnTo>
                    <a:lnTo>
                      <a:pt x="1975" y="114"/>
                    </a:lnTo>
                    <a:lnTo>
                      <a:pt x="1844" y="100"/>
                    </a:lnTo>
                    <a:lnTo>
                      <a:pt x="1710" y="88"/>
                    </a:lnTo>
                    <a:lnTo>
                      <a:pt x="1574" y="75"/>
                    </a:lnTo>
                    <a:lnTo>
                      <a:pt x="1437" y="64"/>
                    </a:lnTo>
                    <a:lnTo>
                      <a:pt x="1299" y="53"/>
                    </a:lnTo>
                    <a:lnTo>
                      <a:pt x="1159" y="44"/>
                    </a:lnTo>
                    <a:lnTo>
                      <a:pt x="1019" y="35"/>
                    </a:lnTo>
                    <a:lnTo>
                      <a:pt x="877" y="28"/>
                    </a:lnTo>
                    <a:lnTo>
                      <a:pt x="734" y="20"/>
                    </a:lnTo>
                    <a:lnTo>
                      <a:pt x="589" y="15"/>
                    </a:lnTo>
                    <a:lnTo>
                      <a:pt x="443" y="10"/>
                    </a:lnTo>
                    <a:lnTo>
                      <a:pt x="297" y="5"/>
                    </a:lnTo>
                    <a:lnTo>
                      <a:pt x="150" y="2"/>
                    </a:lnTo>
                    <a:lnTo>
                      <a:pt x="0" y="0"/>
                    </a:lnTo>
                    <a:lnTo>
                      <a:pt x="0"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50" name="Freeform 1049"/>
              <p:cNvSpPr>
                <a:spLocks/>
              </p:cNvSpPr>
              <p:nvPr/>
            </p:nvSpPr>
            <p:spPr bwMode="auto">
              <a:xfrm>
                <a:off x="4967" y="19"/>
                <a:ext cx="318" cy="149"/>
              </a:xfrm>
              <a:custGeom>
                <a:avLst/>
                <a:gdLst>
                  <a:gd name="T0" fmla="*/ 0 w 5720"/>
                  <a:gd name="T1" fmla="*/ 0 h 1641"/>
                  <a:gd name="T2" fmla="*/ 0 w 5720"/>
                  <a:gd name="T3" fmla="*/ 0 h 1641"/>
                  <a:gd name="T4" fmla="*/ 0 w 5720"/>
                  <a:gd name="T5" fmla="*/ 0 h 1641"/>
                  <a:gd name="T6" fmla="*/ 0 w 5720"/>
                  <a:gd name="T7" fmla="*/ 0 h 1641"/>
                  <a:gd name="T8" fmla="*/ 0 w 5720"/>
                  <a:gd name="T9" fmla="*/ 0 h 1641"/>
                  <a:gd name="T10" fmla="*/ 0 w 5720"/>
                  <a:gd name="T11" fmla="*/ 0 h 1641"/>
                  <a:gd name="T12" fmla="*/ 0 w 5720"/>
                  <a:gd name="T13" fmla="*/ 0 h 1641"/>
                  <a:gd name="T14" fmla="*/ 0 w 5720"/>
                  <a:gd name="T15" fmla="*/ 0 h 1641"/>
                  <a:gd name="T16" fmla="*/ 0 w 5720"/>
                  <a:gd name="T17" fmla="*/ 0 h 1641"/>
                  <a:gd name="T18" fmla="*/ 0 w 5720"/>
                  <a:gd name="T19" fmla="*/ 0 h 1641"/>
                  <a:gd name="T20" fmla="*/ 0 w 5720"/>
                  <a:gd name="T21" fmla="*/ 0 h 1641"/>
                  <a:gd name="T22" fmla="*/ 0 w 5720"/>
                  <a:gd name="T23" fmla="*/ 0 h 1641"/>
                  <a:gd name="T24" fmla="*/ 0 w 5720"/>
                  <a:gd name="T25" fmla="*/ 0 h 1641"/>
                  <a:gd name="T26" fmla="*/ 0 w 5720"/>
                  <a:gd name="T27" fmla="*/ 0 h 1641"/>
                  <a:gd name="T28" fmla="*/ 0 w 5720"/>
                  <a:gd name="T29" fmla="*/ 0 h 1641"/>
                  <a:gd name="T30" fmla="*/ 0 w 5720"/>
                  <a:gd name="T31" fmla="*/ 0 h 1641"/>
                  <a:gd name="T32" fmla="*/ 0 w 5720"/>
                  <a:gd name="T33" fmla="*/ 0 h 1641"/>
                  <a:gd name="T34" fmla="*/ 0 w 5720"/>
                  <a:gd name="T35" fmla="*/ 0 h 1641"/>
                  <a:gd name="T36" fmla="*/ 0 w 5720"/>
                  <a:gd name="T37" fmla="*/ 0 h 1641"/>
                  <a:gd name="T38" fmla="*/ 0 w 5720"/>
                  <a:gd name="T39" fmla="*/ 0 h 1641"/>
                  <a:gd name="T40" fmla="*/ 0 w 5720"/>
                  <a:gd name="T41" fmla="*/ 0 h 1641"/>
                  <a:gd name="T42" fmla="*/ 0 w 5720"/>
                  <a:gd name="T43" fmla="*/ 0 h 1641"/>
                  <a:gd name="T44" fmla="*/ 0 w 5720"/>
                  <a:gd name="T45" fmla="*/ 0 h 1641"/>
                  <a:gd name="T46" fmla="*/ 0 w 5720"/>
                  <a:gd name="T47" fmla="*/ 0 h 1641"/>
                  <a:gd name="T48" fmla="*/ 0 w 5720"/>
                  <a:gd name="T49" fmla="*/ 0 h 1641"/>
                  <a:gd name="T50" fmla="*/ 0 w 5720"/>
                  <a:gd name="T51" fmla="*/ 0 h 1641"/>
                  <a:gd name="T52" fmla="*/ 0 w 5720"/>
                  <a:gd name="T53" fmla="*/ 0 h 1641"/>
                  <a:gd name="T54" fmla="*/ 0 w 5720"/>
                  <a:gd name="T55" fmla="*/ 0 h 1641"/>
                  <a:gd name="T56" fmla="*/ 0 w 5720"/>
                  <a:gd name="T57" fmla="*/ 0 h 1641"/>
                  <a:gd name="T58" fmla="*/ 0 w 5720"/>
                  <a:gd name="T59" fmla="*/ 0 h 1641"/>
                  <a:gd name="T60" fmla="*/ 0 w 5720"/>
                  <a:gd name="T61" fmla="*/ 0 h 1641"/>
                  <a:gd name="T62" fmla="*/ 0 w 5720"/>
                  <a:gd name="T63" fmla="*/ 0 h 1641"/>
                  <a:gd name="T64" fmla="*/ 0 w 5720"/>
                  <a:gd name="T65" fmla="*/ 0 h 1641"/>
                  <a:gd name="T66" fmla="*/ 0 w 5720"/>
                  <a:gd name="T67" fmla="*/ 0 h 1641"/>
                  <a:gd name="T68" fmla="*/ 0 w 5720"/>
                  <a:gd name="T69" fmla="*/ 0 h 1641"/>
                  <a:gd name="T70" fmla="*/ 0 w 5720"/>
                  <a:gd name="T71" fmla="*/ 0 h 1641"/>
                  <a:gd name="T72" fmla="*/ 0 w 5720"/>
                  <a:gd name="T73" fmla="*/ 0 h 1641"/>
                  <a:gd name="T74" fmla="*/ 0 w 5720"/>
                  <a:gd name="T75" fmla="*/ 0 h 1641"/>
                  <a:gd name="T76" fmla="*/ 0 w 5720"/>
                  <a:gd name="T77" fmla="*/ 0 h 1641"/>
                  <a:gd name="T78" fmla="*/ 0 w 5720"/>
                  <a:gd name="T79" fmla="*/ 0 h 1641"/>
                  <a:gd name="T80" fmla="*/ 0 w 5720"/>
                  <a:gd name="T81" fmla="*/ 0 h 1641"/>
                  <a:gd name="T82" fmla="*/ 0 w 5720"/>
                  <a:gd name="T83" fmla="*/ 0 h 1641"/>
                  <a:gd name="T84" fmla="*/ 0 w 5720"/>
                  <a:gd name="T85" fmla="*/ 0 h 1641"/>
                  <a:gd name="T86" fmla="*/ 0 w 5720"/>
                  <a:gd name="T87" fmla="*/ 0 h 1641"/>
                  <a:gd name="T88" fmla="*/ 0 w 5720"/>
                  <a:gd name="T89" fmla="*/ 0 h 1641"/>
                  <a:gd name="T90" fmla="*/ 0 w 5720"/>
                  <a:gd name="T91" fmla="*/ 0 h 1641"/>
                  <a:gd name="T92" fmla="*/ 0 w 5720"/>
                  <a:gd name="T93" fmla="*/ 0 h 1641"/>
                  <a:gd name="T94" fmla="*/ 0 w 5720"/>
                  <a:gd name="T95" fmla="*/ 0 h 1641"/>
                  <a:gd name="T96" fmla="*/ 0 w 5720"/>
                  <a:gd name="T97" fmla="*/ 0 h 1641"/>
                  <a:gd name="T98" fmla="*/ 0 w 5720"/>
                  <a:gd name="T99" fmla="*/ 0 h 1641"/>
                  <a:gd name="T100" fmla="*/ 0 w 5720"/>
                  <a:gd name="T101" fmla="*/ 0 h 1641"/>
                  <a:gd name="T102" fmla="*/ 0 w 5720"/>
                  <a:gd name="T103" fmla="*/ 0 h 1641"/>
                  <a:gd name="T104" fmla="*/ 0 w 5720"/>
                  <a:gd name="T105" fmla="*/ 0 h 1641"/>
                  <a:gd name="T106" fmla="*/ 0 w 5720"/>
                  <a:gd name="T107" fmla="*/ 0 h 16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20"/>
                  <a:gd name="T163" fmla="*/ 0 h 1641"/>
                  <a:gd name="T164" fmla="*/ 5720 w 5720"/>
                  <a:gd name="T165" fmla="*/ 1641 h 16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20" h="1641">
                    <a:moveTo>
                      <a:pt x="69" y="1641"/>
                    </a:moveTo>
                    <a:lnTo>
                      <a:pt x="69" y="1641"/>
                    </a:lnTo>
                    <a:lnTo>
                      <a:pt x="69" y="1622"/>
                    </a:lnTo>
                    <a:lnTo>
                      <a:pt x="72" y="1604"/>
                    </a:lnTo>
                    <a:lnTo>
                      <a:pt x="74" y="1586"/>
                    </a:lnTo>
                    <a:lnTo>
                      <a:pt x="76" y="1567"/>
                    </a:lnTo>
                    <a:lnTo>
                      <a:pt x="80" y="1549"/>
                    </a:lnTo>
                    <a:lnTo>
                      <a:pt x="85" y="1530"/>
                    </a:lnTo>
                    <a:lnTo>
                      <a:pt x="90" y="1512"/>
                    </a:lnTo>
                    <a:lnTo>
                      <a:pt x="96" y="1494"/>
                    </a:lnTo>
                    <a:lnTo>
                      <a:pt x="104" y="1476"/>
                    </a:lnTo>
                    <a:lnTo>
                      <a:pt x="111" y="1457"/>
                    </a:lnTo>
                    <a:lnTo>
                      <a:pt x="120" y="1439"/>
                    </a:lnTo>
                    <a:lnTo>
                      <a:pt x="130" y="1420"/>
                    </a:lnTo>
                    <a:lnTo>
                      <a:pt x="140" y="1402"/>
                    </a:lnTo>
                    <a:lnTo>
                      <a:pt x="151" y="1384"/>
                    </a:lnTo>
                    <a:lnTo>
                      <a:pt x="164" y="1366"/>
                    </a:lnTo>
                    <a:lnTo>
                      <a:pt x="176" y="1348"/>
                    </a:lnTo>
                    <a:lnTo>
                      <a:pt x="191" y="1330"/>
                    </a:lnTo>
                    <a:lnTo>
                      <a:pt x="205" y="1311"/>
                    </a:lnTo>
                    <a:lnTo>
                      <a:pt x="221" y="1293"/>
                    </a:lnTo>
                    <a:lnTo>
                      <a:pt x="238" y="1275"/>
                    </a:lnTo>
                    <a:lnTo>
                      <a:pt x="254" y="1257"/>
                    </a:lnTo>
                    <a:lnTo>
                      <a:pt x="273" y="1239"/>
                    </a:lnTo>
                    <a:lnTo>
                      <a:pt x="291" y="1221"/>
                    </a:lnTo>
                    <a:lnTo>
                      <a:pt x="311" y="1203"/>
                    </a:lnTo>
                    <a:lnTo>
                      <a:pt x="332" y="1184"/>
                    </a:lnTo>
                    <a:lnTo>
                      <a:pt x="353" y="1167"/>
                    </a:lnTo>
                    <a:lnTo>
                      <a:pt x="374" y="1149"/>
                    </a:lnTo>
                    <a:lnTo>
                      <a:pt x="397" y="1132"/>
                    </a:lnTo>
                    <a:lnTo>
                      <a:pt x="446" y="1097"/>
                    </a:lnTo>
                    <a:lnTo>
                      <a:pt x="497" y="1062"/>
                    </a:lnTo>
                    <a:lnTo>
                      <a:pt x="551" y="1027"/>
                    </a:lnTo>
                    <a:lnTo>
                      <a:pt x="608" y="993"/>
                    </a:lnTo>
                    <a:lnTo>
                      <a:pt x="668" y="959"/>
                    </a:lnTo>
                    <a:lnTo>
                      <a:pt x="731" y="926"/>
                    </a:lnTo>
                    <a:lnTo>
                      <a:pt x="798" y="893"/>
                    </a:lnTo>
                    <a:lnTo>
                      <a:pt x="866" y="861"/>
                    </a:lnTo>
                    <a:lnTo>
                      <a:pt x="938" y="829"/>
                    </a:lnTo>
                    <a:lnTo>
                      <a:pt x="1012" y="798"/>
                    </a:lnTo>
                    <a:lnTo>
                      <a:pt x="1089" y="767"/>
                    </a:lnTo>
                    <a:lnTo>
                      <a:pt x="1169" y="736"/>
                    </a:lnTo>
                    <a:lnTo>
                      <a:pt x="1251" y="706"/>
                    </a:lnTo>
                    <a:lnTo>
                      <a:pt x="1336" y="676"/>
                    </a:lnTo>
                    <a:lnTo>
                      <a:pt x="1423" y="647"/>
                    </a:lnTo>
                    <a:lnTo>
                      <a:pt x="1513" y="619"/>
                    </a:lnTo>
                    <a:lnTo>
                      <a:pt x="1606" y="591"/>
                    </a:lnTo>
                    <a:lnTo>
                      <a:pt x="1700" y="564"/>
                    </a:lnTo>
                    <a:lnTo>
                      <a:pt x="1796" y="537"/>
                    </a:lnTo>
                    <a:lnTo>
                      <a:pt x="1896" y="512"/>
                    </a:lnTo>
                    <a:lnTo>
                      <a:pt x="1998" y="486"/>
                    </a:lnTo>
                    <a:lnTo>
                      <a:pt x="2101" y="461"/>
                    </a:lnTo>
                    <a:lnTo>
                      <a:pt x="2207" y="437"/>
                    </a:lnTo>
                    <a:lnTo>
                      <a:pt x="2315" y="413"/>
                    </a:lnTo>
                    <a:lnTo>
                      <a:pt x="2425" y="391"/>
                    </a:lnTo>
                    <a:lnTo>
                      <a:pt x="2537" y="368"/>
                    </a:lnTo>
                    <a:lnTo>
                      <a:pt x="2651" y="347"/>
                    </a:lnTo>
                    <a:lnTo>
                      <a:pt x="2767" y="326"/>
                    </a:lnTo>
                    <a:lnTo>
                      <a:pt x="2885" y="306"/>
                    </a:lnTo>
                    <a:lnTo>
                      <a:pt x="3005" y="287"/>
                    </a:lnTo>
                    <a:lnTo>
                      <a:pt x="3126" y="268"/>
                    </a:lnTo>
                    <a:lnTo>
                      <a:pt x="3250" y="250"/>
                    </a:lnTo>
                    <a:lnTo>
                      <a:pt x="3374" y="233"/>
                    </a:lnTo>
                    <a:lnTo>
                      <a:pt x="3501" y="217"/>
                    </a:lnTo>
                    <a:lnTo>
                      <a:pt x="3629" y="202"/>
                    </a:lnTo>
                    <a:lnTo>
                      <a:pt x="3759" y="187"/>
                    </a:lnTo>
                    <a:lnTo>
                      <a:pt x="3891" y="173"/>
                    </a:lnTo>
                    <a:lnTo>
                      <a:pt x="4023" y="160"/>
                    </a:lnTo>
                    <a:lnTo>
                      <a:pt x="4157" y="147"/>
                    </a:lnTo>
                    <a:lnTo>
                      <a:pt x="4293" y="137"/>
                    </a:lnTo>
                    <a:lnTo>
                      <a:pt x="4431" y="126"/>
                    </a:lnTo>
                    <a:lnTo>
                      <a:pt x="4569" y="116"/>
                    </a:lnTo>
                    <a:lnTo>
                      <a:pt x="4709" y="107"/>
                    </a:lnTo>
                    <a:lnTo>
                      <a:pt x="4850" y="99"/>
                    </a:lnTo>
                    <a:lnTo>
                      <a:pt x="4992" y="92"/>
                    </a:lnTo>
                    <a:lnTo>
                      <a:pt x="5135" y="86"/>
                    </a:lnTo>
                    <a:lnTo>
                      <a:pt x="5281" y="81"/>
                    </a:lnTo>
                    <a:lnTo>
                      <a:pt x="5426" y="77"/>
                    </a:lnTo>
                    <a:lnTo>
                      <a:pt x="5572" y="74"/>
                    </a:lnTo>
                    <a:lnTo>
                      <a:pt x="5720" y="72"/>
                    </a:lnTo>
                    <a:lnTo>
                      <a:pt x="5719" y="0"/>
                    </a:lnTo>
                    <a:lnTo>
                      <a:pt x="5571" y="2"/>
                    </a:lnTo>
                    <a:lnTo>
                      <a:pt x="5425" y="6"/>
                    </a:lnTo>
                    <a:lnTo>
                      <a:pt x="5279" y="11"/>
                    </a:lnTo>
                    <a:lnTo>
                      <a:pt x="5133" y="15"/>
                    </a:lnTo>
                    <a:lnTo>
                      <a:pt x="4989" y="21"/>
                    </a:lnTo>
                    <a:lnTo>
                      <a:pt x="4847" y="29"/>
                    </a:lnTo>
                    <a:lnTo>
                      <a:pt x="4705" y="36"/>
                    </a:lnTo>
                    <a:lnTo>
                      <a:pt x="4565" y="45"/>
                    </a:lnTo>
                    <a:lnTo>
                      <a:pt x="4426" y="54"/>
                    </a:lnTo>
                    <a:lnTo>
                      <a:pt x="4288" y="65"/>
                    </a:lnTo>
                    <a:lnTo>
                      <a:pt x="4152" y="77"/>
                    </a:lnTo>
                    <a:lnTo>
                      <a:pt x="4017" y="90"/>
                    </a:lnTo>
                    <a:lnTo>
                      <a:pt x="3883" y="103"/>
                    </a:lnTo>
                    <a:lnTo>
                      <a:pt x="3752" y="116"/>
                    </a:lnTo>
                    <a:lnTo>
                      <a:pt x="3621" y="131"/>
                    </a:lnTo>
                    <a:lnTo>
                      <a:pt x="3492" y="146"/>
                    </a:lnTo>
                    <a:lnTo>
                      <a:pt x="3366" y="163"/>
                    </a:lnTo>
                    <a:lnTo>
                      <a:pt x="3240" y="180"/>
                    </a:lnTo>
                    <a:lnTo>
                      <a:pt x="3116" y="198"/>
                    </a:lnTo>
                    <a:lnTo>
                      <a:pt x="2995" y="217"/>
                    </a:lnTo>
                    <a:lnTo>
                      <a:pt x="2874" y="236"/>
                    </a:lnTo>
                    <a:lnTo>
                      <a:pt x="2756" y="256"/>
                    </a:lnTo>
                    <a:lnTo>
                      <a:pt x="2639" y="277"/>
                    </a:lnTo>
                    <a:lnTo>
                      <a:pt x="2525" y="299"/>
                    </a:lnTo>
                    <a:lnTo>
                      <a:pt x="2412" y="320"/>
                    </a:lnTo>
                    <a:lnTo>
                      <a:pt x="2302" y="344"/>
                    </a:lnTo>
                    <a:lnTo>
                      <a:pt x="2193" y="367"/>
                    </a:lnTo>
                    <a:lnTo>
                      <a:pt x="2086" y="392"/>
                    </a:lnTo>
                    <a:lnTo>
                      <a:pt x="1981" y="416"/>
                    </a:lnTo>
                    <a:lnTo>
                      <a:pt x="1879" y="442"/>
                    </a:lnTo>
                    <a:lnTo>
                      <a:pt x="1780" y="469"/>
                    </a:lnTo>
                    <a:lnTo>
                      <a:pt x="1681" y="496"/>
                    </a:lnTo>
                    <a:lnTo>
                      <a:pt x="1586" y="522"/>
                    </a:lnTo>
                    <a:lnTo>
                      <a:pt x="1494" y="551"/>
                    </a:lnTo>
                    <a:lnTo>
                      <a:pt x="1402" y="580"/>
                    </a:lnTo>
                    <a:lnTo>
                      <a:pt x="1314" y="609"/>
                    </a:lnTo>
                    <a:lnTo>
                      <a:pt x="1229" y="639"/>
                    </a:lnTo>
                    <a:lnTo>
                      <a:pt x="1145" y="669"/>
                    </a:lnTo>
                    <a:lnTo>
                      <a:pt x="1064" y="699"/>
                    </a:lnTo>
                    <a:lnTo>
                      <a:pt x="986" y="732"/>
                    </a:lnTo>
                    <a:lnTo>
                      <a:pt x="911" y="764"/>
                    </a:lnTo>
                    <a:lnTo>
                      <a:pt x="838" y="796"/>
                    </a:lnTo>
                    <a:lnTo>
                      <a:pt x="769" y="829"/>
                    </a:lnTo>
                    <a:lnTo>
                      <a:pt x="701" y="863"/>
                    </a:lnTo>
                    <a:lnTo>
                      <a:pt x="636" y="897"/>
                    </a:lnTo>
                    <a:lnTo>
                      <a:pt x="575" y="931"/>
                    </a:lnTo>
                    <a:lnTo>
                      <a:pt x="515" y="966"/>
                    </a:lnTo>
                    <a:lnTo>
                      <a:pt x="459" y="1002"/>
                    </a:lnTo>
                    <a:lnTo>
                      <a:pt x="407" y="1038"/>
                    </a:lnTo>
                    <a:lnTo>
                      <a:pt x="357" y="1074"/>
                    </a:lnTo>
                    <a:lnTo>
                      <a:pt x="333" y="1093"/>
                    </a:lnTo>
                    <a:lnTo>
                      <a:pt x="310" y="1112"/>
                    </a:lnTo>
                    <a:lnTo>
                      <a:pt x="287" y="1130"/>
                    </a:lnTo>
                    <a:lnTo>
                      <a:pt x="266" y="1149"/>
                    </a:lnTo>
                    <a:lnTo>
                      <a:pt x="245" y="1168"/>
                    </a:lnTo>
                    <a:lnTo>
                      <a:pt x="225" y="1188"/>
                    </a:lnTo>
                    <a:lnTo>
                      <a:pt x="206" y="1207"/>
                    </a:lnTo>
                    <a:lnTo>
                      <a:pt x="188" y="1226"/>
                    </a:lnTo>
                    <a:lnTo>
                      <a:pt x="170" y="1245"/>
                    </a:lnTo>
                    <a:lnTo>
                      <a:pt x="153" y="1264"/>
                    </a:lnTo>
                    <a:lnTo>
                      <a:pt x="137" y="1285"/>
                    </a:lnTo>
                    <a:lnTo>
                      <a:pt x="122" y="1305"/>
                    </a:lnTo>
                    <a:lnTo>
                      <a:pt x="108" y="1324"/>
                    </a:lnTo>
                    <a:lnTo>
                      <a:pt x="94" y="1345"/>
                    </a:lnTo>
                    <a:lnTo>
                      <a:pt x="82" y="1365"/>
                    </a:lnTo>
                    <a:lnTo>
                      <a:pt x="69" y="1385"/>
                    </a:lnTo>
                    <a:lnTo>
                      <a:pt x="59" y="1406"/>
                    </a:lnTo>
                    <a:lnTo>
                      <a:pt x="49" y="1427"/>
                    </a:lnTo>
                    <a:lnTo>
                      <a:pt x="40" y="1448"/>
                    </a:lnTo>
                    <a:lnTo>
                      <a:pt x="32" y="1468"/>
                    </a:lnTo>
                    <a:lnTo>
                      <a:pt x="25" y="1490"/>
                    </a:lnTo>
                    <a:lnTo>
                      <a:pt x="19" y="1511"/>
                    </a:lnTo>
                    <a:lnTo>
                      <a:pt x="12" y="1533"/>
                    </a:lnTo>
                    <a:lnTo>
                      <a:pt x="8" y="1554"/>
                    </a:lnTo>
                    <a:lnTo>
                      <a:pt x="5" y="1576"/>
                    </a:lnTo>
                    <a:lnTo>
                      <a:pt x="2" y="1598"/>
                    </a:lnTo>
                    <a:lnTo>
                      <a:pt x="1" y="1619"/>
                    </a:lnTo>
                    <a:lnTo>
                      <a:pt x="0" y="1641"/>
                    </a:lnTo>
                    <a:lnTo>
                      <a:pt x="69" y="164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51" name="Freeform 1050"/>
              <p:cNvSpPr>
                <a:spLocks/>
              </p:cNvSpPr>
              <p:nvPr/>
            </p:nvSpPr>
            <p:spPr bwMode="auto">
              <a:xfrm>
                <a:off x="4967" y="168"/>
                <a:ext cx="318" cy="149"/>
              </a:xfrm>
              <a:custGeom>
                <a:avLst/>
                <a:gdLst>
                  <a:gd name="T0" fmla="*/ 0 w 5720"/>
                  <a:gd name="T1" fmla="*/ 0 h 1641"/>
                  <a:gd name="T2" fmla="*/ 0 w 5720"/>
                  <a:gd name="T3" fmla="*/ 0 h 1641"/>
                  <a:gd name="T4" fmla="*/ 0 w 5720"/>
                  <a:gd name="T5" fmla="*/ 0 h 1641"/>
                  <a:gd name="T6" fmla="*/ 0 w 5720"/>
                  <a:gd name="T7" fmla="*/ 0 h 1641"/>
                  <a:gd name="T8" fmla="*/ 0 w 5720"/>
                  <a:gd name="T9" fmla="*/ 0 h 1641"/>
                  <a:gd name="T10" fmla="*/ 0 w 5720"/>
                  <a:gd name="T11" fmla="*/ 0 h 1641"/>
                  <a:gd name="T12" fmla="*/ 0 w 5720"/>
                  <a:gd name="T13" fmla="*/ 0 h 1641"/>
                  <a:gd name="T14" fmla="*/ 0 w 5720"/>
                  <a:gd name="T15" fmla="*/ 0 h 1641"/>
                  <a:gd name="T16" fmla="*/ 0 w 5720"/>
                  <a:gd name="T17" fmla="*/ 0 h 1641"/>
                  <a:gd name="T18" fmla="*/ 0 w 5720"/>
                  <a:gd name="T19" fmla="*/ 0 h 1641"/>
                  <a:gd name="T20" fmla="*/ 0 w 5720"/>
                  <a:gd name="T21" fmla="*/ 0 h 1641"/>
                  <a:gd name="T22" fmla="*/ 0 w 5720"/>
                  <a:gd name="T23" fmla="*/ 0 h 1641"/>
                  <a:gd name="T24" fmla="*/ 0 w 5720"/>
                  <a:gd name="T25" fmla="*/ 0 h 1641"/>
                  <a:gd name="T26" fmla="*/ 0 w 5720"/>
                  <a:gd name="T27" fmla="*/ 0 h 1641"/>
                  <a:gd name="T28" fmla="*/ 0 w 5720"/>
                  <a:gd name="T29" fmla="*/ 0 h 1641"/>
                  <a:gd name="T30" fmla="*/ 0 w 5720"/>
                  <a:gd name="T31" fmla="*/ 0 h 1641"/>
                  <a:gd name="T32" fmla="*/ 0 w 5720"/>
                  <a:gd name="T33" fmla="*/ 0 h 1641"/>
                  <a:gd name="T34" fmla="*/ 0 w 5720"/>
                  <a:gd name="T35" fmla="*/ 0 h 1641"/>
                  <a:gd name="T36" fmla="*/ 0 w 5720"/>
                  <a:gd name="T37" fmla="*/ 0 h 1641"/>
                  <a:gd name="T38" fmla="*/ 0 w 5720"/>
                  <a:gd name="T39" fmla="*/ 0 h 1641"/>
                  <a:gd name="T40" fmla="*/ 0 w 5720"/>
                  <a:gd name="T41" fmla="*/ 0 h 1641"/>
                  <a:gd name="T42" fmla="*/ 0 w 5720"/>
                  <a:gd name="T43" fmla="*/ 0 h 1641"/>
                  <a:gd name="T44" fmla="*/ 0 w 5720"/>
                  <a:gd name="T45" fmla="*/ 0 h 1641"/>
                  <a:gd name="T46" fmla="*/ 0 w 5720"/>
                  <a:gd name="T47" fmla="*/ 0 h 1641"/>
                  <a:gd name="T48" fmla="*/ 0 w 5720"/>
                  <a:gd name="T49" fmla="*/ 0 h 1641"/>
                  <a:gd name="T50" fmla="*/ 0 w 5720"/>
                  <a:gd name="T51" fmla="*/ 0 h 1641"/>
                  <a:gd name="T52" fmla="*/ 0 w 5720"/>
                  <a:gd name="T53" fmla="*/ 0 h 1641"/>
                  <a:gd name="T54" fmla="*/ 0 w 5720"/>
                  <a:gd name="T55" fmla="*/ 0 h 1641"/>
                  <a:gd name="T56" fmla="*/ 0 w 5720"/>
                  <a:gd name="T57" fmla="*/ 0 h 1641"/>
                  <a:gd name="T58" fmla="*/ 0 w 5720"/>
                  <a:gd name="T59" fmla="*/ 0 h 1641"/>
                  <a:gd name="T60" fmla="*/ 0 w 5720"/>
                  <a:gd name="T61" fmla="*/ 0 h 1641"/>
                  <a:gd name="T62" fmla="*/ 0 w 5720"/>
                  <a:gd name="T63" fmla="*/ 0 h 1641"/>
                  <a:gd name="T64" fmla="*/ 0 w 5720"/>
                  <a:gd name="T65" fmla="*/ 0 h 1641"/>
                  <a:gd name="T66" fmla="*/ 0 w 5720"/>
                  <a:gd name="T67" fmla="*/ 0 h 1641"/>
                  <a:gd name="T68" fmla="*/ 0 w 5720"/>
                  <a:gd name="T69" fmla="*/ 0 h 1641"/>
                  <a:gd name="T70" fmla="*/ 0 w 5720"/>
                  <a:gd name="T71" fmla="*/ 0 h 1641"/>
                  <a:gd name="T72" fmla="*/ 0 w 5720"/>
                  <a:gd name="T73" fmla="*/ 0 h 1641"/>
                  <a:gd name="T74" fmla="*/ 0 w 5720"/>
                  <a:gd name="T75" fmla="*/ 0 h 1641"/>
                  <a:gd name="T76" fmla="*/ 0 w 5720"/>
                  <a:gd name="T77" fmla="*/ 0 h 1641"/>
                  <a:gd name="T78" fmla="*/ 0 w 5720"/>
                  <a:gd name="T79" fmla="*/ 0 h 1641"/>
                  <a:gd name="T80" fmla="*/ 0 w 5720"/>
                  <a:gd name="T81" fmla="*/ 0 h 1641"/>
                  <a:gd name="T82" fmla="*/ 0 w 5720"/>
                  <a:gd name="T83" fmla="*/ 0 h 1641"/>
                  <a:gd name="T84" fmla="*/ 0 w 5720"/>
                  <a:gd name="T85" fmla="*/ 0 h 1641"/>
                  <a:gd name="T86" fmla="*/ 0 w 5720"/>
                  <a:gd name="T87" fmla="*/ 0 h 1641"/>
                  <a:gd name="T88" fmla="*/ 0 w 5720"/>
                  <a:gd name="T89" fmla="*/ 0 h 1641"/>
                  <a:gd name="T90" fmla="*/ 0 w 5720"/>
                  <a:gd name="T91" fmla="*/ 0 h 1641"/>
                  <a:gd name="T92" fmla="*/ 0 w 5720"/>
                  <a:gd name="T93" fmla="*/ 0 h 1641"/>
                  <a:gd name="T94" fmla="*/ 0 w 5720"/>
                  <a:gd name="T95" fmla="*/ 0 h 1641"/>
                  <a:gd name="T96" fmla="*/ 0 w 5720"/>
                  <a:gd name="T97" fmla="*/ 0 h 1641"/>
                  <a:gd name="T98" fmla="*/ 0 w 5720"/>
                  <a:gd name="T99" fmla="*/ 0 h 1641"/>
                  <a:gd name="T100" fmla="*/ 0 w 5720"/>
                  <a:gd name="T101" fmla="*/ 0 h 1641"/>
                  <a:gd name="T102" fmla="*/ 0 w 5720"/>
                  <a:gd name="T103" fmla="*/ 0 h 1641"/>
                  <a:gd name="T104" fmla="*/ 0 w 5720"/>
                  <a:gd name="T105" fmla="*/ 0 h 1641"/>
                  <a:gd name="T106" fmla="*/ 0 w 5720"/>
                  <a:gd name="T107" fmla="*/ 0 h 16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20"/>
                  <a:gd name="T163" fmla="*/ 0 h 1641"/>
                  <a:gd name="T164" fmla="*/ 5720 w 5720"/>
                  <a:gd name="T165" fmla="*/ 1641 h 16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20" h="1641">
                    <a:moveTo>
                      <a:pt x="5720" y="1569"/>
                    </a:moveTo>
                    <a:lnTo>
                      <a:pt x="5572" y="1567"/>
                    </a:lnTo>
                    <a:lnTo>
                      <a:pt x="5426" y="1564"/>
                    </a:lnTo>
                    <a:lnTo>
                      <a:pt x="5281" y="1560"/>
                    </a:lnTo>
                    <a:lnTo>
                      <a:pt x="5135" y="1554"/>
                    </a:lnTo>
                    <a:lnTo>
                      <a:pt x="4992" y="1549"/>
                    </a:lnTo>
                    <a:lnTo>
                      <a:pt x="4850" y="1542"/>
                    </a:lnTo>
                    <a:lnTo>
                      <a:pt x="4709" y="1534"/>
                    </a:lnTo>
                    <a:lnTo>
                      <a:pt x="4569" y="1525"/>
                    </a:lnTo>
                    <a:lnTo>
                      <a:pt x="4431" y="1515"/>
                    </a:lnTo>
                    <a:lnTo>
                      <a:pt x="4293" y="1505"/>
                    </a:lnTo>
                    <a:lnTo>
                      <a:pt x="4157" y="1493"/>
                    </a:lnTo>
                    <a:lnTo>
                      <a:pt x="4023" y="1482"/>
                    </a:lnTo>
                    <a:lnTo>
                      <a:pt x="3891" y="1468"/>
                    </a:lnTo>
                    <a:lnTo>
                      <a:pt x="3759" y="1454"/>
                    </a:lnTo>
                    <a:lnTo>
                      <a:pt x="3629" y="1439"/>
                    </a:lnTo>
                    <a:lnTo>
                      <a:pt x="3501" y="1424"/>
                    </a:lnTo>
                    <a:lnTo>
                      <a:pt x="3374" y="1408"/>
                    </a:lnTo>
                    <a:lnTo>
                      <a:pt x="3249" y="1391"/>
                    </a:lnTo>
                    <a:lnTo>
                      <a:pt x="3126" y="1373"/>
                    </a:lnTo>
                    <a:lnTo>
                      <a:pt x="3004" y="1355"/>
                    </a:lnTo>
                    <a:lnTo>
                      <a:pt x="2885" y="1335"/>
                    </a:lnTo>
                    <a:lnTo>
                      <a:pt x="2766" y="1315"/>
                    </a:lnTo>
                    <a:lnTo>
                      <a:pt x="2651" y="1294"/>
                    </a:lnTo>
                    <a:lnTo>
                      <a:pt x="2537" y="1272"/>
                    </a:lnTo>
                    <a:lnTo>
                      <a:pt x="2425" y="1251"/>
                    </a:lnTo>
                    <a:lnTo>
                      <a:pt x="2315" y="1228"/>
                    </a:lnTo>
                    <a:lnTo>
                      <a:pt x="2207" y="1204"/>
                    </a:lnTo>
                    <a:lnTo>
                      <a:pt x="2101" y="1181"/>
                    </a:lnTo>
                    <a:lnTo>
                      <a:pt x="1998" y="1155"/>
                    </a:lnTo>
                    <a:lnTo>
                      <a:pt x="1896" y="1130"/>
                    </a:lnTo>
                    <a:lnTo>
                      <a:pt x="1796" y="1104"/>
                    </a:lnTo>
                    <a:lnTo>
                      <a:pt x="1700" y="1077"/>
                    </a:lnTo>
                    <a:lnTo>
                      <a:pt x="1606" y="1050"/>
                    </a:lnTo>
                    <a:lnTo>
                      <a:pt x="1513" y="1022"/>
                    </a:lnTo>
                    <a:lnTo>
                      <a:pt x="1423" y="994"/>
                    </a:lnTo>
                    <a:lnTo>
                      <a:pt x="1336" y="965"/>
                    </a:lnTo>
                    <a:lnTo>
                      <a:pt x="1251" y="935"/>
                    </a:lnTo>
                    <a:lnTo>
                      <a:pt x="1169" y="905"/>
                    </a:lnTo>
                    <a:lnTo>
                      <a:pt x="1089" y="875"/>
                    </a:lnTo>
                    <a:lnTo>
                      <a:pt x="1012" y="844"/>
                    </a:lnTo>
                    <a:lnTo>
                      <a:pt x="938" y="812"/>
                    </a:lnTo>
                    <a:lnTo>
                      <a:pt x="866" y="780"/>
                    </a:lnTo>
                    <a:lnTo>
                      <a:pt x="798" y="748"/>
                    </a:lnTo>
                    <a:lnTo>
                      <a:pt x="731" y="715"/>
                    </a:lnTo>
                    <a:lnTo>
                      <a:pt x="668" y="682"/>
                    </a:lnTo>
                    <a:lnTo>
                      <a:pt x="608" y="648"/>
                    </a:lnTo>
                    <a:lnTo>
                      <a:pt x="551" y="613"/>
                    </a:lnTo>
                    <a:lnTo>
                      <a:pt x="497" y="579"/>
                    </a:lnTo>
                    <a:lnTo>
                      <a:pt x="471" y="562"/>
                    </a:lnTo>
                    <a:lnTo>
                      <a:pt x="446" y="544"/>
                    </a:lnTo>
                    <a:lnTo>
                      <a:pt x="421" y="527"/>
                    </a:lnTo>
                    <a:lnTo>
                      <a:pt x="397" y="510"/>
                    </a:lnTo>
                    <a:lnTo>
                      <a:pt x="374" y="492"/>
                    </a:lnTo>
                    <a:lnTo>
                      <a:pt x="353" y="474"/>
                    </a:lnTo>
                    <a:lnTo>
                      <a:pt x="332" y="456"/>
                    </a:lnTo>
                    <a:lnTo>
                      <a:pt x="311" y="438"/>
                    </a:lnTo>
                    <a:lnTo>
                      <a:pt x="291" y="420"/>
                    </a:lnTo>
                    <a:lnTo>
                      <a:pt x="273" y="402"/>
                    </a:lnTo>
                    <a:lnTo>
                      <a:pt x="254" y="384"/>
                    </a:lnTo>
                    <a:lnTo>
                      <a:pt x="238" y="367"/>
                    </a:lnTo>
                    <a:lnTo>
                      <a:pt x="221" y="349"/>
                    </a:lnTo>
                    <a:lnTo>
                      <a:pt x="205" y="330"/>
                    </a:lnTo>
                    <a:lnTo>
                      <a:pt x="191" y="312"/>
                    </a:lnTo>
                    <a:lnTo>
                      <a:pt x="176" y="294"/>
                    </a:lnTo>
                    <a:lnTo>
                      <a:pt x="164" y="275"/>
                    </a:lnTo>
                    <a:lnTo>
                      <a:pt x="151" y="257"/>
                    </a:lnTo>
                    <a:lnTo>
                      <a:pt x="140" y="239"/>
                    </a:lnTo>
                    <a:lnTo>
                      <a:pt x="130" y="220"/>
                    </a:lnTo>
                    <a:lnTo>
                      <a:pt x="120" y="202"/>
                    </a:lnTo>
                    <a:lnTo>
                      <a:pt x="111" y="184"/>
                    </a:lnTo>
                    <a:lnTo>
                      <a:pt x="104" y="166"/>
                    </a:lnTo>
                    <a:lnTo>
                      <a:pt x="96" y="147"/>
                    </a:lnTo>
                    <a:lnTo>
                      <a:pt x="90" y="129"/>
                    </a:lnTo>
                    <a:lnTo>
                      <a:pt x="85" y="110"/>
                    </a:lnTo>
                    <a:lnTo>
                      <a:pt x="80" y="92"/>
                    </a:lnTo>
                    <a:lnTo>
                      <a:pt x="76" y="74"/>
                    </a:lnTo>
                    <a:lnTo>
                      <a:pt x="74" y="56"/>
                    </a:lnTo>
                    <a:lnTo>
                      <a:pt x="72" y="37"/>
                    </a:lnTo>
                    <a:lnTo>
                      <a:pt x="69" y="19"/>
                    </a:lnTo>
                    <a:lnTo>
                      <a:pt x="69" y="0"/>
                    </a:lnTo>
                    <a:lnTo>
                      <a:pt x="0" y="0"/>
                    </a:lnTo>
                    <a:lnTo>
                      <a:pt x="1" y="22"/>
                    </a:lnTo>
                    <a:lnTo>
                      <a:pt x="2" y="43"/>
                    </a:lnTo>
                    <a:lnTo>
                      <a:pt x="5" y="66"/>
                    </a:lnTo>
                    <a:lnTo>
                      <a:pt x="8" y="87"/>
                    </a:lnTo>
                    <a:lnTo>
                      <a:pt x="12" y="108"/>
                    </a:lnTo>
                    <a:lnTo>
                      <a:pt x="19" y="130"/>
                    </a:lnTo>
                    <a:lnTo>
                      <a:pt x="25" y="151"/>
                    </a:lnTo>
                    <a:lnTo>
                      <a:pt x="32" y="172"/>
                    </a:lnTo>
                    <a:lnTo>
                      <a:pt x="40" y="193"/>
                    </a:lnTo>
                    <a:lnTo>
                      <a:pt x="49" y="214"/>
                    </a:lnTo>
                    <a:lnTo>
                      <a:pt x="59" y="235"/>
                    </a:lnTo>
                    <a:lnTo>
                      <a:pt x="69" y="256"/>
                    </a:lnTo>
                    <a:lnTo>
                      <a:pt x="82" y="276"/>
                    </a:lnTo>
                    <a:lnTo>
                      <a:pt x="94" y="296"/>
                    </a:lnTo>
                    <a:lnTo>
                      <a:pt x="108" y="317"/>
                    </a:lnTo>
                    <a:lnTo>
                      <a:pt x="122" y="337"/>
                    </a:lnTo>
                    <a:lnTo>
                      <a:pt x="137" y="356"/>
                    </a:lnTo>
                    <a:lnTo>
                      <a:pt x="153" y="376"/>
                    </a:lnTo>
                    <a:lnTo>
                      <a:pt x="170" y="396"/>
                    </a:lnTo>
                    <a:lnTo>
                      <a:pt x="188" y="415"/>
                    </a:lnTo>
                    <a:lnTo>
                      <a:pt x="206" y="435"/>
                    </a:lnTo>
                    <a:lnTo>
                      <a:pt x="225" y="454"/>
                    </a:lnTo>
                    <a:lnTo>
                      <a:pt x="245" y="472"/>
                    </a:lnTo>
                    <a:lnTo>
                      <a:pt x="266" y="492"/>
                    </a:lnTo>
                    <a:lnTo>
                      <a:pt x="287" y="511"/>
                    </a:lnTo>
                    <a:lnTo>
                      <a:pt x="310" y="529"/>
                    </a:lnTo>
                    <a:lnTo>
                      <a:pt x="333" y="548"/>
                    </a:lnTo>
                    <a:lnTo>
                      <a:pt x="357" y="566"/>
                    </a:lnTo>
                    <a:lnTo>
                      <a:pt x="382" y="585"/>
                    </a:lnTo>
                    <a:lnTo>
                      <a:pt x="407" y="603"/>
                    </a:lnTo>
                    <a:lnTo>
                      <a:pt x="433" y="621"/>
                    </a:lnTo>
                    <a:lnTo>
                      <a:pt x="459" y="639"/>
                    </a:lnTo>
                    <a:lnTo>
                      <a:pt x="515" y="674"/>
                    </a:lnTo>
                    <a:lnTo>
                      <a:pt x="575" y="710"/>
                    </a:lnTo>
                    <a:lnTo>
                      <a:pt x="636" y="745"/>
                    </a:lnTo>
                    <a:lnTo>
                      <a:pt x="701" y="779"/>
                    </a:lnTo>
                    <a:lnTo>
                      <a:pt x="769" y="812"/>
                    </a:lnTo>
                    <a:lnTo>
                      <a:pt x="838" y="845"/>
                    </a:lnTo>
                    <a:lnTo>
                      <a:pt x="911" y="877"/>
                    </a:lnTo>
                    <a:lnTo>
                      <a:pt x="986" y="909"/>
                    </a:lnTo>
                    <a:lnTo>
                      <a:pt x="1064" y="941"/>
                    </a:lnTo>
                    <a:lnTo>
                      <a:pt x="1145" y="972"/>
                    </a:lnTo>
                    <a:lnTo>
                      <a:pt x="1229" y="1002"/>
                    </a:lnTo>
                    <a:lnTo>
                      <a:pt x="1314" y="1032"/>
                    </a:lnTo>
                    <a:lnTo>
                      <a:pt x="1402" y="1062"/>
                    </a:lnTo>
                    <a:lnTo>
                      <a:pt x="1494" y="1090"/>
                    </a:lnTo>
                    <a:lnTo>
                      <a:pt x="1586" y="1119"/>
                    </a:lnTo>
                    <a:lnTo>
                      <a:pt x="1681" y="1145"/>
                    </a:lnTo>
                    <a:lnTo>
                      <a:pt x="1780" y="1172"/>
                    </a:lnTo>
                    <a:lnTo>
                      <a:pt x="1879" y="1199"/>
                    </a:lnTo>
                    <a:lnTo>
                      <a:pt x="1981" y="1224"/>
                    </a:lnTo>
                    <a:lnTo>
                      <a:pt x="2086" y="1249"/>
                    </a:lnTo>
                    <a:lnTo>
                      <a:pt x="2193" y="1273"/>
                    </a:lnTo>
                    <a:lnTo>
                      <a:pt x="2301" y="1297"/>
                    </a:lnTo>
                    <a:lnTo>
                      <a:pt x="2412" y="1320"/>
                    </a:lnTo>
                    <a:lnTo>
                      <a:pt x="2525" y="1343"/>
                    </a:lnTo>
                    <a:lnTo>
                      <a:pt x="2639" y="1364"/>
                    </a:lnTo>
                    <a:lnTo>
                      <a:pt x="2756" y="1385"/>
                    </a:lnTo>
                    <a:lnTo>
                      <a:pt x="2874" y="1405"/>
                    </a:lnTo>
                    <a:lnTo>
                      <a:pt x="2995" y="1424"/>
                    </a:lnTo>
                    <a:lnTo>
                      <a:pt x="3116" y="1443"/>
                    </a:lnTo>
                    <a:lnTo>
                      <a:pt x="3240" y="1461"/>
                    </a:lnTo>
                    <a:lnTo>
                      <a:pt x="3366" y="1478"/>
                    </a:lnTo>
                    <a:lnTo>
                      <a:pt x="3492" y="1495"/>
                    </a:lnTo>
                    <a:lnTo>
                      <a:pt x="3621" y="1511"/>
                    </a:lnTo>
                    <a:lnTo>
                      <a:pt x="3752" y="1524"/>
                    </a:lnTo>
                    <a:lnTo>
                      <a:pt x="3883" y="1538"/>
                    </a:lnTo>
                    <a:lnTo>
                      <a:pt x="4017" y="1552"/>
                    </a:lnTo>
                    <a:lnTo>
                      <a:pt x="4152" y="1564"/>
                    </a:lnTo>
                    <a:lnTo>
                      <a:pt x="4288" y="1576"/>
                    </a:lnTo>
                    <a:lnTo>
                      <a:pt x="4426" y="1586"/>
                    </a:lnTo>
                    <a:lnTo>
                      <a:pt x="4565" y="1596"/>
                    </a:lnTo>
                    <a:lnTo>
                      <a:pt x="4705" y="1605"/>
                    </a:lnTo>
                    <a:lnTo>
                      <a:pt x="4847" y="1613"/>
                    </a:lnTo>
                    <a:lnTo>
                      <a:pt x="4989" y="1619"/>
                    </a:lnTo>
                    <a:lnTo>
                      <a:pt x="5133" y="1626"/>
                    </a:lnTo>
                    <a:lnTo>
                      <a:pt x="5279" y="1631"/>
                    </a:lnTo>
                    <a:lnTo>
                      <a:pt x="5424" y="1635"/>
                    </a:lnTo>
                    <a:lnTo>
                      <a:pt x="5571" y="1639"/>
                    </a:lnTo>
                    <a:lnTo>
                      <a:pt x="5719" y="1641"/>
                    </a:lnTo>
                    <a:lnTo>
                      <a:pt x="5720" y="15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52" name="Freeform 1051"/>
              <p:cNvSpPr>
                <a:spLocks/>
              </p:cNvSpPr>
              <p:nvPr/>
            </p:nvSpPr>
            <p:spPr bwMode="auto">
              <a:xfrm>
                <a:off x="5314" y="167"/>
                <a:ext cx="251" cy="150"/>
              </a:xfrm>
              <a:custGeom>
                <a:avLst/>
                <a:gdLst>
                  <a:gd name="T0" fmla="*/ 0 w 4518"/>
                  <a:gd name="T1" fmla="*/ 0 h 1640"/>
                  <a:gd name="T2" fmla="*/ 0 w 4518"/>
                  <a:gd name="T3" fmla="*/ 0 h 1640"/>
                  <a:gd name="T4" fmla="*/ 0 w 4518"/>
                  <a:gd name="T5" fmla="*/ 0 h 1640"/>
                  <a:gd name="T6" fmla="*/ 0 w 4518"/>
                  <a:gd name="T7" fmla="*/ 0 h 1640"/>
                  <a:gd name="T8" fmla="*/ 0 w 4518"/>
                  <a:gd name="T9" fmla="*/ 0 h 1640"/>
                  <a:gd name="T10" fmla="*/ 0 w 4518"/>
                  <a:gd name="T11" fmla="*/ 0 h 1640"/>
                  <a:gd name="T12" fmla="*/ 0 w 4518"/>
                  <a:gd name="T13" fmla="*/ 0 h 1640"/>
                  <a:gd name="T14" fmla="*/ 0 w 4518"/>
                  <a:gd name="T15" fmla="*/ 0 h 1640"/>
                  <a:gd name="T16" fmla="*/ 0 w 4518"/>
                  <a:gd name="T17" fmla="*/ 0 h 1640"/>
                  <a:gd name="T18" fmla="*/ 0 w 4518"/>
                  <a:gd name="T19" fmla="*/ 0 h 1640"/>
                  <a:gd name="T20" fmla="*/ 0 w 4518"/>
                  <a:gd name="T21" fmla="*/ 0 h 1640"/>
                  <a:gd name="T22" fmla="*/ 0 w 4518"/>
                  <a:gd name="T23" fmla="*/ 0 h 1640"/>
                  <a:gd name="T24" fmla="*/ 0 w 4518"/>
                  <a:gd name="T25" fmla="*/ 0 h 1640"/>
                  <a:gd name="T26" fmla="*/ 0 w 4518"/>
                  <a:gd name="T27" fmla="*/ 0 h 1640"/>
                  <a:gd name="T28" fmla="*/ 0 w 4518"/>
                  <a:gd name="T29" fmla="*/ 0 h 1640"/>
                  <a:gd name="T30" fmla="*/ 0 w 4518"/>
                  <a:gd name="T31" fmla="*/ 0 h 1640"/>
                  <a:gd name="T32" fmla="*/ 0 w 4518"/>
                  <a:gd name="T33" fmla="*/ 0 h 1640"/>
                  <a:gd name="T34" fmla="*/ 0 w 4518"/>
                  <a:gd name="T35" fmla="*/ 0 h 1640"/>
                  <a:gd name="T36" fmla="*/ 0 w 4518"/>
                  <a:gd name="T37" fmla="*/ 0 h 1640"/>
                  <a:gd name="T38" fmla="*/ 0 w 4518"/>
                  <a:gd name="T39" fmla="*/ 0 h 1640"/>
                  <a:gd name="T40" fmla="*/ 0 w 4518"/>
                  <a:gd name="T41" fmla="*/ 0 h 1640"/>
                  <a:gd name="T42" fmla="*/ 0 w 4518"/>
                  <a:gd name="T43" fmla="*/ 0 h 1640"/>
                  <a:gd name="T44" fmla="*/ 0 w 4518"/>
                  <a:gd name="T45" fmla="*/ 0 h 1640"/>
                  <a:gd name="T46" fmla="*/ 0 w 4518"/>
                  <a:gd name="T47" fmla="*/ 0 h 1640"/>
                  <a:gd name="T48" fmla="*/ 0 w 4518"/>
                  <a:gd name="T49" fmla="*/ 0 h 1640"/>
                  <a:gd name="T50" fmla="*/ 0 w 4518"/>
                  <a:gd name="T51" fmla="*/ 0 h 1640"/>
                  <a:gd name="T52" fmla="*/ 0 w 4518"/>
                  <a:gd name="T53" fmla="*/ 0 h 1640"/>
                  <a:gd name="T54" fmla="*/ 0 w 4518"/>
                  <a:gd name="T55" fmla="*/ 0 h 1640"/>
                  <a:gd name="T56" fmla="*/ 0 w 4518"/>
                  <a:gd name="T57" fmla="*/ 0 h 1640"/>
                  <a:gd name="T58" fmla="*/ 0 w 4518"/>
                  <a:gd name="T59" fmla="*/ 0 h 1640"/>
                  <a:gd name="T60" fmla="*/ 0 w 4518"/>
                  <a:gd name="T61" fmla="*/ 0 h 1640"/>
                  <a:gd name="T62" fmla="*/ 0 w 4518"/>
                  <a:gd name="T63" fmla="*/ 0 h 1640"/>
                  <a:gd name="T64" fmla="*/ 0 w 4518"/>
                  <a:gd name="T65" fmla="*/ 0 h 1640"/>
                  <a:gd name="T66" fmla="*/ 0 w 4518"/>
                  <a:gd name="T67" fmla="*/ 0 h 1640"/>
                  <a:gd name="T68" fmla="*/ 0 w 4518"/>
                  <a:gd name="T69" fmla="*/ 0 h 1640"/>
                  <a:gd name="T70" fmla="*/ 0 w 4518"/>
                  <a:gd name="T71" fmla="*/ 0 h 1640"/>
                  <a:gd name="T72" fmla="*/ 0 w 4518"/>
                  <a:gd name="T73" fmla="*/ 0 h 1640"/>
                  <a:gd name="T74" fmla="*/ 0 w 4518"/>
                  <a:gd name="T75" fmla="*/ 0 h 1640"/>
                  <a:gd name="T76" fmla="*/ 0 w 4518"/>
                  <a:gd name="T77" fmla="*/ 0 h 1640"/>
                  <a:gd name="T78" fmla="*/ 0 w 4518"/>
                  <a:gd name="T79" fmla="*/ 0 h 1640"/>
                  <a:gd name="T80" fmla="*/ 0 w 4518"/>
                  <a:gd name="T81" fmla="*/ 0 h 1640"/>
                  <a:gd name="T82" fmla="*/ 0 w 4518"/>
                  <a:gd name="T83" fmla="*/ 0 h 1640"/>
                  <a:gd name="T84" fmla="*/ 0 w 4518"/>
                  <a:gd name="T85" fmla="*/ 0 h 1640"/>
                  <a:gd name="T86" fmla="*/ 0 w 4518"/>
                  <a:gd name="T87" fmla="*/ 0 h 1640"/>
                  <a:gd name="T88" fmla="*/ 0 w 4518"/>
                  <a:gd name="T89" fmla="*/ 0 h 1640"/>
                  <a:gd name="T90" fmla="*/ 0 w 4518"/>
                  <a:gd name="T91" fmla="*/ 0 h 1640"/>
                  <a:gd name="T92" fmla="*/ 0 w 4518"/>
                  <a:gd name="T93" fmla="*/ 0 h 1640"/>
                  <a:gd name="T94" fmla="*/ 0 w 4518"/>
                  <a:gd name="T95" fmla="*/ 0 h 1640"/>
                  <a:gd name="T96" fmla="*/ 0 w 4518"/>
                  <a:gd name="T97" fmla="*/ 0 h 1640"/>
                  <a:gd name="T98" fmla="*/ 0 w 4518"/>
                  <a:gd name="T99" fmla="*/ 0 h 1640"/>
                  <a:gd name="T100" fmla="*/ 0 w 4518"/>
                  <a:gd name="T101" fmla="*/ 0 h 1640"/>
                  <a:gd name="T102" fmla="*/ 0 w 4518"/>
                  <a:gd name="T103" fmla="*/ 0 h 1640"/>
                  <a:gd name="T104" fmla="*/ 0 w 4518"/>
                  <a:gd name="T105" fmla="*/ 0 h 1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18"/>
                  <a:gd name="T160" fmla="*/ 0 h 1640"/>
                  <a:gd name="T161" fmla="*/ 4518 w 4518"/>
                  <a:gd name="T162" fmla="*/ 1640 h 1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18" h="1640">
                    <a:moveTo>
                      <a:pt x="4449" y="0"/>
                    </a:moveTo>
                    <a:lnTo>
                      <a:pt x="4449" y="0"/>
                    </a:lnTo>
                    <a:lnTo>
                      <a:pt x="4449" y="18"/>
                    </a:lnTo>
                    <a:lnTo>
                      <a:pt x="4448" y="38"/>
                    </a:lnTo>
                    <a:lnTo>
                      <a:pt x="4446" y="56"/>
                    </a:lnTo>
                    <a:lnTo>
                      <a:pt x="4444" y="75"/>
                    </a:lnTo>
                    <a:lnTo>
                      <a:pt x="4441" y="93"/>
                    </a:lnTo>
                    <a:lnTo>
                      <a:pt x="4437" y="111"/>
                    </a:lnTo>
                    <a:lnTo>
                      <a:pt x="4433" y="131"/>
                    </a:lnTo>
                    <a:lnTo>
                      <a:pt x="4427" y="149"/>
                    </a:lnTo>
                    <a:lnTo>
                      <a:pt x="4422" y="167"/>
                    </a:lnTo>
                    <a:lnTo>
                      <a:pt x="4416" y="185"/>
                    </a:lnTo>
                    <a:lnTo>
                      <a:pt x="4409" y="203"/>
                    </a:lnTo>
                    <a:lnTo>
                      <a:pt x="4401" y="221"/>
                    </a:lnTo>
                    <a:lnTo>
                      <a:pt x="4393" y="239"/>
                    </a:lnTo>
                    <a:lnTo>
                      <a:pt x="4384" y="258"/>
                    </a:lnTo>
                    <a:lnTo>
                      <a:pt x="4374" y="277"/>
                    </a:lnTo>
                    <a:lnTo>
                      <a:pt x="4364" y="295"/>
                    </a:lnTo>
                    <a:lnTo>
                      <a:pt x="4353" y="312"/>
                    </a:lnTo>
                    <a:lnTo>
                      <a:pt x="4341" y="330"/>
                    </a:lnTo>
                    <a:lnTo>
                      <a:pt x="4329" y="348"/>
                    </a:lnTo>
                    <a:lnTo>
                      <a:pt x="4316" y="367"/>
                    </a:lnTo>
                    <a:lnTo>
                      <a:pt x="4303" y="385"/>
                    </a:lnTo>
                    <a:lnTo>
                      <a:pt x="4288" y="402"/>
                    </a:lnTo>
                    <a:lnTo>
                      <a:pt x="4274" y="420"/>
                    </a:lnTo>
                    <a:lnTo>
                      <a:pt x="4259" y="438"/>
                    </a:lnTo>
                    <a:lnTo>
                      <a:pt x="4226" y="473"/>
                    </a:lnTo>
                    <a:lnTo>
                      <a:pt x="4191" y="509"/>
                    </a:lnTo>
                    <a:lnTo>
                      <a:pt x="4154" y="543"/>
                    </a:lnTo>
                    <a:lnTo>
                      <a:pt x="4113" y="577"/>
                    </a:lnTo>
                    <a:lnTo>
                      <a:pt x="4071" y="611"/>
                    </a:lnTo>
                    <a:lnTo>
                      <a:pt x="4026" y="645"/>
                    </a:lnTo>
                    <a:lnTo>
                      <a:pt x="3978" y="678"/>
                    </a:lnTo>
                    <a:lnTo>
                      <a:pt x="3929" y="711"/>
                    </a:lnTo>
                    <a:lnTo>
                      <a:pt x="3878" y="745"/>
                    </a:lnTo>
                    <a:lnTo>
                      <a:pt x="3824" y="777"/>
                    </a:lnTo>
                    <a:lnTo>
                      <a:pt x="3767" y="809"/>
                    </a:lnTo>
                    <a:lnTo>
                      <a:pt x="3709" y="840"/>
                    </a:lnTo>
                    <a:lnTo>
                      <a:pt x="3648" y="871"/>
                    </a:lnTo>
                    <a:lnTo>
                      <a:pt x="3586" y="901"/>
                    </a:lnTo>
                    <a:lnTo>
                      <a:pt x="3521" y="930"/>
                    </a:lnTo>
                    <a:lnTo>
                      <a:pt x="3454" y="959"/>
                    </a:lnTo>
                    <a:lnTo>
                      <a:pt x="3386" y="988"/>
                    </a:lnTo>
                    <a:lnTo>
                      <a:pt x="3315" y="1017"/>
                    </a:lnTo>
                    <a:lnTo>
                      <a:pt x="3243" y="1045"/>
                    </a:lnTo>
                    <a:lnTo>
                      <a:pt x="3168" y="1071"/>
                    </a:lnTo>
                    <a:lnTo>
                      <a:pt x="3092" y="1098"/>
                    </a:lnTo>
                    <a:lnTo>
                      <a:pt x="3014" y="1124"/>
                    </a:lnTo>
                    <a:lnTo>
                      <a:pt x="2935" y="1149"/>
                    </a:lnTo>
                    <a:lnTo>
                      <a:pt x="2853" y="1174"/>
                    </a:lnTo>
                    <a:lnTo>
                      <a:pt x="2770" y="1198"/>
                    </a:lnTo>
                    <a:lnTo>
                      <a:pt x="2685" y="1222"/>
                    </a:lnTo>
                    <a:lnTo>
                      <a:pt x="2598" y="1244"/>
                    </a:lnTo>
                    <a:lnTo>
                      <a:pt x="2509" y="1267"/>
                    </a:lnTo>
                    <a:lnTo>
                      <a:pt x="2420" y="1288"/>
                    </a:lnTo>
                    <a:lnTo>
                      <a:pt x="2329" y="1308"/>
                    </a:lnTo>
                    <a:lnTo>
                      <a:pt x="2236" y="1329"/>
                    </a:lnTo>
                    <a:lnTo>
                      <a:pt x="2141" y="1348"/>
                    </a:lnTo>
                    <a:lnTo>
                      <a:pt x="2046" y="1367"/>
                    </a:lnTo>
                    <a:lnTo>
                      <a:pt x="1949" y="1384"/>
                    </a:lnTo>
                    <a:lnTo>
                      <a:pt x="1851" y="1402"/>
                    </a:lnTo>
                    <a:lnTo>
                      <a:pt x="1750" y="1418"/>
                    </a:lnTo>
                    <a:lnTo>
                      <a:pt x="1650" y="1435"/>
                    </a:lnTo>
                    <a:lnTo>
                      <a:pt x="1547" y="1449"/>
                    </a:lnTo>
                    <a:lnTo>
                      <a:pt x="1443" y="1463"/>
                    </a:lnTo>
                    <a:lnTo>
                      <a:pt x="1338" y="1476"/>
                    </a:lnTo>
                    <a:lnTo>
                      <a:pt x="1233" y="1489"/>
                    </a:lnTo>
                    <a:lnTo>
                      <a:pt x="1126" y="1501"/>
                    </a:lnTo>
                    <a:lnTo>
                      <a:pt x="1018" y="1511"/>
                    </a:lnTo>
                    <a:lnTo>
                      <a:pt x="908" y="1521"/>
                    </a:lnTo>
                    <a:lnTo>
                      <a:pt x="798" y="1531"/>
                    </a:lnTo>
                    <a:lnTo>
                      <a:pt x="687" y="1538"/>
                    </a:lnTo>
                    <a:lnTo>
                      <a:pt x="575" y="1546"/>
                    </a:lnTo>
                    <a:lnTo>
                      <a:pt x="462" y="1552"/>
                    </a:lnTo>
                    <a:lnTo>
                      <a:pt x="348" y="1557"/>
                    </a:lnTo>
                    <a:lnTo>
                      <a:pt x="233" y="1563"/>
                    </a:lnTo>
                    <a:lnTo>
                      <a:pt x="117" y="1566"/>
                    </a:lnTo>
                    <a:lnTo>
                      <a:pt x="0" y="1569"/>
                    </a:lnTo>
                    <a:lnTo>
                      <a:pt x="1" y="1640"/>
                    </a:lnTo>
                    <a:lnTo>
                      <a:pt x="119" y="1636"/>
                    </a:lnTo>
                    <a:lnTo>
                      <a:pt x="235" y="1633"/>
                    </a:lnTo>
                    <a:lnTo>
                      <a:pt x="350" y="1629"/>
                    </a:lnTo>
                    <a:lnTo>
                      <a:pt x="465" y="1624"/>
                    </a:lnTo>
                    <a:lnTo>
                      <a:pt x="579" y="1617"/>
                    </a:lnTo>
                    <a:lnTo>
                      <a:pt x="691" y="1610"/>
                    </a:lnTo>
                    <a:lnTo>
                      <a:pt x="803" y="1601"/>
                    </a:lnTo>
                    <a:lnTo>
                      <a:pt x="914" y="1591"/>
                    </a:lnTo>
                    <a:lnTo>
                      <a:pt x="1024" y="1582"/>
                    </a:lnTo>
                    <a:lnTo>
                      <a:pt x="1133" y="1571"/>
                    </a:lnTo>
                    <a:lnTo>
                      <a:pt x="1240" y="1559"/>
                    </a:lnTo>
                    <a:lnTo>
                      <a:pt x="1347" y="1547"/>
                    </a:lnTo>
                    <a:lnTo>
                      <a:pt x="1453" y="1534"/>
                    </a:lnTo>
                    <a:lnTo>
                      <a:pt x="1556" y="1519"/>
                    </a:lnTo>
                    <a:lnTo>
                      <a:pt x="1659" y="1504"/>
                    </a:lnTo>
                    <a:lnTo>
                      <a:pt x="1762" y="1489"/>
                    </a:lnTo>
                    <a:lnTo>
                      <a:pt x="1861" y="1472"/>
                    </a:lnTo>
                    <a:lnTo>
                      <a:pt x="1961" y="1455"/>
                    </a:lnTo>
                    <a:lnTo>
                      <a:pt x="2058" y="1437"/>
                    </a:lnTo>
                    <a:lnTo>
                      <a:pt x="2155" y="1418"/>
                    </a:lnTo>
                    <a:lnTo>
                      <a:pt x="2250" y="1398"/>
                    </a:lnTo>
                    <a:lnTo>
                      <a:pt x="2344" y="1378"/>
                    </a:lnTo>
                    <a:lnTo>
                      <a:pt x="2435" y="1358"/>
                    </a:lnTo>
                    <a:lnTo>
                      <a:pt x="2526" y="1335"/>
                    </a:lnTo>
                    <a:lnTo>
                      <a:pt x="2614" y="1314"/>
                    </a:lnTo>
                    <a:lnTo>
                      <a:pt x="2701" y="1290"/>
                    </a:lnTo>
                    <a:lnTo>
                      <a:pt x="2787" y="1267"/>
                    </a:lnTo>
                    <a:lnTo>
                      <a:pt x="2871" y="1242"/>
                    </a:lnTo>
                    <a:lnTo>
                      <a:pt x="2954" y="1218"/>
                    </a:lnTo>
                    <a:lnTo>
                      <a:pt x="3034" y="1192"/>
                    </a:lnTo>
                    <a:lnTo>
                      <a:pt x="3114" y="1165"/>
                    </a:lnTo>
                    <a:lnTo>
                      <a:pt x="3191" y="1139"/>
                    </a:lnTo>
                    <a:lnTo>
                      <a:pt x="3267" y="1111"/>
                    </a:lnTo>
                    <a:lnTo>
                      <a:pt x="3339" y="1083"/>
                    </a:lnTo>
                    <a:lnTo>
                      <a:pt x="3411" y="1054"/>
                    </a:lnTo>
                    <a:lnTo>
                      <a:pt x="3481" y="1025"/>
                    </a:lnTo>
                    <a:lnTo>
                      <a:pt x="3549" y="996"/>
                    </a:lnTo>
                    <a:lnTo>
                      <a:pt x="3614" y="965"/>
                    </a:lnTo>
                    <a:lnTo>
                      <a:pt x="3678" y="934"/>
                    </a:lnTo>
                    <a:lnTo>
                      <a:pt x="3740" y="903"/>
                    </a:lnTo>
                    <a:lnTo>
                      <a:pt x="3800" y="871"/>
                    </a:lnTo>
                    <a:lnTo>
                      <a:pt x="3857" y="839"/>
                    </a:lnTo>
                    <a:lnTo>
                      <a:pt x="3912" y="805"/>
                    </a:lnTo>
                    <a:lnTo>
                      <a:pt x="3966" y="771"/>
                    </a:lnTo>
                    <a:lnTo>
                      <a:pt x="4017" y="738"/>
                    </a:lnTo>
                    <a:lnTo>
                      <a:pt x="4065" y="703"/>
                    </a:lnTo>
                    <a:lnTo>
                      <a:pt x="4112" y="668"/>
                    </a:lnTo>
                    <a:lnTo>
                      <a:pt x="4157" y="632"/>
                    </a:lnTo>
                    <a:lnTo>
                      <a:pt x="4198" y="596"/>
                    </a:lnTo>
                    <a:lnTo>
                      <a:pt x="4238" y="560"/>
                    </a:lnTo>
                    <a:lnTo>
                      <a:pt x="4275" y="524"/>
                    </a:lnTo>
                    <a:lnTo>
                      <a:pt x="4309" y="486"/>
                    </a:lnTo>
                    <a:lnTo>
                      <a:pt x="4326" y="467"/>
                    </a:lnTo>
                    <a:lnTo>
                      <a:pt x="4341" y="448"/>
                    </a:lnTo>
                    <a:lnTo>
                      <a:pt x="4357" y="428"/>
                    </a:lnTo>
                    <a:lnTo>
                      <a:pt x="4371" y="409"/>
                    </a:lnTo>
                    <a:lnTo>
                      <a:pt x="4385" y="390"/>
                    </a:lnTo>
                    <a:lnTo>
                      <a:pt x="4398" y="371"/>
                    </a:lnTo>
                    <a:lnTo>
                      <a:pt x="4411" y="351"/>
                    </a:lnTo>
                    <a:lnTo>
                      <a:pt x="4423" y="331"/>
                    </a:lnTo>
                    <a:lnTo>
                      <a:pt x="4435" y="311"/>
                    </a:lnTo>
                    <a:lnTo>
                      <a:pt x="4445" y="291"/>
                    </a:lnTo>
                    <a:lnTo>
                      <a:pt x="4454" y="271"/>
                    </a:lnTo>
                    <a:lnTo>
                      <a:pt x="4464" y="250"/>
                    </a:lnTo>
                    <a:lnTo>
                      <a:pt x="4472" y="231"/>
                    </a:lnTo>
                    <a:lnTo>
                      <a:pt x="4480" y="210"/>
                    </a:lnTo>
                    <a:lnTo>
                      <a:pt x="4488" y="189"/>
                    </a:lnTo>
                    <a:lnTo>
                      <a:pt x="4494" y="169"/>
                    </a:lnTo>
                    <a:lnTo>
                      <a:pt x="4499" y="148"/>
                    </a:lnTo>
                    <a:lnTo>
                      <a:pt x="4504" y="127"/>
                    </a:lnTo>
                    <a:lnTo>
                      <a:pt x="4508" y="106"/>
                    </a:lnTo>
                    <a:lnTo>
                      <a:pt x="4512" y="85"/>
                    </a:lnTo>
                    <a:lnTo>
                      <a:pt x="4514" y="63"/>
                    </a:lnTo>
                    <a:lnTo>
                      <a:pt x="4517" y="43"/>
                    </a:lnTo>
                    <a:lnTo>
                      <a:pt x="4518" y="22"/>
                    </a:lnTo>
                    <a:lnTo>
                      <a:pt x="4518" y="0"/>
                    </a:lnTo>
                    <a:lnTo>
                      <a:pt x="444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53" name="Freeform 1052"/>
              <p:cNvSpPr>
                <a:spLocks/>
              </p:cNvSpPr>
              <p:nvPr/>
            </p:nvSpPr>
            <p:spPr bwMode="auto">
              <a:xfrm>
                <a:off x="5313" y="18"/>
                <a:ext cx="252" cy="149"/>
              </a:xfrm>
              <a:custGeom>
                <a:avLst/>
                <a:gdLst>
                  <a:gd name="T0" fmla="*/ 0 w 4529"/>
                  <a:gd name="T1" fmla="*/ 0 h 1640"/>
                  <a:gd name="T2" fmla="*/ 0 w 4529"/>
                  <a:gd name="T3" fmla="*/ 0 h 1640"/>
                  <a:gd name="T4" fmla="*/ 0 w 4529"/>
                  <a:gd name="T5" fmla="*/ 0 h 1640"/>
                  <a:gd name="T6" fmla="*/ 0 w 4529"/>
                  <a:gd name="T7" fmla="*/ 0 h 1640"/>
                  <a:gd name="T8" fmla="*/ 0 w 4529"/>
                  <a:gd name="T9" fmla="*/ 0 h 1640"/>
                  <a:gd name="T10" fmla="*/ 0 w 4529"/>
                  <a:gd name="T11" fmla="*/ 0 h 1640"/>
                  <a:gd name="T12" fmla="*/ 0 w 4529"/>
                  <a:gd name="T13" fmla="*/ 0 h 1640"/>
                  <a:gd name="T14" fmla="*/ 0 w 4529"/>
                  <a:gd name="T15" fmla="*/ 0 h 1640"/>
                  <a:gd name="T16" fmla="*/ 0 w 4529"/>
                  <a:gd name="T17" fmla="*/ 0 h 1640"/>
                  <a:gd name="T18" fmla="*/ 0 w 4529"/>
                  <a:gd name="T19" fmla="*/ 0 h 1640"/>
                  <a:gd name="T20" fmla="*/ 0 w 4529"/>
                  <a:gd name="T21" fmla="*/ 0 h 1640"/>
                  <a:gd name="T22" fmla="*/ 0 w 4529"/>
                  <a:gd name="T23" fmla="*/ 0 h 1640"/>
                  <a:gd name="T24" fmla="*/ 0 w 4529"/>
                  <a:gd name="T25" fmla="*/ 0 h 1640"/>
                  <a:gd name="T26" fmla="*/ 0 w 4529"/>
                  <a:gd name="T27" fmla="*/ 0 h 1640"/>
                  <a:gd name="T28" fmla="*/ 0 w 4529"/>
                  <a:gd name="T29" fmla="*/ 0 h 1640"/>
                  <a:gd name="T30" fmla="*/ 0 w 4529"/>
                  <a:gd name="T31" fmla="*/ 0 h 1640"/>
                  <a:gd name="T32" fmla="*/ 0 w 4529"/>
                  <a:gd name="T33" fmla="*/ 0 h 1640"/>
                  <a:gd name="T34" fmla="*/ 0 w 4529"/>
                  <a:gd name="T35" fmla="*/ 0 h 1640"/>
                  <a:gd name="T36" fmla="*/ 0 w 4529"/>
                  <a:gd name="T37" fmla="*/ 0 h 1640"/>
                  <a:gd name="T38" fmla="*/ 0 w 4529"/>
                  <a:gd name="T39" fmla="*/ 0 h 1640"/>
                  <a:gd name="T40" fmla="*/ 0 w 4529"/>
                  <a:gd name="T41" fmla="*/ 0 h 1640"/>
                  <a:gd name="T42" fmla="*/ 0 w 4529"/>
                  <a:gd name="T43" fmla="*/ 0 h 1640"/>
                  <a:gd name="T44" fmla="*/ 0 w 4529"/>
                  <a:gd name="T45" fmla="*/ 0 h 1640"/>
                  <a:gd name="T46" fmla="*/ 0 w 4529"/>
                  <a:gd name="T47" fmla="*/ 0 h 1640"/>
                  <a:gd name="T48" fmla="*/ 0 w 4529"/>
                  <a:gd name="T49" fmla="*/ 0 h 1640"/>
                  <a:gd name="T50" fmla="*/ 0 w 4529"/>
                  <a:gd name="T51" fmla="*/ 0 h 1640"/>
                  <a:gd name="T52" fmla="*/ 0 w 4529"/>
                  <a:gd name="T53" fmla="*/ 0 h 1640"/>
                  <a:gd name="T54" fmla="*/ 0 w 4529"/>
                  <a:gd name="T55" fmla="*/ 0 h 1640"/>
                  <a:gd name="T56" fmla="*/ 0 w 4529"/>
                  <a:gd name="T57" fmla="*/ 0 h 1640"/>
                  <a:gd name="T58" fmla="*/ 0 w 4529"/>
                  <a:gd name="T59" fmla="*/ 0 h 1640"/>
                  <a:gd name="T60" fmla="*/ 0 w 4529"/>
                  <a:gd name="T61" fmla="*/ 0 h 1640"/>
                  <a:gd name="T62" fmla="*/ 0 w 4529"/>
                  <a:gd name="T63" fmla="*/ 0 h 1640"/>
                  <a:gd name="T64" fmla="*/ 0 w 4529"/>
                  <a:gd name="T65" fmla="*/ 0 h 1640"/>
                  <a:gd name="T66" fmla="*/ 0 w 4529"/>
                  <a:gd name="T67" fmla="*/ 0 h 1640"/>
                  <a:gd name="T68" fmla="*/ 0 w 4529"/>
                  <a:gd name="T69" fmla="*/ 0 h 1640"/>
                  <a:gd name="T70" fmla="*/ 0 w 4529"/>
                  <a:gd name="T71" fmla="*/ 0 h 1640"/>
                  <a:gd name="T72" fmla="*/ 0 w 4529"/>
                  <a:gd name="T73" fmla="*/ 0 h 1640"/>
                  <a:gd name="T74" fmla="*/ 0 w 4529"/>
                  <a:gd name="T75" fmla="*/ 0 h 1640"/>
                  <a:gd name="T76" fmla="*/ 0 w 4529"/>
                  <a:gd name="T77" fmla="*/ 0 h 1640"/>
                  <a:gd name="T78" fmla="*/ 0 w 4529"/>
                  <a:gd name="T79" fmla="*/ 0 h 1640"/>
                  <a:gd name="T80" fmla="*/ 0 w 4529"/>
                  <a:gd name="T81" fmla="*/ 0 h 1640"/>
                  <a:gd name="T82" fmla="*/ 0 w 4529"/>
                  <a:gd name="T83" fmla="*/ 0 h 1640"/>
                  <a:gd name="T84" fmla="*/ 0 w 4529"/>
                  <a:gd name="T85" fmla="*/ 0 h 1640"/>
                  <a:gd name="T86" fmla="*/ 0 w 4529"/>
                  <a:gd name="T87" fmla="*/ 0 h 1640"/>
                  <a:gd name="T88" fmla="*/ 0 w 4529"/>
                  <a:gd name="T89" fmla="*/ 0 h 1640"/>
                  <a:gd name="T90" fmla="*/ 0 w 4529"/>
                  <a:gd name="T91" fmla="*/ 0 h 1640"/>
                  <a:gd name="T92" fmla="*/ 0 w 4529"/>
                  <a:gd name="T93" fmla="*/ 0 h 1640"/>
                  <a:gd name="T94" fmla="*/ 0 w 4529"/>
                  <a:gd name="T95" fmla="*/ 0 h 1640"/>
                  <a:gd name="T96" fmla="*/ 0 w 4529"/>
                  <a:gd name="T97" fmla="*/ 0 h 1640"/>
                  <a:gd name="T98" fmla="*/ 0 w 4529"/>
                  <a:gd name="T99" fmla="*/ 0 h 1640"/>
                  <a:gd name="T100" fmla="*/ 0 w 4529"/>
                  <a:gd name="T101" fmla="*/ 0 h 16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29"/>
                  <a:gd name="T154" fmla="*/ 0 h 1640"/>
                  <a:gd name="T155" fmla="*/ 4529 w 4529"/>
                  <a:gd name="T156" fmla="*/ 1640 h 16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29" h="1640">
                    <a:moveTo>
                      <a:pt x="0" y="71"/>
                    </a:moveTo>
                    <a:lnTo>
                      <a:pt x="117" y="74"/>
                    </a:lnTo>
                    <a:lnTo>
                      <a:pt x="233" y="77"/>
                    </a:lnTo>
                    <a:lnTo>
                      <a:pt x="348" y="82"/>
                    </a:lnTo>
                    <a:lnTo>
                      <a:pt x="463" y="87"/>
                    </a:lnTo>
                    <a:lnTo>
                      <a:pt x="576" y="94"/>
                    </a:lnTo>
                    <a:lnTo>
                      <a:pt x="688" y="101"/>
                    </a:lnTo>
                    <a:lnTo>
                      <a:pt x="800" y="109"/>
                    </a:lnTo>
                    <a:lnTo>
                      <a:pt x="910" y="118"/>
                    </a:lnTo>
                    <a:lnTo>
                      <a:pt x="1020" y="128"/>
                    </a:lnTo>
                    <a:lnTo>
                      <a:pt x="1128" y="139"/>
                    </a:lnTo>
                    <a:lnTo>
                      <a:pt x="1235" y="150"/>
                    </a:lnTo>
                    <a:lnTo>
                      <a:pt x="1341" y="162"/>
                    </a:lnTo>
                    <a:lnTo>
                      <a:pt x="1447" y="176"/>
                    </a:lnTo>
                    <a:lnTo>
                      <a:pt x="1551" y="190"/>
                    </a:lnTo>
                    <a:lnTo>
                      <a:pt x="1653" y="205"/>
                    </a:lnTo>
                    <a:lnTo>
                      <a:pt x="1754" y="220"/>
                    </a:lnTo>
                    <a:lnTo>
                      <a:pt x="1855" y="237"/>
                    </a:lnTo>
                    <a:lnTo>
                      <a:pt x="1953" y="254"/>
                    </a:lnTo>
                    <a:lnTo>
                      <a:pt x="2051" y="272"/>
                    </a:lnTo>
                    <a:lnTo>
                      <a:pt x="2146" y="290"/>
                    </a:lnTo>
                    <a:lnTo>
                      <a:pt x="2240" y="310"/>
                    </a:lnTo>
                    <a:lnTo>
                      <a:pt x="2334" y="330"/>
                    </a:lnTo>
                    <a:lnTo>
                      <a:pt x="2425" y="350"/>
                    </a:lnTo>
                    <a:lnTo>
                      <a:pt x="2515" y="373"/>
                    </a:lnTo>
                    <a:lnTo>
                      <a:pt x="2603" y="394"/>
                    </a:lnTo>
                    <a:lnTo>
                      <a:pt x="2691" y="417"/>
                    </a:lnTo>
                    <a:lnTo>
                      <a:pt x="2776" y="441"/>
                    </a:lnTo>
                    <a:lnTo>
                      <a:pt x="2860" y="464"/>
                    </a:lnTo>
                    <a:lnTo>
                      <a:pt x="2941" y="489"/>
                    </a:lnTo>
                    <a:lnTo>
                      <a:pt x="3021" y="515"/>
                    </a:lnTo>
                    <a:lnTo>
                      <a:pt x="3099" y="540"/>
                    </a:lnTo>
                    <a:lnTo>
                      <a:pt x="3176" y="567"/>
                    </a:lnTo>
                    <a:lnTo>
                      <a:pt x="3251" y="595"/>
                    </a:lnTo>
                    <a:lnTo>
                      <a:pt x="3323" y="622"/>
                    </a:lnTo>
                    <a:lnTo>
                      <a:pt x="3394" y="650"/>
                    </a:lnTo>
                    <a:lnTo>
                      <a:pt x="3462" y="679"/>
                    </a:lnTo>
                    <a:lnTo>
                      <a:pt x="3530" y="708"/>
                    </a:lnTo>
                    <a:lnTo>
                      <a:pt x="3594" y="738"/>
                    </a:lnTo>
                    <a:lnTo>
                      <a:pt x="3657" y="769"/>
                    </a:lnTo>
                    <a:lnTo>
                      <a:pt x="3717" y="800"/>
                    </a:lnTo>
                    <a:lnTo>
                      <a:pt x="3776" y="831"/>
                    </a:lnTo>
                    <a:lnTo>
                      <a:pt x="3833" y="863"/>
                    </a:lnTo>
                    <a:lnTo>
                      <a:pt x="3887" y="895"/>
                    </a:lnTo>
                    <a:lnTo>
                      <a:pt x="3938" y="927"/>
                    </a:lnTo>
                    <a:lnTo>
                      <a:pt x="3988" y="960"/>
                    </a:lnTo>
                    <a:lnTo>
                      <a:pt x="4036" y="994"/>
                    </a:lnTo>
                    <a:lnTo>
                      <a:pt x="4080" y="1027"/>
                    </a:lnTo>
                    <a:lnTo>
                      <a:pt x="4123" y="1061"/>
                    </a:lnTo>
                    <a:lnTo>
                      <a:pt x="4163" y="1097"/>
                    </a:lnTo>
                    <a:lnTo>
                      <a:pt x="4201" y="1131"/>
                    </a:lnTo>
                    <a:lnTo>
                      <a:pt x="4236" y="1166"/>
                    </a:lnTo>
                    <a:lnTo>
                      <a:pt x="4269" y="1201"/>
                    </a:lnTo>
                    <a:lnTo>
                      <a:pt x="4285" y="1219"/>
                    </a:lnTo>
                    <a:lnTo>
                      <a:pt x="4299" y="1237"/>
                    </a:lnTo>
                    <a:lnTo>
                      <a:pt x="4314" y="1255"/>
                    </a:lnTo>
                    <a:lnTo>
                      <a:pt x="4327" y="1273"/>
                    </a:lnTo>
                    <a:lnTo>
                      <a:pt x="4340" y="1291"/>
                    </a:lnTo>
                    <a:lnTo>
                      <a:pt x="4352" y="1309"/>
                    </a:lnTo>
                    <a:lnTo>
                      <a:pt x="4364" y="1327"/>
                    </a:lnTo>
                    <a:lnTo>
                      <a:pt x="4375" y="1345"/>
                    </a:lnTo>
                    <a:lnTo>
                      <a:pt x="4384" y="1364"/>
                    </a:lnTo>
                    <a:lnTo>
                      <a:pt x="4395" y="1382"/>
                    </a:lnTo>
                    <a:lnTo>
                      <a:pt x="4403" y="1400"/>
                    </a:lnTo>
                    <a:lnTo>
                      <a:pt x="4411" y="1418"/>
                    </a:lnTo>
                    <a:lnTo>
                      <a:pt x="4420" y="1436"/>
                    </a:lnTo>
                    <a:lnTo>
                      <a:pt x="4427" y="1454"/>
                    </a:lnTo>
                    <a:lnTo>
                      <a:pt x="4433" y="1473"/>
                    </a:lnTo>
                    <a:lnTo>
                      <a:pt x="4438" y="1492"/>
                    </a:lnTo>
                    <a:lnTo>
                      <a:pt x="4444" y="1510"/>
                    </a:lnTo>
                    <a:lnTo>
                      <a:pt x="4448" y="1528"/>
                    </a:lnTo>
                    <a:lnTo>
                      <a:pt x="4452" y="1546"/>
                    </a:lnTo>
                    <a:lnTo>
                      <a:pt x="4455" y="1565"/>
                    </a:lnTo>
                    <a:lnTo>
                      <a:pt x="4457" y="1584"/>
                    </a:lnTo>
                    <a:lnTo>
                      <a:pt x="4459" y="1603"/>
                    </a:lnTo>
                    <a:lnTo>
                      <a:pt x="4460" y="1621"/>
                    </a:lnTo>
                    <a:lnTo>
                      <a:pt x="4460" y="1640"/>
                    </a:lnTo>
                    <a:lnTo>
                      <a:pt x="4529" y="1640"/>
                    </a:lnTo>
                    <a:lnTo>
                      <a:pt x="4529" y="1619"/>
                    </a:lnTo>
                    <a:lnTo>
                      <a:pt x="4528" y="1598"/>
                    </a:lnTo>
                    <a:lnTo>
                      <a:pt x="4525" y="1576"/>
                    </a:lnTo>
                    <a:lnTo>
                      <a:pt x="4522" y="1555"/>
                    </a:lnTo>
                    <a:lnTo>
                      <a:pt x="4519" y="1533"/>
                    </a:lnTo>
                    <a:lnTo>
                      <a:pt x="4515" y="1513"/>
                    </a:lnTo>
                    <a:lnTo>
                      <a:pt x="4510" y="1492"/>
                    </a:lnTo>
                    <a:lnTo>
                      <a:pt x="4505" y="1471"/>
                    </a:lnTo>
                    <a:lnTo>
                      <a:pt x="4499" y="1450"/>
                    </a:lnTo>
                    <a:lnTo>
                      <a:pt x="4491" y="1430"/>
                    </a:lnTo>
                    <a:lnTo>
                      <a:pt x="4483" y="1410"/>
                    </a:lnTo>
                    <a:lnTo>
                      <a:pt x="4475" y="1389"/>
                    </a:lnTo>
                    <a:lnTo>
                      <a:pt x="4465" y="1369"/>
                    </a:lnTo>
                    <a:lnTo>
                      <a:pt x="4456" y="1349"/>
                    </a:lnTo>
                    <a:lnTo>
                      <a:pt x="4445" y="1328"/>
                    </a:lnTo>
                    <a:lnTo>
                      <a:pt x="4434" y="1308"/>
                    </a:lnTo>
                    <a:lnTo>
                      <a:pt x="4422" y="1289"/>
                    </a:lnTo>
                    <a:lnTo>
                      <a:pt x="4409" y="1269"/>
                    </a:lnTo>
                    <a:lnTo>
                      <a:pt x="4396" y="1249"/>
                    </a:lnTo>
                    <a:lnTo>
                      <a:pt x="4382" y="1230"/>
                    </a:lnTo>
                    <a:lnTo>
                      <a:pt x="4368" y="1211"/>
                    </a:lnTo>
                    <a:lnTo>
                      <a:pt x="4352" y="1192"/>
                    </a:lnTo>
                    <a:lnTo>
                      <a:pt x="4337" y="1172"/>
                    </a:lnTo>
                    <a:lnTo>
                      <a:pt x="4320" y="1153"/>
                    </a:lnTo>
                    <a:lnTo>
                      <a:pt x="4285" y="1116"/>
                    </a:lnTo>
                    <a:lnTo>
                      <a:pt x="4247" y="1078"/>
                    </a:lnTo>
                    <a:lnTo>
                      <a:pt x="4208" y="1042"/>
                    </a:lnTo>
                    <a:lnTo>
                      <a:pt x="4167" y="1006"/>
                    </a:lnTo>
                    <a:lnTo>
                      <a:pt x="4122" y="971"/>
                    </a:lnTo>
                    <a:lnTo>
                      <a:pt x="4075" y="935"/>
                    </a:lnTo>
                    <a:lnTo>
                      <a:pt x="4027" y="901"/>
                    </a:lnTo>
                    <a:lnTo>
                      <a:pt x="3975" y="867"/>
                    </a:lnTo>
                    <a:lnTo>
                      <a:pt x="3922" y="834"/>
                    </a:lnTo>
                    <a:lnTo>
                      <a:pt x="3866" y="801"/>
                    </a:lnTo>
                    <a:lnTo>
                      <a:pt x="3809" y="768"/>
                    </a:lnTo>
                    <a:lnTo>
                      <a:pt x="3749" y="736"/>
                    </a:lnTo>
                    <a:lnTo>
                      <a:pt x="3686" y="705"/>
                    </a:lnTo>
                    <a:lnTo>
                      <a:pt x="3623" y="674"/>
                    </a:lnTo>
                    <a:lnTo>
                      <a:pt x="3557" y="644"/>
                    </a:lnTo>
                    <a:lnTo>
                      <a:pt x="3489" y="614"/>
                    </a:lnTo>
                    <a:lnTo>
                      <a:pt x="3419" y="584"/>
                    </a:lnTo>
                    <a:lnTo>
                      <a:pt x="3347" y="555"/>
                    </a:lnTo>
                    <a:lnTo>
                      <a:pt x="3274" y="527"/>
                    </a:lnTo>
                    <a:lnTo>
                      <a:pt x="3198" y="500"/>
                    </a:lnTo>
                    <a:lnTo>
                      <a:pt x="3121" y="473"/>
                    </a:lnTo>
                    <a:lnTo>
                      <a:pt x="3041" y="447"/>
                    </a:lnTo>
                    <a:lnTo>
                      <a:pt x="2960" y="422"/>
                    </a:lnTo>
                    <a:lnTo>
                      <a:pt x="2878" y="396"/>
                    </a:lnTo>
                    <a:lnTo>
                      <a:pt x="2794" y="373"/>
                    </a:lnTo>
                    <a:lnTo>
                      <a:pt x="2708" y="348"/>
                    </a:lnTo>
                    <a:lnTo>
                      <a:pt x="2620" y="326"/>
                    </a:lnTo>
                    <a:lnTo>
                      <a:pt x="2531" y="303"/>
                    </a:lnTo>
                    <a:lnTo>
                      <a:pt x="2441" y="282"/>
                    </a:lnTo>
                    <a:lnTo>
                      <a:pt x="2348" y="260"/>
                    </a:lnTo>
                    <a:lnTo>
                      <a:pt x="2255" y="240"/>
                    </a:lnTo>
                    <a:lnTo>
                      <a:pt x="2160" y="221"/>
                    </a:lnTo>
                    <a:lnTo>
                      <a:pt x="2063" y="202"/>
                    </a:lnTo>
                    <a:lnTo>
                      <a:pt x="1965" y="184"/>
                    </a:lnTo>
                    <a:lnTo>
                      <a:pt x="1866" y="166"/>
                    </a:lnTo>
                    <a:lnTo>
                      <a:pt x="1765" y="150"/>
                    </a:lnTo>
                    <a:lnTo>
                      <a:pt x="1663" y="134"/>
                    </a:lnTo>
                    <a:lnTo>
                      <a:pt x="1560" y="119"/>
                    </a:lnTo>
                    <a:lnTo>
                      <a:pt x="1455" y="106"/>
                    </a:lnTo>
                    <a:lnTo>
                      <a:pt x="1349" y="92"/>
                    </a:lnTo>
                    <a:lnTo>
                      <a:pt x="1243" y="80"/>
                    </a:lnTo>
                    <a:lnTo>
                      <a:pt x="1135" y="68"/>
                    </a:lnTo>
                    <a:lnTo>
                      <a:pt x="1026" y="58"/>
                    </a:lnTo>
                    <a:lnTo>
                      <a:pt x="916" y="47"/>
                    </a:lnTo>
                    <a:lnTo>
                      <a:pt x="805" y="38"/>
                    </a:lnTo>
                    <a:lnTo>
                      <a:pt x="693" y="30"/>
                    </a:lnTo>
                    <a:lnTo>
                      <a:pt x="580" y="22"/>
                    </a:lnTo>
                    <a:lnTo>
                      <a:pt x="466" y="16"/>
                    </a:lnTo>
                    <a:lnTo>
                      <a:pt x="351" y="11"/>
                    </a:lnTo>
                    <a:lnTo>
                      <a:pt x="235" y="6"/>
                    </a:lnTo>
                    <a:lnTo>
                      <a:pt x="118" y="3"/>
                    </a:lnTo>
                    <a:lnTo>
                      <a:pt x="1" y="0"/>
                    </a:lnTo>
                    <a:lnTo>
                      <a:pt x="0"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54" name="Freeform 1053"/>
              <p:cNvSpPr>
                <a:spLocks/>
              </p:cNvSpPr>
              <p:nvPr/>
            </p:nvSpPr>
            <p:spPr bwMode="auto">
              <a:xfrm>
                <a:off x="5032" y="18"/>
                <a:ext cx="253" cy="149"/>
              </a:xfrm>
              <a:custGeom>
                <a:avLst/>
                <a:gdLst>
                  <a:gd name="T0" fmla="*/ 0 w 4542"/>
                  <a:gd name="T1" fmla="*/ 0 h 1640"/>
                  <a:gd name="T2" fmla="*/ 0 w 4542"/>
                  <a:gd name="T3" fmla="*/ 0 h 1640"/>
                  <a:gd name="T4" fmla="*/ 0 w 4542"/>
                  <a:gd name="T5" fmla="*/ 0 h 1640"/>
                  <a:gd name="T6" fmla="*/ 0 w 4542"/>
                  <a:gd name="T7" fmla="*/ 0 h 1640"/>
                  <a:gd name="T8" fmla="*/ 0 w 4542"/>
                  <a:gd name="T9" fmla="*/ 0 h 1640"/>
                  <a:gd name="T10" fmla="*/ 0 w 4542"/>
                  <a:gd name="T11" fmla="*/ 0 h 1640"/>
                  <a:gd name="T12" fmla="*/ 0 w 4542"/>
                  <a:gd name="T13" fmla="*/ 0 h 1640"/>
                  <a:gd name="T14" fmla="*/ 0 w 4542"/>
                  <a:gd name="T15" fmla="*/ 0 h 1640"/>
                  <a:gd name="T16" fmla="*/ 0 w 4542"/>
                  <a:gd name="T17" fmla="*/ 0 h 1640"/>
                  <a:gd name="T18" fmla="*/ 0 w 4542"/>
                  <a:gd name="T19" fmla="*/ 0 h 1640"/>
                  <a:gd name="T20" fmla="*/ 0 w 4542"/>
                  <a:gd name="T21" fmla="*/ 0 h 1640"/>
                  <a:gd name="T22" fmla="*/ 0 w 4542"/>
                  <a:gd name="T23" fmla="*/ 0 h 1640"/>
                  <a:gd name="T24" fmla="*/ 0 w 4542"/>
                  <a:gd name="T25" fmla="*/ 0 h 1640"/>
                  <a:gd name="T26" fmla="*/ 0 w 4542"/>
                  <a:gd name="T27" fmla="*/ 0 h 1640"/>
                  <a:gd name="T28" fmla="*/ 0 w 4542"/>
                  <a:gd name="T29" fmla="*/ 0 h 1640"/>
                  <a:gd name="T30" fmla="*/ 0 w 4542"/>
                  <a:gd name="T31" fmla="*/ 0 h 1640"/>
                  <a:gd name="T32" fmla="*/ 0 w 4542"/>
                  <a:gd name="T33" fmla="*/ 0 h 1640"/>
                  <a:gd name="T34" fmla="*/ 0 w 4542"/>
                  <a:gd name="T35" fmla="*/ 0 h 1640"/>
                  <a:gd name="T36" fmla="*/ 0 w 4542"/>
                  <a:gd name="T37" fmla="*/ 0 h 1640"/>
                  <a:gd name="T38" fmla="*/ 0 w 4542"/>
                  <a:gd name="T39" fmla="*/ 0 h 1640"/>
                  <a:gd name="T40" fmla="*/ 0 w 4542"/>
                  <a:gd name="T41" fmla="*/ 0 h 1640"/>
                  <a:gd name="T42" fmla="*/ 0 w 4542"/>
                  <a:gd name="T43" fmla="*/ 0 h 1640"/>
                  <a:gd name="T44" fmla="*/ 0 w 4542"/>
                  <a:gd name="T45" fmla="*/ 0 h 1640"/>
                  <a:gd name="T46" fmla="*/ 0 w 4542"/>
                  <a:gd name="T47" fmla="*/ 0 h 1640"/>
                  <a:gd name="T48" fmla="*/ 0 w 4542"/>
                  <a:gd name="T49" fmla="*/ 0 h 1640"/>
                  <a:gd name="T50" fmla="*/ 0 w 4542"/>
                  <a:gd name="T51" fmla="*/ 0 h 1640"/>
                  <a:gd name="T52" fmla="*/ 0 w 4542"/>
                  <a:gd name="T53" fmla="*/ 0 h 1640"/>
                  <a:gd name="T54" fmla="*/ 0 w 4542"/>
                  <a:gd name="T55" fmla="*/ 0 h 1640"/>
                  <a:gd name="T56" fmla="*/ 0 w 4542"/>
                  <a:gd name="T57" fmla="*/ 0 h 1640"/>
                  <a:gd name="T58" fmla="*/ 0 w 4542"/>
                  <a:gd name="T59" fmla="*/ 0 h 1640"/>
                  <a:gd name="T60" fmla="*/ 0 w 4542"/>
                  <a:gd name="T61" fmla="*/ 0 h 1640"/>
                  <a:gd name="T62" fmla="*/ 0 w 4542"/>
                  <a:gd name="T63" fmla="*/ 0 h 1640"/>
                  <a:gd name="T64" fmla="*/ 0 w 4542"/>
                  <a:gd name="T65" fmla="*/ 0 h 1640"/>
                  <a:gd name="T66" fmla="*/ 0 w 4542"/>
                  <a:gd name="T67" fmla="*/ 0 h 1640"/>
                  <a:gd name="T68" fmla="*/ 0 w 4542"/>
                  <a:gd name="T69" fmla="*/ 0 h 1640"/>
                  <a:gd name="T70" fmla="*/ 0 w 4542"/>
                  <a:gd name="T71" fmla="*/ 0 h 1640"/>
                  <a:gd name="T72" fmla="*/ 0 w 4542"/>
                  <a:gd name="T73" fmla="*/ 0 h 1640"/>
                  <a:gd name="T74" fmla="*/ 0 w 4542"/>
                  <a:gd name="T75" fmla="*/ 0 h 1640"/>
                  <a:gd name="T76" fmla="*/ 0 w 4542"/>
                  <a:gd name="T77" fmla="*/ 0 h 1640"/>
                  <a:gd name="T78" fmla="*/ 0 w 4542"/>
                  <a:gd name="T79" fmla="*/ 0 h 1640"/>
                  <a:gd name="T80" fmla="*/ 0 w 4542"/>
                  <a:gd name="T81" fmla="*/ 0 h 1640"/>
                  <a:gd name="T82" fmla="*/ 0 w 4542"/>
                  <a:gd name="T83" fmla="*/ 0 h 1640"/>
                  <a:gd name="T84" fmla="*/ 0 w 4542"/>
                  <a:gd name="T85" fmla="*/ 0 h 1640"/>
                  <a:gd name="T86" fmla="*/ 0 w 4542"/>
                  <a:gd name="T87" fmla="*/ 0 h 1640"/>
                  <a:gd name="T88" fmla="*/ 0 w 4542"/>
                  <a:gd name="T89" fmla="*/ 0 h 1640"/>
                  <a:gd name="T90" fmla="*/ 0 w 4542"/>
                  <a:gd name="T91" fmla="*/ 0 h 1640"/>
                  <a:gd name="T92" fmla="*/ 0 w 4542"/>
                  <a:gd name="T93" fmla="*/ 0 h 1640"/>
                  <a:gd name="T94" fmla="*/ 0 w 4542"/>
                  <a:gd name="T95" fmla="*/ 0 h 1640"/>
                  <a:gd name="T96" fmla="*/ 0 w 4542"/>
                  <a:gd name="T97" fmla="*/ 0 h 1640"/>
                  <a:gd name="T98" fmla="*/ 0 w 4542"/>
                  <a:gd name="T99" fmla="*/ 0 h 1640"/>
                  <a:gd name="T100" fmla="*/ 0 w 4542"/>
                  <a:gd name="T101" fmla="*/ 0 h 1640"/>
                  <a:gd name="T102" fmla="*/ 0 w 4542"/>
                  <a:gd name="T103" fmla="*/ 0 h 1640"/>
                  <a:gd name="T104" fmla="*/ 0 w 4542"/>
                  <a:gd name="T105" fmla="*/ 0 h 1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42"/>
                  <a:gd name="T160" fmla="*/ 0 h 1640"/>
                  <a:gd name="T161" fmla="*/ 4542 w 4542"/>
                  <a:gd name="T162" fmla="*/ 1640 h 1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42" h="1640">
                    <a:moveTo>
                      <a:pt x="70" y="1640"/>
                    </a:moveTo>
                    <a:lnTo>
                      <a:pt x="70" y="1640"/>
                    </a:lnTo>
                    <a:lnTo>
                      <a:pt x="70" y="1621"/>
                    </a:lnTo>
                    <a:lnTo>
                      <a:pt x="71" y="1603"/>
                    </a:lnTo>
                    <a:lnTo>
                      <a:pt x="73" y="1584"/>
                    </a:lnTo>
                    <a:lnTo>
                      <a:pt x="75" y="1565"/>
                    </a:lnTo>
                    <a:lnTo>
                      <a:pt x="78" y="1546"/>
                    </a:lnTo>
                    <a:lnTo>
                      <a:pt x="82" y="1528"/>
                    </a:lnTo>
                    <a:lnTo>
                      <a:pt x="86" y="1510"/>
                    </a:lnTo>
                    <a:lnTo>
                      <a:pt x="92" y="1491"/>
                    </a:lnTo>
                    <a:lnTo>
                      <a:pt x="97" y="1473"/>
                    </a:lnTo>
                    <a:lnTo>
                      <a:pt x="103" y="1454"/>
                    </a:lnTo>
                    <a:lnTo>
                      <a:pt x="110" y="1436"/>
                    </a:lnTo>
                    <a:lnTo>
                      <a:pt x="119" y="1417"/>
                    </a:lnTo>
                    <a:lnTo>
                      <a:pt x="127" y="1399"/>
                    </a:lnTo>
                    <a:lnTo>
                      <a:pt x="135" y="1381"/>
                    </a:lnTo>
                    <a:lnTo>
                      <a:pt x="146" y="1363"/>
                    </a:lnTo>
                    <a:lnTo>
                      <a:pt x="156" y="1344"/>
                    </a:lnTo>
                    <a:lnTo>
                      <a:pt x="166" y="1326"/>
                    </a:lnTo>
                    <a:lnTo>
                      <a:pt x="178" y="1308"/>
                    </a:lnTo>
                    <a:lnTo>
                      <a:pt x="190" y="1290"/>
                    </a:lnTo>
                    <a:lnTo>
                      <a:pt x="204" y="1272"/>
                    </a:lnTo>
                    <a:lnTo>
                      <a:pt x="217" y="1255"/>
                    </a:lnTo>
                    <a:lnTo>
                      <a:pt x="231" y="1237"/>
                    </a:lnTo>
                    <a:lnTo>
                      <a:pt x="246" y="1218"/>
                    </a:lnTo>
                    <a:lnTo>
                      <a:pt x="261" y="1201"/>
                    </a:lnTo>
                    <a:lnTo>
                      <a:pt x="294" y="1165"/>
                    </a:lnTo>
                    <a:lnTo>
                      <a:pt x="330" y="1130"/>
                    </a:lnTo>
                    <a:lnTo>
                      <a:pt x="367" y="1096"/>
                    </a:lnTo>
                    <a:lnTo>
                      <a:pt x="408" y="1060"/>
                    </a:lnTo>
                    <a:lnTo>
                      <a:pt x="450" y="1026"/>
                    </a:lnTo>
                    <a:lnTo>
                      <a:pt x="496" y="993"/>
                    </a:lnTo>
                    <a:lnTo>
                      <a:pt x="543" y="959"/>
                    </a:lnTo>
                    <a:lnTo>
                      <a:pt x="593" y="926"/>
                    </a:lnTo>
                    <a:lnTo>
                      <a:pt x="645" y="894"/>
                    </a:lnTo>
                    <a:lnTo>
                      <a:pt x="699" y="862"/>
                    </a:lnTo>
                    <a:lnTo>
                      <a:pt x="755" y="830"/>
                    </a:lnTo>
                    <a:lnTo>
                      <a:pt x="815" y="798"/>
                    </a:lnTo>
                    <a:lnTo>
                      <a:pt x="876" y="768"/>
                    </a:lnTo>
                    <a:lnTo>
                      <a:pt x="938" y="737"/>
                    </a:lnTo>
                    <a:lnTo>
                      <a:pt x="1003" y="707"/>
                    </a:lnTo>
                    <a:lnTo>
                      <a:pt x="1071" y="678"/>
                    </a:lnTo>
                    <a:lnTo>
                      <a:pt x="1139" y="649"/>
                    </a:lnTo>
                    <a:lnTo>
                      <a:pt x="1211" y="620"/>
                    </a:lnTo>
                    <a:lnTo>
                      <a:pt x="1283" y="593"/>
                    </a:lnTo>
                    <a:lnTo>
                      <a:pt x="1358" y="566"/>
                    </a:lnTo>
                    <a:lnTo>
                      <a:pt x="1435" y="539"/>
                    </a:lnTo>
                    <a:lnTo>
                      <a:pt x="1514" y="514"/>
                    </a:lnTo>
                    <a:lnTo>
                      <a:pt x="1594" y="488"/>
                    </a:lnTo>
                    <a:lnTo>
                      <a:pt x="1675" y="463"/>
                    </a:lnTo>
                    <a:lnTo>
                      <a:pt x="1759" y="439"/>
                    </a:lnTo>
                    <a:lnTo>
                      <a:pt x="1845" y="415"/>
                    </a:lnTo>
                    <a:lnTo>
                      <a:pt x="1932" y="393"/>
                    </a:lnTo>
                    <a:lnTo>
                      <a:pt x="2020" y="370"/>
                    </a:lnTo>
                    <a:lnTo>
                      <a:pt x="2110" y="349"/>
                    </a:lnTo>
                    <a:lnTo>
                      <a:pt x="2202" y="329"/>
                    </a:lnTo>
                    <a:lnTo>
                      <a:pt x="2296" y="308"/>
                    </a:lnTo>
                    <a:lnTo>
                      <a:pt x="2390" y="289"/>
                    </a:lnTo>
                    <a:lnTo>
                      <a:pt x="2487" y="270"/>
                    </a:lnTo>
                    <a:lnTo>
                      <a:pt x="2584" y="253"/>
                    </a:lnTo>
                    <a:lnTo>
                      <a:pt x="2684" y="235"/>
                    </a:lnTo>
                    <a:lnTo>
                      <a:pt x="2783" y="219"/>
                    </a:lnTo>
                    <a:lnTo>
                      <a:pt x="2885" y="204"/>
                    </a:lnTo>
                    <a:lnTo>
                      <a:pt x="2988" y="189"/>
                    </a:lnTo>
                    <a:lnTo>
                      <a:pt x="3092" y="175"/>
                    </a:lnTo>
                    <a:lnTo>
                      <a:pt x="3197" y="161"/>
                    </a:lnTo>
                    <a:lnTo>
                      <a:pt x="3304" y="149"/>
                    </a:lnTo>
                    <a:lnTo>
                      <a:pt x="3412" y="138"/>
                    </a:lnTo>
                    <a:lnTo>
                      <a:pt x="3521" y="127"/>
                    </a:lnTo>
                    <a:lnTo>
                      <a:pt x="3630" y="117"/>
                    </a:lnTo>
                    <a:lnTo>
                      <a:pt x="3741" y="108"/>
                    </a:lnTo>
                    <a:lnTo>
                      <a:pt x="3853" y="100"/>
                    </a:lnTo>
                    <a:lnTo>
                      <a:pt x="3966" y="93"/>
                    </a:lnTo>
                    <a:lnTo>
                      <a:pt x="4079" y="86"/>
                    </a:lnTo>
                    <a:lnTo>
                      <a:pt x="4194" y="81"/>
                    </a:lnTo>
                    <a:lnTo>
                      <a:pt x="4309" y="77"/>
                    </a:lnTo>
                    <a:lnTo>
                      <a:pt x="4425" y="74"/>
                    </a:lnTo>
                    <a:lnTo>
                      <a:pt x="4542" y="70"/>
                    </a:lnTo>
                    <a:lnTo>
                      <a:pt x="4541" y="0"/>
                    </a:lnTo>
                    <a:lnTo>
                      <a:pt x="4423" y="2"/>
                    </a:lnTo>
                    <a:lnTo>
                      <a:pt x="4307" y="6"/>
                    </a:lnTo>
                    <a:lnTo>
                      <a:pt x="4191" y="11"/>
                    </a:lnTo>
                    <a:lnTo>
                      <a:pt x="4076" y="16"/>
                    </a:lnTo>
                    <a:lnTo>
                      <a:pt x="3962" y="22"/>
                    </a:lnTo>
                    <a:lnTo>
                      <a:pt x="3848" y="29"/>
                    </a:lnTo>
                    <a:lnTo>
                      <a:pt x="3735" y="37"/>
                    </a:lnTo>
                    <a:lnTo>
                      <a:pt x="3624" y="46"/>
                    </a:lnTo>
                    <a:lnTo>
                      <a:pt x="3514" y="56"/>
                    </a:lnTo>
                    <a:lnTo>
                      <a:pt x="3405" y="67"/>
                    </a:lnTo>
                    <a:lnTo>
                      <a:pt x="3297" y="79"/>
                    </a:lnTo>
                    <a:lnTo>
                      <a:pt x="3190" y="91"/>
                    </a:lnTo>
                    <a:lnTo>
                      <a:pt x="3083" y="105"/>
                    </a:lnTo>
                    <a:lnTo>
                      <a:pt x="2979" y="118"/>
                    </a:lnTo>
                    <a:lnTo>
                      <a:pt x="2876" y="133"/>
                    </a:lnTo>
                    <a:lnTo>
                      <a:pt x="2773" y="148"/>
                    </a:lnTo>
                    <a:lnTo>
                      <a:pt x="2672" y="165"/>
                    </a:lnTo>
                    <a:lnTo>
                      <a:pt x="2573" y="182"/>
                    </a:lnTo>
                    <a:lnTo>
                      <a:pt x="2474" y="201"/>
                    </a:lnTo>
                    <a:lnTo>
                      <a:pt x="2378" y="219"/>
                    </a:lnTo>
                    <a:lnTo>
                      <a:pt x="2282" y="239"/>
                    </a:lnTo>
                    <a:lnTo>
                      <a:pt x="2188" y="259"/>
                    </a:lnTo>
                    <a:lnTo>
                      <a:pt x="2096" y="280"/>
                    </a:lnTo>
                    <a:lnTo>
                      <a:pt x="2004" y="301"/>
                    </a:lnTo>
                    <a:lnTo>
                      <a:pt x="1915" y="323"/>
                    </a:lnTo>
                    <a:lnTo>
                      <a:pt x="1827" y="347"/>
                    </a:lnTo>
                    <a:lnTo>
                      <a:pt x="1741" y="370"/>
                    </a:lnTo>
                    <a:lnTo>
                      <a:pt x="1657" y="395"/>
                    </a:lnTo>
                    <a:lnTo>
                      <a:pt x="1574" y="420"/>
                    </a:lnTo>
                    <a:lnTo>
                      <a:pt x="1493" y="445"/>
                    </a:lnTo>
                    <a:lnTo>
                      <a:pt x="1413" y="472"/>
                    </a:lnTo>
                    <a:lnTo>
                      <a:pt x="1335" y="499"/>
                    </a:lnTo>
                    <a:lnTo>
                      <a:pt x="1260" y="526"/>
                    </a:lnTo>
                    <a:lnTo>
                      <a:pt x="1186" y="554"/>
                    </a:lnTo>
                    <a:lnTo>
                      <a:pt x="1114" y="583"/>
                    </a:lnTo>
                    <a:lnTo>
                      <a:pt x="1044" y="612"/>
                    </a:lnTo>
                    <a:lnTo>
                      <a:pt x="975" y="642"/>
                    </a:lnTo>
                    <a:lnTo>
                      <a:pt x="910" y="673"/>
                    </a:lnTo>
                    <a:lnTo>
                      <a:pt x="846" y="704"/>
                    </a:lnTo>
                    <a:lnTo>
                      <a:pt x="783" y="735"/>
                    </a:lnTo>
                    <a:lnTo>
                      <a:pt x="723" y="767"/>
                    </a:lnTo>
                    <a:lnTo>
                      <a:pt x="665" y="800"/>
                    </a:lnTo>
                    <a:lnTo>
                      <a:pt x="610" y="833"/>
                    </a:lnTo>
                    <a:lnTo>
                      <a:pt x="556" y="866"/>
                    </a:lnTo>
                    <a:lnTo>
                      <a:pt x="505" y="900"/>
                    </a:lnTo>
                    <a:lnTo>
                      <a:pt x="456" y="934"/>
                    </a:lnTo>
                    <a:lnTo>
                      <a:pt x="409" y="970"/>
                    </a:lnTo>
                    <a:lnTo>
                      <a:pt x="364" y="1006"/>
                    </a:lnTo>
                    <a:lnTo>
                      <a:pt x="323" y="1041"/>
                    </a:lnTo>
                    <a:lnTo>
                      <a:pt x="282" y="1078"/>
                    </a:lnTo>
                    <a:lnTo>
                      <a:pt x="245" y="1115"/>
                    </a:lnTo>
                    <a:lnTo>
                      <a:pt x="211" y="1152"/>
                    </a:lnTo>
                    <a:lnTo>
                      <a:pt x="194" y="1171"/>
                    </a:lnTo>
                    <a:lnTo>
                      <a:pt x="178" y="1191"/>
                    </a:lnTo>
                    <a:lnTo>
                      <a:pt x="163" y="1210"/>
                    </a:lnTo>
                    <a:lnTo>
                      <a:pt x="149" y="1229"/>
                    </a:lnTo>
                    <a:lnTo>
                      <a:pt x="134" y="1249"/>
                    </a:lnTo>
                    <a:lnTo>
                      <a:pt x="121" y="1269"/>
                    </a:lnTo>
                    <a:lnTo>
                      <a:pt x="108" y="1288"/>
                    </a:lnTo>
                    <a:lnTo>
                      <a:pt x="97" y="1308"/>
                    </a:lnTo>
                    <a:lnTo>
                      <a:pt x="85" y="1328"/>
                    </a:lnTo>
                    <a:lnTo>
                      <a:pt x="74" y="1348"/>
                    </a:lnTo>
                    <a:lnTo>
                      <a:pt x="65" y="1368"/>
                    </a:lnTo>
                    <a:lnTo>
                      <a:pt x="55" y="1388"/>
                    </a:lnTo>
                    <a:lnTo>
                      <a:pt x="47" y="1408"/>
                    </a:lnTo>
                    <a:lnTo>
                      <a:pt x="39" y="1430"/>
                    </a:lnTo>
                    <a:lnTo>
                      <a:pt x="31" y="1450"/>
                    </a:lnTo>
                    <a:lnTo>
                      <a:pt x="25" y="1470"/>
                    </a:lnTo>
                    <a:lnTo>
                      <a:pt x="20" y="1492"/>
                    </a:lnTo>
                    <a:lnTo>
                      <a:pt x="15" y="1512"/>
                    </a:lnTo>
                    <a:lnTo>
                      <a:pt x="11" y="1533"/>
                    </a:lnTo>
                    <a:lnTo>
                      <a:pt x="7" y="1555"/>
                    </a:lnTo>
                    <a:lnTo>
                      <a:pt x="4" y="1576"/>
                    </a:lnTo>
                    <a:lnTo>
                      <a:pt x="2" y="1598"/>
                    </a:lnTo>
                    <a:lnTo>
                      <a:pt x="1" y="1619"/>
                    </a:lnTo>
                    <a:lnTo>
                      <a:pt x="0" y="1640"/>
                    </a:lnTo>
                    <a:lnTo>
                      <a:pt x="70" y="164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55" name="Freeform 1054"/>
              <p:cNvSpPr>
                <a:spLocks/>
              </p:cNvSpPr>
              <p:nvPr/>
            </p:nvSpPr>
            <p:spPr bwMode="auto">
              <a:xfrm>
                <a:off x="5032" y="167"/>
                <a:ext cx="252" cy="150"/>
              </a:xfrm>
              <a:custGeom>
                <a:avLst/>
                <a:gdLst>
                  <a:gd name="T0" fmla="*/ 0 w 4530"/>
                  <a:gd name="T1" fmla="*/ 0 h 1640"/>
                  <a:gd name="T2" fmla="*/ 0 w 4530"/>
                  <a:gd name="T3" fmla="*/ 0 h 1640"/>
                  <a:gd name="T4" fmla="*/ 0 w 4530"/>
                  <a:gd name="T5" fmla="*/ 0 h 1640"/>
                  <a:gd name="T6" fmla="*/ 0 w 4530"/>
                  <a:gd name="T7" fmla="*/ 0 h 1640"/>
                  <a:gd name="T8" fmla="*/ 0 w 4530"/>
                  <a:gd name="T9" fmla="*/ 0 h 1640"/>
                  <a:gd name="T10" fmla="*/ 0 w 4530"/>
                  <a:gd name="T11" fmla="*/ 0 h 1640"/>
                  <a:gd name="T12" fmla="*/ 0 w 4530"/>
                  <a:gd name="T13" fmla="*/ 0 h 1640"/>
                  <a:gd name="T14" fmla="*/ 0 w 4530"/>
                  <a:gd name="T15" fmla="*/ 0 h 1640"/>
                  <a:gd name="T16" fmla="*/ 0 w 4530"/>
                  <a:gd name="T17" fmla="*/ 0 h 1640"/>
                  <a:gd name="T18" fmla="*/ 0 w 4530"/>
                  <a:gd name="T19" fmla="*/ 0 h 1640"/>
                  <a:gd name="T20" fmla="*/ 0 w 4530"/>
                  <a:gd name="T21" fmla="*/ 0 h 1640"/>
                  <a:gd name="T22" fmla="*/ 0 w 4530"/>
                  <a:gd name="T23" fmla="*/ 0 h 1640"/>
                  <a:gd name="T24" fmla="*/ 0 w 4530"/>
                  <a:gd name="T25" fmla="*/ 0 h 1640"/>
                  <a:gd name="T26" fmla="*/ 0 w 4530"/>
                  <a:gd name="T27" fmla="*/ 0 h 1640"/>
                  <a:gd name="T28" fmla="*/ 0 w 4530"/>
                  <a:gd name="T29" fmla="*/ 0 h 1640"/>
                  <a:gd name="T30" fmla="*/ 0 w 4530"/>
                  <a:gd name="T31" fmla="*/ 0 h 1640"/>
                  <a:gd name="T32" fmla="*/ 0 w 4530"/>
                  <a:gd name="T33" fmla="*/ 0 h 1640"/>
                  <a:gd name="T34" fmla="*/ 0 w 4530"/>
                  <a:gd name="T35" fmla="*/ 0 h 1640"/>
                  <a:gd name="T36" fmla="*/ 0 w 4530"/>
                  <a:gd name="T37" fmla="*/ 0 h 1640"/>
                  <a:gd name="T38" fmla="*/ 0 w 4530"/>
                  <a:gd name="T39" fmla="*/ 0 h 1640"/>
                  <a:gd name="T40" fmla="*/ 0 w 4530"/>
                  <a:gd name="T41" fmla="*/ 0 h 1640"/>
                  <a:gd name="T42" fmla="*/ 0 w 4530"/>
                  <a:gd name="T43" fmla="*/ 0 h 1640"/>
                  <a:gd name="T44" fmla="*/ 0 w 4530"/>
                  <a:gd name="T45" fmla="*/ 0 h 1640"/>
                  <a:gd name="T46" fmla="*/ 0 w 4530"/>
                  <a:gd name="T47" fmla="*/ 0 h 1640"/>
                  <a:gd name="T48" fmla="*/ 0 w 4530"/>
                  <a:gd name="T49" fmla="*/ 0 h 1640"/>
                  <a:gd name="T50" fmla="*/ 0 w 4530"/>
                  <a:gd name="T51" fmla="*/ 0 h 1640"/>
                  <a:gd name="T52" fmla="*/ 0 w 4530"/>
                  <a:gd name="T53" fmla="*/ 0 h 1640"/>
                  <a:gd name="T54" fmla="*/ 0 w 4530"/>
                  <a:gd name="T55" fmla="*/ 0 h 1640"/>
                  <a:gd name="T56" fmla="*/ 0 w 4530"/>
                  <a:gd name="T57" fmla="*/ 0 h 1640"/>
                  <a:gd name="T58" fmla="*/ 0 w 4530"/>
                  <a:gd name="T59" fmla="*/ 0 h 1640"/>
                  <a:gd name="T60" fmla="*/ 0 w 4530"/>
                  <a:gd name="T61" fmla="*/ 0 h 1640"/>
                  <a:gd name="T62" fmla="*/ 0 w 4530"/>
                  <a:gd name="T63" fmla="*/ 0 h 1640"/>
                  <a:gd name="T64" fmla="*/ 0 w 4530"/>
                  <a:gd name="T65" fmla="*/ 0 h 1640"/>
                  <a:gd name="T66" fmla="*/ 0 w 4530"/>
                  <a:gd name="T67" fmla="*/ 0 h 1640"/>
                  <a:gd name="T68" fmla="*/ 0 w 4530"/>
                  <a:gd name="T69" fmla="*/ 0 h 1640"/>
                  <a:gd name="T70" fmla="*/ 0 w 4530"/>
                  <a:gd name="T71" fmla="*/ 0 h 1640"/>
                  <a:gd name="T72" fmla="*/ 0 w 4530"/>
                  <a:gd name="T73" fmla="*/ 0 h 1640"/>
                  <a:gd name="T74" fmla="*/ 0 w 4530"/>
                  <a:gd name="T75" fmla="*/ 0 h 1640"/>
                  <a:gd name="T76" fmla="*/ 0 w 4530"/>
                  <a:gd name="T77" fmla="*/ 0 h 1640"/>
                  <a:gd name="T78" fmla="*/ 0 w 4530"/>
                  <a:gd name="T79" fmla="*/ 0 h 1640"/>
                  <a:gd name="T80" fmla="*/ 0 w 4530"/>
                  <a:gd name="T81" fmla="*/ 0 h 1640"/>
                  <a:gd name="T82" fmla="*/ 0 w 4530"/>
                  <a:gd name="T83" fmla="*/ 0 h 1640"/>
                  <a:gd name="T84" fmla="*/ 0 w 4530"/>
                  <a:gd name="T85" fmla="*/ 0 h 1640"/>
                  <a:gd name="T86" fmla="*/ 0 w 4530"/>
                  <a:gd name="T87" fmla="*/ 0 h 1640"/>
                  <a:gd name="T88" fmla="*/ 0 w 4530"/>
                  <a:gd name="T89" fmla="*/ 0 h 1640"/>
                  <a:gd name="T90" fmla="*/ 0 w 4530"/>
                  <a:gd name="T91" fmla="*/ 0 h 1640"/>
                  <a:gd name="T92" fmla="*/ 0 w 4530"/>
                  <a:gd name="T93" fmla="*/ 0 h 1640"/>
                  <a:gd name="T94" fmla="*/ 0 w 4530"/>
                  <a:gd name="T95" fmla="*/ 0 h 1640"/>
                  <a:gd name="T96" fmla="*/ 0 w 4530"/>
                  <a:gd name="T97" fmla="*/ 0 h 1640"/>
                  <a:gd name="T98" fmla="*/ 0 w 4530"/>
                  <a:gd name="T99" fmla="*/ 0 h 1640"/>
                  <a:gd name="T100" fmla="*/ 0 w 4530"/>
                  <a:gd name="T101" fmla="*/ 0 h 16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30"/>
                  <a:gd name="T154" fmla="*/ 0 h 1640"/>
                  <a:gd name="T155" fmla="*/ 4530 w 4530"/>
                  <a:gd name="T156" fmla="*/ 1640 h 16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30" h="1640">
                    <a:moveTo>
                      <a:pt x="4530" y="1569"/>
                    </a:moveTo>
                    <a:lnTo>
                      <a:pt x="4414" y="1566"/>
                    </a:lnTo>
                    <a:lnTo>
                      <a:pt x="4298" y="1563"/>
                    </a:lnTo>
                    <a:lnTo>
                      <a:pt x="4182" y="1558"/>
                    </a:lnTo>
                    <a:lnTo>
                      <a:pt x="4068" y="1553"/>
                    </a:lnTo>
                    <a:lnTo>
                      <a:pt x="3954" y="1547"/>
                    </a:lnTo>
                    <a:lnTo>
                      <a:pt x="3842" y="1539"/>
                    </a:lnTo>
                    <a:lnTo>
                      <a:pt x="3731" y="1531"/>
                    </a:lnTo>
                    <a:lnTo>
                      <a:pt x="3620" y="1522"/>
                    </a:lnTo>
                    <a:lnTo>
                      <a:pt x="3510" y="1512"/>
                    </a:lnTo>
                    <a:lnTo>
                      <a:pt x="3402" y="1502"/>
                    </a:lnTo>
                    <a:lnTo>
                      <a:pt x="3295" y="1490"/>
                    </a:lnTo>
                    <a:lnTo>
                      <a:pt x="3189" y="1477"/>
                    </a:lnTo>
                    <a:lnTo>
                      <a:pt x="3084" y="1464"/>
                    </a:lnTo>
                    <a:lnTo>
                      <a:pt x="2980" y="1451"/>
                    </a:lnTo>
                    <a:lnTo>
                      <a:pt x="2878" y="1436"/>
                    </a:lnTo>
                    <a:lnTo>
                      <a:pt x="2776" y="1420"/>
                    </a:lnTo>
                    <a:lnTo>
                      <a:pt x="2675" y="1404"/>
                    </a:lnTo>
                    <a:lnTo>
                      <a:pt x="2577" y="1386"/>
                    </a:lnTo>
                    <a:lnTo>
                      <a:pt x="2479" y="1368"/>
                    </a:lnTo>
                    <a:lnTo>
                      <a:pt x="2384" y="1350"/>
                    </a:lnTo>
                    <a:lnTo>
                      <a:pt x="2289" y="1330"/>
                    </a:lnTo>
                    <a:lnTo>
                      <a:pt x="2196" y="1311"/>
                    </a:lnTo>
                    <a:lnTo>
                      <a:pt x="2105" y="1289"/>
                    </a:lnTo>
                    <a:lnTo>
                      <a:pt x="2015" y="1268"/>
                    </a:lnTo>
                    <a:lnTo>
                      <a:pt x="1926" y="1245"/>
                    </a:lnTo>
                    <a:lnTo>
                      <a:pt x="1839" y="1223"/>
                    </a:lnTo>
                    <a:lnTo>
                      <a:pt x="1754" y="1200"/>
                    </a:lnTo>
                    <a:lnTo>
                      <a:pt x="1670" y="1175"/>
                    </a:lnTo>
                    <a:lnTo>
                      <a:pt x="1589" y="1150"/>
                    </a:lnTo>
                    <a:lnTo>
                      <a:pt x="1508" y="1125"/>
                    </a:lnTo>
                    <a:lnTo>
                      <a:pt x="1431" y="1099"/>
                    </a:lnTo>
                    <a:lnTo>
                      <a:pt x="1354" y="1072"/>
                    </a:lnTo>
                    <a:lnTo>
                      <a:pt x="1279" y="1046"/>
                    </a:lnTo>
                    <a:lnTo>
                      <a:pt x="1207" y="1018"/>
                    </a:lnTo>
                    <a:lnTo>
                      <a:pt x="1136" y="990"/>
                    </a:lnTo>
                    <a:lnTo>
                      <a:pt x="1068" y="961"/>
                    </a:lnTo>
                    <a:lnTo>
                      <a:pt x="1000" y="931"/>
                    </a:lnTo>
                    <a:lnTo>
                      <a:pt x="936" y="902"/>
                    </a:lnTo>
                    <a:lnTo>
                      <a:pt x="873" y="872"/>
                    </a:lnTo>
                    <a:lnTo>
                      <a:pt x="812" y="841"/>
                    </a:lnTo>
                    <a:lnTo>
                      <a:pt x="753" y="810"/>
                    </a:lnTo>
                    <a:lnTo>
                      <a:pt x="697" y="778"/>
                    </a:lnTo>
                    <a:lnTo>
                      <a:pt x="643" y="746"/>
                    </a:lnTo>
                    <a:lnTo>
                      <a:pt x="592" y="713"/>
                    </a:lnTo>
                    <a:lnTo>
                      <a:pt x="542" y="679"/>
                    </a:lnTo>
                    <a:lnTo>
                      <a:pt x="494" y="646"/>
                    </a:lnTo>
                    <a:lnTo>
                      <a:pt x="449" y="612"/>
                    </a:lnTo>
                    <a:lnTo>
                      <a:pt x="407" y="578"/>
                    </a:lnTo>
                    <a:lnTo>
                      <a:pt x="366" y="544"/>
                    </a:lnTo>
                    <a:lnTo>
                      <a:pt x="329" y="509"/>
                    </a:lnTo>
                    <a:lnTo>
                      <a:pt x="294" y="474"/>
                    </a:lnTo>
                    <a:lnTo>
                      <a:pt x="261" y="438"/>
                    </a:lnTo>
                    <a:lnTo>
                      <a:pt x="245" y="421"/>
                    </a:lnTo>
                    <a:lnTo>
                      <a:pt x="231" y="403"/>
                    </a:lnTo>
                    <a:lnTo>
                      <a:pt x="216" y="385"/>
                    </a:lnTo>
                    <a:lnTo>
                      <a:pt x="203" y="368"/>
                    </a:lnTo>
                    <a:lnTo>
                      <a:pt x="190" y="349"/>
                    </a:lnTo>
                    <a:lnTo>
                      <a:pt x="178" y="331"/>
                    </a:lnTo>
                    <a:lnTo>
                      <a:pt x="166" y="313"/>
                    </a:lnTo>
                    <a:lnTo>
                      <a:pt x="155" y="295"/>
                    </a:lnTo>
                    <a:lnTo>
                      <a:pt x="144" y="277"/>
                    </a:lnTo>
                    <a:lnTo>
                      <a:pt x="135" y="259"/>
                    </a:lnTo>
                    <a:lnTo>
                      <a:pt x="126" y="241"/>
                    </a:lnTo>
                    <a:lnTo>
                      <a:pt x="117" y="222"/>
                    </a:lnTo>
                    <a:lnTo>
                      <a:pt x="110" y="204"/>
                    </a:lnTo>
                    <a:lnTo>
                      <a:pt x="103" y="185"/>
                    </a:lnTo>
                    <a:lnTo>
                      <a:pt x="97" y="167"/>
                    </a:lnTo>
                    <a:lnTo>
                      <a:pt x="92" y="149"/>
                    </a:lnTo>
                    <a:lnTo>
                      <a:pt x="86" y="131"/>
                    </a:lnTo>
                    <a:lnTo>
                      <a:pt x="82" y="111"/>
                    </a:lnTo>
                    <a:lnTo>
                      <a:pt x="78" y="93"/>
                    </a:lnTo>
                    <a:lnTo>
                      <a:pt x="75" y="75"/>
                    </a:lnTo>
                    <a:lnTo>
                      <a:pt x="73" y="56"/>
                    </a:lnTo>
                    <a:lnTo>
                      <a:pt x="71" y="38"/>
                    </a:lnTo>
                    <a:lnTo>
                      <a:pt x="70" y="18"/>
                    </a:lnTo>
                    <a:lnTo>
                      <a:pt x="70" y="0"/>
                    </a:lnTo>
                    <a:lnTo>
                      <a:pt x="0" y="0"/>
                    </a:lnTo>
                    <a:lnTo>
                      <a:pt x="1" y="22"/>
                    </a:lnTo>
                    <a:lnTo>
                      <a:pt x="2" y="43"/>
                    </a:lnTo>
                    <a:lnTo>
                      <a:pt x="4" y="64"/>
                    </a:lnTo>
                    <a:lnTo>
                      <a:pt x="7" y="85"/>
                    </a:lnTo>
                    <a:lnTo>
                      <a:pt x="11" y="106"/>
                    </a:lnTo>
                    <a:lnTo>
                      <a:pt x="15" y="127"/>
                    </a:lnTo>
                    <a:lnTo>
                      <a:pt x="20" y="148"/>
                    </a:lnTo>
                    <a:lnTo>
                      <a:pt x="25" y="169"/>
                    </a:lnTo>
                    <a:lnTo>
                      <a:pt x="31" y="189"/>
                    </a:lnTo>
                    <a:lnTo>
                      <a:pt x="39" y="211"/>
                    </a:lnTo>
                    <a:lnTo>
                      <a:pt x="47" y="231"/>
                    </a:lnTo>
                    <a:lnTo>
                      <a:pt x="55" y="251"/>
                    </a:lnTo>
                    <a:lnTo>
                      <a:pt x="65" y="271"/>
                    </a:lnTo>
                    <a:lnTo>
                      <a:pt x="74" y="292"/>
                    </a:lnTo>
                    <a:lnTo>
                      <a:pt x="85" y="311"/>
                    </a:lnTo>
                    <a:lnTo>
                      <a:pt x="96" y="331"/>
                    </a:lnTo>
                    <a:lnTo>
                      <a:pt x="108" y="352"/>
                    </a:lnTo>
                    <a:lnTo>
                      <a:pt x="121" y="371"/>
                    </a:lnTo>
                    <a:lnTo>
                      <a:pt x="134" y="390"/>
                    </a:lnTo>
                    <a:lnTo>
                      <a:pt x="148" y="410"/>
                    </a:lnTo>
                    <a:lnTo>
                      <a:pt x="162" y="430"/>
                    </a:lnTo>
                    <a:lnTo>
                      <a:pt x="178" y="449"/>
                    </a:lnTo>
                    <a:lnTo>
                      <a:pt x="193" y="467"/>
                    </a:lnTo>
                    <a:lnTo>
                      <a:pt x="210" y="486"/>
                    </a:lnTo>
                    <a:lnTo>
                      <a:pt x="245" y="524"/>
                    </a:lnTo>
                    <a:lnTo>
                      <a:pt x="282" y="561"/>
                    </a:lnTo>
                    <a:lnTo>
                      <a:pt x="322" y="597"/>
                    </a:lnTo>
                    <a:lnTo>
                      <a:pt x="363" y="634"/>
                    </a:lnTo>
                    <a:lnTo>
                      <a:pt x="408" y="669"/>
                    </a:lnTo>
                    <a:lnTo>
                      <a:pt x="455" y="704"/>
                    </a:lnTo>
                    <a:lnTo>
                      <a:pt x="503" y="739"/>
                    </a:lnTo>
                    <a:lnTo>
                      <a:pt x="555" y="772"/>
                    </a:lnTo>
                    <a:lnTo>
                      <a:pt x="608" y="807"/>
                    </a:lnTo>
                    <a:lnTo>
                      <a:pt x="664" y="840"/>
                    </a:lnTo>
                    <a:lnTo>
                      <a:pt x="721" y="872"/>
                    </a:lnTo>
                    <a:lnTo>
                      <a:pt x="781" y="904"/>
                    </a:lnTo>
                    <a:lnTo>
                      <a:pt x="844" y="936"/>
                    </a:lnTo>
                    <a:lnTo>
                      <a:pt x="907" y="967"/>
                    </a:lnTo>
                    <a:lnTo>
                      <a:pt x="973" y="997"/>
                    </a:lnTo>
                    <a:lnTo>
                      <a:pt x="1041" y="1027"/>
                    </a:lnTo>
                    <a:lnTo>
                      <a:pt x="1111" y="1055"/>
                    </a:lnTo>
                    <a:lnTo>
                      <a:pt x="1183" y="1084"/>
                    </a:lnTo>
                    <a:lnTo>
                      <a:pt x="1256" y="1112"/>
                    </a:lnTo>
                    <a:lnTo>
                      <a:pt x="1332" y="1140"/>
                    </a:lnTo>
                    <a:lnTo>
                      <a:pt x="1409" y="1166"/>
                    </a:lnTo>
                    <a:lnTo>
                      <a:pt x="1489" y="1193"/>
                    </a:lnTo>
                    <a:lnTo>
                      <a:pt x="1570" y="1219"/>
                    </a:lnTo>
                    <a:lnTo>
                      <a:pt x="1652" y="1243"/>
                    </a:lnTo>
                    <a:lnTo>
                      <a:pt x="1737" y="1268"/>
                    </a:lnTo>
                    <a:lnTo>
                      <a:pt x="1822" y="1291"/>
                    </a:lnTo>
                    <a:lnTo>
                      <a:pt x="1910" y="1315"/>
                    </a:lnTo>
                    <a:lnTo>
                      <a:pt x="1999" y="1337"/>
                    </a:lnTo>
                    <a:lnTo>
                      <a:pt x="2089" y="1359"/>
                    </a:lnTo>
                    <a:lnTo>
                      <a:pt x="2182" y="1380"/>
                    </a:lnTo>
                    <a:lnTo>
                      <a:pt x="2276" y="1400"/>
                    </a:lnTo>
                    <a:lnTo>
                      <a:pt x="2370" y="1420"/>
                    </a:lnTo>
                    <a:lnTo>
                      <a:pt x="2467" y="1438"/>
                    </a:lnTo>
                    <a:lnTo>
                      <a:pt x="2565" y="1456"/>
                    </a:lnTo>
                    <a:lnTo>
                      <a:pt x="2665" y="1473"/>
                    </a:lnTo>
                    <a:lnTo>
                      <a:pt x="2766" y="1490"/>
                    </a:lnTo>
                    <a:lnTo>
                      <a:pt x="2867" y="1506"/>
                    </a:lnTo>
                    <a:lnTo>
                      <a:pt x="2971" y="1520"/>
                    </a:lnTo>
                    <a:lnTo>
                      <a:pt x="3075" y="1535"/>
                    </a:lnTo>
                    <a:lnTo>
                      <a:pt x="3180" y="1548"/>
                    </a:lnTo>
                    <a:lnTo>
                      <a:pt x="3287" y="1561"/>
                    </a:lnTo>
                    <a:lnTo>
                      <a:pt x="3395" y="1572"/>
                    </a:lnTo>
                    <a:lnTo>
                      <a:pt x="3504" y="1583"/>
                    </a:lnTo>
                    <a:lnTo>
                      <a:pt x="3615" y="1593"/>
                    </a:lnTo>
                    <a:lnTo>
                      <a:pt x="3726" y="1602"/>
                    </a:lnTo>
                    <a:lnTo>
                      <a:pt x="3838" y="1610"/>
                    </a:lnTo>
                    <a:lnTo>
                      <a:pt x="3951" y="1617"/>
                    </a:lnTo>
                    <a:lnTo>
                      <a:pt x="4065" y="1624"/>
                    </a:lnTo>
                    <a:lnTo>
                      <a:pt x="4179" y="1629"/>
                    </a:lnTo>
                    <a:lnTo>
                      <a:pt x="4296" y="1633"/>
                    </a:lnTo>
                    <a:lnTo>
                      <a:pt x="4412" y="1637"/>
                    </a:lnTo>
                    <a:lnTo>
                      <a:pt x="4529" y="1640"/>
                    </a:lnTo>
                    <a:lnTo>
                      <a:pt x="4530" y="15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56" name="Freeform 1055"/>
              <p:cNvSpPr>
                <a:spLocks/>
              </p:cNvSpPr>
              <p:nvPr/>
            </p:nvSpPr>
            <p:spPr bwMode="auto">
              <a:xfrm>
                <a:off x="5314" y="167"/>
                <a:ext cx="187" cy="149"/>
              </a:xfrm>
              <a:custGeom>
                <a:avLst/>
                <a:gdLst>
                  <a:gd name="T0" fmla="*/ 0 w 3367"/>
                  <a:gd name="T1" fmla="*/ 0 h 1637"/>
                  <a:gd name="T2" fmla="*/ 0 w 3367"/>
                  <a:gd name="T3" fmla="*/ 0 h 1637"/>
                  <a:gd name="T4" fmla="*/ 0 w 3367"/>
                  <a:gd name="T5" fmla="*/ 0 h 1637"/>
                  <a:gd name="T6" fmla="*/ 0 w 3367"/>
                  <a:gd name="T7" fmla="*/ 0 h 1637"/>
                  <a:gd name="T8" fmla="*/ 0 w 3367"/>
                  <a:gd name="T9" fmla="*/ 0 h 1637"/>
                  <a:gd name="T10" fmla="*/ 0 w 3367"/>
                  <a:gd name="T11" fmla="*/ 0 h 1637"/>
                  <a:gd name="T12" fmla="*/ 0 w 3367"/>
                  <a:gd name="T13" fmla="*/ 0 h 1637"/>
                  <a:gd name="T14" fmla="*/ 0 w 3367"/>
                  <a:gd name="T15" fmla="*/ 0 h 1637"/>
                  <a:gd name="T16" fmla="*/ 0 w 3367"/>
                  <a:gd name="T17" fmla="*/ 0 h 1637"/>
                  <a:gd name="T18" fmla="*/ 0 w 3367"/>
                  <a:gd name="T19" fmla="*/ 0 h 1637"/>
                  <a:gd name="T20" fmla="*/ 0 w 3367"/>
                  <a:gd name="T21" fmla="*/ 0 h 1637"/>
                  <a:gd name="T22" fmla="*/ 0 w 3367"/>
                  <a:gd name="T23" fmla="*/ 0 h 1637"/>
                  <a:gd name="T24" fmla="*/ 0 w 3367"/>
                  <a:gd name="T25" fmla="*/ 0 h 1637"/>
                  <a:gd name="T26" fmla="*/ 0 w 3367"/>
                  <a:gd name="T27" fmla="*/ 0 h 1637"/>
                  <a:gd name="T28" fmla="*/ 0 w 3367"/>
                  <a:gd name="T29" fmla="*/ 0 h 1637"/>
                  <a:gd name="T30" fmla="*/ 0 w 3367"/>
                  <a:gd name="T31" fmla="*/ 0 h 1637"/>
                  <a:gd name="T32" fmla="*/ 0 w 3367"/>
                  <a:gd name="T33" fmla="*/ 0 h 1637"/>
                  <a:gd name="T34" fmla="*/ 0 w 3367"/>
                  <a:gd name="T35" fmla="*/ 0 h 1637"/>
                  <a:gd name="T36" fmla="*/ 0 w 3367"/>
                  <a:gd name="T37" fmla="*/ 0 h 1637"/>
                  <a:gd name="T38" fmla="*/ 0 w 3367"/>
                  <a:gd name="T39" fmla="*/ 0 h 1637"/>
                  <a:gd name="T40" fmla="*/ 0 w 3367"/>
                  <a:gd name="T41" fmla="*/ 0 h 1637"/>
                  <a:gd name="T42" fmla="*/ 0 w 3367"/>
                  <a:gd name="T43" fmla="*/ 0 h 1637"/>
                  <a:gd name="T44" fmla="*/ 0 w 3367"/>
                  <a:gd name="T45" fmla="*/ 0 h 1637"/>
                  <a:gd name="T46" fmla="*/ 0 w 3367"/>
                  <a:gd name="T47" fmla="*/ 0 h 1637"/>
                  <a:gd name="T48" fmla="*/ 0 w 3367"/>
                  <a:gd name="T49" fmla="*/ 0 h 1637"/>
                  <a:gd name="T50" fmla="*/ 0 w 3367"/>
                  <a:gd name="T51" fmla="*/ 0 h 1637"/>
                  <a:gd name="T52" fmla="*/ 0 w 3367"/>
                  <a:gd name="T53" fmla="*/ 0 h 1637"/>
                  <a:gd name="T54" fmla="*/ 0 w 3367"/>
                  <a:gd name="T55" fmla="*/ 0 h 1637"/>
                  <a:gd name="T56" fmla="*/ 0 w 3367"/>
                  <a:gd name="T57" fmla="*/ 0 h 1637"/>
                  <a:gd name="T58" fmla="*/ 0 w 3367"/>
                  <a:gd name="T59" fmla="*/ 0 h 1637"/>
                  <a:gd name="T60" fmla="*/ 0 w 3367"/>
                  <a:gd name="T61" fmla="*/ 0 h 1637"/>
                  <a:gd name="T62" fmla="*/ 0 w 3367"/>
                  <a:gd name="T63" fmla="*/ 0 h 1637"/>
                  <a:gd name="T64" fmla="*/ 0 w 3367"/>
                  <a:gd name="T65" fmla="*/ 0 h 1637"/>
                  <a:gd name="T66" fmla="*/ 0 w 3367"/>
                  <a:gd name="T67" fmla="*/ 0 h 1637"/>
                  <a:gd name="T68" fmla="*/ 0 w 3367"/>
                  <a:gd name="T69" fmla="*/ 0 h 1637"/>
                  <a:gd name="T70" fmla="*/ 0 w 3367"/>
                  <a:gd name="T71" fmla="*/ 0 h 1637"/>
                  <a:gd name="T72" fmla="*/ 0 w 3367"/>
                  <a:gd name="T73" fmla="*/ 0 h 1637"/>
                  <a:gd name="T74" fmla="*/ 0 w 3367"/>
                  <a:gd name="T75" fmla="*/ 0 h 1637"/>
                  <a:gd name="T76" fmla="*/ 0 w 3367"/>
                  <a:gd name="T77" fmla="*/ 0 h 1637"/>
                  <a:gd name="T78" fmla="*/ 0 w 3367"/>
                  <a:gd name="T79" fmla="*/ 0 h 1637"/>
                  <a:gd name="T80" fmla="*/ 0 w 3367"/>
                  <a:gd name="T81" fmla="*/ 0 h 1637"/>
                  <a:gd name="T82" fmla="*/ 0 w 3367"/>
                  <a:gd name="T83" fmla="*/ 0 h 1637"/>
                  <a:gd name="T84" fmla="*/ 0 w 3367"/>
                  <a:gd name="T85" fmla="*/ 0 h 1637"/>
                  <a:gd name="T86" fmla="*/ 0 w 3367"/>
                  <a:gd name="T87" fmla="*/ 0 h 1637"/>
                  <a:gd name="T88" fmla="*/ 0 w 3367"/>
                  <a:gd name="T89" fmla="*/ 0 h 1637"/>
                  <a:gd name="T90" fmla="*/ 0 w 3367"/>
                  <a:gd name="T91" fmla="*/ 0 h 16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67"/>
                  <a:gd name="T139" fmla="*/ 0 h 1637"/>
                  <a:gd name="T140" fmla="*/ 3367 w 3367"/>
                  <a:gd name="T141" fmla="*/ 1637 h 16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67" h="1637">
                    <a:moveTo>
                      <a:pt x="3298" y="0"/>
                    </a:moveTo>
                    <a:lnTo>
                      <a:pt x="3298" y="0"/>
                    </a:lnTo>
                    <a:lnTo>
                      <a:pt x="3298" y="18"/>
                    </a:lnTo>
                    <a:lnTo>
                      <a:pt x="3297" y="38"/>
                    </a:lnTo>
                    <a:lnTo>
                      <a:pt x="3296" y="56"/>
                    </a:lnTo>
                    <a:lnTo>
                      <a:pt x="3294" y="75"/>
                    </a:lnTo>
                    <a:lnTo>
                      <a:pt x="3288" y="112"/>
                    </a:lnTo>
                    <a:lnTo>
                      <a:pt x="3282" y="149"/>
                    </a:lnTo>
                    <a:lnTo>
                      <a:pt x="3273" y="186"/>
                    </a:lnTo>
                    <a:lnTo>
                      <a:pt x="3261" y="222"/>
                    </a:lnTo>
                    <a:lnTo>
                      <a:pt x="3249" y="259"/>
                    </a:lnTo>
                    <a:lnTo>
                      <a:pt x="3234" y="295"/>
                    </a:lnTo>
                    <a:lnTo>
                      <a:pt x="3218" y="330"/>
                    </a:lnTo>
                    <a:lnTo>
                      <a:pt x="3199" y="367"/>
                    </a:lnTo>
                    <a:lnTo>
                      <a:pt x="3178" y="402"/>
                    </a:lnTo>
                    <a:lnTo>
                      <a:pt x="3156" y="437"/>
                    </a:lnTo>
                    <a:lnTo>
                      <a:pt x="3132" y="471"/>
                    </a:lnTo>
                    <a:lnTo>
                      <a:pt x="3106" y="506"/>
                    </a:lnTo>
                    <a:lnTo>
                      <a:pt x="3078" y="541"/>
                    </a:lnTo>
                    <a:lnTo>
                      <a:pt x="3049" y="574"/>
                    </a:lnTo>
                    <a:lnTo>
                      <a:pt x="3018" y="608"/>
                    </a:lnTo>
                    <a:lnTo>
                      <a:pt x="2984" y="641"/>
                    </a:lnTo>
                    <a:lnTo>
                      <a:pt x="2949" y="674"/>
                    </a:lnTo>
                    <a:lnTo>
                      <a:pt x="2913" y="707"/>
                    </a:lnTo>
                    <a:lnTo>
                      <a:pt x="2875" y="739"/>
                    </a:lnTo>
                    <a:lnTo>
                      <a:pt x="2835" y="770"/>
                    </a:lnTo>
                    <a:lnTo>
                      <a:pt x="2794" y="802"/>
                    </a:lnTo>
                    <a:lnTo>
                      <a:pt x="2750" y="833"/>
                    </a:lnTo>
                    <a:lnTo>
                      <a:pt x="2705" y="863"/>
                    </a:lnTo>
                    <a:lnTo>
                      <a:pt x="2660" y="893"/>
                    </a:lnTo>
                    <a:lnTo>
                      <a:pt x="2612" y="923"/>
                    </a:lnTo>
                    <a:lnTo>
                      <a:pt x="2562" y="952"/>
                    </a:lnTo>
                    <a:lnTo>
                      <a:pt x="2512" y="981"/>
                    </a:lnTo>
                    <a:lnTo>
                      <a:pt x="2460" y="1008"/>
                    </a:lnTo>
                    <a:lnTo>
                      <a:pt x="2406" y="1036"/>
                    </a:lnTo>
                    <a:lnTo>
                      <a:pt x="2351" y="1063"/>
                    </a:lnTo>
                    <a:lnTo>
                      <a:pt x="2295" y="1090"/>
                    </a:lnTo>
                    <a:lnTo>
                      <a:pt x="2237" y="1115"/>
                    </a:lnTo>
                    <a:lnTo>
                      <a:pt x="2178" y="1140"/>
                    </a:lnTo>
                    <a:lnTo>
                      <a:pt x="2117" y="1164"/>
                    </a:lnTo>
                    <a:lnTo>
                      <a:pt x="2056" y="1189"/>
                    </a:lnTo>
                    <a:lnTo>
                      <a:pt x="1993" y="1212"/>
                    </a:lnTo>
                    <a:lnTo>
                      <a:pt x="1929" y="1235"/>
                    </a:lnTo>
                    <a:lnTo>
                      <a:pt x="1863" y="1257"/>
                    </a:lnTo>
                    <a:lnTo>
                      <a:pt x="1797" y="1279"/>
                    </a:lnTo>
                    <a:lnTo>
                      <a:pt x="1729" y="1299"/>
                    </a:lnTo>
                    <a:lnTo>
                      <a:pt x="1661" y="1319"/>
                    </a:lnTo>
                    <a:lnTo>
                      <a:pt x="1590" y="1338"/>
                    </a:lnTo>
                    <a:lnTo>
                      <a:pt x="1520" y="1358"/>
                    </a:lnTo>
                    <a:lnTo>
                      <a:pt x="1447" y="1376"/>
                    </a:lnTo>
                    <a:lnTo>
                      <a:pt x="1375" y="1393"/>
                    </a:lnTo>
                    <a:lnTo>
                      <a:pt x="1301" y="1410"/>
                    </a:lnTo>
                    <a:lnTo>
                      <a:pt x="1225" y="1426"/>
                    </a:lnTo>
                    <a:lnTo>
                      <a:pt x="1150" y="1441"/>
                    </a:lnTo>
                    <a:lnTo>
                      <a:pt x="1073" y="1455"/>
                    </a:lnTo>
                    <a:lnTo>
                      <a:pt x="995" y="1469"/>
                    </a:lnTo>
                    <a:lnTo>
                      <a:pt x="916" y="1481"/>
                    </a:lnTo>
                    <a:lnTo>
                      <a:pt x="836" y="1493"/>
                    </a:lnTo>
                    <a:lnTo>
                      <a:pt x="756" y="1505"/>
                    </a:lnTo>
                    <a:lnTo>
                      <a:pt x="676" y="1515"/>
                    </a:lnTo>
                    <a:lnTo>
                      <a:pt x="594" y="1524"/>
                    </a:lnTo>
                    <a:lnTo>
                      <a:pt x="511" y="1533"/>
                    </a:lnTo>
                    <a:lnTo>
                      <a:pt x="428" y="1541"/>
                    </a:lnTo>
                    <a:lnTo>
                      <a:pt x="343" y="1548"/>
                    </a:lnTo>
                    <a:lnTo>
                      <a:pt x="259" y="1554"/>
                    </a:lnTo>
                    <a:lnTo>
                      <a:pt x="173" y="1559"/>
                    </a:lnTo>
                    <a:lnTo>
                      <a:pt x="86" y="1564"/>
                    </a:lnTo>
                    <a:lnTo>
                      <a:pt x="0" y="1567"/>
                    </a:lnTo>
                    <a:lnTo>
                      <a:pt x="2" y="1637"/>
                    </a:lnTo>
                    <a:lnTo>
                      <a:pt x="90" y="1634"/>
                    </a:lnTo>
                    <a:lnTo>
                      <a:pt x="177" y="1630"/>
                    </a:lnTo>
                    <a:lnTo>
                      <a:pt x="263" y="1625"/>
                    </a:lnTo>
                    <a:lnTo>
                      <a:pt x="348" y="1618"/>
                    </a:lnTo>
                    <a:lnTo>
                      <a:pt x="433" y="1612"/>
                    </a:lnTo>
                    <a:lnTo>
                      <a:pt x="517" y="1603"/>
                    </a:lnTo>
                    <a:lnTo>
                      <a:pt x="601" y="1595"/>
                    </a:lnTo>
                    <a:lnTo>
                      <a:pt x="683" y="1585"/>
                    </a:lnTo>
                    <a:lnTo>
                      <a:pt x="765" y="1574"/>
                    </a:lnTo>
                    <a:lnTo>
                      <a:pt x="846" y="1564"/>
                    </a:lnTo>
                    <a:lnTo>
                      <a:pt x="927" y="1552"/>
                    </a:lnTo>
                    <a:lnTo>
                      <a:pt x="1006" y="1538"/>
                    </a:lnTo>
                    <a:lnTo>
                      <a:pt x="1084" y="1525"/>
                    </a:lnTo>
                    <a:lnTo>
                      <a:pt x="1162" y="1510"/>
                    </a:lnTo>
                    <a:lnTo>
                      <a:pt x="1239" y="1495"/>
                    </a:lnTo>
                    <a:lnTo>
                      <a:pt x="1315" y="1479"/>
                    </a:lnTo>
                    <a:lnTo>
                      <a:pt x="1389" y="1462"/>
                    </a:lnTo>
                    <a:lnTo>
                      <a:pt x="1464" y="1445"/>
                    </a:lnTo>
                    <a:lnTo>
                      <a:pt x="1536" y="1427"/>
                    </a:lnTo>
                    <a:lnTo>
                      <a:pt x="1608" y="1408"/>
                    </a:lnTo>
                    <a:lnTo>
                      <a:pt x="1679" y="1388"/>
                    </a:lnTo>
                    <a:lnTo>
                      <a:pt x="1748" y="1367"/>
                    </a:lnTo>
                    <a:lnTo>
                      <a:pt x="1817" y="1346"/>
                    </a:lnTo>
                    <a:lnTo>
                      <a:pt x="1884" y="1325"/>
                    </a:lnTo>
                    <a:lnTo>
                      <a:pt x="1950" y="1302"/>
                    </a:lnTo>
                    <a:lnTo>
                      <a:pt x="2016" y="1279"/>
                    </a:lnTo>
                    <a:lnTo>
                      <a:pt x="2080" y="1255"/>
                    </a:lnTo>
                    <a:lnTo>
                      <a:pt x="2142" y="1231"/>
                    </a:lnTo>
                    <a:lnTo>
                      <a:pt x="2203" y="1206"/>
                    </a:lnTo>
                    <a:lnTo>
                      <a:pt x="2264" y="1180"/>
                    </a:lnTo>
                    <a:lnTo>
                      <a:pt x="2323" y="1154"/>
                    </a:lnTo>
                    <a:lnTo>
                      <a:pt x="2380" y="1127"/>
                    </a:lnTo>
                    <a:lnTo>
                      <a:pt x="2436" y="1099"/>
                    </a:lnTo>
                    <a:lnTo>
                      <a:pt x="2491" y="1071"/>
                    </a:lnTo>
                    <a:lnTo>
                      <a:pt x="2544" y="1043"/>
                    </a:lnTo>
                    <a:lnTo>
                      <a:pt x="2596" y="1014"/>
                    </a:lnTo>
                    <a:lnTo>
                      <a:pt x="2646" y="984"/>
                    </a:lnTo>
                    <a:lnTo>
                      <a:pt x="2695" y="954"/>
                    </a:lnTo>
                    <a:lnTo>
                      <a:pt x="2743" y="923"/>
                    </a:lnTo>
                    <a:lnTo>
                      <a:pt x="2788" y="892"/>
                    </a:lnTo>
                    <a:lnTo>
                      <a:pt x="2833" y="860"/>
                    </a:lnTo>
                    <a:lnTo>
                      <a:pt x="2877" y="827"/>
                    </a:lnTo>
                    <a:lnTo>
                      <a:pt x="2917" y="795"/>
                    </a:lnTo>
                    <a:lnTo>
                      <a:pt x="2958" y="761"/>
                    </a:lnTo>
                    <a:lnTo>
                      <a:pt x="2995" y="728"/>
                    </a:lnTo>
                    <a:lnTo>
                      <a:pt x="3031" y="692"/>
                    </a:lnTo>
                    <a:lnTo>
                      <a:pt x="3066" y="658"/>
                    </a:lnTo>
                    <a:lnTo>
                      <a:pt x="3099" y="623"/>
                    </a:lnTo>
                    <a:lnTo>
                      <a:pt x="3130" y="587"/>
                    </a:lnTo>
                    <a:lnTo>
                      <a:pt x="3160" y="550"/>
                    </a:lnTo>
                    <a:lnTo>
                      <a:pt x="3187" y="514"/>
                    </a:lnTo>
                    <a:lnTo>
                      <a:pt x="3213" y="477"/>
                    </a:lnTo>
                    <a:lnTo>
                      <a:pt x="3237" y="439"/>
                    </a:lnTo>
                    <a:lnTo>
                      <a:pt x="3258" y="401"/>
                    </a:lnTo>
                    <a:lnTo>
                      <a:pt x="3279" y="362"/>
                    </a:lnTo>
                    <a:lnTo>
                      <a:pt x="3297" y="324"/>
                    </a:lnTo>
                    <a:lnTo>
                      <a:pt x="3313" y="284"/>
                    </a:lnTo>
                    <a:lnTo>
                      <a:pt x="3327" y="245"/>
                    </a:lnTo>
                    <a:lnTo>
                      <a:pt x="3339" y="205"/>
                    </a:lnTo>
                    <a:lnTo>
                      <a:pt x="3349" y="165"/>
                    </a:lnTo>
                    <a:lnTo>
                      <a:pt x="3357" y="124"/>
                    </a:lnTo>
                    <a:lnTo>
                      <a:pt x="3362" y="84"/>
                    </a:lnTo>
                    <a:lnTo>
                      <a:pt x="3364" y="62"/>
                    </a:lnTo>
                    <a:lnTo>
                      <a:pt x="3365" y="42"/>
                    </a:lnTo>
                    <a:lnTo>
                      <a:pt x="3366" y="21"/>
                    </a:lnTo>
                    <a:lnTo>
                      <a:pt x="3367" y="0"/>
                    </a:lnTo>
                    <a:lnTo>
                      <a:pt x="329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57" name="Freeform 1056"/>
              <p:cNvSpPr>
                <a:spLocks/>
              </p:cNvSpPr>
              <p:nvPr/>
            </p:nvSpPr>
            <p:spPr bwMode="auto">
              <a:xfrm>
                <a:off x="5314" y="19"/>
                <a:ext cx="187" cy="148"/>
              </a:xfrm>
              <a:custGeom>
                <a:avLst/>
                <a:gdLst>
                  <a:gd name="T0" fmla="*/ 0 w 3365"/>
                  <a:gd name="T1" fmla="*/ 0 h 1638"/>
                  <a:gd name="T2" fmla="*/ 0 w 3365"/>
                  <a:gd name="T3" fmla="*/ 0 h 1638"/>
                  <a:gd name="T4" fmla="*/ 0 w 3365"/>
                  <a:gd name="T5" fmla="*/ 0 h 1638"/>
                  <a:gd name="T6" fmla="*/ 0 w 3365"/>
                  <a:gd name="T7" fmla="*/ 0 h 1638"/>
                  <a:gd name="T8" fmla="*/ 0 w 3365"/>
                  <a:gd name="T9" fmla="*/ 0 h 1638"/>
                  <a:gd name="T10" fmla="*/ 0 w 3365"/>
                  <a:gd name="T11" fmla="*/ 0 h 1638"/>
                  <a:gd name="T12" fmla="*/ 0 w 3365"/>
                  <a:gd name="T13" fmla="*/ 0 h 1638"/>
                  <a:gd name="T14" fmla="*/ 0 w 3365"/>
                  <a:gd name="T15" fmla="*/ 0 h 1638"/>
                  <a:gd name="T16" fmla="*/ 0 w 3365"/>
                  <a:gd name="T17" fmla="*/ 0 h 1638"/>
                  <a:gd name="T18" fmla="*/ 0 w 3365"/>
                  <a:gd name="T19" fmla="*/ 0 h 1638"/>
                  <a:gd name="T20" fmla="*/ 0 w 3365"/>
                  <a:gd name="T21" fmla="*/ 0 h 1638"/>
                  <a:gd name="T22" fmla="*/ 0 w 3365"/>
                  <a:gd name="T23" fmla="*/ 0 h 1638"/>
                  <a:gd name="T24" fmla="*/ 0 w 3365"/>
                  <a:gd name="T25" fmla="*/ 0 h 1638"/>
                  <a:gd name="T26" fmla="*/ 0 w 3365"/>
                  <a:gd name="T27" fmla="*/ 0 h 1638"/>
                  <a:gd name="T28" fmla="*/ 0 w 3365"/>
                  <a:gd name="T29" fmla="*/ 0 h 1638"/>
                  <a:gd name="T30" fmla="*/ 0 w 3365"/>
                  <a:gd name="T31" fmla="*/ 0 h 1638"/>
                  <a:gd name="T32" fmla="*/ 0 w 3365"/>
                  <a:gd name="T33" fmla="*/ 0 h 1638"/>
                  <a:gd name="T34" fmla="*/ 0 w 3365"/>
                  <a:gd name="T35" fmla="*/ 0 h 1638"/>
                  <a:gd name="T36" fmla="*/ 0 w 3365"/>
                  <a:gd name="T37" fmla="*/ 0 h 1638"/>
                  <a:gd name="T38" fmla="*/ 0 w 3365"/>
                  <a:gd name="T39" fmla="*/ 0 h 1638"/>
                  <a:gd name="T40" fmla="*/ 0 w 3365"/>
                  <a:gd name="T41" fmla="*/ 0 h 1638"/>
                  <a:gd name="T42" fmla="*/ 0 w 3365"/>
                  <a:gd name="T43" fmla="*/ 0 h 1638"/>
                  <a:gd name="T44" fmla="*/ 0 w 3365"/>
                  <a:gd name="T45" fmla="*/ 0 h 1638"/>
                  <a:gd name="T46" fmla="*/ 0 w 3365"/>
                  <a:gd name="T47" fmla="*/ 0 h 1638"/>
                  <a:gd name="T48" fmla="*/ 0 w 3365"/>
                  <a:gd name="T49" fmla="*/ 0 h 1638"/>
                  <a:gd name="T50" fmla="*/ 0 w 3365"/>
                  <a:gd name="T51" fmla="*/ 0 h 1638"/>
                  <a:gd name="T52" fmla="*/ 0 w 3365"/>
                  <a:gd name="T53" fmla="*/ 0 h 1638"/>
                  <a:gd name="T54" fmla="*/ 0 w 3365"/>
                  <a:gd name="T55" fmla="*/ 0 h 1638"/>
                  <a:gd name="T56" fmla="*/ 0 w 3365"/>
                  <a:gd name="T57" fmla="*/ 0 h 1638"/>
                  <a:gd name="T58" fmla="*/ 0 w 3365"/>
                  <a:gd name="T59" fmla="*/ 0 h 1638"/>
                  <a:gd name="T60" fmla="*/ 0 w 3365"/>
                  <a:gd name="T61" fmla="*/ 0 h 1638"/>
                  <a:gd name="T62" fmla="*/ 0 w 3365"/>
                  <a:gd name="T63" fmla="*/ 0 h 1638"/>
                  <a:gd name="T64" fmla="*/ 0 w 3365"/>
                  <a:gd name="T65" fmla="*/ 0 h 1638"/>
                  <a:gd name="T66" fmla="*/ 0 w 3365"/>
                  <a:gd name="T67" fmla="*/ 0 h 1638"/>
                  <a:gd name="T68" fmla="*/ 0 w 3365"/>
                  <a:gd name="T69" fmla="*/ 0 h 1638"/>
                  <a:gd name="T70" fmla="*/ 0 w 3365"/>
                  <a:gd name="T71" fmla="*/ 0 h 1638"/>
                  <a:gd name="T72" fmla="*/ 0 w 3365"/>
                  <a:gd name="T73" fmla="*/ 0 h 1638"/>
                  <a:gd name="T74" fmla="*/ 0 w 3365"/>
                  <a:gd name="T75" fmla="*/ 0 h 1638"/>
                  <a:gd name="T76" fmla="*/ 0 w 3365"/>
                  <a:gd name="T77" fmla="*/ 0 h 1638"/>
                  <a:gd name="T78" fmla="*/ 0 w 3365"/>
                  <a:gd name="T79" fmla="*/ 0 h 1638"/>
                  <a:gd name="T80" fmla="*/ 0 w 3365"/>
                  <a:gd name="T81" fmla="*/ 0 h 1638"/>
                  <a:gd name="T82" fmla="*/ 0 w 3365"/>
                  <a:gd name="T83" fmla="*/ 0 h 1638"/>
                  <a:gd name="T84" fmla="*/ 0 w 3365"/>
                  <a:gd name="T85" fmla="*/ 0 h 1638"/>
                  <a:gd name="T86" fmla="*/ 0 w 3365"/>
                  <a:gd name="T87" fmla="*/ 0 h 1638"/>
                  <a:gd name="T88" fmla="*/ 0 w 3365"/>
                  <a:gd name="T89" fmla="*/ 0 h 16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65"/>
                  <a:gd name="T136" fmla="*/ 0 h 1638"/>
                  <a:gd name="T137" fmla="*/ 3365 w 3365"/>
                  <a:gd name="T138" fmla="*/ 1638 h 16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65" h="1638">
                    <a:moveTo>
                      <a:pt x="0" y="72"/>
                    </a:moveTo>
                    <a:lnTo>
                      <a:pt x="88" y="75"/>
                    </a:lnTo>
                    <a:lnTo>
                      <a:pt x="174" y="79"/>
                    </a:lnTo>
                    <a:lnTo>
                      <a:pt x="259" y="84"/>
                    </a:lnTo>
                    <a:lnTo>
                      <a:pt x="344" y="91"/>
                    </a:lnTo>
                    <a:lnTo>
                      <a:pt x="428" y="97"/>
                    </a:lnTo>
                    <a:lnTo>
                      <a:pt x="511" y="105"/>
                    </a:lnTo>
                    <a:lnTo>
                      <a:pt x="594" y="114"/>
                    </a:lnTo>
                    <a:lnTo>
                      <a:pt x="676" y="123"/>
                    </a:lnTo>
                    <a:lnTo>
                      <a:pt x="757" y="133"/>
                    </a:lnTo>
                    <a:lnTo>
                      <a:pt x="836" y="145"/>
                    </a:lnTo>
                    <a:lnTo>
                      <a:pt x="916" y="157"/>
                    </a:lnTo>
                    <a:lnTo>
                      <a:pt x="995" y="170"/>
                    </a:lnTo>
                    <a:lnTo>
                      <a:pt x="1072" y="184"/>
                    </a:lnTo>
                    <a:lnTo>
                      <a:pt x="1150" y="198"/>
                    </a:lnTo>
                    <a:lnTo>
                      <a:pt x="1225" y="213"/>
                    </a:lnTo>
                    <a:lnTo>
                      <a:pt x="1300" y="229"/>
                    </a:lnTo>
                    <a:lnTo>
                      <a:pt x="1374" y="246"/>
                    </a:lnTo>
                    <a:lnTo>
                      <a:pt x="1447" y="263"/>
                    </a:lnTo>
                    <a:lnTo>
                      <a:pt x="1519" y="281"/>
                    </a:lnTo>
                    <a:lnTo>
                      <a:pt x="1589" y="299"/>
                    </a:lnTo>
                    <a:lnTo>
                      <a:pt x="1660" y="319"/>
                    </a:lnTo>
                    <a:lnTo>
                      <a:pt x="1728" y="339"/>
                    </a:lnTo>
                    <a:lnTo>
                      <a:pt x="1796" y="360"/>
                    </a:lnTo>
                    <a:lnTo>
                      <a:pt x="1862" y="381"/>
                    </a:lnTo>
                    <a:lnTo>
                      <a:pt x="1928" y="404"/>
                    </a:lnTo>
                    <a:lnTo>
                      <a:pt x="1992" y="426"/>
                    </a:lnTo>
                    <a:lnTo>
                      <a:pt x="2055" y="450"/>
                    </a:lnTo>
                    <a:lnTo>
                      <a:pt x="2116" y="473"/>
                    </a:lnTo>
                    <a:lnTo>
                      <a:pt x="2177" y="499"/>
                    </a:lnTo>
                    <a:lnTo>
                      <a:pt x="2236" y="523"/>
                    </a:lnTo>
                    <a:lnTo>
                      <a:pt x="2294" y="549"/>
                    </a:lnTo>
                    <a:lnTo>
                      <a:pt x="2350" y="576"/>
                    </a:lnTo>
                    <a:lnTo>
                      <a:pt x="2405" y="602"/>
                    </a:lnTo>
                    <a:lnTo>
                      <a:pt x="2458" y="630"/>
                    </a:lnTo>
                    <a:lnTo>
                      <a:pt x="2511" y="658"/>
                    </a:lnTo>
                    <a:lnTo>
                      <a:pt x="2561" y="687"/>
                    </a:lnTo>
                    <a:lnTo>
                      <a:pt x="2610" y="716"/>
                    </a:lnTo>
                    <a:lnTo>
                      <a:pt x="2658" y="745"/>
                    </a:lnTo>
                    <a:lnTo>
                      <a:pt x="2705" y="775"/>
                    </a:lnTo>
                    <a:lnTo>
                      <a:pt x="2749" y="805"/>
                    </a:lnTo>
                    <a:lnTo>
                      <a:pt x="2792" y="836"/>
                    </a:lnTo>
                    <a:lnTo>
                      <a:pt x="2833" y="867"/>
                    </a:lnTo>
                    <a:lnTo>
                      <a:pt x="2873" y="899"/>
                    </a:lnTo>
                    <a:lnTo>
                      <a:pt x="2911" y="931"/>
                    </a:lnTo>
                    <a:lnTo>
                      <a:pt x="2947" y="964"/>
                    </a:lnTo>
                    <a:lnTo>
                      <a:pt x="2982" y="996"/>
                    </a:lnTo>
                    <a:lnTo>
                      <a:pt x="3016" y="1031"/>
                    </a:lnTo>
                    <a:lnTo>
                      <a:pt x="3047" y="1064"/>
                    </a:lnTo>
                    <a:lnTo>
                      <a:pt x="3076" y="1098"/>
                    </a:lnTo>
                    <a:lnTo>
                      <a:pt x="3104" y="1132"/>
                    </a:lnTo>
                    <a:lnTo>
                      <a:pt x="3130" y="1166"/>
                    </a:lnTo>
                    <a:lnTo>
                      <a:pt x="3155" y="1201"/>
                    </a:lnTo>
                    <a:lnTo>
                      <a:pt x="3176" y="1237"/>
                    </a:lnTo>
                    <a:lnTo>
                      <a:pt x="3197" y="1272"/>
                    </a:lnTo>
                    <a:lnTo>
                      <a:pt x="3216" y="1307"/>
                    </a:lnTo>
                    <a:lnTo>
                      <a:pt x="3232" y="1343"/>
                    </a:lnTo>
                    <a:lnTo>
                      <a:pt x="3247" y="1380"/>
                    </a:lnTo>
                    <a:lnTo>
                      <a:pt x="3259" y="1416"/>
                    </a:lnTo>
                    <a:lnTo>
                      <a:pt x="3271" y="1452"/>
                    </a:lnTo>
                    <a:lnTo>
                      <a:pt x="3280" y="1489"/>
                    </a:lnTo>
                    <a:lnTo>
                      <a:pt x="3286" y="1526"/>
                    </a:lnTo>
                    <a:lnTo>
                      <a:pt x="3292" y="1563"/>
                    </a:lnTo>
                    <a:lnTo>
                      <a:pt x="3294" y="1582"/>
                    </a:lnTo>
                    <a:lnTo>
                      <a:pt x="3295" y="1601"/>
                    </a:lnTo>
                    <a:lnTo>
                      <a:pt x="3296" y="1619"/>
                    </a:lnTo>
                    <a:lnTo>
                      <a:pt x="3296" y="1638"/>
                    </a:lnTo>
                    <a:lnTo>
                      <a:pt x="3365" y="1638"/>
                    </a:lnTo>
                    <a:lnTo>
                      <a:pt x="3364" y="1617"/>
                    </a:lnTo>
                    <a:lnTo>
                      <a:pt x="3363" y="1597"/>
                    </a:lnTo>
                    <a:lnTo>
                      <a:pt x="3362" y="1576"/>
                    </a:lnTo>
                    <a:lnTo>
                      <a:pt x="3360" y="1555"/>
                    </a:lnTo>
                    <a:lnTo>
                      <a:pt x="3355" y="1514"/>
                    </a:lnTo>
                    <a:lnTo>
                      <a:pt x="3347" y="1474"/>
                    </a:lnTo>
                    <a:lnTo>
                      <a:pt x="3337" y="1433"/>
                    </a:lnTo>
                    <a:lnTo>
                      <a:pt x="3325" y="1394"/>
                    </a:lnTo>
                    <a:lnTo>
                      <a:pt x="3311" y="1354"/>
                    </a:lnTo>
                    <a:lnTo>
                      <a:pt x="3295" y="1315"/>
                    </a:lnTo>
                    <a:lnTo>
                      <a:pt x="3277" y="1275"/>
                    </a:lnTo>
                    <a:lnTo>
                      <a:pt x="3257" y="1237"/>
                    </a:lnTo>
                    <a:lnTo>
                      <a:pt x="3235" y="1199"/>
                    </a:lnTo>
                    <a:lnTo>
                      <a:pt x="3211" y="1162"/>
                    </a:lnTo>
                    <a:lnTo>
                      <a:pt x="3186" y="1125"/>
                    </a:lnTo>
                    <a:lnTo>
                      <a:pt x="3158" y="1087"/>
                    </a:lnTo>
                    <a:lnTo>
                      <a:pt x="3129" y="1051"/>
                    </a:lnTo>
                    <a:lnTo>
                      <a:pt x="3098" y="1016"/>
                    </a:lnTo>
                    <a:lnTo>
                      <a:pt x="3064" y="980"/>
                    </a:lnTo>
                    <a:lnTo>
                      <a:pt x="3030" y="945"/>
                    </a:lnTo>
                    <a:lnTo>
                      <a:pt x="2994" y="911"/>
                    </a:lnTo>
                    <a:lnTo>
                      <a:pt x="2956" y="877"/>
                    </a:lnTo>
                    <a:lnTo>
                      <a:pt x="2916" y="844"/>
                    </a:lnTo>
                    <a:lnTo>
                      <a:pt x="2875" y="811"/>
                    </a:lnTo>
                    <a:lnTo>
                      <a:pt x="2832" y="779"/>
                    </a:lnTo>
                    <a:lnTo>
                      <a:pt x="2787" y="746"/>
                    </a:lnTo>
                    <a:lnTo>
                      <a:pt x="2742" y="716"/>
                    </a:lnTo>
                    <a:lnTo>
                      <a:pt x="2694" y="685"/>
                    </a:lnTo>
                    <a:lnTo>
                      <a:pt x="2645" y="655"/>
                    </a:lnTo>
                    <a:lnTo>
                      <a:pt x="2595" y="625"/>
                    </a:lnTo>
                    <a:lnTo>
                      <a:pt x="2543" y="596"/>
                    </a:lnTo>
                    <a:lnTo>
                      <a:pt x="2490" y="567"/>
                    </a:lnTo>
                    <a:lnTo>
                      <a:pt x="2435" y="538"/>
                    </a:lnTo>
                    <a:lnTo>
                      <a:pt x="2379" y="512"/>
                    </a:lnTo>
                    <a:lnTo>
                      <a:pt x="2321" y="485"/>
                    </a:lnTo>
                    <a:lnTo>
                      <a:pt x="2263" y="458"/>
                    </a:lnTo>
                    <a:lnTo>
                      <a:pt x="2202" y="433"/>
                    </a:lnTo>
                    <a:lnTo>
                      <a:pt x="2141" y="408"/>
                    </a:lnTo>
                    <a:lnTo>
                      <a:pt x="2078" y="383"/>
                    </a:lnTo>
                    <a:lnTo>
                      <a:pt x="2015" y="359"/>
                    </a:lnTo>
                    <a:lnTo>
                      <a:pt x="1949" y="336"/>
                    </a:lnTo>
                    <a:lnTo>
                      <a:pt x="1884" y="314"/>
                    </a:lnTo>
                    <a:lnTo>
                      <a:pt x="1817" y="292"/>
                    </a:lnTo>
                    <a:lnTo>
                      <a:pt x="1748" y="271"/>
                    </a:lnTo>
                    <a:lnTo>
                      <a:pt x="1678" y="251"/>
                    </a:lnTo>
                    <a:lnTo>
                      <a:pt x="1607" y="231"/>
                    </a:lnTo>
                    <a:lnTo>
                      <a:pt x="1536" y="211"/>
                    </a:lnTo>
                    <a:lnTo>
                      <a:pt x="1463" y="193"/>
                    </a:lnTo>
                    <a:lnTo>
                      <a:pt x="1389" y="176"/>
                    </a:lnTo>
                    <a:lnTo>
                      <a:pt x="1315" y="159"/>
                    </a:lnTo>
                    <a:lnTo>
                      <a:pt x="1239" y="143"/>
                    </a:lnTo>
                    <a:lnTo>
                      <a:pt x="1162" y="128"/>
                    </a:lnTo>
                    <a:lnTo>
                      <a:pt x="1084" y="113"/>
                    </a:lnTo>
                    <a:lnTo>
                      <a:pt x="1005" y="99"/>
                    </a:lnTo>
                    <a:lnTo>
                      <a:pt x="927" y="86"/>
                    </a:lnTo>
                    <a:lnTo>
                      <a:pt x="846" y="75"/>
                    </a:lnTo>
                    <a:lnTo>
                      <a:pt x="765" y="63"/>
                    </a:lnTo>
                    <a:lnTo>
                      <a:pt x="683" y="52"/>
                    </a:lnTo>
                    <a:lnTo>
                      <a:pt x="601" y="43"/>
                    </a:lnTo>
                    <a:lnTo>
                      <a:pt x="517" y="34"/>
                    </a:lnTo>
                    <a:lnTo>
                      <a:pt x="433" y="27"/>
                    </a:lnTo>
                    <a:lnTo>
                      <a:pt x="348" y="19"/>
                    </a:lnTo>
                    <a:lnTo>
                      <a:pt x="263" y="13"/>
                    </a:lnTo>
                    <a:lnTo>
                      <a:pt x="177" y="9"/>
                    </a:lnTo>
                    <a:lnTo>
                      <a:pt x="90" y="3"/>
                    </a:lnTo>
                    <a:lnTo>
                      <a:pt x="2" y="0"/>
                    </a:lnTo>
                    <a:lnTo>
                      <a:pt x="0"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58" name="Freeform 1057"/>
              <p:cNvSpPr>
                <a:spLocks/>
              </p:cNvSpPr>
              <p:nvPr/>
            </p:nvSpPr>
            <p:spPr bwMode="auto">
              <a:xfrm>
                <a:off x="5096" y="18"/>
                <a:ext cx="190" cy="149"/>
              </a:xfrm>
              <a:custGeom>
                <a:avLst/>
                <a:gdLst>
                  <a:gd name="T0" fmla="*/ 0 w 3412"/>
                  <a:gd name="T1" fmla="*/ 0 h 1639"/>
                  <a:gd name="T2" fmla="*/ 0 w 3412"/>
                  <a:gd name="T3" fmla="*/ 0 h 1639"/>
                  <a:gd name="T4" fmla="*/ 0 w 3412"/>
                  <a:gd name="T5" fmla="*/ 0 h 1639"/>
                  <a:gd name="T6" fmla="*/ 0 w 3412"/>
                  <a:gd name="T7" fmla="*/ 0 h 1639"/>
                  <a:gd name="T8" fmla="*/ 0 w 3412"/>
                  <a:gd name="T9" fmla="*/ 0 h 1639"/>
                  <a:gd name="T10" fmla="*/ 0 w 3412"/>
                  <a:gd name="T11" fmla="*/ 0 h 1639"/>
                  <a:gd name="T12" fmla="*/ 0 w 3412"/>
                  <a:gd name="T13" fmla="*/ 0 h 1639"/>
                  <a:gd name="T14" fmla="*/ 0 w 3412"/>
                  <a:gd name="T15" fmla="*/ 0 h 1639"/>
                  <a:gd name="T16" fmla="*/ 0 w 3412"/>
                  <a:gd name="T17" fmla="*/ 0 h 1639"/>
                  <a:gd name="T18" fmla="*/ 0 w 3412"/>
                  <a:gd name="T19" fmla="*/ 0 h 1639"/>
                  <a:gd name="T20" fmla="*/ 0 w 3412"/>
                  <a:gd name="T21" fmla="*/ 0 h 1639"/>
                  <a:gd name="T22" fmla="*/ 0 w 3412"/>
                  <a:gd name="T23" fmla="*/ 0 h 1639"/>
                  <a:gd name="T24" fmla="*/ 0 w 3412"/>
                  <a:gd name="T25" fmla="*/ 0 h 1639"/>
                  <a:gd name="T26" fmla="*/ 0 w 3412"/>
                  <a:gd name="T27" fmla="*/ 0 h 1639"/>
                  <a:gd name="T28" fmla="*/ 0 w 3412"/>
                  <a:gd name="T29" fmla="*/ 0 h 1639"/>
                  <a:gd name="T30" fmla="*/ 0 w 3412"/>
                  <a:gd name="T31" fmla="*/ 0 h 1639"/>
                  <a:gd name="T32" fmla="*/ 0 w 3412"/>
                  <a:gd name="T33" fmla="*/ 0 h 1639"/>
                  <a:gd name="T34" fmla="*/ 0 w 3412"/>
                  <a:gd name="T35" fmla="*/ 0 h 1639"/>
                  <a:gd name="T36" fmla="*/ 0 w 3412"/>
                  <a:gd name="T37" fmla="*/ 0 h 1639"/>
                  <a:gd name="T38" fmla="*/ 0 w 3412"/>
                  <a:gd name="T39" fmla="*/ 0 h 1639"/>
                  <a:gd name="T40" fmla="*/ 0 w 3412"/>
                  <a:gd name="T41" fmla="*/ 0 h 1639"/>
                  <a:gd name="T42" fmla="*/ 0 w 3412"/>
                  <a:gd name="T43" fmla="*/ 0 h 1639"/>
                  <a:gd name="T44" fmla="*/ 0 w 3412"/>
                  <a:gd name="T45" fmla="*/ 0 h 1639"/>
                  <a:gd name="T46" fmla="*/ 0 w 3412"/>
                  <a:gd name="T47" fmla="*/ 0 h 1639"/>
                  <a:gd name="T48" fmla="*/ 0 w 3412"/>
                  <a:gd name="T49" fmla="*/ 0 h 1639"/>
                  <a:gd name="T50" fmla="*/ 0 w 3412"/>
                  <a:gd name="T51" fmla="*/ 0 h 1639"/>
                  <a:gd name="T52" fmla="*/ 0 w 3412"/>
                  <a:gd name="T53" fmla="*/ 0 h 1639"/>
                  <a:gd name="T54" fmla="*/ 0 w 3412"/>
                  <a:gd name="T55" fmla="*/ 0 h 1639"/>
                  <a:gd name="T56" fmla="*/ 0 w 3412"/>
                  <a:gd name="T57" fmla="*/ 0 h 1639"/>
                  <a:gd name="T58" fmla="*/ 0 w 3412"/>
                  <a:gd name="T59" fmla="*/ 0 h 1639"/>
                  <a:gd name="T60" fmla="*/ 0 w 3412"/>
                  <a:gd name="T61" fmla="*/ 0 h 1639"/>
                  <a:gd name="T62" fmla="*/ 0 w 3412"/>
                  <a:gd name="T63" fmla="*/ 0 h 1639"/>
                  <a:gd name="T64" fmla="*/ 0 w 3412"/>
                  <a:gd name="T65" fmla="*/ 0 h 1639"/>
                  <a:gd name="T66" fmla="*/ 0 w 3412"/>
                  <a:gd name="T67" fmla="*/ 0 h 1639"/>
                  <a:gd name="T68" fmla="*/ 0 w 3412"/>
                  <a:gd name="T69" fmla="*/ 0 h 1639"/>
                  <a:gd name="T70" fmla="*/ 0 w 3412"/>
                  <a:gd name="T71" fmla="*/ 0 h 1639"/>
                  <a:gd name="T72" fmla="*/ 0 w 3412"/>
                  <a:gd name="T73" fmla="*/ 0 h 1639"/>
                  <a:gd name="T74" fmla="*/ 0 w 3412"/>
                  <a:gd name="T75" fmla="*/ 0 h 1639"/>
                  <a:gd name="T76" fmla="*/ 0 w 3412"/>
                  <a:gd name="T77" fmla="*/ 0 h 1639"/>
                  <a:gd name="T78" fmla="*/ 0 w 3412"/>
                  <a:gd name="T79" fmla="*/ 0 h 1639"/>
                  <a:gd name="T80" fmla="*/ 0 w 3412"/>
                  <a:gd name="T81" fmla="*/ 0 h 1639"/>
                  <a:gd name="T82" fmla="*/ 0 w 3412"/>
                  <a:gd name="T83" fmla="*/ 0 h 1639"/>
                  <a:gd name="T84" fmla="*/ 0 w 3412"/>
                  <a:gd name="T85" fmla="*/ 0 h 1639"/>
                  <a:gd name="T86" fmla="*/ 0 w 3412"/>
                  <a:gd name="T87" fmla="*/ 0 h 1639"/>
                  <a:gd name="T88" fmla="*/ 0 w 3412"/>
                  <a:gd name="T89" fmla="*/ 0 h 1639"/>
                  <a:gd name="T90" fmla="*/ 0 w 3412"/>
                  <a:gd name="T91" fmla="*/ 0 h 1639"/>
                  <a:gd name="T92" fmla="*/ 0 w 3412"/>
                  <a:gd name="T93" fmla="*/ 0 h 16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12"/>
                  <a:gd name="T142" fmla="*/ 0 h 1639"/>
                  <a:gd name="T143" fmla="*/ 3412 w 3412"/>
                  <a:gd name="T144" fmla="*/ 1639 h 16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12" h="1639">
                    <a:moveTo>
                      <a:pt x="69" y="1639"/>
                    </a:moveTo>
                    <a:lnTo>
                      <a:pt x="69" y="1639"/>
                    </a:lnTo>
                    <a:lnTo>
                      <a:pt x="69" y="1620"/>
                    </a:lnTo>
                    <a:lnTo>
                      <a:pt x="70" y="1601"/>
                    </a:lnTo>
                    <a:lnTo>
                      <a:pt x="71" y="1583"/>
                    </a:lnTo>
                    <a:lnTo>
                      <a:pt x="73" y="1563"/>
                    </a:lnTo>
                    <a:lnTo>
                      <a:pt x="75" y="1544"/>
                    </a:lnTo>
                    <a:lnTo>
                      <a:pt x="79" y="1526"/>
                    </a:lnTo>
                    <a:lnTo>
                      <a:pt x="82" y="1507"/>
                    </a:lnTo>
                    <a:lnTo>
                      <a:pt x="85" y="1489"/>
                    </a:lnTo>
                    <a:lnTo>
                      <a:pt x="94" y="1451"/>
                    </a:lnTo>
                    <a:lnTo>
                      <a:pt x="105" y="1415"/>
                    </a:lnTo>
                    <a:lnTo>
                      <a:pt x="119" y="1379"/>
                    </a:lnTo>
                    <a:lnTo>
                      <a:pt x="133" y="1342"/>
                    </a:lnTo>
                    <a:lnTo>
                      <a:pt x="150" y="1306"/>
                    </a:lnTo>
                    <a:lnTo>
                      <a:pt x="170" y="1270"/>
                    </a:lnTo>
                    <a:lnTo>
                      <a:pt x="191" y="1234"/>
                    </a:lnTo>
                    <a:lnTo>
                      <a:pt x="213" y="1199"/>
                    </a:lnTo>
                    <a:lnTo>
                      <a:pt x="237" y="1164"/>
                    </a:lnTo>
                    <a:lnTo>
                      <a:pt x="264" y="1129"/>
                    </a:lnTo>
                    <a:lnTo>
                      <a:pt x="292" y="1095"/>
                    </a:lnTo>
                    <a:lnTo>
                      <a:pt x="322" y="1060"/>
                    </a:lnTo>
                    <a:lnTo>
                      <a:pt x="354" y="1026"/>
                    </a:lnTo>
                    <a:lnTo>
                      <a:pt x="388" y="993"/>
                    </a:lnTo>
                    <a:lnTo>
                      <a:pt x="423" y="960"/>
                    </a:lnTo>
                    <a:lnTo>
                      <a:pt x="460" y="927"/>
                    </a:lnTo>
                    <a:lnTo>
                      <a:pt x="499" y="895"/>
                    </a:lnTo>
                    <a:lnTo>
                      <a:pt x="539" y="863"/>
                    </a:lnTo>
                    <a:lnTo>
                      <a:pt x="582" y="831"/>
                    </a:lnTo>
                    <a:lnTo>
                      <a:pt x="625" y="800"/>
                    </a:lnTo>
                    <a:lnTo>
                      <a:pt x="671" y="770"/>
                    </a:lnTo>
                    <a:lnTo>
                      <a:pt x="717" y="739"/>
                    </a:lnTo>
                    <a:lnTo>
                      <a:pt x="766" y="710"/>
                    </a:lnTo>
                    <a:lnTo>
                      <a:pt x="816" y="680"/>
                    </a:lnTo>
                    <a:lnTo>
                      <a:pt x="867" y="652"/>
                    </a:lnTo>
                    <a:lnTo>
                      <a:pt x="920" y="624"/>
                    </a:lnTo>
                    <a:lnTo>
                      <a:pt x="975" y="596"/>
                    </a:lnTo>
                    <a:lnTo>
                      <a:pt x="1031" y="569"/>
                    </a:lnTo>
                    <a:lnTo>
                      <a:pt x="1088" y="542"/>
                    </a:lnTo>
                    <a:lnTo>
                      <a:pt x="1146" y="517"/>
                    </a:lnTo>
                    <a:lnTo>
                      <a:pt x="1206" y="492"/>
                    </a:lnTo>
                    <a:lnTo>
                      <a:pt x="1267" y="468"/>
                    </a:lnTo>
                    <a:lnTo>
                      <a:pt x="1329" y="443"/>
                    </a:lnTo>
                    <a:lnTo>
                      <a:pt x="1394" y="420"/>
                    </a:lnTo>
                    <a:lnTo>
                      <a:pt x="1458" y="397"/>
                    </a:lnTo>
                    <a:lnTo>
                      <a:pt x="1524" y="375"/>
                    </a:lnTo>
                    <a:lnTo>
                      <a:pt x="1592" y="353"/>
                    </a:lnTo>
                    <a:lnTo>
                      <a:pt x="1660" y="333"/>
                    </a:lnTo>
                    <a:lnTo>
                      <a:pt x="1731" y="313"/>
                    </a:lnTo>
                    <a:lnTo>
                      <a:pt x="1801" y="294"/>
                    </a:lnTo>
                    <a:lnTo>
                      <a:pt x="1873" y="274"/>
                    </a:lnTo>
                    <a:lnTo>
                      <a:pt x="1947" y="256"/>
                    </a:lnTo>
                    <a:lnTo>
                      <a:pt x="2020" y="239"/>
                    </a:lnTo>
                    <a:lnTo>
                      <a:pt x="2095" y="223"/>
                    </a:lnTo>
                    <a:lnTo>
                      <a:pt x="2172" y="207"/>
                    </a:lnTo>
                    <a:lnTo>
                      <a:pt x="2248" y="192"/>
                    </a:lnTo>
                    <a:lnTo>
                      <a:pt x="2326" y="178"/>
                    </a:lnTo>
                    <a:lnTo>
                      <a:pt x="2405" y="164"/>
                    </a:lnTo>
                    <a:lnTo>
                      <a:pt x="2485" y="153"/>
                    </a:lnTo>
                    <a:lnTo>
                      <a:pt x="2565" y="141"/>
                    </a:lnTo>
                    <a:lnTo>
                      <a:pt x="2647" y="130"/>
                    </a:lnTo>
                    <a:lnTo>
                      <a:pt x="2729" y="120"/>
                    </a:lnTo>
                    <a:lnTo>
                      <a:pt x="2812" y="110"/>
                    </a:lnTo>
                    <a:lnTo>
                      <a:pt x="2896" y="102"/>
                    </a:lnTo>
                    <a:lnTo>
                      <a:pt x="2980" y="95"/>
                    </a:lnTo>
                    <a:lnTo>
                      <a:pt x="3065" y="89"/>
                    </a:lnTo>
                    <a:lnTo>
                      <a:pt x="3151" y="82"/>
                    </a:lnTo>
                    <a:lnTo>
                      <a:pt x="3237" y="78"/>
                    </a:lnTo>
                    <a:lnTo>
                      <a:pt x="3324" y="74"/>
                    </a:lnTo>
                    <a:lnTo>
                      <a:pt x="3412" y="70"/>
                    </a:lnTo>
                    <a:lnTo>
                      <a:pt x="3410" y="0"/>
                    </a:lnTo>
                    <a:lnTo>
                      <a:pt x="3322" y="3"/>
                    </a:lnTo>
                    <a:lnTo>
                      <a:pt x="3234" y="6"/>
                    </a:lnTo>
                    <a:lnTo>
                      <a:pt x="3147" y="12"/>
                    </a:lnTo>
                    <a:lnTo>
                      <a:pt x="3061" y="17"/>
                    </a:lnTo>
                    <a:lnTo>
                      <a:pt x="2975" y="23"/>
                    </a:lnTo>
                    <a:lnTo>
                      <a:pt x="2889" y="32"/>
                    </a:lnTo>
                    <a:lnTo>
                      <a:pt x="2804" y="39"/>
                    </a:lnTo>
                    <a:lnTo>
                      <a:pt x="2721" y="49"/>
                    </a:lnTo>
                    <a:lnTo>
                      <a:pt x="2638" y="59"/>
                    </a:lnTo>
                    <a:lnTo>
                      <a:pt x="2556" y="70"/>
                    </a:lnTo>
                    <a:lnTo>
                      <a:pt x="2475" y="82"/>
                    </a:lnTo>
                    <a:lnTo>
                      <a:pt x="2395" y="95"/>
                    </a:lnTo>
                    <a:lnTo>
                      <a:pt x="2315" y="108"/>
                    </a:lnTo>
                    <a:lnTo>
                      <a:pt x="2236" y="123"/>
                    </a:lnTo>
                    <a:lnTo>
                      <a:pt x="2158" y="138"/>
                    </a:lnTo>
                    <a:lnTo>
                      <a:pt x="2081" y="154"/>
                    </a:lnTo>
                    <a:lnTo>
                      <a:pt x="2006" y="170"/>
                    </a:lnTo>
                    <a:lnTo>
                      <a:pt x="1931" y="188"/>
                    </a:lnTo>
                    <a:lnTo>
                      <a:pt x="1857" y="206"/>
                    </a:lnTo>
                    <a:lnTo>
                      <a:pt x="1784" y="224"/>
                    </a:lnTo>
                    <a:lnTo>
                      <a:pt x="1712" y="244"/>
                    </a:lnTo>
                    <a:lnTo>
                      <a:pt x="1642" y="265"/>
                    </a:lnTo>
                    <a:lnTo>
                      <a:pt x="1572" y="285"/>
                    </a:lnTo>
                    <a:lnTo>
                      <a:pt x="1504" y="307"/>
                    </a:lnTo>
                    <a:lnTo>
                      <a:pt x="1437" y="330"/>
                    </a:lnTo>
                    <a:lnTo>
                      <a:pt x="1371" y="352"/>
                    </a:lnTo>
                    <a:lnTo>
                      <a:pt x="1307" y="377"/>
                    </a:lnTo>
                    <a:lnTo>
                      <a:pt x="1242" y="400"/>
                    </a:lnTo>
                    <a:lnTo>
                      <a:pt x="1180" y="426"/>
                    </a:lnTo>
                    <a:lnTo>
                      <a:pt x="1120" y="452"/>
                    </a:lnTo>
                    <a:lnTo>
                      <a:pt x="1060" y="478"/>
                    </a:lnTo>
                    <a:lnTo>
                      <a:pt x="1002" y="505"/>
                    </a:lnTo>
                    <a:lnTo>
                      <a:pt x="945" y="533"/>
                    </a:lnTo>
                    <a:lnTo>
                      <a:pt x="890" y="561"/>
                    </a:lnTo>
                    <a:lnTo>
                      <a:pt x="835" y="589"/>
                    </a:lnTo>
                    <a:lnTo>
                      <a:pt x="783" y="618"/>
                    </a:lnTo>
                    <a:lnTo>
                      <a:pt x="731" y="648"/>
                    </a:lnTo>
                    <a:lnTo>
                      <a:pt x="681" y="679"/>
                    </a:lnTo>
                    <a:lnTo>
                      <a:pt x="633" y="710"/>
                    </a:lnTo>
                    <a:lnTo>
                      <a:pt x="587" y="741"/>
                    </a:lnTo>
                    <a:lnTo>
                      <a:pt x="541" y="773"/>
                    </a:lnTo>
                    <a:lnTo>
                      <a:pt x="498" y="806"/>
                    </a:lnTo>
                    <a:lnTo>
                      <a:pt x="456" y="838"/>
                    </a:lnTo>
                    <a:lnTo>
                      <a:pt x="416" y="872"/>
                    </a:lnTo>
                    <a:lnTo>
                      <a:pt x="377" y="907"/>
                    </a:lnTo>
                    <a:lnTo>
                      <a:pt x="340" y="941"/>
                    </a:lnTo>
                    <a:lnTo>
                      <a:pt x="306" y="976"/>
                    </a:lnTo>
                    <a:lnTo>
                      <a:pt x="271" y="1011"/>
                    </a:lnTo>
                    <a:lnTo>
                      <a:pt x="240" y="1048"/>
                    </a:lnTo>
                    <a:lnTo>
                      <a:pt x="210" y="1084"/>
                    </a:lnTo>
                    <a:lnTo>
                      <a:pt x="182" y="1121"/>
                    </a:lnTo>
                    <a:lnTo>
                      <a:pt x="156" y="1159"/>
                    </a:lnTo>
                    <a:lnTo>
                      <a:pt x="131" y="1196"/>
                    </a:lnTo>
                    <a:lnTo>
                      <a:pt x="110" y="1234"/>
                    </a:lnTo>
                    <a:lnTo>
                      <a:pt x="89" y="1274"/>
                    </a:lnTo>
                    <a:lnTo>
                      <a:pt x="71" y="1312"/>
                    </a:lnTo>
                    <a:lnTo>
                      <a:pt x="55" y="1352"/>
                    </a:lnTo>
                    <a:lnTo>
                      <a:pt x="40" y="1393"/>
                    </a:lnTo>
                    <a:lnTo>
                      <a:pt x="28" y="1432"/>
                    </a:lnTo>
                    <a:lnTo>
                      <a:pt x="18" y="1473"/>
                    </a:lnTo>
                    <a:lnTo>
                      <a:pt x="14" y="1494"/>
                    </a:lnTo>
                    <a:lnTo>
                      <a:pt x="10" y="1514"/>
                    </a:lnTo>
                    <a:lnTo>
                      <a:pt x="7" y="1535"/>
                    </a:lnTo>
                    <a:lnTo>
                      <a:pt x="5" y="1556"/>
                    </a:lnTo>
                    <a:lnTo>
                      <a:pt x="3" y="1576"/>
                    </a:lnTo>
                    <a:lnTo>
                      <a:pt x="1" y="1598"/>
                    </a:lnTo>
                    <a:lnTo>
                      <a:pt x="1" y="1618"/>
                    </a:lnTo>
                    <a:lnTo>
                      <a:pt x="0" y="1639"/>
                    </a:lnTo>
                    <a:lnTo>
                      <a:pt x="69" y="163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59" name="Freeform 1058"/>
              <p:cNvSpPr>
                <a:spLocks/>
              </p:cNvSpPr>
              <p:nvPr/>
            </p:nvSpPr>
            <p:spPr bwMode="auto">
              <a:xfrm>
                <a:off x="5096" y="167"/>
                <a:ext cx="190" cy="149"/>
              </a:xfrm>
              <a:custGeom>
                <a:avLst/>
                <a:gdLst>
                  <a:gd name="T0" fmla="*/ 0 w 3403"/>
                  <a:gd name="T1" fmla="*/ 0 h 1638"/>
                  <a:gd name="T2" fmla="*/ 0 w 3403"/>
                  <a:gd name="T3" fmla="*/ 0 h 1638"/>
                  <a:gd name="T4" fmla="*/ 0 w 3403"/>
                  <a:gd name="T5" fmla="*/ 0 h 1638"/>
                  <a:gd name="T6" fmla="*/ 0 w 3403"/>
                  <a:gd name="T7" fmla="*/ 0 h 1638"/>
                  <a:gd name="T8" fmla="*/ 0 w 3403"/>
                  <a:gd name="T9" fmla="*/ 0 h 1638"/>
                  <a:gd name="T10" fmla="*/ 0 w 3403"/>
                  <a:gd name="T11" fmla="*/ 0 h 1638"/>
                  <a:gd name="T12" fmla="*/ 0 w 3403"/>
                  <a:gd name="T13" fmla="*/ 0 h 1638"/>
                  <a:gd name="T14" fmla="*/ 0 w 3403"/>
                  <a:gd name="T15" fmla="*/ 0 h 1638"/>
                  <a:gd name="T16" fmla="*/ 0 w 3403"/>
                  <a:gd name="T17" fmla="*/ 0 h 1638"/>
                  <a:gd name="T18" fmla="*/ 0 w 3403"/>
                  <a:gd name="T19" fmla="*/ 0 h 1638"/>
                  <a:gd name="T20" fmla="*/ 0 w 3403"/>
                  <a:gd name="T21" fmla="*/ 0 h 1638"/>
                  <a:gd name="T22" fmla="*/ 0 w 3403"/>
                  <a:gd name="T23" fmla="*/ 0 h 1638"/>
                  <a:gd name="T24" fmla="*/ 0 w 3403"/>
                  <a:gd name="T25" fmla="*/ 0 h 1638"/>
                  <a:gd name="T26" fmla="*/ 0 w 3403"/>
                  <a:gd name="T27" fmla="*/ 0 h 1638"/>
                  <a:gd name="T28" fmla="*/ 0 w 3403"/>
                  <a:gd name="T29" fmla="*/ 0 h 1638"/>
                  <a:gd name="T30" fmla="*/ 0 w 3403"/>
                  <a:gd name="T31" fmla="*/ 0 h 1638"/>
                  <a:gd name="T32" fmla="*/ 0 w 3403"/>
                  <a:gd name="T33" fmla="*/ 0 h 1638"/>
                  <a:gd name="T34" fmla="*/ 0 w 3403"/>
                  <a:gd name="T35" fmla="*/ 0 h 1638"/>
                  <a:gd name="T36" fmla="*/ 0 w 3403"/>
                  <a:gd name="T37" fmla="*/ 0 h 1638"/>
                  <a:gd name="T38" fmla="*/ 0 w 3403"/>
                  <a:gd name="T39" fmla="*/ 0 h 1638"/>
                  <a:gd name="T40" fmla="*/ 0 w 3403"/>
                  <a:gd name="T41" fmla="*/ 0 h 1638"/>
                  <a:gd name="T42" fmla="*/ 0 w 3403"/>
                  <a:gd name="T43" fmla="*/ 0 h 1638"/>
                  <a:gd name="T44" fmla="*/ 0 w 3403"/>
                  <a:gd name="T45" fmla="*/ 0 h 1638"/>
                  <a:gd name="T46" fmla="*/ 0 w 3403"/>
                  <a:gd name="T47" fmla="*/ 0 h 1638"/>
                  <a:gd name="T48" fmla="*/ 0 w 3403"/>
                  <a:gd name="T49" fmla="*/ 0 h 1638"/>
                  <a:gd name="T50" fmla="*/ 0 w 3403"/>
                  <a:gd name="T51" fmla="*/ 0 h 1638"/>
                  <a:gd name="T52" fmla="*/ 0 w 3403"/>
                  <a:gd name="T53" fmla="*/ 0 h 1638"/>
                  <a:gd name="T54" fmla="*/ 0 w 3403"/>
                  <a:gd name="T55" fmla="*/ 0 h 1638"/>
                  <a:gd name="T56" fmla="*/ 0 w 3403"/>
                  <a:gd name="T57" fmla="*/ 0 h 1638"/>
                  <a:gd name="T58" fmla="*/ 0 w 3403"/>
                  <a:gd name="T59" fmla="*/ 0 h 1638"/>
                  <a:gd name="T60" fmla="*/ 0 w 3403"/>
                  <a:gd name="T61" fmla="*/ 0 h 1638"/>
                  <a:gd name="T62" fmla="*/ 0 w 3403"/>
                  <a:gd name="T63" fmla="*/ 0 h 1638"/>
                  <a:gd name="T64" fmla="*/ 0 w 3403"/>
                  <a:gd name="T65" fmla="*/ 0 h 1638"/>
                  <a:gd name="T66" fmla="*/ 0 w 3403"/>
                  <a:gd name="T67" fmla="*/ 0 h 1638"/>
                  <a:gd name="T68" fmla="*/ 0 w 3403"/>
                  <a:gd name="T69" fmla="*/ 0 h 1638"/>
                  <a:gd name="T70" fmla="*/ 0 w 3403"/>
                  <a:gd name="T71" fmla="*/ 0 h 1638"/>
                  <a:gd name="T72" fmla="*/ 0 w 3403"/>
                  <a:gd name="T73" fmla="*/ 0 h 1638"/>
                  <a:gd name="T74" fmla="*/ 0 w 3403"/>
                  <a:gd name="T75" fmla="*/ 0 h 1638"/>
                  <a:gd name="T76" fmla="*/ 0 w 3403"/>
                  <a:gd name="T77" fmla="*/ 0 h 1638"/>
                  <a:gd name="T78" fmla="*/ 0 w 3403"/>
                  <a:gd name="T79" fmla="*/ 0 h 1638"/>
                  <a:gd name="T80" fmla="*/ 0 w 3403"/>
                  <a:gd name="T81" fmla="*/ 0 h 1638"/>
                  <a:gd name="T82" fmla="*/ 0 w 3403"/>
                  <a:gd name="T83" fmla="*/ 0 h 1638"/>
                  <a:gd name="T84" fmla="*/ 0 w 3403"/>
                  <a:gd name="T85" fmla="*/ 0 h 1638"/>
                  <a:gd name="T86" fmla="*/ 0 w 3403"/>
                  <a:gd name="T87" fmla="*/ 0 h 1638"/>
                  <a:gd name="T88" fmla="*/ 0 w 3403"/>
                  <a:gd name="T89" fmla="*/ 0 h 1638"/>
                  <a:gd name="T90" fmla="*/ 0 w 3403"/>
                  <a:gd name="T91" fmla="*/ 0 h 16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03"/>
                  <a:gd name="T139" fmla="*/ 0 h 1638"/>
                  <a:gd name="T140" fmla="*/ 3403 w 3403"/>
                  <a:gd name="T141" fmla="*/ 1638 h 16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03" h="1638">
                    <a:moveTo>
                      <a:pt x="3403" y="1568"/>
                    </a:moveTo>
                    <a:lnTo>
                      <a:pt x="3315" y="1565"/>
                    </a:lnTo>
                    <a:lnTo>
                      <a:pt x="3228" y="1561"/>
                    </a:lnTo>
                    <a:lnTo>
                      <a:pt x="3142" y="1556"/>
                    </a:lnTo>
                    <a:lnTo>
                      <a:pt x="3056" y="1550"/>
                    </a:lnTo>
                    <a:lnTo>
                      <a:pt x="2971" y="1543"/>
                    </a:lnTo>
                    <a:lnTo>
                      <a:pt x="2887" y="1536"/>
                    </a:lnTo>
                    <a:lnTo>
                      <a:pt x="2803" y="1527"/>
                    </a:lnTo>
                    <a:lnTo>
                      <a:pt x="2720" y="1518"/>
                    </a:lnTo>
                    <a:lnTo>
                      <a:pt x="2638" y="1508"/>
                    </a:lnTo>
                    <a:lnTo>
                      <a:pt x="2558" y="1498"/>
                    </a:lnTo>
                    <a:lnTo>
                      <a:pt x="2478" y="1486"/>
                    </a:lnTo>
                    <a:lnTo>
                      <a:pt x="2398" y="1473"/>
                    </a:lnTo>
                    <a:lnTo>
                      <a:pt x="2319" y="1459"/>
                    </a:lnTo>
                    <a:lnTo>
                      <a:pt x="2242" y="1445"/>
                    </a:lnTo>
                    <a:lnTo>
                      <a:pt x="2165" y="1430"/>
                    </a:lnTo>
                    <a:lnTo>
                      <a:pt x="2089" y="1414"/>
                    </a:lnTo>
                    <a:lnTo>
                      <a:pt x="2014" y="1398"/>
                    </a:lnTo>
                    <a:lnTo>
                      <a:pt x="1940" y="1381"/>
                    </a:lnTo>
                    <a:lnTo>
                      <a:pt x="1868" y="1363"/>
                    </a:lnTo>
                    <a:lnTo>
                      <a:pt x="1796" y="1345"/>
                    </a:lnTo>
                    <a:lnTo>
                      <a:pt x="1726" y="1325"/>
                    </a:lnTo>
                    <a:lnTo>
                      <a:pt x="1656" y="1304"/>
                    </a:lnTo>
                    <a:lnTo>
                      <a:pt x="1588" y="1284"/>
                    </a:lnTo>
                    <a:lnTo>
                      <a:pt x="1520" y="1263"/>
                    </a:lnTo>
                    <a:lnTo>
                      <a:pt x="1454" y="1240"/>
                    </a:lnTo>
                    <a:lnTo>
                      <a:pt x="1390" y="1218"/>
                    </a:lnTo>
                    <a:lnTo>
                      <a:pt x="1325" y="1194"/>
                    </a:lnTo>
                    <a:lnTo>
                      <a:pt x="1263" y="1171"/>
                    </a:lnTo>
                    <a:lnTo>
                      <a:pt x="1203" y="1146"/>
                    </a:lnTo>
                    <a:lnTo>
                      <a:pt x="1143" y="1121"/>
                    </a:lnTo>
                    <a:lnTo>
                      <a:pt x="1085" y="1095"/>
                    </a:lnTo>
                    <a:lnTo>
                      <a:pt x="1028" y="1068"/>
                    </a:lnTo>
                    <a:lnTo>
                      <a:pt x="972" y="1041"/>
                    </a:lnTo>
                    <a:lnTo>
                      <a:pt x="918" y="1014"/>
                    </a:lnTo>
                    <a:lnTo>
                      <a:pt x="865" y="986"/>
                    </a:lnTo>
                    <a:lnTo>
                      <a:pt x="813" y="957"/>
                    </a:lnTo>
                    <a:lnTo>
                      <a:pt x="763" y="928"/>
                    </a:lnTo>
                    <a:lnTo>
                      <a:pt x="715" y="898"/>
                    </a:lnTo>
                    <a:lnTo>
                      <a:pt x="669" y="868"/>
                    </a:lnTo>
                    <a:lnTo>
                      <a:pt x="623" y="838"/>
                    </a:lnTo>
                    <a:lnTo>
                      <a:pt x="579" y="807"/>
                    </a:lnTo>
                    <a:lnTo>
                      <a:pt x="538" y="775"/>
                    </a:lnTo>
                    <a:lnTo>
                      <a:pt x="498" y="744"/>
                    </a:lnTo>
                    <a:lnTo>
                      <a:pt x="459" y="710"/>
                    </a:lnTo>
                    <a:lnTo>
                      <a:pt x="422" y="678"/>
                    </a:lnTo>
                    <a:lnTo>
                      <a:pt x="387" y="645"/>
                    </a:lnTo>
                    <a:lnTo>
                      <a:pt x="353" y="612"/>
                    </a:lnTo>
                    <a:lnTo>
                      <a:pt x="321" y="578"/>
                    </a:lnTo>
                    <a:lnTo>
                      <a:pt x="291" y="544"/>
                    </a:lnTo>
                    <a:lnTo>
                      <a:pt x="263" y="510"/>
                    </a:lnTo>
                    <a:lnTo>
                      <a:pt x="237" y="474"/>
                    </a:lnTo>
                    <a:lnTo>
                      <a:pt x="212" y="439"/>
                    </a:lnTo>
                    <a:lnTo>
                      <a:pt x="189" y="404"/>
                    </a:lnTo>
                    <a:lnTo>
                      <a:pt x="169" y="369"/>
                    </a:lnTo>
                    <a:lnTo>
                      <a:pt x="150" y="332"/>
                    </a:lnTo>
                    <a:lnTo>
                      <a:pt x="133" y="296"/>
                    </a:lnTo>
                    <a:lnTo>
                      <a:pt x="119" y="260"/>
                    </a:lnTo>
                    <a:lnTo>
                      <a:pt x="105" y="223"/>
                    </a:lnTo>
                    <a:lnTo>
                      <a:pt x="94" y="187"/>
                    </a:lnTo>
                    <a:lnTo>
                      <a:pt x="85" y="150"/>
                    </a:lnTo>
                    <a:lnTo>
                      <a:pt x="82" y="132"/>
                    </a:lnTo>
                    <a:lnTo>
                      <a:pt x="79" y="112"/>
                    </a:lnTo>
                    <a:lnTo>
                      <a:pt x="75" y="94"/>
                    </a:lnTo>
                    <a:lnTo>
                      <a:pt x="73" y="75"/>
                    </a:lnTo>
                    <a:lnTo>
                      <a:pt x="71" y="57"/>
                    </a:lnTo>
                    <a:lnTo>
                      <a:pt x="70" y="38"/>
                    </a:lnTo>
                    <a:lnTo>
                      <a:pt x="69" y="19"/>
                    </a:lnTo>
                    <a:lnTo>
                      <a:pt x="69" y="0"/>
                    </a:lnTo>
                    <a:lnTo>
                      <a:pt x="0" y="0"/>
                    </a:lnTo>
                    <a:lnTo>
                      <a:pt x="1" y="21"/>
                    </a:lnTo>
                    <a:lnTo>
                      <a:pt x="1" y="42"/>
                    </a:lnTo>
                    <a:lnTo>
                      <a:pt x="3" y="62"/>
                    </a:lnTo>
                    <a:lnTo>
                      <a:pt x="5" y="84"/>
                    </a:lnTo>
                    <a:lnTo>
                      <a:pt x="7" y="104"/>
                    </a:lnTo>
                    <a:lnTo>
                      <a:pt x="10" y="124"/>
                    </a:lnTo>
                    <a:lnTo>
                      <a:pt x="14" y="145"/>
                    </a:lnTo>
                    <a:lnTo>
                      <a:pt x="18" y="166"/>
                    </a:lnTo>
                    <a:lnTo>
                      <a:pt x="28" y="206"/>
                    </a:lnTo>
                    <a:lnTo>
                      <a:pt x="40" y="246"/>
                    </a:lnTo>
                    <a:lnTo>
                      <a:pt x="55" y="286"/>
                    </a:lnTo>
                    <a:lnTo>
                      <a:pt x="70" y="326"/>
                    </a:lnTo>
                    <a:lnTo>
                      <a:pt x="89" y="364"/>
                    </a:lnTo>
                    <a:lnTo>
                      <a:pt x="110" y="404"/>
                    </a:lnTo>
                    <a:lnTo>
                      <a:pt x="131" y="441"/>
                    </a:lnTo>
                    <a:lnTo>
                      <a:pt x="155" y="480"/>
                    </a:lnTo>
                    <a:lnTo>
                      <a:pt x="182" y="517"/>
                    </a:lnTo>
                    <a:lnTo>
                      <a:pt x="209" y="553"/>
                    </a:lnTo>
                    <a:lnTo>
                      <a:pt x="239" y="590"/>
                    </a:lnTo>
                    <a:lnTo>
                      <a:pt x="271" y="626"/>
                    </a:lnTo>
                    <a:lnTo>
                      <a:pt x="305" y="661"/>
                    </a:lnTo>
                    <a:lnTo>
                      <a:pt x="339" y="697"/>
                    </a:lnTo>
                    <a:lnTo>
                      <a:pt x="376" y="732"/>
                    </a:lnTo>
                    <a:lnTo>
                      <a:pt x="415" y="765"/>
                    </a:lnTo>
                    <a:lnTo>
                      <a:pt x="455" y="799"/>
                    </a:lnTo>
                    <a:lnTo>
                      <a:pt x="497" y="832"/>
                    </a:lnTo>
                    <a:lnTo>
                      <a:pt x="540" y="864"/>
                    </a:lnTo>
                    <a:lnTo>
                      <a:pt x="585" y="896"/>
                    </a:lnTo>
                    <a:lnTo>
                      <a:pt x="631" y="928"/>
                    </a:lnTo>
                    <a:lnTo>
                      <a:pt x="679" y="959"/>
                    </a:lnTo>
                    <a:lnTo>
                      <a:pt x="729" y="989"/>
                    </a:lnTo>
                    <a:lnTo>
                      <a:pt x="780" y="1019"/>
                    </a:lnTo>
                    <a:lnTo>
                      <a:pt x="833" y="1048"/>
                    </a:lnTo>
                    <a:lnTo>
                      <a:pt x="887" y="1077"/>
                    </a:lnTo>
                    <a:lnTo>
                      <a:pt x="941" y="1106"/>
                    </a:lnTo>
                    <a:lnTo>
                      <a:pt x="999" y="1132"/>
                    </a:lnTo>
                    <a:lnTo>
                      <a:pt x="1057" y="1160"/>
                    </a:lnTo>
                    <a:lnTo>
                      <a:pt x="1116" y="1186"/>
                    </a:lnTo>
                    <a:lnTo>
                      <a:pt x="1177" y="1211"/>
                    </a:lnTo>
                    <a:lnTo>
                      <a:pt x="1239" y="1237"/>
                    </a:lnTo>
                    <a:lnTo>
                      <a:pt x="1302" y="1261"/>
                    </a:lnTo>
                    <a:lnTo>
                      <a:pt x="1367" y="1285"/>
                    </a:lnTo>
                    <a:lnTo>
                      <a:pt x="1432" y="1307"/>
                    </a:lnTo>
                    <a:lnTo>
                      <a:pt x="1500" y="1330"/>
                    </a:lnTo>
                    <a:lnTo>
                      <a:pt x="1568" y="1352"/>
                    </a:lnTo>
                    <a:lnTo>
                      <a:pt x="1636" y="1373"/>
                    </a:lnTo>
                    <a:lnTo>
                      <a:pt x="1707" y="1393"/>
                    </a:lnTo>
                    <a:lnTo>
                      <a:pt x="1779" y="1413"/>
                    </a:lnTo>
                    <a:lnTo>
                      <a:pt x="1851" y="1432"/>
                    </a:lnTo>
                    <a:lnTo>
                      <a:pt x="1925" y="1451"/>
                    </a:lnTo>
                    <a:lnTo>
                      <a:pt x="1999" y="1468"/>
                    </a:lnTo>
                    <a:lnTo>
                      <a:pt x="2075" y="1484"/>
                    </a:lnTo>
                    <a:lnTo>
                      <a:pt x="2152" y="1500"/>
                    </a:lnTo>
                    <a:lnTo>
                      <a:pt x="2230" y="1515"/>
                    </a:lnTo>
                    <a:lnTo>
                      <a:pt x="2308" y="1530"/>
                    </a:lnTo>
                    <a:lnTo>
                      <a:pt x="2387" y="1543"/>
                    </a:lnTo>
                    <a:lnTo>
                      <a:pt x="2467" y="1556"/>
                    </a:lnTo>
                    <a:lnTo>
                      <a:pt x="2548" y="1568"/>
                    </a:lnTo>
                    <a:lnTo>
                      <a:pt x="2630" y="1579"/>
                    </a:lnTo>
                    <a:lnTo>
                      <a:pt x="2713" y="1589"/>
                    </a:lnTo>
                    <a:lnTo>
                      <a:pt x="2796" y="1598"/>
                    </a:lnTo>
                    <a:lnTo>
                      <a:pt x="2881" y="1606"/>
                    </a:lnTo>
                    <a:lnTo>
                      <a:pt x="2966" y="1614"/>
                    </a:lnTo>
                    <a:lnTo>
                      <a:pt x="3051" y="1621"/>
                    </a:lnTo>
                    <a:lnTo>
                      <a:pt x="3137" y="1627"/>
                    </a:lnTo>
                    <a:lnTo>
                      <a:pt x="3224" y="1632"/>
                    </a:lnTo>
                    <a:lnTo>
                      <a:pt x="3313" y="1635"/>
                    </a:lnTo>
                    <a:lnTo>
                      <a:pt x="3401" y="1638"/>
                    </a:lnTo>
                    <a:lnTo>
                      <a:pt x="3403" y="15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60" name="Freeform 1059"/>
              <p:cNvSpPr>
                <a:spLocks/>
              </p:cNvSpPr>
              <p:nvPr/>
            </p:nvSpPr>
            <p:spPr bwMode="auto">
              <a:xfrm>
                <a:off x="5314" y="167"/>
                <a:ext cx="120" cy="149"/>
              </a:xfrm>
              <a:custGeom>
                <a:avLst/>
                <a:gdLst>
                  <a:gd name="T0" fmla="*/ 0 w 2164"/>
                  <a:gd name="T1" fmla="*/ 0 h 1632"/>
                  <a:gd name="T2" fmla="*/ 0 w 2164"/>
                  <a:gd name="T3" fmla="*/ 0 h 1632"/>
                  <a:gd name="T4" fmla="*/ 0 w 2164"/>
                  <a:gd name="T5" fmla="*/ 0 h 1632"/>
                  <a:gd name="T6" fmla="*/ 0 w 2164"/>
                  <a:gd name="T7" fmla="*/ 0 h 1632"/>
                  <a:gd name="T8" fmla="*/ 0 w 2164"/>
                  <a:gd name="T9" fmla="*/ 0 h 1632"/>
                  <a:gd name="T10" fmla="*/ 0 w 2164"/>
                  <a:gd name="T11" fmla="*/ 0 h 1632"/>
                  <a:gd name="T12" fmla="*/ 0 w 2164"/>
                  <a:gd name="T13" fmla="*/ 0 h 1632"/>
                  <a:gd name="T14" fmla="*/ 0 w 2164"/>
                  <a:gd name="T15" fmla="*/ 0 h 1632"/>
                  <a:gd name="T16" fmla="*/ 0 w 2164"/>
                  <a:gd name="T17" fmla="*/ 0 h 1632"/>
                  <a:gd name="T18" fmla="*/ 0 w 2164"/>
                  <a:gd name="T19" fmla="*/ 0 h 1632"/>
                  <a:gd name="T20" fmla="*/ 0 w 2164"/>
                  <a:gd name="T21" fmla="*/ 0 h 1632"/>
                  <a:gd name="T22" fmla="*/ 0 w 2164"/>
                  <a:gd name="T23" fmla="*/ 0 h 1632"/>
                  <a:gd name="T24" fmla="*/ 0 w 2164"/>
                  <a:gd name="T25" fmla="*/ 0 h 1632"/>
                  <a:gd name="T26" fmla="*/ 0 w 2164"/>
                  <a:gd name="T27" fmla="*/ 0 h 1632"/>
                  <a:gd name="T28" fmla="*/ 0 w 2164"/>
                  <a:gd name="T29" fmla="*/ 0 h 1632"/>
                  <a:gd name="T30" fmla="*/ 0 w 2164"/>
                  <a:gd name="T31" fmla="*/ 0 h 1632"/>
                  <a:gd name="T32" fmla="*/ 0 w 2164"/>
                  <a:gd name="T33" fmla="*/ 0 h 1632"/>
                  <a:gd name="T34" fmla="*/ 0 w 2164"/>
                  <a:gd name="T35" fmla="*/ 0 h 1632"/>
                  <a:gd name="T36" fmla="*/ 0 w 2164"/>
                  <a:gd name="T37" fmla="*/ 0 h 1632"/>
                  <a:gd name="T38" fmla="*/ 0 w 2164"/>
                  <a:gd name="T39" fmla="*/ 0 h 1632"/>
                  <a:gd name="T40" fmla="*/ 0 w 2164"/>
                  <a:gd name="T41" fmla="*/ 0 h 1632"/>
                  <a:gd name="T42" fmla="*/ 0 w 2164"/>
                  <a:gd name="T43" fmla="*/ 0 h 1632"/>
                  <a:gd name="T44" fmla="*/ 0 w 2164"/>
                  <a:gd name="T45" fmla="*/ 0 h 1632"/>
                  <a:gd name="T46" fmla="*/ 0 w 2164"/>
                  <a:gd name="T47" fmla="*/ 0 h 1632"/>
                  <a:gd name="T48" fmla="*/ 0 w 2164"/>
                  <a:gd name="T49" fmla="*/ 0 h 1632"/>
                  <a:gd name="T50" fmla="*/ 0 w 2164"/>
                  <a:gd name="T51" fmla="*/ 0 h 1632"/>
                  <a:gd name="T52" fmla="*/ 0 w 2164"/>
                  <a:gd name="T53" fmla="*/ 0 h 1632"/>
                  <a:gd name="T54" fmla="*/ 0 w 2164"/>
                  <a:gd name="T55" fmla="*/ 0 h 1632"/>
                  <a:gd name="T56" fmla="*/ 0 w 2164"/>
                  <a:gd name="T57" fmla="*/ 0 h 1632"/>
                  <a:gd name="T58" fmla="*/ 0 w 2164"/>
                  <a:gd name="T59" fmla="*/ 0 h 1632"/>
                  <a:gd name="T60" fmla="*/ 0 w 2164"/>
                  <a:gd name="T61" fmla="*/ 0 h 1632"/>
                  <a:gd name="T62" fmla="*/ 0 w 2164"/>
                  <a:gd name="T63" fmla="*/ 0 h 1632"/>
                  <a:gd name="T64" fmla="*/ 0 w 2164"/>
                  <a:gd name="T65" fmla="*/ 0 h 1632"/>
                  <a:gd name="T66" fmla="*/ 0 w 2164"/>
                  <a:gd name="T67" fmla="*/ 0 h 1632"/>
                  <a:gd name="T68" fmla="*/ 0 w 2164"/>
                  <a:gd name="T69" fmla="*/ 0 h 1632"/>
                  <a:gd name="T70" fmla="*/ 0 w 2164"/>
                  <a:gd name="T71" fmla="*/ 0 h 1632"/>
                  <a:gd name="T72" fmla="*/ 0 w 2164"/>
                  <a:gd name="T73" fmla="*/ 0 h 1632"/>
                  <a:gd name="T74" fmla="*/ 0 w 2164"/>
                  <a:gd name="T75" fmla="*/ 0 h 1632"/>
                  <a:gd name="T76" fmla="*/ 0 w 2164"/>
                  <a:gd name="T77" fmla="*/ 0 h 1632"/>
                  <a:gd name="T78" fmla="*/ 0 w 2164"/>
                  <a:gd name="T79" fmla="*/ 0 h 1632"/>
                  <a:gd name="T80" fmla="*/ 0 w 2164"/>
                  <a:gd name="T81" fmla="*/ 0 h 1632"/>
                  <a:gd name="T82" fmla="*/ 0 w 2164"/>
                  <a:gd name="T83" fmla="*/ 0 h 1632"/>
                  <a:gd name="T84" fmla="*/ 0 w 2164"/>
                  <a:gd name="T85" fmla="*/ 0 h 1632"/>
                  <a:gd name="T86" fmla="*/ 0 w 2164"/>
                  <a:gd name="T87" fmla="*/ 0 h 1632"/>
                  <a:gd name="T88" fmla="*/ 0 w 2164"/>
                  <a:gd name="T89" fmla="*/ 0 h 1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64"/>
                  <a:gd name="T136" fmla="*/ 0 h 1632"/>
                  <a:gd name="T137" fmla="*/ 2164 w 2164"/>
                  <a:gd name="T138" fmla="*/ 1632 h 1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4" h="1632">
                    <a:moveTo>
                      <a:pt x="2096" y="0"/>
                    </a:moveTo>
                    <a:lnTo>
                      <a:pt x="2096" y="0"/>
                    </a:lnTo>
                    <a:lnTo>
                      <a:pt x="2095" y="38"/>
                    </a:lnTo>
                    <a:lnTo>
                      <a:pt x="2092" y="74"/>
                    </a:lnTo>
                    <a:lnTo>
                      <a:pt x="2089" y="111"/>
                    </a:lnTo>
                    <a:lnTo>
                      <a:pt x="2085" y="148"/>
                    </a:lnTo>
                    <a:lnTo>
                      <a:pt x="2079" y="184"/>
                    </a:lnTo>
                    <a:lnTo>
                      <a:pt x="2073" y="220"/>
                    </a:lnTo>
                    <a:lnTo>
                      <a:pt x="2064" y="257"/>
                    </a:lnTo>
                    <a:lnTo>
                      <a:pt x="2055" y="292"/>
                    </a:lnTo>
                    <a:lnTo>
                      <a:pt x="2044" y="327"/>
                    </a:lnTo>
                    <a:lnTo>
                      <a:pt x="2032" y="362"/>
                    </a:lnTo>
                    <a:lnTo>
                      <a:pt x="2019" y="396"/>
                    </a:lnTo>
                    <a:lnTo>
                      <a:pt x="2004" y="432"/>
                    </a:lnTo>
                    <a:lnTo>
                      <a:pt x="1990" y="466"/>
                    </a:lnTo>
                    <a:lnTo>
                      <a:pt x="1973" y="499"/>
                    </a:lnTo>
                    <a:lnTo>
                      <a:pt x="1956" y="533"/>
                    </a:lnTo>
                    <a:lnTo>
                      <a:pt x="1937" y="566"/>
                    </a:lnTo>
                    <a:lnTo>
                      <a:pt x="1916" y="599"/>
                    </a:lnTo>
                    <a:lnTo>
                      <a:pt x="1895" y="631"/>
                    </a:lnTo>
                    <a:lnTo>
                      <a:pt x="1874" y="663"/>
                    </a:lnTo>
                    <a:lnTo>
                      <a:pt x="1851" y="695"/>
                    </a:lnTo>
                    <a:lnTo>
                      <a:pt x="1826" y="726"/>
                    </a:lnTo>
                    <a:lnTo>
                      <a:pt x="1801" y="758"/>
                    </a:lnTo>
                    <a:lnTo>
                      <a:pt x="1775" y="788"/>
                    </a:lnTo>
                    <a:lnTo>
                      <a:pt x="1748" y="818"/>
                    </a:lnTo>
                    <a:lnTo>
                      <a:pt x="1719" y="848"/>
                    </a:lnTo>
                    <a:lnTo>
                      <a:pt x="1690" y="878"/>
                    </a:lnTo>
                    <a:lnTo>
                      <a:pt x="1660" y="907"/>
                    </a:lnTo>
                    <a:lnTo>
                      <a:pt x="1629" y="935"/>
                    </a:lnTo>
                    <a:lnTo>
                      <a:pt x="1597" y="964"/>
                    </a:lnTo>
                    <a:lnTo>
                      <a:pt x="1565" y="990"/>
                    </a:lnTo>
                    <a:lnTo>
                      <a:pt x="1530" y="1018"/>
                    </a:lnTo>
                    <a:lnTo>
                      <a:pt x="1495" y="1044"/>
                    </a:lnTo>
                    <a:lnTo>
                      <a:pt x="1460" y="1070"/>
                    </a:lnTo>
                    <a:lnTo>
                      <a:pt x="1423" y="1096"/>
                    </a:lnTo>
                    <a:lnTo>
                      <a:pt x="1386" y="1121"/>
                    </a:lnTo>
                    <a:lnTo>
                      <a:pt x="1348" y="1145"/>
                    </a:lnTo>
                    <a:lnTo>
                      <a:pt x="1308" y="1169"/>
                    </a:lnTo>
                    <a:lnTo>
                      <a:pt x="1269" y="1192"/>
                    </a:lnTo>
                    <a:lnTo>
                      <a:pt x="1228" y="1215"/>
                    </a:lnTo>
                    <a:lnTo>
                      <a:pt x="1187" y="1237"/>
                    </a:lnTo>
                    <a:lnTo>
                      <a:pt x="1144" y="1258"/>
                    </a:lnTo>
                    <a:lnTo>
                      <a:pt x="1102" y="1279"/>
                    </a:lnTo>
                    <a:lnTo>
                      <a:pt x="1058" y="1299"/>
                    </a:lnTo>
                    <a:lnTo>
                      <a:pt x="1014" y="1318"/>
                    </a:lnTo>
                    <a:lnTo>
                      <a:pt x="968" y="1337"/>
                    </a:lnTo>
                    <a:lnTo>
                      <a:pt x="922" y="1355"/>
                    </a:lnTo>
                    <a:lnTo>
                      <a:pt x="877" y="1374"/>
                    </a:lnTo>
                    <a:lnTo>
                      <a:pt x="829" y="1391"/>
                    </a:lnTo>
                    <a:lnTo>
                      <a:pt x="781" y="1407"/>
                    </a:lnTo>
                    <a:lnTo>
                      <a:pt x="734" y="1423"/>
                    </a:lnTo>
                    <a:lnTo>
                      <a:pt x="685" y="1437"/>
                    </a:lnTo>
                    <a:lnTo>
                      <a:pt x="635" y="1452"/>
                    </a:lnTo>
                    <a:lnTo>
                      <a:pt x="585" y="1464"/>
                    </a:lnTo>
                    <a:lnTo>
                      <a:pt x="535" y="1477"/>
                    </a:lnTo>
                    <a:lnTo>
                      <a:pt x="483" y="1489"/>
                    </a:lnTo>
                    <a:lnTo>
                      <a:pt x="432" y="1501"/>
                    </a:lnTo>
                    <a:lnTo>
                      <a:pt x="379" y="1510"/>
                    </a:lnTo>
                    <a:lnTo>
                      <a:pt x="326" y="1520"/>
                    </a:lnTo>
                    <a:lnTo>
                      <a:pt x="273" y="1530"/>
                    </a:lnTo>
                    <a:lnTo>
                      <a:pt x="219" y="1537"/>
                    </a:lnTo>
                    <a:lnTo>
                      <a:pt x="165" y="1545"/>
                    </a:lnTo>
                    <a:lnTo>
                      <a:pt x="111" y="1551"/>
                    </a:lnTo>
                    <a:lnTo>
                      <a:pt x="56" y="1556"/>
                    </a:lnTo>
                    <a:lnTo>
                      <a:pt x="0" y="1561"/>
                    </a:lnTo>
                    <a:lnTo>
                      <a:pt x="6" y="1632"/>
                    </a:lnTo>
                    <a:lnTo>
                      <a:pt x="62" y="1627"/>
                    </a:lnTo>
                    <a:lnTo>
                      <a:pt x="118" y="1621"/>
                    </a:lnTo>
                    <a:lnTo>
                      <a:pt x="174" y="1615"/>
                    </a:lnTo>
                    <a:lnTo>
                      <a:pt x="229" y="1608"/>
                    </a:lnTo>
                    <a:lnTo>
                      <a:pt x="283" y="1599"/>
                    </a:lnTo>
                    <a:lnTo>
                      <a:pt x="337" y="1590"/>
                    </a:lnTo>
                    <a:lnTo>
                      <a:pt x="391" y="1581"/>
                    </a:lnTo>
                    <a:lnTo>
                      <a:pt x="445" y="1570"/>
                    </a:lnTo>
                    <a:lnTo>
                      <a:pt x="497" y="1558"/>
                    </a:lnTo>
                    <a:lnTo>
                      <a:pt x="550" y="1547"/>
                    </a:lnTo>
                    <a:lnTo>
                      <a:pt x="602" y="1534"/>
                    </a:lnTo>
                    <a:lnTo>
                      <a:pt x="653" y="1520"/>
                    </a:lnTo>
                    <a:lnTo>
                      <a:pt x="704" y="1505"/>
                    </a:lnTo>
                    <a:lnTo>
                      <a:pt x="753" y="1490"/>
                    </a:lnTo>
                    <a:lnTo>
                      <a:pt x="803" y="1474"/>
                    </a:lnTo>
                    <a:lnTo>
                      <a:pt x="852" y="1458"/>
                    </a:lnTo>
                    <a:lnTo>
                      <a:pt x="900" y="1440"/>
                    </a:lnTo>
                    <a:lnTo>
                      <a:pt x="947" y="1423"/>
                    </a:lnTo>
                    <a:lnTo>
                      <a:pt x="994" y="1404"/>
                    </a:lnTo>
                    <a:lnTo>
                      <a:pt x="1040" y="1384"/>
                    </a:lnTo>
                    <a:lnTo>
                      <a:pt x="1085" y="1364"/>
                    </a:lnTo>
                    <a:lnTo>
                      <a:pt x="1130" y="1344"/>
                    </a:lnTo>
                    <a:lnTo>
                      <a:pt x="1174" y="1322"/>
                    </a:lnTo>
                    <a:lnTo>
                      <a:pt x="1218" y="1300"/>
                    </a:lnTo>
                    <a:lnTo>
                      <a:pt x="1261" y="1278"/>
                    </a:lnTo>
                    <a:lnTo>
                      <a:pt x="1302" y="1254"/>
                    </a:lnTo>
                    <a:lnTo>
                      <a:pt x="1343" y="1231"/>
                    </a:lnTo>
                    <a:lnTo>
                      <a:pt x="1383" y="1206"/>
                    </a:lnTo>
                    <a:lnTo>
                      <a:pt x="1422" y="1180"/>
                    </a:lnTo>
                    <a:lnTo>
                      <a:pt x="1461" y="1155"/>
                    </a:lnTo>
                    <a:lnTo>
                      <a:pt x="1499" y="1128"/>
                    </a:lnTo>
                    <a:lnTo>
                      <a:pt x="1535" y="1101"/>
                    </a:lnTo>
                    <a:lnTo>
                      <a:pt x="1572" y="1075"/>
                    </a:lnTo>
                    <a:lnTo>
                      <a:pt x="1607" y="1046"/>
                    </a:lnTo>
                    <a:lnTo>
                      <a:pt x="1641" y="1018"/>
                    </a:lnTo>
                    <a:lnTo>
                      <a:pt x="1674" y="989"/>
                    </a:lnTo>
                    <a:lnTo>
                      <a:pt x="1707" y="959"/>
                    </a:lnTo>
                    <a:lnTo>
                      <a:pt x="1738" y="929"/>
                    </a:lnTo>
                    <a:lnTo>
                      <a:pt x="1768" y="898"/>
                    </a:lnTo>
                    <a:lnTo>
                      <a:pt x="1798" y="867"/>
                    </a:lnTo>
                    <a:lnTo>
                      <a:pt x="1826" y="836"/>
                    </a:lnTo>
                    <a:lnTo>
                      <a:pt x="1854" y="804"/>
                    </a:lnTo>
                    <a:lnTo>
                      <a:pt x="1880" y="771"/>
                    </a:lnTo>
                    <a:lnTo>
                      <a:pt x="1905" y="739"/>
                    </a:lnTo>
                    <a:lnTo>
                      <a:pt x="1930" y="705"/>
                    </a:lnTo>
                    <a:lnTo>
                      <a:pt x="1952" y="672"/>
                    </a:lnTo>
                    <a:lnTo>
                      <a:pt x="1974" y="638"/>
                    </a:lnTo>
                    <a:lnTo>
                      <a:pt x="1996" y="603"/>
                    </a:lnTo>
                    <a:lnTo>
                      <a:pt x="2016" y="567"/>
                    </a:lnTo>
                    <a:lnTo>
                      <a:pt x="2034" y="532"/>
                    </a:lnTo>
                    <a:lnTo>
                      <a:pt x="2051" y="496"/>
                    </a:lnTo>
                    <a:lnTo>
                      <a:pt x="2068" y="459"/>
                    </a:lnTo>
                    <a:lnTo>
                      <a:pt x="2083" y="423"/>
                    </a:lnTo>
                    <a:lnTo>
                      <a:pt x="2097" y="387"/>
                    </a:lnTo>
                    <a:lnTo>
                      <a:pt x="2109" y="349"/>
                    </a:lnTo>
                    <a:lnTo>
                      <a:pt x="2120" y="311"/>
                    </a:lnTo>
                    <a:lnTo>
                      <a:pt x="2131" y="274"/>
                    </a:lnTo>
                    <a:lnTo>
                      <a:pt x="2140" y="235"/>
                    </a:lnTo>
                    <a:lnTo>
                      <a:pt x="2147" y="197"/>
                    </a:lnTo>
                    <a:lnTo>
                      <a:pt x="2154" y="158"/>
                    </a:lnTo>
                    <a:lnTo>
                      <a:pt x="2158" y="119"/>
                    </a:lnTo>
                    <a:lnTo>
                      <a:pt x="2162" y="79"/>
                    </a:lnTo>
                    <a:lnTo>
                      <a:pt x="2164" y="40"/>
                    </a:lnTo>
                    <a:lnTo>
                      <a:pt x="2164" y="0"/>
                    </a:lnTo>
                    <a:lnTo>
                      <a:pt x="2096"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61" name="Freeform 1060"/>
              <p:cNvSpPr>
                <a:spLocks/>
              </p:cNvSpPr>
              <p:nvPr/>
            </p:nvSpPr>
            <p:spPr bwMode="auto">
              <a:xfrm>
                <a:off x="5314" y="19"/>
                <a:ext cx="120" cy="148"/>
              </a:xfrm>
              <a:custGeom>
                <a:avLst/>
                <a:gdLst>
                  <a:gd name="T0" fmla="*/ 0 w 2166"/>
                  <a:gd name="T1" fmla="*/ 0 h 1632"/>
                  <a:gd name="T2" fmla="*/ 0 w 2166"/>
                  <a:gd name="T3" fmla="*/ 0 h 1632"/>
                  <a:gd name="T4" fmla="*/ 0 w 2166"/>
                  <a:gd name="T5" fmla="*/ 0 h 1632"/>
                  <a:gd name="T6" fmla="*/ 0 w 2166"/>
                  <a:gd name="T7" fmla="*/ 0 h 1632"/>
                  <a:gd name="T8" fmla="*/ 0 w 2166"/>
                  <a:gd name="T9" fmla="*/ 0 h 1632"/>
                  <a:gd name="T10" fmla="*/ 0 w 2166"/>
                  <a:gd name="T11" fmla="*/ 0 h 1632"/>
                  <a:gd name="T12" fmla="*/ 0 w 2166"/>
                  <a:gd name="T13" fmla="*/ 0 h 1632"/>
                  <a:gd name="T14" fmla="*/ 0 w 2166"/>
                  <a:gd name="T15" fmla="*/ 0 h 1632"/>
                  <a:gd name="T16" fmla="*/ 0 w 2166"/>
                  <a:gd name="T17" fmla="*/ 0 h 1632"/>
                  <a:gd name="T18" fmla="*/ 0 w 2166"/>
                  <a:gd name="T19" fmla="*/ 0 h 1632"/>
                  <a:gd name="T20" fmla="*/ 0 w 2166"/>
                  <a:gd name="T21" fmla="*/ 0 h 1632"/>
                  <a:gd name="T22" fmla="*/ 0 w 2166"/>
                  <a:gd name="T23" fmla="*/ 0 h 1632"/>
                  <a:gd name="T24" fmla="*/ 0 w 2166"/>
                  <a:gd name="T25" fmla="*/ 0 h 1632"/>
                  <a:gd name="T26" fmla="*/ 0 w 2166"/>
                  <a:gd name="T27" fmla="*/ 0 h 1632"/>
                  <a:gd name="T28" fmla="*/ 0 w 2166"/>
                  <a:gd name="T29" fmla="*/ 0 h 1632"/>
                  <a:gd name="T30" fmla="*/ 0 w 2166"/>
                  <a:gd name="T31" fmla="*/ 0 h 1632"/>
                  <a:gd name="T32" fmla="*/ 0 w 2166"/>
                  <a:gd name="T33" fmla="*/ 0 h 1632"/>
                  <a:gd name="T34" fmla="*/ 0 w 2166"/>
                  <a:gd name="T35" fmla="*/ 0 h 1632"/>
                  <a:gd name="T36" fmla="*/ 0 w 2166"/>
                  <a:gd name="T37" fmla="*/ 0 h 1632"/>
                  <a:gd name="T38" fmla="*/ 0 w 2166"/>
                  <a:gd name="T39" fmla="*/ 0 h 1632"/>
                  <a:gd name="T40" fmla="*/ 0 w 2166"/>
                  <a:gd name="T41" fmla="*/ 0 h 1632"/>
                  <a:gd name="T42" fmla="*/ 0 w 2166"/>
                  <a:gd name="T43" fmla="*/ 0 h 1632"/>
                  <a:gd name="T44" fmla="*/ 0 w 2166"/>
                  <a:gd name="T45" fmla="*/ 0 h 1632"/>
                  <a:gd name="T46" fmla="*/ 0 w 2166"/>
                  <a:gd name="T47" fmla="*/ 0 h 1632"/>
                  <a:gd name="T48" fmla="*/ 0 w 2166"/>
                  <a:gd name="T49" fmla="*/ 0 h 1632"/>
                  <a:gd name="T50" fmla="*/ 0 w 2166"/>
                  <a:gd name="T51" fmla="*/ 0 h 1632"/>
                  <a:gd name="T52" fmla="*/ 0 w 2166"/>
                  <a:gd name="T53" fmla="*/ 0 h 1632"/>
                  <a:gd name="T54" fmla="*/ 0 w 2166"/>
                  <a:gd name="T55" fmla="*/ 0 h 1632"/>
                  <a:gd name="T56" fmla="*/ 0 w 2166"/>
                  <a:gd name="T57" fmla="*/ 0 h 1632"/>
                  <a:gd name="T58" fmla="*/ 0 w 2166"/>
                  <a:gd name="T59" fmla="*/ 0 h 1632"/>
                  <a:gd name="T60" fmla="*/ 0 w 2166"/>
                  <a:gd name="T61" fmla="*/ 0 h 1632"/>
                  <a:gd name="T62" fmla="*/ 0 w 2166"/>
                  <a:gd name="T63" fmla="*/ 0 h 1632"/>
                  <a:gd name="T64" fmla="*/ 0 w 2166"/>
                  <a:gd name="T65" fmla="*/ 0 h 1632"/>
                  <a:gd name="T66" fmla="*/ 0 w 2166"/>
                  <a:gd name="T67" fmla="*/ 0 h 1632"/>
                  <a:gd name="T68" fmla="*/ 0 w 2166"/>
                  <a:gd name="T69" fmla="*/ 0 h 1632"/>
                  <a:gd name="T70" fmla="*/ 0 w 2166"/>
                  <a:gd name="T71" fmla="*/ 0 h 1632"/>
                  <a:gd name="T72" fmla="*/ 0 w 2166"/>
                  <a:gd name="T73" fmla="*/ 0 h 1632"/>
                  <a:gd name="T74" fmla="*/ 0 w 2166"/>
                  <a:gd name="T75" fmla="*/ 0 h 1632"/>
                  <a:gd name="T76" fmla="*/ 0 w 2166"/>
                  <a:gd name="T77" fmla="*/ 0 h 1632"/>
                  <a:gd name="T78" fmla="*/ 0 w 2166"/>
                  <a:gd name="T79" fmla="*/ 0 h 1632"/>
                  <a:gd name="T80" fmla="*/ 0 w 2166"/>
                  <a:gd name="T81" fmla="*/ 0 h 1632"/>
                  <a:gd name="T82" fmla="*/ 0 w 2166"/>
                  <a:gd name="T83" fmla="*/ 0 h 1632"/>
                  <a:gd name="T84" fmla="*/ 0 w 2166"/>
                  <a:gd name="T85" fmla="*/ 0 h 16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6"/>
                  <a:gd name="T130" fmla="*/ 0 h 1632"/>
                  <a:gd name="T131" fmla="*/ 2166 w 2166"/>
                  <a:gd name="T132" fmla="*/ 1632 h 16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6" h="1632">
                    <a:moveTo>
                      <a:pt x="0" y="71"/>
                    </a:moveTo>
                    <a:lnTo>
                      <a:pt x="55" y="75"/>
                    </a:lnTo>
                    <a:lnTo>
                      <a:pt x="111" y="80"/>
                    </a:lnTo>
                    <a:lnTo>
                      <a:pt x="165" y="87"/>
                    </a:lnTo>
                    <a:lnTo>
                      <a:pt x="219" y="94"/>
                    </a:lnTo>
                    <a:lnTo>
                      <a:pt x="273" y="103"/>
                    </a:lnTo>
                    <a:lnTo>
                      <a:pt x="327" y="111"/>
                    </a:lnTo>
                    <a:lnTo>
                      <a:pt x="379" y="121"/>
                    </a:lnTo>
                    <a:lnTo>
                      <a:pt x="432" y="132"/>
                    </a:lnTo>
                    <a:lnTo>
                      <a:pt x="484" y="142"/>
                    </a:lnTo>
                    <a:lnTo>
                      <a:pt x="534" y="154"/>
                    </a:lnTo>
                    <a:lnTo>
                      <a:pt x="585" y="167"/>
                    </a:lnTo>
                    <a:lnTo>
                      <a:pt x="635" y="180"/>
                    </a:lnTo>
                    <a:lnTo>
                      <a:pt x="685" y="195"/>
                    </a:lnTo>
                    <a:lnTo>
                      <a:pt x="734" y="209"/>
                    </a:lnTo>
                    <a:lnTo>
                      <a:pt x="782" y="225"/>
                    </a:lnTo>
                    <a:lnTo>
                      <a:pt x="830" y="241"/>
                    </a:lnTo>
                    <a:lnTo>
                      <a:pt x="877" y="258"/>
                    </a:lnTo>
                    <a:lnTo>
                      <a:pt x="923" y="276"/>
                    </a:lnTo>
                    <a:lnTo>
                      <a:pt x="969" y="294"/>
                    </a:lnTo>
                    <a:lnTo>
                      <a:pt x="1015" y="312"/>
                    </a:lnTo>
                    <a:lnTo>
                      <a:pt x="1058" y="333"/>
                    </a:lnTo>
                    <a:lnTo>
                      <a:pt x="1102" y="353"/>
                    </a:lnTo>
                    <a:lnTo>
                      <a:pt x="1145" y="373"/>
                    </a:lnTo>
                    <a:lnTo>
                      <a:pt x="1188" y="394"/>
                    </a:lnTo>
                    <a:lnTo>
                      <a:pt x="1229" y="417"/>
                    </a:lnTo>
                    <a:lnTo>
                      <a:pt x="1270" y="439"/>
                    </a:lnTo>
                    <a:lnTo>
                      <a:pt x="1309" y="463"/>
                    </a:lnTo>
                    <a:lnTo>
                      <a:pt x="1349" y="486"/>
                    </a:lnTo>
                    <a:lnTo>
                      <a:pt x="1387" y="511"/>
                    </a:lnTo>
                    <a:lnTo>
                      <a:pt x="1424" y="535"/>
                    </a:lnTo>
                    <a:lnTo>
                      <a:pt x="1461" y="561"/>
                    </a:lnTo>
                    <a:lnTo>
                      <a:pt x="1497" y="587"/>
                    </a:lnTo>
                    <a:lnTo>
                      <a:pt x="1531" y="613"/>
                    </a:lnTo>
                    <a:lnTo>
                      <a:pt x="1565" y="641"/>
                    </a:lnTo>
                    <a:lnTo>
                      <a:pt x="1599" y="668"/>
                    </a:lnTo>
                    <a:lnTo>
                      <a:pt x="1631" y="696"/>
                    </a:lnTo>
                    <a:lnTo>
                      <a:pt x="1662" y="724"/>
                    </a:lnTo>
                    <a:lnTo>
                      <a:pt x="1692" y="753"/>
                    </a:lnTo>
                    <a:lnTo>
                      <a:pt x="1721" y="783"/>
                    </a:lnTo>
                    <a:lnTo>
                      <a:pt x="1749" y="813"/>
                    </a:lnTo>
                    <a:lnTo>
                      <a:pt x="1777" y="843"/>
                    </a:lnTo>
                    <a:lnTo>
                      <a:pt x="1803" y="874"/>
                    </a:lnTo>
                    <a:lnTo>
                      <a:pt x="1828" y="905"/>
                    </a:lnTo>
                    <a:lnTo>
                      <a:pt x="1852" y="936"/>
                    </a:lnTo>
                    <a:lnTo>
                      <a:pt x="1876" y="968"/>
                    </a:lnTo>
                    <a:lnTo>
                      <a:pt x="1897" y="1000"/>
                    </a:lnTo>
                    <a:lnTo>
                      <a:pt x="1918" y="1032"/>
                    </a:lnTo>
                    <a:lnTo>
                      <a:pt x="1938" y="1065"/>
                    </a:lnTo>
                    <a:lnTo>
                      <a:pt x="1958" y="1098"/>
                    </a:lnTo>
                    <a:lnTo>
                      <a:pt x="1975" y="1132"/>
                    </a:lnTo>
                    <a:lnTo>
                      <a:pt x="1992" y="1167"/>
                    </a:lnTo>
                    <a:lnTo>
                      <a:pt x="2006" y="1201"/>
                    </a:lnTo>
                    <a:lnTo>
                      <a:pt x="2021" y="1235"/>
                    </a:lnTo>
                    <a:lnTo>
                      <a:pt x="2034" y="1270"/>
                    </a:lnTo>
                    <a:lnTo>
                      <a:pt x="2046" y="1304"/>
                    </a:lnTo>
                    <a:lnTo>
                      <a:pt x="2056" y="1340"/>
                    </a:lnTo>
                    <a:lnTo>
                      <a:pt x="2066" y="1376"/>
                    </a:lnTo>
                    <a:lnTo>
                      <a:pt x="2075" y="1411"/>
                    </a:lnTo>
                    <a:lnTo>
                      <a:pt x="2081" y="1447"/>
                    </a:lnTo>
                    <a:lnTo>
                      <a:pt x="2087" y="1484"/>
                    </a:lnTo>
                    <a:lnTo>
                      <a:pt x="2091" y="1521"/>
                    </a:lnTo>
                    <a:lnTo>
                      <a:pt x="2094" y="1557"/>
                    </a:lnTo>
                    <a:lnTo>
                      <a:pt x="2097" y="1595"/>
                    </a:lnTo>
                    <a:lnTo>
                      <a:pt x="2098" y="1632"/>
                    </a:lnTo>
                    <a:lnTo>
                      <a:pt x="2166" y="1632"/>
                    </a:lnTo>
                    <a:lnTo>
                      <a:pt x="2166" y="1592"/>
                    </a:lnTo>
                    <a:lnTo>
                      <a:pt x="2164" y="1552"/>
                    </a:lnTo>
                    <a:lnTo>
                      <a:pt x="2160" y="1513"/>
                    </a:lnTo>
                    <a:lnTo>
                      <a:pt x="2156" y="1474"/>
                    </a:lnTo>
                    <a:lnTo>
                      <a:pt x="2149" y="1435"/>
                    </a:lnTo>
                    <a:lnTo>
                      <a:pt x="2142" y="1396"/>
                    </a:lnTo>
                    <a:lnTo>
                      <a:pt x="2133" y="1358"/>
                    </a:lnTo>
                    <a:lnTo>
                      <a:pt x="2122" y="1320"/>
                    </a:lnTo>
                    <a:lnTo>
                      <a:pt x="2111" y="1283"/>
                    </a:lnTo>
                    <a:lnTo>
                      <a:pt x="2099" y="1246"/>
                    </a:lnTo>
                    <a:lnTo>
                      <a:pt x="2085" y="1208"/>
                    </a:lnTo>
                    <a:lnTo>
                      <a:pt x="2070" y="1172"/>
                    </a:lnTo>
                    <a:lnTo>
                      <a:pt x="2053" y="1136"/>
                    </a:lnTo>
                    <a:lnTo>
                      <a:pt x="2035" y="1099"/>
                    </a:lnTo>
                    <a:lnTo>
                      <a:pt x="2018" y="1064"/>
                    </a:lnTo>
                    <a:lnTo>
                      <a:pt x="1997" y="1029"/>
                    </a:lnTo>
                    <a:lnTo>
                      <a:pt x="1976" y="995"/>
                    </a:lnTo>
                    <a:lnTo>
                      <a:pt x="1954" y="960"/>
                    </a:lnTo>
                    <a:lnTo>
                      <a:pt x="1932" y="926"/>
                    </a:lnTo>
                    <a:lnTo>
                      <a:pt x="1907" y="893"/>
                    </a:lnTo>
                    <a:lnTo>
                      <a:pt x="1882" y="860"/>
                    </a:lnTo>
                    <a:lnTo>
                      <a:pt x="1855" y="827"/>
                    </a:lnTo>
                    <a:lnTo>
                      <a:pt x="1828" y="795"/>
                    </a:lnTo>
                    <a:lnTo>
                      <a:pt x="1799" y="764"/>
                    </a:lnTo>
                    <a:lnTo>
                      <a:pt x="1770" y="733"/>
                    </a:lnTo>
                    <a:lnTo>
                      <a:pt x="1740" y="702"/>
                    </a:lnTo>
                    <a:lnTo>
                      <a:pt x="1708" y="672"/>
                    </a:lnTo>
                    <a:lnTo>
                      <a:pt x="1675" y="642"/>
                    </a:lnTo>
                    <a:lnTo>
                      <a:pt x="1642" y="613"/>
                    </a:lnTo>
                    <a:lnTo>
                      <a:pt x="1608" y="585"/>
                    </a:lnTo>
                    <a:lnTo>
                      <a:pt x="1573" y="557"/>
                    </a:lnTo>
                    <a:lnTo>
                      <a:pt x="1536" y="530"/>
                    </a:lnTo>
                    <a:lnTo>
                      <a:pt x="1500" y="503"/>
                    </a:lnTo>
                    <a:lnTo>
                      <a:pt x="1463" y="477"/>
                    </a:lnTo>
                    <a:lnTo>
                      <a:pt x="1423" y="451"/>
                    </a:lnTo>
                    <a:lnTo>
                      <a:pt x="1384" y="425"/>
                    </a:lnTo>
                    <a:lnTo>
                      <a:pt x="1345" y="401"/>
                    </a:lnTo>
                    <a:lnTo>
                      <a:pt x="1303" y="377"/>
                    </a:lnTo>
                    <a:lnTo>
                      <a:pt x="1262" y="354"/>
                    </a:lnTo>
                    <a:lnTo>
                      <a:pt x="1219" y="331"/>
                    </a:lnTo>
                    <a:lnTo>
                      <a:pt x="1175" y="309"/>
                    </a:lnTo>
                    <a:lnTo>
                      <a:pt x="1131" y="288"/>
                    </a:lnTo>
                    <a:lnTo>
                      <a:pt x="1086" y="267"/>
                    </a:lnTo>
                    <a:lnTo>
                      <a:pt x="1041" y="247"/>
                    </a:lnTo>
                    <a:lnTo>
                      <a:pt x="995" y="228"/>
                    </a:lnTo>
                    <a:lnTo>
                      <a:pt x="947" y="209"/>
                    </a:lnTo>
                    <a:lnTo>
                      <a:pt x="901" y="192"/>
                    </a:lnTo>
                    <a:lnTo>
                      <a:pt x="852" y="173"/>
                    </a:lnTo>
                    <a:lnTo>
                      <a:pt x="803" y="157"/>
                    </a:lnTo>
                    <a:lnTo>
                      <a:pt x="753" y="141"/>
                    </a:lnTo>
                    <a:lnTo>
                      <a:pt x="704" y="126"/>
                    </a:lnTo>
                    <a:lnTo>
                      <a:pt x="653" y="111"/>
                    </a:lnTo>
                    <a:lnTo>
                      <a:pt x="602" y="98"/>
                    </a:lnTo>
                    <a:lnTo>
                      <a:pt x="550" y="85"/>
                    </a:lnTo>
                    <a:lnTo>
                      <a:pt x="498" y="73"/>
                    </a:lnTo>
                    <a:lnTo>
                      <a:pt x="445" y="61"/>
                    </a:lnTo>
                    <a:lnTo>
                      <a:pt x="391" y="51"/>
                    </a:lnTo>
                    <a:lnTo>
                      <a:pt x="337" y="41"/>
                    </a:lnTo>
                    <a:lnTo>
                      <a:pt x="283" y="32"/>
                    </a:lnTo>
                    <a:lnTo>
                      <a:pt x="228" y="24"/>
                    </a:lnTo>
                    <a:lnTo>
                      <a:pt x="173" y="16"/>
                    </a:lnTo>
                    <a:lnTo>
                      <a:pt x="117" y="10"/>
                    </a:lnTo>
                    <a:lnTo>
                      <a:pt x="61" y="5"/>
                    </a:lnTo>
                    <a:lnTo>
                      <a:pt x="5" y="0"/>
                    </a:lnTo>
                    <a:lnTo>
                      <a:pt x="0"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62" name="Freeform 1061"/>
              <p:cNvSpPr>
                <a:spLocks/>
              </p:cNvSpPr>
              <p:nvPr/>
            </p:nvSpPr>
            <p:spPr bwMode="auto">
              <a:xfrm>
                <a:off x="5163" y="19"/>
                <a:ext cx="123" cy="148"/>
              </a:xfrm>
              <a:custGeom>
                <a:avLst/>
                <a:gdLst>
                  <a:gd name="T0" fmla="*/ 0 w 2201"/>
                  <a:gd name="T1" fmla="*/ 0 h 1635"/>
                  <a:gd name="T2" fmla="*/ 0 w 2201"/>
                  <a:gd name="T3" fmla="*/ 0 h 1635"/>
                  <a:gd name="T4" fmla="*/ 0 w 2201"/>
                  <a:gd name="T5" fmla="*/ 0 h 1635"/>
                  <a:gd name="T6" fmla="*/ 0 w 2201"/>
                  <a:gd name="T7" fmla="*/ 0 h 1635"/>
                  <a:gd name="T8" fmla="*/ 0 w 2201"/>
                  <a:gd name="T9" fmla="*/ 0 h 1635"/>
                  <a:gd name="T10" fmla="*/ 0 w 2201"/>
                  <a:gd name="T11" fmla="*/ 0 h 1635"/>
                  <a:gd name="T12" fmla="*/ 0 w 2201"/>
                  <a:gd name="T13" fmla="*/ 0 h 1635"/>
                  <a:gd name="T14" fmla="*/ 0 w 2201"/>
                  <a:gd name="T15" fmla="*/ 0 h 1635"/>
                  <a:gd name="T16" fmla="*/ 0 w 2201"/>
                  <a:gd name="T17" fmla="*/ 0 h 1635"/>
                  <a:gd name="T18" fmla="*/ 0 w 2201"/>
                  <a:gd name="T19" fmla="*/ 0 h 1635"/>
                  <a:gd name="T20" fmla="*/ 0 w 2201"/>
                  <a:gd name="T21" fmla="*/ 0 h 1635"/>
                  <a:gd name="T22" fmla="*/ 0 w 2201"/>
                  <a:gd name="T23" fmla="*/ 0 h 1635"/>
                  <a:gd name="T24" fmla="*/ 0 w 2201"/>
                  <a:gd name="T25" fmla="*/ 0 h 1635"/>
                  <a:gd name="T26" fmla="*/ 0 w 2201"/>
                  <a:gd name="T27" fmla="*/ 0 h 1635"/>
                  <a:gd name="T28" fmla="*/ 0 w 2201"/>
                  <a:gd name="T29" fmla="*/ 0 h 1635"/>
                  <a:gd name="T30" fmla="*/ 0 w 2201"/>
                  <a:gd name="T31" fmla="*/ 0 h 1635"/>
                  <a:gd name="T32" fmla="*/ 0 w 2201"/>
                  <a:gd name="T33" fmla="*/ 0 h 1635"/>
                  <a:gd name="T34" fmla="*/ 0 w 2201"/>
                  <a:gd name="T35" fmla="*/ 0 h 1635"/>
                  <a:gd name="T36" fmla="*/ 0 w 2201"/>
                  <a:gd name="T37" fmla="*/ 0 h 1635"/>
                  <a:gd name="T38" fmla="*/ 0 w 2201"/>
                  <a:gd name="T39" fmla="*/ 0 h 1635"/>
                  <a:gd name="T40" fmla="*/ 0 w 2201"/>
                  <a:gd name="T41" fmla="*/ 0 h 1635"/>
                  <a:gd name="T42" fmla="*/ 0 w 2201"/>
                  <a:gd name="T43" fmla="*/ 0 h 1635"/>
                  <a:gd name="T44" fmla="*/ 0 w 2201"/>
                  <a:gd name="T45" fmla="*/ 0 h 1635"/>
                  <a:gd name="T46" fmla="*/ 0 w 2201"/>
                  <a:gd name="T47" fmla="*/ 0 h 1635"/>
                  <a:gd name="T48" fmla="*/ 0 w 2201"/>
                  <a:gd name="T49" fmla="*/ 0 h 1635"/>
                  <a:gd name="T50" fmla="*/ 0 w 2201"/>
                  <a:gd name="T51" fmla="*/ 0 h 1635"/>
                  <a:gd name="T52" fmla="*/ 0 w 2201"/>
                  <a:gd name="T53" fmla="*/ 0 h 1635"/>
                  <a:gd name="T54" fmla="*/ 0 w 2201"/>
                  <a:gd name="T55" fmla="*/ 0 h 1635"/>
                  <a:gd name="T56" fmla="*/ 0 w 2201"/>
                  <a:gd name="T57" fmla="*/ 0 h 1635"/>
                  <a:gd name="T58" fmla="*/ 0 w 2201"/>
                  <a:gd name="T59" fmla="*/ 0 h 1635"/>
                  <a:gd name="T60" fmla="*/ 0 w 2201"/>
                  <a:gd name="T61" fmla="*/ 0 h 1635"/>
                  <a:gd name="T62" fmla="*/ 0 w 2201"/>
                  <a:gd name="T63" fmla="*/ 0 h 1635"/>
                  <a:gd name="T64" fmla="*/ 0 w 2201"/>
                  <a:gd name="T65" fmla="*/ 0 h 1635"/>
                  <a:gd name="T66" fmla="*/ 0 w 2201"/>
                  <a:gd name="T67" fmla="*/ 0 h 1635"/>
                  <a:gd name="T68" fmla="*/ 0 w 2201"/>
                  <a:gd name="T69" fmla="*/ 0 h 1635"/>
                  <a:gd name="T70" fmla="*/ 0 w 2201"/>
                  <a:gd name="T71" fmla="*/ 0 h 1635"/>
                  <a:gd name="T72" fmla="*/ 0 w 2201"/>
                  <a:gd name="T73" fmla="*/ 0 h 1635"/>
                  <a:gd name="T74" fmla="*/ 0 w 2201"/>
                  <a:gd name="T75" fmla="*/ 0 h 1635"/>
                  <a:gd name="T76" fmla="*/ 0 w 2201"/>
                  <a:gd name="T77" fmla="*/ 0 h 1635"/>
                  <a:gd name="T78" fmla="*/ 0 w 2201"/>
                  <a:gd name="T79" fmla="*/ 0 h 1635"/>
                  <a:gd name="T80" fmla="*/ 0 w 2201"/>
                  <a:gd name="T81" fmla="*/ 0 h 1635"/>
                  <a:gd name="T82" fmla="*/ 0 w 2201"/>
                  <a:gd name="T83" fmla="*/ 0 h 1635"/>
                  <a:gd name="T84" fmla="*/ 0 w 2201"/>
                  <a:gd name="T85" fmla="*/ 0 h 1635"/>
                  <a:gd name="T86" fmla="*/ 0 w 2201"/>
                  <a:gd name="T87" fmla="*/ 0 h 1635"/>
                  <a:gd name="T88" fmla="*/ 0 w 2201"/>
                  <a:gd name="T89" fmla="*/ 0 h 16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01"/>
                  <a:gd name="T136" fmla="*/ 0 h 1635"/>
                  <a:gd name="T137" fmla="*/ 2201 w 2201"/>
                  <a:gd name="T138" fmla="*/ 1635 h 16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01" h="1635">
                    <a:moveTo>
                      <a:pt x="69" y="1635"/>
                    </a:moveTo>
                    <a:lnTo>
                      <a:pt x="69" y="1635"/>
                    </a:lnTo>
                    <a:lnTo>
                      <a:pt x="70" y="1597"/>
                    </a:lnTo>
                    <a:lnTo>
                      <a:pt x="72" y="1559"/>
                    </a:lnTo>
                    <a:lnTo>
                      <a:pt x="76" y="1522"/>
                    </a:lnTo>
                    <a:lnTo>
                      <a:pt x="80" y="1486"/>
                    </a:lnTo>
                    <a:lnTo>
                      <a:pt x="86" y="1449"/>
                    </a:lnTo>
                    <a:lnTo>
                      <a:pt x="93" y="1412"/>
                    </a:lnTo>
                    <a:lnTo>
                      <a:pt x="101" y="1377"/>
                    </a:lnTo>
                    <a:lnTo>
                      <a:pt x="111" y="1340"/>
                    </a:lnTo>
                    <a:lnTo>
                      <a:pt x="122" y="1304"/>
                    </a:lnTo>
                    <a:lnTo>
                      <a:pt x="134" y="1269"/>
                    </a:lnTo>
                    <a:lnTo>
                      <a:pt x="147" y="1234"/>
                    </a:lnTo>
                    <a:lnTo>
                      <a:pt x="162" y="1200"/>
                    </a:lnTo>
                    <a:lnTo>
                      <a:pt x="177" y="1165"/>
                    </a:lnTo>
                    <a:lnTo>
                      <a:pt x="195" y="1131"/>
                    </a:lnTo>
                    <a:lnTo>
                      <a:pt x="212" y="1097"/>
                    </a:lnTo>
                    <a:lnTo>
                      <a:pt x="231" y="1064"/>
                    </a:lnTo>
                    <a:lnTo>
                      <a:pt x="252" y="1030"/>
                    </a:lnTo>
                    <a:lnTo>
                      <a:pt x="273" y="998"/>
                    </a:lnTo>
                    <a:lnTo>
                      <a:pt x="295" y="965"/>
                    </a:lnTo>
                    <a:lnTo>
                      <a:pt x="319" y="933"/>
                    </a:lnTo>
                    <a:lnTo>
                      <a:pt x="344" y="902"/>
                    </a:lnTo>
                    <a:lnTo>
                      <a:pt x="369" y="870"/>
                    </a:lnTo>
                    <a:lnTo>
                      <a:pt x="396" y="839"/>
                    </a:lnTo>
                    <a:lnTo>
                      <a:pt x="424" y="809"/>
                    </a:lnTo>
                    <a:lnTo>
                      <a:pt x="453" y="779"/>
                    </a:lnTo>
                    <a:lnTo>
                      <a:pt x="482" y="749"/>
                    </a:lnTo>
                    <a:lnTo>
                      <a:pt x="513" y="720"/>
                    </a:lnTo>
                    <a:lnTo>
                      <a:pt x="545" y="691"/>
                    </a:lnTo>
                    <a:lnTo>
                      <a:pt x="578" y="663"/>
                    </a:lnTo>
                    <a:lnTo>
                      <a:pt x="611" y="636"/>
                    </a:lnTo>
                    <a:lnTo>
                      <a:pt x="646" y="609"/>
                    </a:lnTo>
                    <a:lnTo>
                      <a:pt x="681" y="582"/>
                    </a:lnTo>
                    <a:lnTo>
                      <a:pt x="718" y="556"/>
                    </a:lnTo>
                    <a:lnTo>
                      <a:pt x="755" y="531"/>
                    </a:lnTo>
                    <a:lnTo>
                      <a:pt x="793" y="505"/>
                    </a:lnTo>
                    <a:lnTo>
                      <a:pt x="832" y="481"/>
                    </a:lnTo>
                    <a:lnTo>
                      <a:pt x="871" y="457"/>
                    </a:lnTo>
                    <a:lnTo>
                      <a:pt x="912" y="434"/>
                    </a:lnTo>
                    <a:lnTo>
                      <a:pt x="953" y="411"/>
                    </a:lnTo>
                    <a:lnTo>
                      <a:pt x="996" y="389"/>
                    </a:lnTo>
                    <a:lnTo>
                      <a:pt x="1038" y="368"/>
                    </a:lnTo>
                    <a:lnTo>
                      <a:pt x="1082" y="347"/>
                    </a:lnTo>
                    <a:lnTo>
                      <a:pt x="1126" y="327"/>
                    </a:lnTo>
                    <a:lnTo>
                      <a:pt x="1172" y="308"/>
                    </a:lnTo>
                    <a:lnTo>
                      <a:pt x="1218" y="289"/>
                    </a:lnTo>
                    <a:lnTo>
                      <a:pt x="1264" y="270"/>
                    </a:lnTo>
                    <a:lnTo>
                      <a:pt x="1311" y="253"/>
                    </a:lnTo>
                    <a:lnTo>
                      <a:pt x="1359" y="236"/>
                    </a:lnTo>
                    <a:lnTo>
                      <a:pt x="1407" y="220"/>
                    </a:lnTo>
                    <a:lnTo>
                      <a:pt x="1457" y="205"/>
                    </a:lnTo>
                    <a:lnTo>
                      <a:pt x="1507" y="190"/>
                    </a:lnTo>
                    <a:lnTo>
                      <a:pt x="1557" y="176"/>
                    </a:lnTo>
                    <a:lnTo>
                      <a:pt x="1608" y="164"/>
                    </a:lnTo>
                    <a:lnTo>
                      <a:pt x="1659" y="151"/>
                    </a:lnTo>
                    <a:lnTo>
                      <a:pt x="1711" y="139"/>
                    </a:lnTo>
                    <a:lnTo>
                      <a:pt x="1764" y="128"/>
                    </a:lnTo>
                    <a:lnTo>
                      <a:pt x="1817" y="119"/>
                    </a:lnTo>
                    <a:lnTo>
                      <a:pt x="1870" y="109"/>
                    </a:lnTo>
                    <a:lnTo>
                      <a:pt x="1924" y="101"/>
                    </a:lnTo>
                    <a:lnTo>
                      <a:pt x="1979" y="93"/>
                    </a:lnTo>
                    <a:lnTo>
                      <a:pt x="2034" y="87"/>
                    </a:lnTo>
                    <a:lnTo>
                      <a:pt x="2089" y="80"/>
                    </a:lnTo>
                    <a:lnTo>
                      <a:pt x="2145" y="76"/>
                    </a:lnTo>
                    <a:lnTo>
                      <a:pt x="2201" y="72"/>
                    </a:lnTo>
                    <a:lnTo>
                      <a:pt x="2197" y="0"/>
                    </a:lnTo>
                    <a:lnTo>
                      <a:pt x="2140" y="4"/>
                    </a:lnTo>
                    <a:lnTo>
                      <a:pt x="2083" y="10"/>
                    </a:lnTo>
                    <a:lnTo>
                      <a:pt x="2027" y="16"/>
                    </a:lnTo>
                    <a:lnTo>
                      <a:pt x="1971" y="23"/>
                    </a:lnTo>
                    <a:lnTo>
                      <a:pt x="1915" y="30"/>
                    </a:lnTo>
                    <a:lnTo>
                      <a:pt x="1860" y="39"/>
                    </a:lnTo>
                    <a:lnTo>
                      <a:pt x="1805" y="48"/>
                    </a:lnTo>
                    <a:lnTo>
                      <a:pt x="1751" y="59"/>
                    </a:lnTo>
                    <a:lnTo>
                      <a:pt x="1697" y="70"/>
                    </a:lnTo>
                    <a:lnTo>
                      <a:pt x="1644" y="81"/>
                    </a:lnTo>
                    <a:lnTo>
                      <a:pt x="1592" y="94"/>
                    </a:lnTo>
                    <a:lnTo>
                      <a:pt x="1539" y="108"/>
                    </a:lnTo>
                    <a:lnTo>
                      <a:pt x="1488" y="122"/>
                    </a:lnTo>
                    <a:lnTo>
                      <a:pt x="1437" y="137"/>
                    </a:lnTo>
                    <a:lnTo>
                      <a:pt x="1387" y="153"/>
                    </a:lnTo>
                    <a:lnTo>
                      <a:pt x="1338" y="169"/>
                    </a:lnTo>
                    <a:lnTo>
                      <a:pt x="1288" y="186"/>
                    </a:lnTo>
                    <a:lnTo>
                      <a:pt x="1240" y="204"/>
                    </a:lnTo>
                    <a:lnTo>
                      <a:pt x="1193" y="222"/>
                    </a:lnTo>
                    <a:lnTo>
                      <a:pt x="1146" y="242"/>
                    </a:lnTo>
                    <a:lnTo>
                      <a:pt x="1099" y="262"/>
                    </a:lnTo>
                    <a:lnTo>
                      <a:pt x="1054" y="282"/>
                    </a:lnTo>
                    <a:lnTo>
                      <a:pt x="1009" y="303"/>
                    </a:lnTo>
                    <a:lnTo>
                      <a:pt x="966" y="326"/>
                    </a:lnTo>
                    <a:lnTo>
                      <a:pt x="922" y="348"/>
                    </a:lnTo>
                    <a:lnTo>
                      <a:pt x="879" y="372"/>
                    </a:lnTo>
                    <a:lnTo>
                      <a:pt x="838" y="395"/>
                    </a:lnTo>
                    <a:lnTo>
                      <a:pt x="796" y="420"/>
                    </a:lnTo>
                    <a:lnTo>
                      <a:pt x="756" y="446"/>
                    </a:lnTo>
                    <a:lnTo>
                      <a:pt x="718" y="471"/>
                    </a:lnTo>
                    <a:lnTo>
                      <a:pt x="679" y="498"/>
                    </a:lnTo>
                    <a:lnTo>
                      <a:pt x="641" y="525"/>
                    </a:lnTo>
                    <a:lnTo>
                      <a:pt x="605" y="551"/>
                    </a:lnTo>
                    <a:lnTo>
                      <a:pt x="569" y="580"/>
                    </a:lnTo>
                    <a:lnTo>
                      <a:pt x="534" y="609"/>
                    </a:lnTo>
                    <a:lnTo>
                      <a:pt x="500" y="638"/>
                    </a:lnTo>
                    <a:lnTo>
                      <a:pt x="468" y="668"/>
                    </a:lnTo>
                    <a:lnTo>
                      <a:pt x="435" y="698"/>
                    </a:lnTo>
                    <a:lnTo>
                      <a:pt x="404" y="729"/>
                    </a:lnTo>
                    <a:lnTo>
                      <a:pt x="374" y="760"/>
                    </a:lnTo>
                    <a:lnTo>
                      <a:pt x="345" y="792"/>
                    </a:lnTo>
                    <a:lnTo>
                      <a:pt x="317" y="824"/>
                    </a:lnTo>
                    <a:lnTo>
                      <a:pt x="290" y="856"/>
                    </a:lnTo>
                    <a:lnTo>
                      <a:pt x="265" y="889"/>
                    </a:lnTo>
                    <a:lnTo>
                      <a:pt x="240" y="923"/>
                    </a:lnTo>
                    <a:lnTo>
                      <a:pt x="217" y="957"/>
                    </a:lnTo>
                    <a:lnTo>
                      <a:pt x="194" y="991"/>
                    </a:lnTo>
                    <a:lnTo>
                      <a:pt x="173" y="1026"/>
                    </a:lnTo>
                    <a:lnTo>
                      <a:pt x="152" y="1062"/>
                    </a:lnTo>
                    <a:lnTo>
                      <a:pt x="134" y="1098"/>
                    </a:lnTo>
                    <a:lnTo>
                      <a:pt x="115" y="1133"/>
                    </a:lnTo>
                    <a:lnTo>
                      <a:pt x="99" y="1171"/>
                    </a:lnTo>
                    <a:lnTo>
                      <a:pt x="84" y="1207"/>
                    </a:lnTo>
                    <a:lnTo>
                      <a:pt x="69" y="1244"/>
                    </a:lnTo>
                    <a:lnTo>
                      <a:pt x="57" y="1283"/>
                    </a:lnTo>
                    <a:lnTo>
                      <a:pt x="44" y="1320"/>
                    </a:lnTo>
                    <a:lnTo>
                      <a:pt x="34" y="1359"/>
                    </a:lnTo>
                    <a:lnTo>
                      <a:pt x="26" y="1397"/>
                    </a:lnTo>
                    <a:lnTo>
                      <a:pt x="17" y="1437"/>
                    </a:lnTo>
                    <a:lnTo>
                      <a:pt x="11" y="1475"/>
                    </a:lnTo>
                    <a:lnTo>
                      <a:pt x="7" y="1515"/>
                    </a:lnTo>
                    <a:lnTo>
                      <a:pt x="3" y="1555"/>
                    </a:lnTo>
                    <a:lnTo>
                      <a:pt x="1" y="1595"/>
                    </a:lnTo>
                    <a:lnTo>
                      <a:pt x="0" y="1635"/>
                    </a:lnTo>
                    <a:lnTo>
                      <a:pt x="69" y="16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63" name="Freeform 1062"/>
              <p:cNvSpPr>
                <a:spLocks/>
              </p:cNvSpPr>
              <p:nvPr/>
            </p:nvSpPr>
            <p:spPr bwMode="auto">
              <a:xfrm>
                <a:off x="5163" y="167"/>
                <a:ext cx="122" cy="149"/>
              </a:xfrm>
              <a:custGeom>
                <a:avLst/>
                <a:gdLst>
                  <a:gd name="T0" fmla="*/ 0 w 2189"/>
                  <a:gd name="T1" fmla="*/ 0 h 1633"/>
                  <a:gd name="T2" fmla="*/ 0 w 2189"/>
                  <a:gd name="T3" fmla="*/ 0 h 1633"/>
                  <a:gd name="T4" fmla="*/ 0 w 2189"/>
                  <a:gd name="T5" fmla="*/ 0 h 1633"/>
                  <a:gd name="T6" fmla="*/ 0 w 2189"/>
                  <a:gd name="T7" fmla="*/ 0 h 1633"/>
                  <a:gd name="T8" fmla="*/ 0 w 2189"/>
                  <a:gd name="T9" fmla="*/ 0 h 1633"/>
                  <a:gd name="T10" fmla="*/ 0 w 2189"/>
                  <a:gd name="T11" fmla="*/ 0 h 1633"/>
                  <a:gd name="T12" fmla="*/ 0 w 2189"/>
                  <a:gd name="T13" fmla="*/ 0 h 1633"/>
                  <a:gd name="T14" fmla="*/ 0 w 2189"/>
                  <a:gd name="T15" fmla="*/ 0 h 1633"/>
                  <a:gd name="T16" fmla="*/ 0 w 2189"/>
                  <a:gd name="T17" fmla="*/ 0 h 1633"/>
                  <a:gd name="T18" fmla="*/ 0 w 2189"/>
                  <a:gd name="T19" fmla="*/ 0 h 1633"/>
                  <a:gd name="T20" fmla="*/ 0 w 2189"/>
                  <a:gd name="T21" fmla="*/ 0 h 1633"/>
                  <a:gd name="T22" fmla="*/ 0 w 2189"/>
                  <a:gd name="T23" fmla="*/ 0 h 1633"/>
                  <a:gd name="T24" fmla="*/ 0 w 2189"/>
                  <a:gd name="T25" fmla="*/ 0 h 1633"/>
                  <a:gd name="T26" fmla="*/ 0 w 2189"/>
                  <a:gd name="T27" fmla="*/ 0 h 1633"/>
                  <a:gd name="T28" fmla="*/ 0 w 2189"/>
                  <a:gd name="T29" fmla="*/ 0 h 1633"/>
                  <a:gd name="T30" fmla="*/ 0 w 2189"/>
                  <a:gd name="T31" fmla="*/ 0 h 1633"/>
                  <a:gd name="T32" fmla="*/ 0 w 2189"/>
                  <a:gd name="T33" fmla="*/ 0 h 1633"/>
                  <a:gd name="T34" fmla="*/ 0 w 2189"/>
                  <a:gd name="T35" fmla="*/ 0 h 1633"/>
                  <a:gd name="T36" fmla="*/ 0 w 2189"/>
                  <a:gd name="T37" fmla="*/ 0 h 1633"/>
                  <a:gd name="T38" fmla="*/ 0 w 2189"/>
                  <a:gd name="T39" fmla="*/ 0 h 1633"/>
                  <a:gd name="T40" fmla="*/ 0 w 2189"/>
                  <a:gd name="T41" fmla="*/ 0 h 1633"/>
                  <a:gd name="T42" fmla="*/ 0 w 2189"/>
                  <a:gd name="T43" fmla="*/ 0 h 1633"/>
                  <a:gd name="T44" fmla="*/ 0 w 2189"/>
                  <a:gd name="T45" fmla="*/ 0 h 1633"/>
                  <a:gd name="T46" fmla="*/ 0 w 2189"/>
                  <a:gd name="T47" fmla="*/ 0 h 1633"/>
                  <a:gd name="T48" fmla="*/ 0 w 2189"/>
                  <a:gd name="T49" fmla="*/ 0 h 1633"/>
                  <a:gd name="T50" fmla="*/ 0 w 2189"/>
                  <a:gd name="T51" fmla="*/ 0 h 1633"/>
                  <a:gd name="T52" fmla="*/ 0 w 2189"/>
                  <a:gd name="T53" fmla="*/ 0 h 1633"/>
                  <a:gd name="T54" fmla="*/ 0 w 2189"/>
                  <a:gd name="T55" fmla="*/ 0 h 1633"/>
                  <a:gd name="T56" fmla="*/ 0 w 2189"/>
                  <a:gd name="T57" fmla="*/ 0 h 1633"/>
                  <a:gd name="T58" fmla="*/ 0 w 2189"/>
                  <a:gd name="T59" fmla="*/ 0 h 1633"/>
                  <a:gd name="T60" fmla="*/ 0 w 2189"/>
                  <a:gd name="T61" fmla="*/ 0 h 1633"/>
                  <a:gd name="T62" fmla="*/ 0 w 2189"/>
                  <a:gd name="T63" fmla="*/ 0 h 1633"/>
                  <a:gd name="T64" fmla="*/ 0 w 2189"/>
                  <a:gd name="T65" fmla="*/ 0 h 1633"/>
                  <a:gd name="T66" fmla="*/ 0 w 2189"/>
                  <a:gd name="T67" fmla="*/ 0 h 1633"/>
                  <a:gd name="T68" fmla="*/ 0 w 2189"/>
                  <a:gd name="T69" fmla="*/ 0 h 1633"/>
                  <a:gd name="T70" fmla="*/ 0 w 2189"/>
                  <a:gd name="T71" fmla="*/ 0 h 1633"/>
                  <a:gd name="T72" fmla="*/ 0 w 2189"/>
                  <a:gd name="T73" fmla="*/ 0 h 1633"/>
                  <a:gd name="T74" fmla="*/ 0 w 2189"/>
                  <a:gd name="T75" fmla="*/ 0 h 1633"/>
                  <a:gd name="T76" fmla="*/ 0 w 2189"/>
                  <a:gd name="T77" fmla="*/ 0 h 1633"/>
                  <a:gd name="T78" fmla="*/ 0 w 2189"/>
                  <a:gd name="T79" fmla="*/ 0 h 1633"/>
                  <a:gd name="T80" fmla="*/ 0 w 2189"/>
                  <a:gd name="T81" fmla="*/ 0 h 1633"/>
                  <a:gd name="T82" fmla="*/ 0 w 2189"/>
                  <a:gd name="T83" fmla="*/ 0 h 1633"/>
                  <a:gd name="T84" fmla="*/ 0 w 2189"/>
                  <a:gd name="T85" fmla="*/ 0 h 16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9"/>
                  <a:gd name="T130" fmla="*/ 0 h 1633"/>
                  <a:gd name="T131" fmla="*/ 2189 w 2189"/>
                  <a:gd name="T132" fmla="*/ 1633 h 16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9" h="1633">
                    <a:moveTo>
                      <a:pt x="2189" y="1563"/>
                    </a:moveTo>
                    <a:lnTo>
                      <a:pt x="2133" y="1558"/>
                    </a:lnTo>
                    <a:lnTo>
                      <a:pt x="2078" y="1553"/>
                    </a:lnTo>
                    <a:lnTo>
                      <a:pt x="2024" y="1547"/>
                    </a:lnTo>
                    <a:lnTo>
                      <a:pt x="1969" y="1540"/>
                    </a:lnTo>
                    <a:lnTo>
                      <a:pt x="1914" y="1533"/>
                    </a:lnTo>
                    <a:lnTo>
                      <a:pt x="1861" y="1524"/>
                    </a:lnTo>
                    <a:lnTo>
                      <a:pt x="1807" y="1515"/>
                    </a:lnTo>
                    <a:lnTo>
                      <a:pt x="1754" y="1505"/>
                    </a:lnTo>
                    <a:lnTo>
                      <a:pt x="1702" y="1493"/>
                    </a:lnTo>
                    <a:lnTo>
                      <a:pt x="1650" y="1481"/>
                    </a:lnTo>
                    <a:lnTo>
                      <a:pt x="1599" y="1470"/>
                    </a:lnTo>
                    <a:lnTo>
                      <a:pt x="1548" y="1456"/>
                    </a:lnTo>
                    <a:lnTo>
                      <a:pt x="1498" y="1442"/>
                    </a:lnTo>
                    <a:lnTo>
                      <a:pt x="1449" y="1428"/>
                    </a:lnTo>
                    <a:lnTo>
                      <a:pt x="1400" y="1412"/>
                    </a:lnTo>
                    <a:lnTo>
                      <a:pt x="1351" y="1396"/>
                    </a:lnTo>
                    <a:lnTo>
                      <a:pt x="1304" y="1379"/>
                    </a:lnTo>
                    <a:lnTo>
                      <a:pt x="1257" y="1362"/>
                    </a:lnTo>
                    <a:lnTo>
                      <a:pt x="1210" y="1344"/>
                    </a:lnTo>
                    <a:lnTo>
                      <a:pt x="1166" y="1325"/>
                    </a:lnTo>
                    <a:lnTo>
                      <a:pt x="1120" y="1305"/>
                    </a:lnTo>
                    <a:lnTo>
                      <a:pt x="1077" y="1285"/>
                    </a:lnTo>
                    <a:lnTo>
                      <a:pt x="1033" y="1264"/>
                    </a:lnTo>
                    <a:lnTo>
                      <a:pt x="990" y="1242"/>
                    </a:lnTo>
                    <a:lnTo>
                      <a:pt x="948" y="1221"/>
                    </a:lnTo>
                    <a:lnTo>
                      <a:pt x="907" y="1198"/>
                    </a:lnTo>
                    <a:lnTo>
                      <a:pt x="867" y="1175"/>
                    </a:lnTo>
                    <a:lnTo>
                      <a:pt x="828" y="1151"/>
                    </a:lnTo>
                    <a:lnTo>
                      <a:pt x="788" y="1127"/>
                    </a:lnTo>
                    <a:lnTo>
                      <a:pt x="751" y="1101"/>
                    </a:lnTo>
                    <a:lnTo>
                      <a:pt x="713" y="1076"/>
                    </a:lnTo>
                    <a:lnTo>
                      <a:pt x="677" y="1050"/>
                    </a:lnTo>
                    <a:lnTo>
                      <a:pt x="642" y="1023"/>
                    </a:lnTo>
                    <a:lnTo>
                      <a:pt x="608" y="997"/>
                    </a:lnTo>
                    <a:lnTo>
                      <a:pt x="574" y="969"/>
                    </a:lnTo>
                    <a:lnTo>
                      <a:pt x="542" y="941"/>
                    </a:lnTo>
                    <a:lnTo>
                      <a:pt x="510" y="912"/>
                    </a:lnTo>
                    <a:lnTo>
                      <a:pt x="480" y="883"/>
                    </a:lnTo>
                    <a:lnTo>
                      <a:pt x="450" y="854"/>
                    </a:lnTo>
                    <a:lnTo>
                      <a:pt x="422" y="824"/>
                    </a:lnTo>
                    <a:lnTo>
                      <a:pt x="394" y="794"/>
                    </a:lnTo>
                    <a:lnTo>
                      <a:pt x="368" y="763"/>
                    </a:lnTo>
                    <a:lnTo>
                      <a:pt x="342" y="732"/>
                    </a:lnTo>
                    <a:lnTo>
                      <a:pt x="317" y="700"/>
                    </a:lnTo>
                    <a:lnTo>
                      <a:pt x="294" y="668"/>
                    </a:lnTo>
                    <a:lnTo>
                      <a:pt x="272" y="636"/>
                    </a:lnTo>
                    <a:lnTo>
                      <a:pt x="251" y="603"/>
                    </a:lnTo>
                    <a:lnTo>
                      <a:pt x="230" y="569"/>
                    </a:lnTo>
                    <a:lnTo>
                      <a:pt x="211" y="536"/>
                    </a:lnTo>
                    <a:lnTo>
                      <a:pt x="194" y="502"/>
                    </a:lnTo>
                    <a:lnTo>
                      <a:pt x="177" y="469"/>
                    </a:lnTo>
                    <a:lnTo>
                      <a:pt x="162" y="434"/>
                    </a:lnTo>
                    <a:lnTo>
                      <a:pt x="147" y="400"/>
                    </a:lnTo>
                    <a:lnTo>
                      <a:pt x="134" y="364"/>
                    </a:lnTo>
                    <a:lnTo>
                      <a:pt x="121" y="329"/>
                    </a:lnTo>
                    <a:lnTo>
                      <a:pt x="111" y="294"/>
                    </a:lnTo>
                    <a:lnTo>
                      <a:pt x="101" y="258"/>
                    </a:lnTo>
                    <a:lnTo>
                      <a:pt x="93" y="221"/>
                    </a:lnTo>
                    <a:lnTo>
                      <a:pt x="86" y="185"/>
                    </a:lnTo>
                    <a:lnTo>
                      <a:pt x="80" y="149"/>
                    </a:lnTo>
                    <a:lnTo>
                      <a:pt x="76" y="112"/>
                    </a:lnTo>
                    <a:lnTo>
                      <a:pt x="71" y="75"/>
                    </a:lnTo>
                    <a:lnTo>
                      <a:pt x="70" y="38"/>
                    </a:lnTo>
                    <a:lnTo>
                      <a:pt x="69" y="0"/>
                    </a:lnTo>
                    <a:lnTo>
                      <a:pt x="0" y="0"/>
                    </a:lnTo>
                    <a:lnTo>
                      <a:pt x="1" y="40"/>
                    </a:lnTo>
                    <a:lnTo>
                      <a:pt x="3" y="80"/>
                    </a:lnTo>
                    <a:lnTo>
                      <a:pt x="7" y="120"/>
                    </a:lnTo>
                    <a:lnTo>
                      <a:pt x="11" y="159"/>
                    </a:lnTo>
                    <a:lnTo>
                      <a:pt x="17" y="198"/>
                    </a:lnTo>
                    <a:lnTo>
                      <a:pt x="26" y="237"/>
                    </a:lnTo>
                    <a:lnTo>
                      <a:pt x="34" y="276"/>
                    </a:lnTo>
                    <a:lnTo>
                      <a:pt x="44" y="313"/>
                    </a:lnTo>
                    <a:lnTo>
                      <a:pt x="56" y="352"/>
                    </a:lnTo>
                    <a:lnTo>
                      <a:pt x="69" y="389"/>
                    </a:lnTo>
                    <a:lnTo>
                      <a:pt x="83" y="426"/>
                    </a:lnTo>
                    <a:lnTo>
                      <a:pt x="98" y="463"/>
                    </a:lnTo>
                    <a:lnTo>
                      <a:pt x="115" y="500"/>
                    </a:lnTo>
                    <a:lnTo>
                      <a:pt x="133" y="535"/>
                    </a:lnTo>
                    <a:lnTo>
                      <a:pt x="151" y="572"/>
                    </a:lnTo>
                    <a:lnTo>
                      <a:pt x="172" y="607"/>
                    </a:lnTo>
                    <a:lnTo>
                      <a:pt x="193" y="642"/>
                    </a:lnTo>
                    <a:lnTo>
                      <a:pt x="216" y="676"/>
                    </a:lnTo>
                    <a:lnTo>
                      <a:pt x="238" y="710"/>
                    </a:lnTo>
                    <a:lnTo>
                      <a:pt x="263" y="744"/>
                    </a:lnTo>
                    <a:lnTo>
                      <a:pt x="288" y="777"/>
                    </a:lnTo>
                    <a:lnTo>
                      <a:pt x="315" y="810"/>
                    </a:lnTo>
                    <a:lnTo>
                      <a:pt x="343" y="842"/>
                    </a:lnTo>
                    <a:lnTo>
                      <a:pt x="372" y="873"/>
                    </a:lnTo>
                    <a:lnTo>
                      <a:pt x="402" y="904"/>
                    </a:lnTo>
                    <a:lnTo>
                      <a:pt x="432" y="935"/>
                    </a:lnTo>
                    <a:lnTo>
                      <a:pt x="465" y="965"/>
                    </a:lnTo>
                    <a:lnTo>
                      <a:pt x="498" y="995"/>
                    </a:lnTo>
                    <a:lnTo>
                      <a:pt x="531" y="1023"/>
                    </a:lnTo>
                    <a:lnTo>
                      <a:pt x="565" y="1052"/>
                    </a:lnTo>
                    <a:lnTo>
                      <a:pt x="601" y="1080"/>
                    </a:lnTo>
                    <a:lnTo>
                      <a:pt x="638" y="1108"/>
                    </a:lnTo>
                    <a:lnTo>
                      <a:pt x="675" y="1134"/>
                    </a:lnTo>
                    <a:lnTo>
                      <a:pt x="712" y="1161"/>
                    </a:lnTo>
                    <a:lnTo>
                      <a:pt x="752" y="1187"/>
                    </a:lnTo>
                    <a:lnTo>
                      <a:pt x="792" y="1212"/>
                    </a:lnTo>
                    <a:lnTo>
                      <a:pt x="833" y="1237"/>
                    </a:lnTo>
                    <a:lnTo>
                      <a:pt x="874" y="1260"/>
                    </a:lnTo>
                    <a:lnTo>
                      <a:pt x="917" y="1284"/>
                    </a:lnTo>
                    <a:lnTo>
                      <a:pt x="959" y="1306"/>
                    </a:lnTo>
                    <a:lnTo>
                      <a:pt x="1003" y="1329"/>
                    </a:lnTo>
                    <a:lnTo>
                      <a:pt x="1047" y="1350"/>
                    </a:lnTo>
                    <a:lnTo>
                      <a:pt x="1093" y="1370"/>
                    </a:lnTo>
                    <a:lnTo>
                      <a:pt x="1139" y="1391"/>
                    </a:lnTo>
                    <a:lnTo>
                      <a:pt x="1185" y="1410"/>
                    </a:lnTo>
                    <a:lnTo>
                      <a:pt x="1233" y="1428"/>
                    </a:lnTo>
                    <a:lnTo>
                      <a:pt x="1281" y="1446"/>
                    </a:lnTo>
                    <a:lnTo>
                      <a:pt x="1330" y="1463"/>
                    </a:lnTo>
                    <a:lnTo>
                      <a:pt x="1379" y="1480"/>
                    </a:lnTo>
                    <a:lnTo>
                      <a:pt x="1429" y="1495"/>
                    </a:lnTo>
                    <a:lnTo>
                      <a:pt x="1480" y="1510"/>
                    </a:lnTo>
                    <a:lnTo>
                      <a:pt x="1531" y="1525"/>
                    </a:lnTo>
                    <a:lnTo>
                      <a:pt x="1583" y="1538"/>
                    </a:lnTo>
                    <a:lnTo>
                      <a:pt x="1635" y="1551"/>
                    </a:lnTo>
                    <a:lnTo>
                      <a:pt x="1687" y="1563"/>
                    </a:lnTo>
                    <a:lnTo>
                      <a:pt x="1741" y="1574"/>
                    </a:lnTo>
                    <a:lnTo>
                      <a:pt x="1795" y="1585"/>
                    </a:lnTo>
                    <a:lnTo>
                      <a:pt x="1849" y="1594"/>
                    </a:lnTo>
                    <a:lnTo>
                      <a:pt x="1904" y="1603"/>
                    </a:lnTo>
                    <a:lnTo>
                      <a:pt x="1959" y="1611"/>
                    </a:lnTo>
                    <a:lnTo>
                      <a:pt x="2015" y="1618"/>
                    </a:lnTo>
                    <a:lnTo>
                      <a:pt x="2071" y="1624"/>
                    </a:lnTo>
                    <a:lnTo>
                      <a:pt x="2128" y="1629"/>
                    </a:lnTo>
                    <a:lnTo>
                      <a:pt x="2185" y="1633"/>
                    </a:lnTo>
                    <a:lnTo>
                      <a:pt x="2189" y="156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64" name="Freeform 1063"/>
              <p:cNvSpPr>
                <a:spLocks/>
              </p:cNvSpPr>
              <p:nvPr/>
            </p:nvSpPr>
            <p:spPr bwMode="auto">
              <a:xfrm>
                <a:off x="5313" y="167"/>
                <a:ext cx="54" cy="146"/>
              </a:xfrm>
              <a:custGeom>
                <a:avLst/>
                <a:gdLst>
                  <a:gd name="T0" fmla="*/ 0 w 973"/>
                  <a:gd name="T1" fmla="*/ 0 h 1599"/>
                  <a:gd name="T2" fmla="*/ 0 w 973"/>
                  <a:gd name="T3" fmla="*/ 0 h 1599"/>
                  <a:gd name="T4" fmla="*/ 0 w 973"/>
                  <a:gd name="T5" fmla="*/ 0 h 1599"/>
                  <a:gd name="T6" fmla="*/ 0 w 973"/>
                  <a:gd name="T7" fmla="*/ 0 h 1599"/>
                  <a:gd name="T8" fmla="*/ 0 w 973"/>
                  <a:gd name="T9" fmla="*/ 0 h 1599"/>
                  <a:gd name="T10" fmla="*/ 0 w 973"/>
                  <a:gd name="T11" fmla="*/ 0 h 1599"/>
                  <a:gd name="T12" fmla="*/ 0 w 973"/>
                  <a:gd name="T13" fmla="*/ 0 h 1599"/>
                  <a:gd name="T14" fmla="*/ 0 w 973"/>
                  <a:gd name="T15" fmla="*/ 0 h 1599"/>
                  <a:gd name="T16" fmla="*/ 0 w 973"/>
                  <a:gd name="T17" fmla="*/ 0 h 1599"/>
                  <a:gd name="T18" fmla="*/ 0 w 973"/>
                  <a:gd name="T19" fmla="*/ 0 h 1599"/>
                  <a:gd name="T20" fmla="*/ 0 w 973"/>
                  <a:gd name="T21" fmla="*/ 0 h 1599"/>
                  <a:gd name="T22" fmla="*/ 0 w 973"/>
                  <a:gd name="T23" fmla="*/ 0 h 1599"/>
                  <a:gd name="T24" fmla="*/ 0 w 973"/>
                  <a:gd name="T25" fmla="*/ 0 h 1599"/>
                  <a:gd name="T26" fmla="*/ 0 w 973"/>
                  <a:gd name="T27" fmla="*/ 0 h 1599"/>
                  <a:gd name="T28" fmla="*/ 0 w 973"/>
                  <a:gd name="T29" fmla="*/ 0 h 1599"/>
                  <a:gd name="T30" fmla="*/ 0 w 973"/>
                  <a:gd name="T31" fmla="*/ 0 h 1599"/>
                  <a:gd name="T32" fmla="*/ 0 w 973"/>
                  <a:gd name="T33" fmla="*/ 0 h 1599"/>
                  <a:gd name="T34" fmla="*/ 0 w 973"/>
                  <a:gd name="T35" fmla="*/ 0 h 1599"/>
                  <a:gd name="T36" fmla="*/ 0 w 973"/>
                  <a:gd name="T37" fmla="*/ 0 h 1599"/>
                  <a:gd name="T38" fmla="*/ 0 w 973"/>
                  <a:gd name="T39" fmla="*/ 0 h 1599"/>
                  <a:gd name="T40" fmla="*/ 0 w 973"/>
                  <a:gd name="T41" fmla="*/ 0 h 1599"/>
                  <a:gd name="T42" fmla="*/ 0 w 973"/>
                  <a:gd name="T43" fmla="*/ 0 h 1599"/>
                  <a:gd name="T44" fmla="*/ 0 w 973"/>
                  <a:gd name="T45" fmla="*/ 0 h 1599"/>
                  <a:gd name="T46" fmla="*/ 0 w 973"/>
                  <a:gd name="T47" fmla="*/ 0 h 1599"/>
                  <a:gd name="T48" fmla="*/ 0 w 973"/>
                  <a:gd name="T49" fmla="*/ 0 h 1599"/>
                  <a:gd name="T50" fmla="*/ 0 w 973"/>
                  <a:gd name="T51" fmla="*/ 0 h 1599"/>
                  <a:gd name="T52" fmla="*/ 0 w 973"/>
                  <a:gd name="T53" fmla="*/ 0 h 1599"/>
                  <a:gd name="T54" fmla="*/ 0 w 973"/>
                  <a:gd name="T55" fmla="*/ 0 h 1599"/>
                  <a:gd name="T56" fmla="*/ 0 w 973"/>
                  <a:gd name="T57" fmla="*/ 0 h 1599"/>
                  <a:gd name="T58" fmla="*/ 0 w 973"/>
                  <a:gd name="T59" fmla="*/ 0 h 1599"/>
                  <a:gd name="T60" fmla="*/ 0 w 973"/>
                  <a:gd name="T61" fmla="*/ 0 h 1599"/>
                  <a:gd name="T62" fmla="*/ 0 w 973"/>
                  <a:gd name="T63" fmla="*/ 0 h 1599"/>
                  <a:gd name="T64" fmla="*/ 0 w 973"/>
                  <a:gd name="T65" fmla="*/ 0 h 1599"/>
                  <a:gd name="T66" fmla="*/ 0 w 973"/>
                  <a:gd name="T67" fmla="*/ 0 h 1599"/>
                  <a:gd name="T68" fmla="*/ 0 w 973"/>
                  <a:gd name="T69" fmla="*/ 0 h 1599"/>
                  <a:gd name="T70" fmla="*/ 0 w 973"/>
                  <a:gd name="T71" fmla="*/ 0 h 1599"/>
                  <a:gd name="T72" fmla="*/ 0 w 973"/>
                  <a:gd name="T73" fmla="*/ 0 h 1599"/>
                  <a:gd name="T74" fmla="*/ 0 w 973"/>
                  <a:gd name="T75" fmla="*/ 0 h 1599"/>
                  <a:gd name="T76" fmla="*/ 0 w 973"/>
                  <a:gd name="T77" fmla="*/ 0 h 1599"/>
                  <a:gd name="T78" fmla="*/ 0 w 973"/>
                  <a:gd name="T79" fmla="*/ 0 h 1599"/>
                  <a:gd name="T80" fmla="*/ 0 w 973"/>
                  <a:gd name="T81" fmla="*/ 0 h 1599"/>
                  <a:gd name="T82" fmla="*/ 0 w 973"/>
                  <a:gd name="T83" fmla="*/ 0 h 1599"/>
                  <a:gd name="T84" fmla="*/ 0 w 973"/>
                  <a:gd name="T85" fmla="*/ 0 h 1599"/>
                  <a:gd name="T86" fmla="*/ 0 w 973"/>
                  <a:gd name="T87" fmla="*/ 0 h 1599"/>
                  <a:gd name="T88" fmla="*/ 0 w 973"/>
                  <a:gd name="T89" fmla="*/ 0 h 15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3"/>
                  <a:gd name="T136" fmla="*/ 0 h 1599"/>
                  <a:gd name="T137" fmla="*/ 973 w 973"/>
                  <a:gd name="T138" fmla="*/ 1599 h 15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3" h="1599">
                    <a:moveTo>
                      <a:pt x="904" y="0"/>
                    </a:moveTo>
                    <a:lnTo>
                      <a:pt x="904" y="0"/>
                    </a:lnTo>
                    <a:lnTo>
                      <a:pt x="903" y="35"/>
                    </a:lnTo>
                    <a:lnTo>
                      <a:pt x="903" y="70"/>
                    </a:lnTo>
                    <a:lnTo>
                      <a:pt x="901" y="105"/>
                    </a:lnTo>
                    <a:lnTo>
                      <a:pt x="899" y="139"/>
                    </a:lnTo>
                    <a:lnTo>
                      <a:pt x="897" y="173"/>
                    </a:lnTo>
                    <a:lnTo>
                      <a:pt x="894" y="207"/>
                    </a:lnTo>
                    <a:lnTo>
                      <a:pt x="891" y="241"/>
                    </a:lnTo>
                    <a:lnTo>
                      <a:pt x="887" y="275"/>
                    </a:lnTo>
                    <a:lnTo>
                      <a:pt x="882" y="308"/>
                    </a:lnTo>
                    <a:lnTo>
                      <a:pt x="876" y="341"/>
                    </a:lnTo>
                    <a:lnTo>
                      <a:pt x="871" y="374"/>
                    </a:lnTo>
                    <a:lnTo>
                      <a:pt x="865" y="406"/>
                    </a:lnTo>
                    <a:lnTo>
                      <a:pt x="858" y="438"/>
                    </a:lnTo>
                    <a:lnTo>
                      <a:pt x="852" y="470"/>
                    </a:lnTo>
                    <a:lnTo>
                      <a:pt x="843" y="502"/>
                    </a:lnTo>
                    <a:lnTo>
                      <a:pt x="835" y="533"/>
                    </a:lnTo>
                    <a:lnTo>
                      <a:pt x="827" y="564"/>
                    </a:lnTo>
                    <a:lnTo>
                      <a:pt x="817" y="595"/>
                    </a:lnTo>
                    <a:lnTo>
                      <a:pt x="808" y="626"/>
                    </a:lnTo>
                    <a:lnTo>
                      <a:pt x="798" y="656"/>
                    </a:lnTo>
                    <a:lnTo>
                      <a:pt x="787" y="685"/>
                    </a:lnTo>
                    <a:lnTo>
                      <a:pt x="777" y="715"/>
                    </a:lnTo>
                    <a:lnTo>
                      <a:pt x="765" y="744"/>
                    </a:lnTo>
                    <a:lnTo>
                      <a:pt x="753" y="772"/>
                    </a:lnTo>
                    <a:lnTo>
                      <a:pt x="742" y="801"/>
                    </a:lnTo>
                    <a:lnTo>
                      <a:pt x="728" y="829"/>
                    </a:lnTo>
                    <a:lnTo>
                      <a:pt x="716" y="856"/>
                    </a:lnTo>
                    <a:lnTo>
                      <a:pt x="702" y="883"/>
                    </a:lnTo>
                    <a:lnTo>
                      <a:pt x="689" y="910"/>
                    </a:lnTo>
                    <a:lnTo>
                      <a:pt x="674" y="937"/>
                    </a:lnTo>
                    <a:lnTo>
                      <a:pt x="660" y="962"/>
                    </a:lnTo>
                    <a:lnTo>
                      <a:pt x="644" y="988"/>
                    </a:lnTo>
                    <a:lnTo>
                      <a:pt x="628" y="1013"/>
                    </a:lnTo>
                    <a:lnTo>
                      <a:pt x="613" y="1037"/>
                    </a:lnTo>
                    <a:lnTo>
                      <a:pt x="597" y="1062"/>
                    </a:lnTo>
                    <a:lnTo>
                      <a:pt x="581" y="1085"/>
                    </a:lnTo>
                    <a:lnTo>
                      <a:pt x="564" y="1109"/>
                    </a:lnTo>
                    <a:lnTo>
                      <a:pt x="547" y="1131"/>
                    </a:lnTo>
                    <a:lnTo>
                      <a:pt x="529" y="1154"/>
                    </a:lnTo>
                    <a:lnTo>
                      <a:pt x="511" y="1175"/>
                    </a:lnTo>
                    <a:lnTo>
                      <a:pt x="494" y="1196"/>
                    </a:lnTo>
                    <a:lnTo>
                      <a:pt x="475" y="1218"/>
                    </a:lnTo>
                    <a:lnTo>
                      <a:pt x="456" y="1238"/>
                    </a:lnTo>
                    <a:lnTo>
                      <a:pt x="437" y="1257"/>
                    </a:lnTo>
                    <a:lnTo>
                      <a:pt x="417" y="1276"/>
                    </a:lnTo>
                    <a:lnTo>
                      <a:pt x="397" y="1295"/>
                    </a:lnTo>
                    <a:lnTo>
                      <a:pt x="377" y="1313"/>
                    </a:lnTo>
                    <a:lnTo>
                      <a:pt x="358" y="1331"/>
                    </a:lnTo>
                    <a:lnTo>
                      <a:pt x="337" y="1348"/>
                    </a:lnTo>
                    <a:lnTo>
                      <a:pt x="316" y="1364"/>
                    </a:lnTo>
                    <a:lnTo>
                      <a:pt x="294" y="1380"/>
                    </a:lnTo>
                    <a:lnTo>
                      <a:pt x="274" y="1395"/>
                    </a:lnTo>
                    <a:lnTo>
                      <a:pt x="252" y="1410"/>
                    </a:lnTo>
                    <a:lnTo>
                      <a:pt x="230" y="1424"/>
                    </a:lnTo>
                    <a:lnTo>
                      <a:pt x="208" y="1438"/>
                    </a:lnTo>
                    <a:lnTo>
                      <a:pt x="186" y="1451"/>
                    </a:lnTo>
                    <a:lnTo>
                      <a:pt x="163" y="1463"/>
                    </a:lnTo>
                    <a:lnTo>
                      <a:pt x="140" y="1475"/>
                    </a:lnTo>
                    <a:lnTo>
                      <a:pt x="117" y="1486"/>
                    </a:lnTo>
                    <a:lnTo>
                      <a:pt x="94" y="1496"/>
                    </a:lnTo>
                    <a:lnTo>
                      <a:pt x="70" y="1506"/>
                    </a:lnTo>
                    <a:lnTo>
                      <a:pt x="48" y="1515"/>
                    </a:lnTo>
                    <a:lnTo>
                      <a:pt x="24" y="1523"/>
                    </a:lnTo>
                    <a:lnTo>
                      <a:pt x="0" y="1532"/>
                    </a:lnTo>
                    <a:lnTo>
                      <a:pt x="20" y="1599"/>
                    </a:lnTo>
                    <a:lnTo>
                      <a:pt x="46" y="1590"/>
                    </a:lnTo>
                    <a:lnTo>
                      <a:pt x="70" y="1582"/>
                    </a:lnTo>
                    <a:lnTo>
                      <a:pt x="96" y="1572"/>
                    </a:lnTo>
                    <a:lnTo>
                      <a:pt x="121" y="1562"/>
                    </a:lnTo>
                    <a:lnTo>
                      <a:pt x="146" y="1551"/>
                    </a:lnTo>
                    <a:lnTo>
                      <a:pt x="170" y="1538"/>
                    </a:lnTo>
                    <a:lnTo>
                      <a:pt x="195" y="1526"/>
                    </a:lnTo>
                    <a:lnTo>
                      <a:pt x="219" y="1512"/>
                    </a:lnTo>
                    <a:lnTo>
                      <a:pt x="243" y="1500"/>
                    </a:lnTo>
                    <a:lnTo>
                      <a:pt x="266" y="1485"/>
                    </a:lnTo>
                    <a:lnTo>
                      <a:pt x="289" y="1470"/>
                    </a:lnTo>
                    <a:lnTo>
                      <a:pt x="312" y="1454"/>
                    </a:lnTo>
                    <a:lnTo>
                      <a:pt x="335" y="1438"/>
                    </a:lnTo>
                    <a:lnTo>
                      <a:pt x="358" y="1421"/>
                    </a:lnTo>
                    <a:lnTo>
                      <a:pt x="380" y="1404"/>
                    </a:lnTo>
                    <a:lnTo>
                      <a:pt x="401" y="1385"/>
                    </a:lnTo>
                    <a:lnTo>
                      <a:pt x="423" y="1367"/>
                    </a:lnTo>
                    <a:lnTo>
                      <a:pt x="444" y="1348"/>
                    </a:lnTo>
                    <a:lnTo>
                      <a:pt x="465" y="1328"/>
                    </a:lnTo>
                    <a:lnTo>
                      <a:pt x="485" y="1307"/>
                    </a:lnTo>
                    <a:lnTo>
                      <a:pt x="505" y="1287"/>
                    </a:lnTo>
                    <a:lnTo>
                      <a:pt x="525" y="1266"/>
                    </a:lnTo>
                    <a:lnTo>
                      <a:pt x="544" y="1243"/>
                    </a:lnTo>
                    <a:lnTo>
                      <a:pt x="563" y="1222"/>
                    </a:lnTo>
                    <a:lnTo>
                      <a:pt x="582" y="1198"/>
                    </a:lnTo>
                    <a:lnTo>
                      <a:pt x="600" y="1175"/>
                    </a:lnTo>
                    <a:lnTo>
                      <a:pt x="619" y="1151"/>
                    </a:lnTo>
                    <a:lnTo>
                      <a:pt x="637" y="1127"/>
                    </a:lnTo>
                    <a:lnTo>
                      <a:pt x="653" y="1102"/>
                    </a:lnTo>
                    <a:lnTo>
                      <a:pt x="670" y="1077"/>
                    </a:lnTo>
                    <a:lnTo>
                      <a:pt x="687" y="1051"/>
                    </a:lnTo>
                    <a:lnTo>
                      <a:pt x="703" y="1025"/>
                    </a:lnTo>
                    <a:lnTo>
                      <a:pt x="719" y="999"/>
                    </a:lnTo>
                    <a:lnTo>
                      <a:pt x="734" y="971"/>
                    </a:lnTo>
                    <a:lnTo>
                      <a:pt x="749" y="944"/>
                    </a:lnTo>
                    <a:lnTo>
                      <a:pt x="763" y="917"/>
                    </a:lnTo>
                    <a:lnTo>
                      <a:pt x="777" y="888"/>
                    </a:lnTo>
                    <a:lnTo>
                      <a:pt x="791" y="859"/>
                    </a:lnTo>
                    <a:lnTo>
                      <a:pt x="804" y="830"/>
                    </a:lnTo>
                    <a:lnTo>
                      <a:pt x="816" y="800"/>
                    </a:lnTo>
                    <a:lnTo>
                      <a:pt x="829" y="770"/>
                    </a:lnTo>
                    <a:lnTo>
                      <a:pt x="841" y="740"/>
                    </a:lnTo>
                    <a:lnTo>
                      <a:pt x="852" y="710"/>
                    </a:lnTo>
                    <a:lnTo>
                      <a:pt x="863" y="679"/>
                    </a:lnTo>
                    <a:lnTo>
                      <a:pt x="873" y="647"/>
                    </a:lnTo>
                    <a:lnTo>
                      <a:pt x="884" y="616"/>
                    </a:lnTo>
                    <a:lnTo>
                      <a:pt x="893" y="584"/>
                    </a:lnTo>
                    <a:lnTo>
                      <a:pt x="901" y="552"/>
                    </a:lnTo>
                    <a:lnTo>
                      <a:pt x="910" y="519"/>
                    </a:lnTo>
                    <a:lnTo>
                      <a:pt x="918" y="487"/>
                    </a:lnTo>
                    <a:lnTo>
                      <a:pt x="925" y="454"/>
                    </a:lnTo>
                    <a:lnTo>
                      <a:pt x="932" y="420"/>
                    </a:lnTo>
                    <a:lnTo>
                      <a:pt x="939" y="387"/>
                    </a:lnTo>
                    <a:lnTo>
                      <a:pt x="945" y="353"/>
                    </a:lnTo>
                    <a:lnTo>
                      <a:pt x="950" y="318"/>
                    </a:lnTo>
                    <a:lnTo>
                      <a:pt x="955" y="284"/>
                    </a:lnTo>
                    <a:lnTo>
                      <a:pt x="959" y="249"/>
                    </a:lnTo>
                    <a:lnTo>
                      <a:pt x="962" y="214"/>
                    </a:lnTo>
                    <a:lnTo>
                      <a:pt x="966" y="179"/>
                    </a:lnTo>
                    <a:lnTo>
                      <a:pt x="969" y="143"/>
                    </a:lnTo>
                    <a:lnTo>
                      <a:pt x="971" y="108"/>
                    </a:lnTo>
                    <a:lnTo>
                      <a:pt x="972" y="72"/>
                    </a:lnTo>
                    <a:lnTo>
                      <a:pt x="973" y="37"/>
                    </a:lnTo>
                    <a:lnTo>
                      <a:pt x="973" y="0"/>
                    </a:lnTo>
                    <a:lnTo>
                      <a:pt x="904"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65" name="Freeform 1064"/>
              <p:cNvSpPr>
                <a:spLocks/>
              </p:cNvSpPr>
              <p:nvPr/>
            </p:nvSpPr>
            <p:spPr bwMode="auto">
              <a:xfrm>
                <a:off x="5313" y="22"/>
                <a:ext cx="54" cy="145"/>
              </a:xfrm>
              <a:custGeom>
                <a:avLst/>
                <a:gdLst>
                  <a:gd name="T0" fmla="*/ 0 w 972"/>
                  <a:gd name="T1" fmla="*/ 0 h 1599"/>
                  <a:gd name="T2" fmla="*/ 0 w 972"/>
                  <a:gd name="T3" fmla="*/ 0 h 1599"/>
                  <a:gd name="T4" fmla="*/ 0 w 972"/>
                  <a:gd name="T5" fmla="*/ 0 h 1599"/>
                  <a:gd name="T6" fmla="*/ 0 w 972"/>
                  <a:gd name="T7" fmla="*/ 0 h 1599"/>
                  <a:gd name="T8" fmla="*/ 0 w 972"/>
                  <a:gd name="T9" fmla="*/ 0 h 1599"/>
                  <a:gd name="T10" fmla="*/ 0 w 972"/>
                  <a:gd name="T11" fmla="*/ 0 h 1599"/>
                  <a:gd name="T12" fmla="*/ 0 w 972"/>
                  <a:gd name="T13" fmla="*/ 0 h 1599"/>
                  <a:gd name="T14" fmla="*/ 0 w 972"/>
                  <a:gd name="T15" fmla="*/ 0 h 1599"/>
                  <a:gd name="T16" fmla="*/ 0 w 972"/>
                  <a:gd name="T17" fmla="*/ 0 h 1599"/>
                  <a:gd name="T18" fmla="*/ 0 w 972"/>
                  <a:gd name="T19" fmla="*/ 0 h 1599"/>
                  <a:gd name="T20" fmla="*/ 0 w 972"/>
                  <a:gd name="T21" fmla="*/ 0 h 1599"/>
                  <a:gd name="T22" fmla="*/ 0 w 972"/>
                  <a:gd name="T23" fmla="*/ 0 h 1599"/>
                  <a:gd name="T24" fmla="*/ 0 w 972"/>
                  <a:gd name="T25" fmla="*/ 0 h 1599"/>
                  <a:gd name="T26" fmla="*/ 0 w 972"/>
                  <a:gd name="T27" fmla="*/ 0 h 1599"/>
                  <a:gd name="T28" fmla="*/ 0 w 972"/>
                  <a:gd name="T29" fmla="*/ 0 h 1599"/>
                  <a:gd name="T30" fmla="*/ 0 w 972"/>
                  <a:gd name="T31" fmla="*/ 0 h 1599"/>
                  <a:gd name="T32" fmla="*/ 0 w 972"/>
                  <a:gd name="T33" fmla="*/ 0 h 1599"/>
                  <a:gd name="T34" fmla="*/ 0 w 972"/>
                  <a:gd name="T35" fmla="*/ 0 h 1599"/>
                  <a:gd name="T36" fmla="*/ 0 w 972"/>
                  <a:gd name="T37" fmla="*/ 0 h 1599"/>
                  <a:gd name="T38" fmla="*/ 0 w 972"/>
                  <a:gd name="T39" fmla="*/ 0 h 1599"/>
                  <a:gd name="T40" fmla="*/ 0 w 972"/>
                  <a:gd name="T41" fmla="*/ 0 h 1599"/>
                  <a:gd name="T42" fmla="*/ 0 w 972"/>
                  <a:gd name="T43" fmla="*/ 0 h 1599"/>
                  <a:gd name="T44" fmla="*/ 0 w 972"/>
                  <a:gd name="T45" fmla="*/ 0 h 1599"/>
                  <a:gd name="T46" fmla="*/ 0 w 972"/>
                  <a:gd name="T47" fmla="*/ 0 h 1599"/>
                  <a:gd name="T48" fmla="*/ 0 w 972"/>
                  <a:gd name="T49" fmla="*/ 0 h 1599"/>
                  <a:gd name="T50" fmla="*/ 0 w 972"/>
                  <a:gd name="T51" fmla="*/ 0 h 1599"/>
                  <a:gd name="T52" fmla="*/ 0 w 972"/>
                  <a:gd name="T53" fmla="*/ 0 h 1599"/>
                  <a:gd name="T54" fmla="*/ 0 w 972"/>
                  <a:gd name="T55" fmla="*/ 0 h 1599"/>
                  <a:gd name="T56" fmla="*/ 0 w 972"/>
                  <a:gd name="T57" fmla="*/ 0 h 1599"/>
                  <a:gd name="T58" fmla="*/ 0 w 972"/>
                  <a:gd name="T59" fmla="*/ 0 h 1599"/>
                  <a:gd name="T60" fmla="*/ 0 w 972"/>
                  <a:gd name="T61" fmla="*/ 0 h 1599"/>
                  <a:gd name="T62" fmla="*/ 0 w 972"/>
                  <a:gd name="T63" fmla="*/ 0 h 1599"/>
                  <a:gd name="T64" fmla="*/ 0 w 972"/>
                  <a:gd name="T65" fmla="*/ 0 h 1599"/>
                  <a:gd name="T66" fmla="*/ 0 w 972"/>
                  <a:gd name="T67" fmla="*/ 0 h 1599"/>
                  <a:gd name="T68" fmla="*/ 0 w 972"/>
                  <a:gd name="T69" fmla="*/ 0 h 1599"/>
                  <a:gd name="T70" fmla="*/ 0 w 972"/>
                  <a:gd name="T71" fmla="*/ 0 h 1599"/>
                  <a:gd name="T72" fmla="*/ 0 w 972"/>
                  <a:gd name="T73" fmla="*/ 0 h 1599"/>
                  <a:gd name="T74" fmla="*/ 0 w 972"/>
                  <a:gd name="T75" fmla="*/ 0 h 1599"/>
                  <a:gd name="T76" fmla="*/ 0 w 972"/>
                  <a:gd name="T77" fmla="*/ 0 h 1599"/>
                  <a:gd name="T78" fmla="*/ 0 w 972"/>
                  <a:gd name="T79" fmla="*/ 0 h 1599"/>
                  <a:gd name="T80" fmla="*/ 0 w 972"/>
                  <a:gd name="T81" fmla="*/ 0 h 1599"/>
                  <a:gd name="T82" fmla="*/ 0 w 972"/>
                  <a:gd name="T83" fmla="*/ 0 h 1599"/>
                  <a:gd name="T84" fmla="*/ 0 w 972"/>
                  <a:gd name="T85" fmla="*/ 0 h 15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2"/>
                  <a:gd name="T130" fmla="*/ 0 h 1599"/>
                  <a:gd name="T131" fmla="*/ 972 w 972"/>
                  <a:gd name="T132" fmla="*/ 1599 h 15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2" h="1599">
                    <a:moveTo>
                      <a:pt x="0" y="68"/>
                    </a:moveTo>
                    <a:lnTo>
                      <a:pt x="24" y="76"/>
                    </a:lnTo>
                    <a:lnTo>
                      <a:pt x="48" y="85"/>
                    </a:lnTo>
                    <a:lnTo>
                      <a:pt x="72" y="93"/>
                    </a:lnTo>
                    <a:lnTo>
                      <a:pt x="94" y="103"/>
                    </a:lnTo>
                    <a:lnTo>
                      <a:pt x="118" y="114"/>
                    </a:lnTo>
                    <a:lnTo>
                      <a:pt x="141" y="125"/>
                    </a:lnTo>
                    <a:lnTo>
                      <a:pt x="164" y="136"/>
                    </a:lnTo>
                    <a:lnTo>
                      <a:pt x="186" y="149"/>
                    </a:lnTo>
                    <a:lnTo>
                      <a:pt x="208" y="162"/>
                    </a:lnTo>
                    <a:lnTo>
                      <a:pt x="230" y="176"/>
                    </a:lnTo>
                    <a:lnTo>
                      <a:pt x="252" y="190"/>
                    </a:lnTo>
                    <a:lnTo>
                      <a:pt x="274" y="204"/>
                    </a:lnTo>
                    <a:lnTo>
                      <a:pt x="295" y="219"/>
                    </a:lnTo>
                    <a:lnTo>
                      <a:pt x="316" y="235"/>
                    </a:lnTo>
                    <a:lnTo>
                      <a:pt x="337" y="253"/>
                    </a:lnTo>
                    <a:lnTo>
                      <a:pt x="358" y="269"/>
                    </a:lnTo>
                    <a:lnTo>
                      <a:pt x="378" y="287"/>
                    </a:lnTo>
                    <a:lnTo>
                      <a:pt x="397" y="305"/>
                    </a:lnTo>
                    <a:lnTo>
                      <a:pt x="417" y="323"/>
                    </a:lnTo>
                    <a:lnTo>
                      <a:pt x="437" y="342"/>
                    </a:lnTo>
                    <a:lnTo>
                      <a:pt x="455" y="363"/>
                    </a:lnTo>
                    <a:lnTo>
                      <a:pt x="474" y="383"/>
                    </a:lnTo>
                    <a:lnTo>
                      <a:pt x="493" y="403"/>
                    </a:lnTo>
                    <a:lnTo>
                      <a:pt x="511" y="424"/>
                    </a:lnTo>
                    <a:lnTo>
                      <a:pt x="529" y="447"/>
                    </a:lnTo>
                    <a:lnTo>
                      <a:pt x="547" y="468"/>
                    </a:lnTo>
                    <a:lnTo>
                      <a:pt x="563" y="492"/>
                    </a:lnTo>
                    <a:lnTo>
                      <a:pt x="581" y="514"/>
                    </a:lnTo>
                    <a:lnTo>
                      <a:pt x="596" y="539"/>
                    </a:lnTo>
                    <a:lnTo>
                      <a:pt x="613" y="562"/>
                    </a:lnTo>
                    <a:lnTo>
                      <a:pt x="629" y="587"/>
                    </a:lnTo>
                    <a:lnTo>
                      <a:pt x="644" y="612"/>
                    </a:lnTo>
                    <a:lnTo>
                      <a:pt x="659" y="637"/>
                    </a:lnTo>
                    <a:lnTo>
                      <a:pt x="673" y="664"/>
                    </a:lnTo>
                    <a:lnTo>
                      <a:pt x="688" y="689"/>
                    </a:lnTo>
                    <a:lnTo>
                      <a:pt x="701" y="716"/>
                    </a:lnTo>
                    <a:lnTo>
                      <a:pt x="715" y="744"/>
                    </a:lnTo>
                    <a:lnTo>
                      <a:pt x="728" y="772"/>
                    </a:lnTo>
                    <a:lnTo>
                      <a:pt x="741" y="799"/>
                    </a:lnTo>
                    <a:lnTo>
                      <a:pt x="753" y="827"/>
                    </a:lnTo>
                    <a:lnTo>
                      <a:pt x="764" y="856"/>
                    </a:lnTo>
                    <a:lnTo>
                      <a:pt x="776" y="885"/>
                    </a:lnTo>
                    <a:lnTo>
                      <a:pt x="786" y="915"/>
                    </a:lnTo>
                    <a:lnTo>
                      <a:pt x="798" y="944"/>
                    </a:lnTo>
                    <a:lnTo>
                      <a:pt x="807" y="974"/>
                    </a:lnTo>
                    <a:lnTo>
                      <a:pt x="816" y="1004"/>
                    </a:lnTo>
                    <a:lnTo>
                      <a:pt x="826" y="1035"/>
                    </a:lnTo>
                    <a:lnTo>
                      <a:pt x="834" y="1066"/>
                    </a:lnTo>
                    <a:lnTo>
                      <a:pt x="842" y="1097"/>
                    </a:lnTo>
                    <a:lnTo>
                      <a:pt x="851" y="1129"/>
                    </a:lnTo>
                    <a:lnTo>
                      <a:pt x="857" y="1161"/>
                    </a:lnTo>
                    <a:lnTo>
                      <a:pt x="864" y="1193"/>
                    </a:lnTo>
                    <a:lnTo>
                      <a:pt x="870" y="1225"/>
                    </a:lnTo>
                    <a:lnTo>
                      <a:pt x="875" y="1259"/>
                    </a:lnTo>
                    <a:lnTo>
                      <a:pt x="881" y="1292"/>
                    </a:lnTo>
                    <a:lnTo>
                      <a:pt x="886" y="1325"/>
                    </a:lnTo>
                    <a:lnTo>
                      <a:pt x="890" y="1358"/>
                    </a:lnTo>
                    <a:lnTo>
                      <a:pt x="893" y="1392"/>
                    </a:lnTo>
                    <a:lnTo>
                      <a:pt x="896" y="1426"/>
                    </a:lnTo>
                    <a:lnTo>
                      <a:pt x="898" y="1460"/>
                    </a:lnTo>
                    <a:lnTo>
                      <a:pt x="900" y="1495"/>
                    </a:lnTo>
                    <a:lnTo>
                      <a:pt x="902" y="1529"/>
                    </a:lnTo>
                    <a:lnTo>
                      <a:pt x="902" y="1564"/>
                    </a:lnTo>
                    <a:lnTo>
                      <a:pt x="903" y="1599"/>
                    </a:lnTo>
                    <a:lnTo>
                      <a:pt x="972" y="1599"/>
                    </a:lnTo>
                    <a:lnTo>
                      <a:pt x="972" y="1563"/>
                    </a:lnTo>
                    <a:lnTo>
                      <a:pt x="971" y="1527"/>
                    </a:lnTo>
                    <a:lnTo>
                      <a:pt x="970" y="1491"/>
                    </a:lnTo>
                    <a:lnTo>
                      <a:pt x="968" y="1455"/>
                    </a:lnTo>
                    <a:lnTo>
                      <a:pt x="965" y="1420"/>
                    </a:lnTo>
                    <a:lnTo>
                      <a:pt x="961" y="1385"/>
                    </a:lnTo>
                    <a:lnTo>
                      <a:pt x="958" y="1350"/>
                    </a:lnTo>
                    <a:lnTo>
                      <a:pt x="954" y="1315"/>
                    </a:lnTo>
                    <a:lnTo>
                      <a:pt x="949" y="1281"/>
                    </a:lnTo>
                    <a:lnTo>
                      <a:pt x="944" y="1247"/>
                    </a:lnTo>
                    <a:lnTo>
                      <a:pt x="938" y="1213"/>
                    </a:lnTo>
                    <a:lnTo>
                      <a:pt x="931" y="1180"/>
                    </a:lnTo>
                    <a:lnTo>
                      <a:pt x="924" y="1145"/>
                    </a:lnTo>
                    <a:lnTo>
                      <a:pt x="917" y="1112"/>
                    </a:lnTo>
                    <a:lnTo>
                      <a:pt x="909" y="1080"/>
                    </a:lnTo>
                    <a:lnTo>
                      <a:pt x="900" y="1047"/>
                    </a:lnTo>
                    <a:lnTo>
                      <a:pt x="892" y="1015"/>
                    </a:lnTo>
                    <a:lnTo>
                      <a:pt x="883" y="983"/>
                    </a:lnTo>
                    <a:lnTo>
                      <a:pt x="872" y="952"/>
                    </a:lnTo>
                    <a:lnTo>
                      <a:pt x="862" y="920"/>
                    </a:lnTo>
                    <a:lnTo>
                      <a:pt x="852" y="889"/>
                    </a:lnTo>
                    <a:lnTo>
                      <a:pt x="840" y="859"/>
                    </a:lnTo>
                    <a:lnTo>
                      <a:pt x="828" y="829"/>
                    </a:lnTo>
                    <a:lnTo>
                      <a:pt x="816" y="799"/>
                    </a:lnTo>
                    <a:lnTo>
                      <a:pt x="804" y="769"/>
                    </a:lnTo>
                    <a:lnTo>
                      <a:pt x="790" y="741"/>
                    </a:lnTo>
                    <a:lnTo>
                      <a:pt x="777" y="712"/>
                    </a:lnTo>
                    <a:lnTo>
                      <a:pt x="762" y="684"/>
                    </a:lnTo>
                    <a:lnTo>
                      <a:pt x="748" y="656"/>
                    </a:lnTo>
                    <a:lnTo>
                      <a:pt x="733" y="628"/>
                    </a:lnTo>
                    <a:lnTo>
                      <a:pt x="718" y="602"/>
                    </a:lnTo>
                    <a:lnTo>
                      <a:pt x="702" y="575"/>
                    </a:lnTo>
                    <a:lnTo>
                      <a:pt x="687" y="548"/>
                    </a:lnTo>
                    <a:lnTo>
                      <a:pt x="670" y="523"/>
                    </a:lnTo>
                    <a:lnTo>
                      <a:pt x="653" y="498"/>
                    </a:lnTo>
                    <a:lnTo>
                      <a:pt x="636" y="473"/>
                    </a:lnTo>
                    <a:lnTo>
                      <a:pt x="618" y="448"/>
                    </a:lnTo>
                    <a:lnTo>
                      <a:pt x="601" y="424"/>
                    </a:lnTo>
                    <a:lnTo>
                      <a:pt x="582" y="401"/>
                    </a:lnTo>
                    <a:lnTo>
                      <a:pt x="563" y="379"/>
                    </a:lnTo>
                    <a:lnTo>
                      <a:pt x="545" y="356"/>
                    </a:lnTo>
                    <a:lnTo>
                      <a:pt x="525" y="335"/>
                    </a:lnTo>
                    <a:lnTo>
                      <a:pt x="505" y="313"/>
                    </a:lnTo>
                    <a:lnTo>
                      <a:pt x="485" y="292"/>
                    </a:lnTo>
                    <a:lnTo>
                      <a:pt x="465" y="272"/>
                    </a:lnTo>
                    <a:lnTo>
                      <a:pt x="444" y="253"/>
                    </a:lnTo>
                    <a:lnTo>
                      <a:pt x="423" y="233"/>
                    </a:lnTo>
                    <a:lnTo>
                      <a:pt x="401" y="214"/>
                    </a:lnTo>
                    <a:lnTo>
                      <a:pt x="380" y="196"/>
                    </a:lnTo>
                    <a:lnTo>
                      <a:pt x="358" y="179"/>
                    </a:lnTo>
                    <a:lnTo>
                      <a:pt x="335" y="162"/>
                    </a:lnTo>
                    <a:lnTo>
                      <a:pt x="312" y="146"/>
                    </a:lnTo>
                    <a:lnTo>
                      <a:pt x="289" y="130"/>
                    </a:lnTo>
                    <a:lnTo>
                      <a:pt x="267" y="115"/>
                    </a:lnTo>
                    <a:lnTo>
                      <a:pt x="243" y="101"/>
                    </a:lnTo>
                    <a:lnTo>
                      <a:pt x="219" y="87"/>
                    </a:lnTo>
                    <a:lnTo>
                      <a:pt x="195" y="73"/>
                    </a:lnTo>
                    <a:lnTo>
                      <a:pt x="171" y="61"/>
                    </a:lnTo>
                    <a:lnTo>
                      <a:pt x="146" y="50"/>
                    </a:lnTo>
                    <a:lnTo>
                      <a:pt x="121" y="38"/>
                    </a:lnTo>
                    <a:lnTo>
                      <a:pt x="96" y="27"/>
                    </a:lnTo>
                    <a:lnTo>
                      <a:pt x="72" y="18"/>
                    </a:lnTo>
                    <a:lnTo>
                      <a:pt x="46" y="9"/>
                    </a:lnTo>
                    <a:lnTo>
                      <a:pt x="20" y="0"/>
                    </a:lnTo>
                    <a:lnTo>
                      <a:pt x="0"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66" name="Freeform 1065"/>
              <p:cNvSpPr>
                <a:spLocks/>
              </p:cNvSpPr>
              <p:nvPr/>
            </p:nvSpPr>
            <p:spPr bwMode="auto">
              <a:xfrm>
                <a:off x="5230" y="21"/>
                <a:ext cx="56" cy="146"/>
              </a:xfrm>
              <a:custGeom>
                <a:avLst/>
                <a:gdLst>
                  <a:gd name="T0" fmla="*/ 0 w 1005"/>
                  <a:gd name="T1" fmla="*/ 0 h 1609"/>
                  <a:gd name="T2" fmla="*/ 0 w 1005"/>
                  <a:gd name="T3" fmla="*/ 0 h 1609"/>
                  <a:gd name="T4" fmla="*/ 0 w 1005"/>
                  <a:gd name="T5" fmla="*/ 0 h 1609"/>
                  <a:gd name="T6" fmla="*/ 0 w 1005"/>
                  <a:gd name="T7" fmla="*/ 0 h 1609"/>
                  <a:gd name="T8" fmla="*/ 0 w 1005"/>
                  <a:gd name="T9" fmla="*/ 0 h 1609"/>
                  <a:gd name="T10" fmla="*/ 0 w 1005"/>
                  <a:gd name="T11" fmla="*/ 0 h 1609"/>
                  <a:gd name="T12" fmla="*/ 0 w 1005"/>
                  <a:gd name="T13" fmla="*/ 0 h 1609"/>
                  <a:gd name="T14" fmla="*/ 0 w 1005"/>
                  <a:gd name="T15" fmla="*/ 0 h 1609"/>
                  <a:gd name="T16" fmla="*/ 0 w 1005"/>
                  <a:gd name="T17" fmla="*/ 0 h 1609"/>
                  <a:gd name="T18" fmla="*/ 0 w 1005"/>
                  <a:gd name="T19" fmla="*/ 0 h 1609"/>
                  <a:gd name="T20" fmla="*/ 0 w 1005"/>
                  <a:gd name="T21" fmla="*/ 0 h 1609"/>
                  <a:gd name="T22" fmla="*/ 0 w 1005"/>
                  <a:gd name="T23" fmla="*/ 0 h 1609"/>
                  <a:gd name="T24" fmla="*/ 0 w 1005"/>
                  <a:gd name="T25" fmla="*/ 0 h 1609"/>
                  <a:gd name="T26" fmla="*/ 0 w 1005"/>
                  <a:gd name="T27" fmla="*/ 0 h 1609"/>
                  <a:gd name="T28" fmla="*/ 0 w 1005"/>
                  <a:gd name="T29" fmla="*/ 0 h 1609"/>
                  <a:gd name="T30" fmla="*/ 0 w 1005"/>
                  <a:gd name="T31" fmla="*/ 0 h 1609"/>
                  <a:gd name="T32" fmla="*/ 0 w 1005"/>
                  <a:gd name="T33" fmla="*/ 0 h 1609"/>
                  <a:gd name="T34" fmla="*/ 0 w 1005"/>
                  <a:gd name="T35" fmla="*/ 0 h 1609"/>
                  <a:gd name="T36" fmla="*/ 0 w 1005"/>
                  <a:gd name="T37" fmla="*/ 0 h 1609"/>
                  <a:gd name="T38" fmla="*/ 0 w 1005"/>
                  <a:gd name="T39" fmla="*/ 0 h 1609"/>
                  <a:gd name="T40" fmla="*/ 0 w 1005"/>
                  <a:gd name="T41" fmla="*/ 0 h 1609"/>
                  <a:gd name="T42" fmla="*/ 0 w 1005"/>
                  <a:gd name="T43" fmla="*/ 0 h 1609"/>
                  <a:gd name="T44" fmla="*/ 0 w 1005"/>
                  <a:gd name="T45" fmla="*/ 0 h 1609"/>
                  <a:gd name="T46" fmla="*/ 0 w 1005"/>
                  <a:gd name="T47" fmla="*/ 0 h 1609"/>
                  <a:gd name="T48" fmla="*/ 0 w 1005"/>
                  <a:gd name="T49" fmla="*/ 0 h 1609"/>
                  <a:gd name="T50" fmla="*/ 0 w 1005"/>
                  <a:gd name="T51" fmla="*/ 0 h 1609"/>
                  <a:gd name="T52" fmla="*/ 0 w 1005"/>
                  <a:gd name="T53" fmla="*/ 0 h 1609"/>
                  <a:gd name="T54" fmla="*/ 0 w 1005"/>
                  <a:gd name="T55" fmla="*/ 0 h 1609"/>
                  <a:gd name="T56" fmla="*/ 0 w 1005"/>
                  <a:gd name="T57" fmla="*/ 0 h 1609"/>
                  <a:gd name="T58" fmla="*/ 0 w 1005"/>
                  <a:gd name="T59" fmla="*/ 0 h 1609"/>
                  <a:gd name="T60" fmla="*/ 0 w 1005"/>
                  <a:gd name="T61" fmla="*/ 0 h 1609"/>
                  <a:gd name="T62" fmla="*/ 0 w 1005"/>
                  <a:gd name="T63" fmla="*/ 0 h 1609"/>
                  <a:gd name="T64" fmla="*/ 0 w 1005"/>
                  <a:gd name="T65" fmla="*/ 0 h 1609"/>
                  <a:gd name="T66" fmla="*/ 0 w 1005"/>
                  <a:gd name="T67" fmla="*/ 0 h 1609"/>
                  <a:gd name="T68" fmla="*/ 0 w 1005"/>
                  <a:gd name="T69" fmla="*/ 0 h 1609"/>
                  <a:gd name="T70" fmla="*/ 0 w 1005"/>
                  <a:gd name="T71" fmla="*/ 0 h 1609"/>
                  <a:gd name="T72" fmla="*/ 0 w 1005"/>
                  <a:gd name="T73" fmla="*/ 0 h 1609"/>
                  <a:gd name="T74" fmla="*/ 0 w 1005"/>
                  <a:gd name="T75" fmla="*/ 0 h 1609"/>
                  <a:gd name="T76" fmla="*/ 0 w 1005"/>
                  <a:gd name="T77" fmla="*/ 0 h 1609"/>
                  <a:gd name="T78" fmla="*/ 0 w 1005"/>
                  <a:gd name="T79" fmla="*/ 0 h 1609"/>
                  <a:gd name="T80" fmla="*/ 0 w 1005"/>
                  <a:gd name="T81" fmla="*/ 0 h 1609"/>
                  <a:gd name="T82" fmla="*/ 0 w 1005"/>
                  <a:gd name="T83" fmla="*/ 0 h 1609"/>
                  <a:gd name="T84" fmla="*/ 0 w 1005"/>
                  <a:gd name="T85" fmla="*/ 0 h 1609"/>
                  <a:gd name="T86" fmla="*/ 0 w 1005"/>
                  <a:gd name="T87" fmla="*/ 0 h 1609"/>
                  <a:gd name="T88" fmla="*/ 0 w 1005"/>
                  <a:gd name="T89" fmla="*/ 0 h 16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05"/>
                  <a:gd name="T136" fmla="*/ 0 h 1609"/>
                  <a:gd name="T137" fmla="*/ 1005 w 1005"/>
                  <a:gd name="T138" fmla="*/ 1609 h 16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05" h="1609">
                    <a:moveTo>
                      <a:pt x="70" y="1609"/>
                    </a:moveTo>
                    <a:lnTo>
                      <a:pt x="70" y="1609"/>
                    </a:lnTo>
                    <a:lnTo>
                      <a:pt x="70" y="1573"/>
                    </a:lnTo>
                    <a:lnTo>
                      <a:pt x="71" y="1538"/>
                    </a:lnTo>
                    <a:lnTo>
                      <a:pt x="73" y="1502"/>
                    </a:lnTo>
                    <a:lnTo>
                      <a:pt x="75" y="1467"/>
                    </a:lnTo>
                    <a:lnTo>
                      <a:pt x="77" y="1432"/>
                    </a:lnTo>
                    <a:lnTo>
                      <a:pt x="80" y="1398"/>
                    </a:lnTo>
                    <a:lnTo>
                      <a:pt x="84" y="1364"/>
                    </a:lnTo>
                    <a:lnTo>
                      <a:pt x="88" y="1329"/>
                    </a:lnTo>
                    <a:lnTo>
                      <a:pt x="93" y="1295"/>
                    </a:lnTo>
                    <a:lnTo>
                      <a:pt x="99" y="1261"/>
                    </a:lnTo>
                    <a:lnTo>
                      <a:pt x="104" y="1228"/>
                    </a:lnTo>
                    <a:lnTo>
                      <a:pt x="111" y="1195"/>
                    </a:lnTo>
                    <a:lnTo>
                      <a:pt x="117" y="1162"/>
                    </a:lnTo>
                    <a:lnTo>
                      <a:pt x="124" y="1130"/>
                    </a:lnTo>
                    <a:lnTo>
                      <a:pt x="133" y="1098"/>
                    </a:lnTo>
                    <a:lnTo>
                      <a:pt x="141" y="1066"/>
                    </a:lnTo>
                    <a:lnTo>
                      <a:pt x="150" y="1034"/>
                    </a:lnTo>
                    <a:lnTo>
                      <a:pt x="160" y="1003"/>
                    </a:lnTo>
                    <a:lnTo>
                      <a:pt x="169" y="972"/>
                    </a:lnTo>
                    <a:lnTo>
                      <a:pt x="179" y="942"/>
                    </a:lnTo>
                    <a:lnTo>
                      <a:pt x="191" y="911"/>
                    </a:lnTo>
                    <a:lnTo>
                      <a:pt x="202" y="881"/>
                    </a:lnTo>
                    <a:lnTo>
                      <a:pt x="214" y="852"/>
                    </a:lnTo>
                    <a:lnTo>
                      <a:pt x="226" y="823"/>
                    </a:lnTo>
                    <a:lnTo>
                      <a:pt x="239" y="794"/>
                    </a:lnTo>
                    <a:lnTo>
                      <a:pt x="252" y="766"/>
                    </a:lnTo>
                    <a:lnTo>
                      <a:pt x="266" y="738"/>
                    </a:lnTo>
                    <a:lnTo>
                      <a:pt x="279" y="711"/>
                    </a:lnTo>
                    <a:lnTo>
                      <a:pt x="294" y="683"/>
                    </a:lnTo>
                    <a:lnTo>
                      <a:pt x="308" y="657"/>
                    </a:lnTo>
                    <a:lnTo>
                      <a:pt x="324" y="631"/>
                    </a:lnTo>
                    <a:lnTo>
                      <a:pt x="339" y="605"/>
                    </a:lnTo>
                    <a:lnTo>
                      <a:pt x="355" y="580"/>
                    </a:lnTo>
                    <a:lnTo>
                      <a:pt x="371" y="555"/>
                    </a:lnTo>
                    <a:lnTo>
                      <a:pt x="388" y="531"/>
                    </a:lnTo>
                    <a:lnTo>
                      <a:pt x="406" y="507"/>
                    </a:lnTo>
                    <a:lnTo>
                      <a:pt x="422" y="484"/>
                    </a:lnTo>
                    <a:lnTo>
                      <a:pt x="441" y="461"/>
                    </a:lnTo>
                    <a:lnTo>
                      <a:pt x="458" y="439"/>
                    </a:lnTo>
                    <a:lnTo>
                      <a:pt x="477" y="416"/>
                    </a:lnTo>
                    <a:lnTo>
                      <a:pt x="496" y="396"/>
                    </a:lnTo>
                    <a:lnTo>
                      <a:pt x="514" y="375"/>
                    </a:lnTo>
                    <a:lnTo>
                      <a:pt x="534" y="354"/>
                    </a:lnTo>
                    <a:lnTo>
                      <a:pt x="554" y="335"/>
                    </a:lnTo>
                    <a:lnTo>
                      <a:pt x="574" y="316"/>
                    </a:lnTo>
                    <a:lnTo>
                      <a:pt x="594" y="297"/>
                    </a:lnTo>
                    <a:lnTo>
                      <a:pt x="615" y="280"/>
                    </a:lnTo>
                    <a:lnTo>
                      <a:pt x="636" y="261"/>
                    </a:lnTo>
                    <a:lnTo>
                      <a:pt x="658" y="245"/>
                    </a:lnTo>
                    <a:lnTo>
                      <a:pt x="678" y="228"/>
                    </a:lnTo>
                    <a:lnTo>
                      <a:pt x="700" y="213"/>
                    </a:lnTo>
                    <a:lnTo>
                      <a:pt x="723" y="198"/>
                    </a:lnTo>
                    <a:lnTo>
                      <a:pt x="745" y="184"/>
                    </a:lnTo>
                    <a:lnTo>
                      <a:pt x="768" y="170"/>
                    </a:lnTo>
                    <a:lnTo>
                      <a:pt x="790" y="157"/>
                    </a:lnTo>
                    <a:lnTo>
                      <a:pt x="813" y="145"/>
                    </a:lnTo>
                    <a:lnTo>
                      <a:pt x="836" y="132"/>
                    </a:lnTo>
                    <a:lnTo>
                      <a:pt x="860" y="122"/>
                    </a:lnTo>
                    <a:lnTo>
                      <a:pt x="884" y="111"/>
                    </a:lnTo>
                    <a:lnTo>
                      <a:pt x="908" y="101"/>
                    </a:lnTo>
                    <a:lnTo>
                      <a:pt x="931" y="92"/>
                    </a:lnTo>
                    <a:lnTo>
                      <a:pt x="956" y="83"/>
                    </a:lnTo>
                    <a:lnTo>
                      <a:pt x="980" y="76"/>
                    </a:lnTo>
                    <a:lnTo>
                      <a:pt x="1005" y="68"/>
                    </a:lnTo>
                    <a:lnTo>
                      <a:pt x="987" y="0"/>
                    </a:lnTo>
                    <a:lnTo>
                      <a:pt x="962" y="7"/>
                    </a:lnTo>
                    <a:lnTo>
                      <a:pt x="935" y="16"/>
                    </a:lnTo>
                    <a:lnTo>
                      <a:pt x="909" y="25"/>
                    </a:lnTo>
                    <a:lnTo>
                      <a:pt x="883" y="35"/>
                    </a:lnTo>
                    <a:lnTo>
                      <a:pt x="857" y="46"/>
                    </a:lnTo>
                    <a:lnTo>
                      <a:pt x="832" y="56"/>
                    </a:lnTo>
                    <a:lnTo>
                      <a:pt x="807" y="69"/>
                    </a:lnTo>
                    <a:lnTo>
                      <a:pt x="782" y="81"/>
                    </a:lnTo>
                    <a:lnTo>
                      <a:pt x="757" y="95"/>
                    </a:lnTo>
                    <a:lnTo>
                      <a:pt x="733" y="109"/>
                    </a:lnTo>
                    <a:lnTo>
                      <a:pt x="709" y="124"/>
                    </a:lnTo>
                    <a:lnTo>
                      <a:pt x="686" y="139"/>
                    </a:lnTo>
                    <a:lnTo>
                      <a:pt x="662" y="155"/>
                    </a:lnTo>
                    <a:lnTo>
                      <a:pt x="639" y="171"/>
                    </a:lnTo>
                    <a:lnTo>
                      <a:pt x="616" y="189"/>
                    </a:lnTo>
                    <a:lnTo>
                      <a:pt x="593" y="206"/>
                    </a:lnTo>
                    <a:lnTo>
                      <a:pt x="572" y="224"/>
                    </a:lnTo>
                    <a:lnTo>
                      <a:pt x="550" y="243"/>
                    </a:lnTo>
                    <a:lnTo>
                      <a:pt x="528" y="264"/>
                    </a:lnTo>
                    <a:lnTo>
                      <a:pt x="507" y="283"/>
                    </a:lnTo>
                    <a:lnTo>
                      <a:pt x="485" y="304"/>
                    </a:lnTo>
                    <a:lnTo>
                      <a:pt x="466" y="326"/>
                    </a:lnTo>
                    <a:lnTo>
                      <a:pt x="445" y="347"/>
                    </a:lnTo>
                    <a:lnTo>
                      <a:pt x="425" y="369"/>
                    </a:lnTo>
                    <a:lnTo>
                      <a:pt x="406" y="393"/>
                    </a:lnTo>
                    <a:lnTo>
                      <a:pt x="387" y="416"/>
                    </a:lnTo>
                    <a:lnTo>
                      <a:pt x="368" y="440"/>
                    </a:lnTo>
                    <a:lnTo>
                      <a:pt x="350" y="464"/>
                    </a:lnTo>
                    <a:lnTo>
                      <a:pt x="332" y="489"/>
                    </a:lnTo>
                    <a:lnTo>
                      <a:pt x="314" y="515"/>
                    </a:lnTo>
                    <a:lnTo>
                      <a:pt x="298" y="540"/>
                    </a:lnTo>
                    <a:lnTo>
                      <a:pt x="281" y="567"/>
                    </a:lnTo>
                    <a:lnTo>
                      <a:pt x="265" y="594"/>
                    </a:lnTo>
                    <a:lnTo>
                      <a:pt x="249" y="621"/>
                    </a:lnTo>
                    <a:lnTo>
                      <a:pt x="233" y="649"/>
                    </a:lnTo>
                    <a:lnTo>
                      <a:pt x="219" y="677"/>
                    </a:lnTo>
                    <a:lnTo>
                      <a:pt x="204" y="706"/>
                    </a:lnTo>
                    <a:lnTo>
                      <a:pt x="190" y="735"/>
                    </a:lnTo>
                    <a:lnTo>
                      <a:pt x="176" y="764"/>
                    </a:lnTo>
                    <a:lnTo>
                      <a:pt x="163" y="794"/>
                    </a:lnTo>
                    <a:lnTo>
                      <a:pt x="150" y="824"/>
                    </a:lnTo>
                    <a:lnTo>
                      <a:pt x="138" y="855"/>
                    </a:lnTo>
                    <a:lnTo>
                      <a:pt x="127" y="886"/>
                    </a:lnTo>
                    <a:lnTo>
                      <a:pt x="115" y="917"/>
                    </a:lnTo>
                    <a:lnTo>
                      <a:pt x="105" y="949"/>
                    </a:lnTo>
                    <a:lnTo>
                      <a:pt x="94" y="981"/>
                    </a:lnTo>
                    <a:lnTo>
                      <a:pt x="84" y="1013"/>
                    </a:lnTo>
                    <a:lnTo>
                      <a:pt x="75" y="1046"/>
                    </a:lnTo>
                    <a:lnTo>
                      <a:pt x="66" y="1080"/>
                    </a:lnTo>
                    <a:lnTo>
                      <a:pt x="58" y="1113"/>
                    </a:lnTo>
                    <a:lnTo>
                      <a:pt x="50" y="1147"/>
                    </a:lnTo>
                    <a:lnTo>
                      <a:pt x="43" y="1181"/>
                    </a:lnTo>
                    <a:lnTo>
                      <a:pt x="36" y="1215"/>
                    </a:lnTo>
                    <a:lnTo>
                      <a:pt x="30" y="1249"/>
                    </a:lnTo>
                    <a:lnTo>
                      <a:pt x="25" y="1285"/>
                    </a:lnTo>
                    <a:lnTo>
                      <a:pt x="20" y="1320"/>
                    </a:lnTo>
                    <a:lnTo>
                      <a:pt x="16" y="1355"/>
                    </a:lnTo>
                    <a:lnTo>
                      <a:pt x="11" y="1390"/>
                    </a:lnTo>
                    <a:lnTo>
                      <a:pt x="8" y="1427"/>
                    </a:lnTo>
                    <a:lnTo>
                      <a:pt x="5" y="1463"/>
                    </a:lnTo>
                    <a:lnTo>
                      <a:pt x="3" y="1499"/>
                    </a:lnTo>
                    <a:lnTo>
                      <a:pt x="2" y="1536"/>
                    </a:lnTo>
                    <a:lnTo>
                      <a:pt x="1" y="1572"/>
                    </a:lnTo>
                    <a:lnTo>
                      <a:pt x="0" y="1609"/>
                    </a:lnTo>
                    <a:lnTo>
                      <a:pt x="70" y="160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67" name="Freeform 1066"/>
              <p:cNvSpPr>
                <a:spLocks/>
              </p:cNvSpPr>
              <p:nvPr/>
            </p:nvSpPr>
            <p:spPr bwMode="auto">
              <a:xfrm>
                <a:off x="5230" y="167"/>
                <a:ext cx="55" cy="146"/>
              </a:xfrm>
              <a:custGeom>
                <a:avLst/>
                <a:gdLst>
                  <a:gd name="T0" fmla="*/ 0 w 996"/>
                  <a:gd name="T1" fmla="*/ 0 h 1606"/>
                  <a:gd name="T2" fmla="*/ 0 w 996"/>
                  <a:gd name="T3" fmla="*/ 0 h 1606"/>
                  <a:gd name="T4" fmla="*/ 0 w 996"/>
                  <a:gd name="T5" fmla="*/ 0 h 1606"/>
                  <a:gd name="T6" fmla="*/ 0 w 996"/>
                  <a:gd name="T7" fmla="*/ 0 h 1606"/>
                  <a:gd name="T8" fmla="*/ 0 w 996"/>
                  <a:gd name="T9" fmla="*/ 0 h 1606"/>
                  <a:gd name="T10" fmla="*/ 0 w 996"/>
                  <a:gd name="T11" fmla="*/ 0 h 1606"/>
                  <a:gd name="T12" fmla="*/ 0 w 996"/>
                  <a:gd name="T13" fmla="*/ 0 h 1606"/>
                  <a:gd name="T14" fmla="*/ 0 w 996"/>
                  <a:gd name="T15" fmla="*/ 0 h 1606"/>
                  <a:gd name="T16" fmla="*/ 0 w 996"/>
                  <a:gd name="T17" fmla="*/ 0 h 1606"/>
                  <a:gd name="T18" fmla="*/ 0 w 996"/>
                  <a:gd name="T19" fmla="*/ 0 h 1606"/>
                  <a:gd name="T20" fmla="*/ 0 w 996"/>
                  <a:gd name="T21" fmla="*/ 0 h 1606"/>
                  <a:gd name="T22" fmla="*/ 0 w 996"/>
                  <a:gd name="T23" fmla="*/ 0 h 1606"/>
                  <a:gd name="T24" fmla="*/ 0 w 996"/>
                  <a:gd name="T25" fmla="*/ 0 h 1606"/>
                  <a:gd name="T26" fmla="*/ 0 w 996"/>
                  <a:gd name="T27" fmla="*/ 0 h 1606"/>
                  <a:gd name="T28" fmla="*/ 0 w 996"/>
                  <a:gd name="T29" fmla="*/ 0 h 1606"/>
                  <a:gd name="T30" fmla="*/ 0 w 996"/>
                  <a:gd name="T31" fmla="*/ 0 h 1606"/>
                  <a:gd name="T32" fmla="*/ 0 w 996"/>
                  <a:gd name="T33" fmla="*/ 0 h 1606"/>
                  <a:gd name="T34" fmla="*/ 0 w 996"/>
                  <a:gd name="T35" fmla="*/ 0 h 1606"/>
                  <a:gd name="T36" fmla="*/ 0 w 996"/>
                  <a:gd name="T37" fmla="*/ 0 h 1606"/>
                  <a:gd name="T38" fmla="*/ 0 w 996"/>
                  <a:gd name="T39" fmla="*/ 0 h 1606"/>
                  <a:gd name="T40" fmla="*/ 0 w 996"/>
                  <a:gd name="T41" fmla="*/ 0 h 1606"/>
                  <a:gd name="T42" fmla="*/ 0 w 996"/>
                  <a:gd name="T43" fmla="*/ 0 h 1606"/>
                  <a:gd name="T44" fmla="*/ 0 w 996"/>
                  <a:gd name="T45" fmla="*/ 0 h 1606"/>
                  <a:gd name="T46" fmla="*/ 0 w 996"/>
                  <a:gd name="T47" fmla="*/ 0 h 1606"/>
                  <a:gd name="T48" fmla="*/ 0 w 996"/>
                  <a:gd name="T49" fmla="*/ 0 h 1606"/>
                  <a:gd name="T50" fmla="*/ 0 w 996"/>
                  <a:gd name="T51" fmla="*/ 0 h 1606"/>
                  <a:gd name="T52" fmla="*/ 0 w 996"/>
                  <a:gd name="T53" fmla="*/ 0 h 1606"/>
                  <a:gd name="T54" fmla="*/ 0 w 996"/>
                  <a:gd name="T55" fmla="*/ 0 h 1606"/>
                  <a:gd name="T56" fmla="*/ 0 w 996"/>
                  <a:gd name="T57" fmla="*/ 0 h 1606"/>
                  <a:gd name="T58" fmla="*/ 0 w 996"/>
                  <a:gd name="T59" fmla="*/ 0 h 1606"/>
                  <a:gd name="T60" fmla="*/ 0 w 996"/>
                  <a:gd name="T61" fmla="*/ 0 h 1606"/>
                  <a:gd name="T62" fmla="*/ 0 w 996"/>
                  <a:gd name="T63" fmla="*/ 0 h 1606"/>
                  <a:gd name="T64" fmla="*/ 0 w 996"/>
                  <a:gd name="T65" fmla="*/ 0 h 1606"/>
                  <a:gd name="T66" fmla="*/ 0 w 996"/>
                  <a:gd name="T67" fmla="*/ 0 h 1606"/>
                  <a:gd name="T68" fmla="*/ 0 w 996"/>
                  <a:gd name="T69" fmla="*/ 0 h 1606"/>
                  <a:gd name="T70" fmla="*/ 0 w 996"/>
                  <a:gd name="T71" fmla="*/ 0 h 1606"/>
                  <a:gd name="T72" fmla="*/ 0 w 996"/>
                  <a:gd name="T73" fmla="*/ 0 h 1606"/>
                  <a:gd name="T74" fmla="*/ 0 w 996"/>
                  <a:gd name="T75" fmla="*/ 0 h 1606"/>
                  <a:gd name="T76" fmla="*/ 0 w 996"/>
                  <a:gd name="T77" fmla="*/ 0 h 1606"/>
                  <a:gd name="T78" fmla="*/ 0 w 996"/>
                  <a:gd name="T79" fmla="*/ 0 h 1606"/>
                  <a:gd name="T80" fmla="*/ 0 w 996"/>
                  <a:gd name="T81" fmla="*/ 0 h 1606"/>
                  <a:gd name="T82" fmla="*/ 0 w 996"/>
                  <a:gd name="T83" fmla="*/ 0 h 1606"/>
                  <a:gd name="T84" fmla="*/ 0 w 996"/>
                  <a:gd name="T85" fmla="*/ 0 h 16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6"/>
                  <a:gd name="T130" fmla="*/ 0 h 1606"/>
                  <a:gd name="T131" fmla="*/ 996 w 996"/>
                  <a:gd name="T132" fmla="*/ 1606 h 16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6" h="1606">
                    <a:moveTo>
                      <a:pt x="996" y="1538"/>
                    </a:moveTo>
                    <a:lnTo>
                      <a:pt x="971" y="1531"/>
                    </a:lnTo>
                    <a:lnTo>
                      <a:pt x="947" y="1522"/>
                    </a:lnTo>
                    <a:lnTo>
                      <a:pt x="923" y="1514"/>
                    </a:lnTo>
                    <a:lnTo>
                      <a:pt x="899" y="1504"/>
                    </a:lnTo>
                    <a:lnTo>
                      <a:pt x="875" y="1494"/>
                    </a:lnTo>
                    <a:lnTo>
                      <a:pt x="852" y="1484"/>
                    </a:lnTo>
                    <a:lnTo>
                      <a:pt x="829" y="1472"/>
                    </a:lnTo>
                    <a:lnTo>
                      <a:pt x="806" y="1460"/>
                    </a:lnTo>
                    <a:lnTo>
                      <a:pt x="783" y="1447"/>
                    </a:lnTo>
                    <a:lnTo>
                      <a:pt x="760" y="1435"/>
                    </a:lnTo>
                    <a:lnTo>
                      <a:pt x="738" y="1421"/>
                    </a:lnTo>
                    <a:lnTo>
                      <a:pt x="716" y="1406"/>
                    </a:lnTo>
                    <a:lnTo>
                      <a:pt x="694" y="1391"/>
                    </a:lnTo>
                    <a:lnTo>
                      <a:pt x="672" y="1376"/>
                    </a:lnTo>
                    <a:lnTo>
                      <a:pt x="651" y="1359"/>
                    </a:lnTo>
                    <a:lnTo>
                      <a:pt x="631" y="1343"/>
                    </a:lnTo>
                    <a:lnTo>
                      <a:pt x="610" y="1325"/>
                    </a:lnTo>
                    <a:lnTo>
                      <a:pt x="589" y="1306"/>
                    </a:lnTo>
                    <a:lnTo>
                      <a:pt x="568" y="1288"/>
                    </a:lnTo>
                    <a:lnTo>
                      <a:pt x="549" y="1269"/>
                    </a:lnTo>
                    <a:lnTo>
                      <a:pt x="529" y="1250"/>
                    </a:lnTo>
                    <a:lnTo>
                      <a:pt x="510" y="1229"/>
                    </a:lnTo>
                    <a:lnTo>
                      <a:pt x="492" y="1208"/>
                    </a:lnTo>
                    <a:lnTo>
                      <a:pt x="473" y="1187"/>
                    </a:lnTo>
                    <a:lnTo>
                      <a:pt x="454" y="1165"/>
                    </a:lnTo>
                    <a:lnTo>
                      <a:pt x="437" y="1143"/>
                    </a:lnTo>
                    <a:lnTo>
                      <a:pt x="419" y="1121"/>
                    </a:lnTo>
                    <a:lnTo>
                      <a:pt x="401" y="1097"/>
                    </a:lnTo>
                    <a:lnTo>
                      <a:pt x="385" y="1074"/>
                    </a:lnTo>
                    <a:lnTo>
                      <a:pt x="368" y="1049"/>
                    </a:lnTo>
                    <a:lnTo>
                      <a:pt x="352" y="1024"/>
                    </a:lnTo>
                    <a:lnTo>
                      <a:pt x="336" y="999"/>
                    </a:lnTo>
                    <a:lnTo>
                      <a:pt x="321" y="973"/>
                    </a:lnTo>
                    <a:lnTo>
                      <a:pt x="306" y="948"/>
                    </a:lnTo>
                    <a:lnTo>
                      <a:pt x="291" y="921"/>
                    </a:lnTo>
                    <a:lnTo>
                      <a:pt x="277" y="894"/>
                    </a:lnTo>
                    <a:lnTo>
                      <a:pt x="263" y="866"/>
                    </a:lnTo>
                    <a:lnTo>
                      <a:pt x="250" y="839"/>
                    </a:lnTo>
                    <a:lnTo>
                      <a:pt x="237" y="811"/>
                    </a:lnTo>
                    <a:lnTo>
                      <a:pt x="224" y="782"/>
                    </a:lnTo>
                    <a:lnTo>
                      <a:pt x="213" y="753"/>
                    </a:lnTo>
                    <a:lnTo>
                      <a:pt x="200" y="723"/>
                    </a:lnTo>
                    <a:lnTo>
                      <a:pt x="190" y="694"/>
                    </a:lnTo>
                    <a:lnTo>
                      <a:pt x="178" y="663"/>
                    </a:lnTo>
                    <a:lnTo>
                      <a:pt x="168" y="634"/>
                    </a:lnTo>
                    <a:lnTo>
                      <a:pt x="159" y="603"/>
                    </a:lnTo>
                    <a:lnTo>
                      <a:pt x="149" y="572"/>
                    </a:lnTo>
                    <a:lnTo>
                      <a:pt x="140" y="541"/>
                    </a:lnTo>
                    <a:lnTo>
                      <a:pt x="132" y="509"/>
                    </a:lnTo>
                    <a:lnTo>
                      <a:pt x="124" y="477"/>
                    </a:lnTo>
                    <a:lnTo>
                      <a:pt x="117" y="445"/>
                    </a:lnTo>
                    <a:lnTo>
                      <a:pt x="110" y="411"/>
                    </a:lnTo>
                    <a:lnTo>
                      <a:pt x="104" y="378"/>
                    </a:lnTo>
                    <a:lnTo>
                      <a:pt x="98" y="345"/>
                    </a:lnTo>
                    <a:lnTo>
                      <a:pt x="92" y="312"/>
                    </a:lnTo>
                    <a:lnTo>
                      <a:pt x="88" y="278"/>
                    </a:lnTo>
                    <a:lnTo>
                      <a:pt x="84" y="245"/>
                    </a:lnTo>
                    <a:lnTo>
                      <a:pt x="80" y="210"/>
                    </a:lnTo>
                    <a:lnTo>
                      <a:pt x="77" y="175"/>
                    </a:lnTo>
                    <a:lnTo>
                      <a:pt x="75" y="141"/>
                    </a:lnTo>
                    <a:lnTo>
                      <a:pt x="73" y="106"/>
                    </a:lnTo>
                    <a:lnTo>
                      <a:pt x="71" y="71"/>
                    </a:lnTo>
                    <a:lnTo>
                      <a:pt x="70" y="35"/>
                    </a:lnTo>
                    <a:lnTo>
                      <a:pt x="70" y="0"/>
                    </a:lnTo>
                    <a:lnTo>
                      <a:pt x="0" y="0"/>
                    </a:lnTo>
                    <a:lnTo>
                      <a:pt x="1" y="37"/>
                    </a:lnTo>
                    <a:lnTo>
                      <a:pt x="2" y="73"/>
                    </a:lnTo>
                    <a:lnTo>
                      <a:pt x="3" y="109"/>
                    </a:lnTo>
                    <a:lnTo>
                      <a:pt x="5" y="145"/>
                    </a:lnTo>
                    <a:lnTo>
                      <a:pt x="8" y="182"/>
                    </a:lnTo>
                    <a:lnTo>
                      <a:pt x="11" y="217"/>
                    </a:lnTo>
                    <a:lnTo>
                      <a:pt x="16" y="252"/>
                    </a:lnTo>
                    <a:lnTo>
                      <a:pt x="20" y="288"/>
                    </a:lnTo>
                    <a:lnTo>
                      <a:pt x="24" y="323"/>
                    </a:lnTo>
                    <a:lnTo>
                      <a:pt x="30" y="357"/>
                    </a:lnTo>
                    <a:lnTo>
                      <a:pt x="36" y="392"/>
                    </a:lnTo>
                    <a:lnTo>
                      <a:pt x="43" y="426"/>
                    </a:lnTo>
                    <a:lnTo>
                      <a:pt x="50" y="459"/>
                    </a:lnTo>
                    <a:lnTo>
                      <a:pt x="57" y="494"/>
                    </a:lnTo>
                    <a:lnTo>
                      <a:pt x="65" y="527"/>
                    </a:lnTo>
                    <a:lnTo>
                      <a:pt x="74" y="560"/>
                    </a:lnTo>
                    <a:lnTo>
                      <a:pt x="83" y="592"/>
                    </a:lnTo>
                    <a:lnTo>
                      <a:pt x="93" y="624"/>
                    </a:lnTo>
                    <a:lnTo>
                      <a:pt x="103" y="656"/>
                    </a:lnTo>
                    <a:lnTo>
                      <a:pt x="114" y="688"/>
                    </a:lnTo>
                    <a:lnTo>
                      <a:pt x="124" y="719"/>
                    </a:lnTo>
                    <a:lnTo>
                      <a:pt x="137" y="750"/>
                    </a:lnTo>
                    <a:lnTo>
                      <a:pt x="148" y="781"/>
                    </a:lnTo>
                    <a:lnTo>
                      <a:pt x="161" y="811"/>
                    </a:lnTo>
                    <a:lnTo>
                      <a:pt x="174" y="841"/>
                    </a:lnTo>
                    <a:lnTo>
                      <a:pt x="188" y="870"/>
                    </a:lnTo>
                    <a:lnTo>
                      <a:pt x="201" y="898"/>
                    </a:lnTo>
                    <a:lnTo>
                      <a:pt x="216" y="927"/>
                    </a:lnTo>
                    <a:lnTo>
                      <a:pt x="231" y="955"/>
                    </a:lnTo>
                    <a:lnTo>
                      <a:pt x="246" y="983"/>
                    </a:lnTo>
                    <a:lnTo>
                      <a:pt x="261" y="1011"/>
                    </a:lnTo>
                    <a:lnTo>
                      <a:pt x="278" y="1037"/>
                    </a:lnTo>
                    <a:lnTo>
                      <a:pt x="295" y="1063"/>
                    </a:lnTo>
                    <a:lnTo>
                      <a:pt x="311" y="1088"/>
                    </a:lnTo>
                    <a:lnTo>
                      <a:pt x="329" y="1114"/>
                    </a:lnTo>
                    <a:lnTo>
                      <a:pt x="346" y="1140"/>
                    </a:lnTo>
                    <a:lnTo>
                      <a:pt x="364" y="1164"/>
                    </a:lnTo>
                    <a:lnTo>
                      <a:pt x="383" y="1188"/>
                    </a:lnTo>
                    <a:lnTo>
                      <a:pt x="401" y="1211"/>
                    </a:lnTo>
                    <a:lnTo>
                      <a:pt x="421" y="1234"/>
                    </a:lnTo>
                    <a:lnTo>
                      <a:pt x="441" y="1256"/>
                    </a:lnTo>
                    <a:lnTo>
                      <a:pt x="461" y="1279"/>
                    </a:lnTo>
                    <a:lnTo>
                      <a:pt x="480" y="1300"/>
                    </a:lnTo>
                    <a:lnTo>
                      <a:pt x="501" y="1320"/>
                    </a:lnTo>
                    <a:lnTo>
                      <a:pt x="523" y="1341"/>
                    </a:lnTo>
                    <a:lnTo>
                      <a:pt x="544" y="1360"/>
                    </a:lnTo>
                    <a:lnTo>
                      <a:pt x="565" y="1379"/>
                    </a:lnTo>
                    <a:lnTo>
                      <a:pt x="587" y="1398"/>
                    </a:lnTo>
                    <a:lnTo>
                      <a:pt x="610" y="1415"/>
                    </a:lnTo>
                    <a:lnTo>
                      <a:pt x="632" y="1432"/>
                    </a:lnTo>
                    <a:lnTo>
                      <a:pt x="655" y="1449"/>
                    </a:lnTo>
                    <a:lnTo>
                      <a:pt x="678" y="1465"/>
                    </a:lnTo>
                    <a:lnTo>
                      <a:pt x="702" y="1480"/>
                    </a:lnTo>
                    <a:lnTo>
                      <a:pt x="725" y="1495"/>
                    </a:lnTo>
                    <a:lnTo>
                      <a:pt x="750" y="1510"/>
                    </a:lnTo>
                    <a:lnTo>
                      <a:pt x="774" y="1523"/>
                    </a:lnTo>
                    <a:lnTo>
                      <a:pt x="799" y="1536"/>
                    </a:lnTo>
                    <a:lnTo>
                      <a:pt x="824" y="1548"/>
                    </a:lnTo>
                    <a:lnTo>
                      <a:pt x="848" y="1559"/>
                    </a:lnTo>
                    <a:lnTo>
                      <a:pt x="873" y="1570"/>
                    </a:lnTo>
                    <a:lnTo>
                      <a:pt x="899" y="1581"/>
                    </a:lnTo>
                    <a:lnTo>
                      <a:pt x="925" y="1589"/>
                    </a:lnTo>
                    <a:lnTo>
                      <a:pt x="951" y="1598"/>
                    </a:lnTo>
                    <a:lnTo>
                      <a:pt x="978" y="1606"/>
                    </a:lnTo>
                    <a:lnTo>
                      <a:pt x="996" y="153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68" name="Freeform 1067"/>
              <p:cNvSpPr>
                <a:spLocks/>
              </p:cNvSpPr>
              <p:nvPr/>
            </p:nvSpPr>
            <p:spPr bwMode="auto">
              <a:xfrm>
                <a:off x="4881" y="166"/>
                <a:ext cx="837" cy="6"/>
              </a:xfrm>
              <a:custGeom>
                <a:avLst/>
                <a:gdLst>
                  <a:gd name="T0" fmla="*/ 0 w 15075"/>
                  <a:gd name="T1" fmla="*/ 0 h 71"/>
                  <a:gd name="T2" fmla="*/ 0 w 15075"/>
                  <a:gd name="T3" fmla="*/ 0 h 71"/>
                  <a:gd name="T4" fmla="*/ 0 w 15075"/>
                  <a:gd name="T5" fmla="*/ 0 h 71"/>
                  <a:gd name="T6" fmla="*/ 0 w 15075"/>
                  <a:gd name="T7" fmla="*/ 0 h 71"/>
                  <a:gd name="T8" fmla="*/ 0 w 15075"/>
                  <a:gd name="T9" fmla="*/ 0 h 71"/>
                  <a:gd name="T10" fmla="*/ 0 w 15075"/>
                  <a:gd name="T11" fmla="*/ 0 h 71"/>
                  <a:gd name="T12" fmla="*/ 0 60000 65536"/>
                  <a:gd name="T13" fmla="*/ 0 60000 65536"/>
                  <a:gd name="T14" fmla="*/ 0 60000 65536"/>
                  <a:gd name="T15" fmla="*/ 0 60000 65536"/>
                  <a:gd name="T16" fmla="*/ 0 60000 65536"/>
                  <a:gd name="T17" fmla="*/ 0 60000 65536"/>
                  <a:gd name="T18" fmla="*/ 0 w 15075"/>
                  <a:gd name="T19" fmla="*/ 0 h 71"/>
                  <a:gd name="T20" fmla="*/ 15075 w 1507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5075" h="71">
                    <a:moveTo>
                      <a:pt x="15075" y="35"/>
                    </a:moveTo>
                    <a:lnTo>
                      <a:pt x="15075" y="0"/>
                    </a:lnTo>
                    <a:lnTo>
                      <a:pt x="0" y="0"/>
                    </a:lnTo>
                    <a:lnTo>
                      <a:pt x="0" y="71"/>
                    </a:lnTo>
                    <a:lnTo>
                      <a:pt x="15075" y="71"/>
                    </a:lnTo>
                    <a:lnTo>
                      <a:pt x="15075" y="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69" name="Freeform 1068"/>
              <p:cNvSpPr>
                <a:spLocks/>
              </p:cNvSpPr>
              <p:nvPr/>
            </p:nvSpPr>
            <p:spPr bwMode="auto">
              <a:xfrm>
                <a:off x="5295" y="2"/>
                <a:ext cx="4" cy="332"/>
              </a:xfrm>
              <a:custGeom>
                <a:avLst/>
                <a:gdLst>
                  <a:gd name="T0" fmla="*/ 0 w 69"/>
                  <a:gd name="T1" fmla="*/ 0 h 3655"/>
                  <a:gd name="T2" fmla="*/ 0 w 69"/>
                  <a:gd name="T3" fmla="*/ 0 h 3655"/>
                  <a:gd name="T4" fmla="*/ 0 w 69"/>
                  <a:gd name="T5" fmla="*/ 0 h 3655"/>
                  <a:gd name="T6" fmla="*/ 0 w 69"/>
                  <a:gd name="T7" fmla="*/ 0 h 3655"/>
                  <a:gd name="T8" fmla="*/ 0 w 69"/>
                  <a:gd name="T9" fmla="*/ 0 h 3655"/>
                  <a:gd name="T10" fmla="*/ 0 w 69"/>
                  <a:gd name="T11" fmla="*/ 0 h 3655"/>
                  <a:gd name="T12" fmla="*/ 0 60000 65536"/>
                  <a:gd name="T13" fmla="*/ 0 60000 65536"/>
                  <a:gd name="T14" fmla="*/ 0 60000 65536"/>
                  <a:gd name="T15" fmla="*/ 0 60000 65536"/>
                  <a:gd name="T16" fmla="*/ 0 60000 65536"/>
                  <a:gd name="T17" fmla="*/ 0 60000 65536"/>
                  <a:gd name="T18" fmla="*/ 0 w 69"/>
                  <a:gd name="T19" fmla="*/ 0 h 3655"/>
                  <a:gd name="T20" fmla="*/ 69 w 69"/>
                  <a:gd name="T21" fmla="*/ 3655 h 3655"/>
                </a:gdLst>
                <a:ahLst/>
                <a:cxnLst>
                  <a:cxn ang="T12">
                    <a:pos x="T0" y="T1"/>
                  </a:cxn>
                  <a:cxn ang="T13">
                    <a:pos x="T2" y="T3"/>
                  </a:cxn>
                  <a:cxn ang="T14">
                    <a:pos x="T4" y="T5"/>
                  </a:cxn>
                  <a:cxn ang="T15">
                    <a:pos x="T6" y="T7"/>
                  </a:cxn>
                  <a:cxn ang="T16">
                    <a:pos x="T8" y="T9"/>
                  </a:cxn>
                  <a:cxn ang="T17">
                    <a:pos x="T10" y="T11"/>
                  </a:cxn>
                </a:cxnLst>
                <a:rect l="T18" t="T19" r="T20" b="T21"/>
                <a:pathLst>
                  <a:path w="69" h="3655">
                    <a:moveTo>
                      <a:pt x="34" y="3655"/>
                    </a:moveTo>
                    <a:lnTo>
                      <a:pt x="69" y="3655"/>
                    </a:lnTo>
                    <a:lnTo>
                      <a:pt x="69" y="0"/>
                    </a:lnTo>
                    <a:lnTo>
                      <a:pt x="0" y="0"/>
                    </a:lnTo>
                    <a:lnTo>
                      <a:pt x="0" y="3655"/>
                    </a:lnTo>
                    <a:lnTo>
                      <a:pt x="34" y="365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70" name="Freeform 1069"/>
              <p:cNvSpPr>
                <a:spLocks/>
              </p:cNvSpPr>
              <p:nvPr/>
            </p:nvSpPr>
            <p:spPr bwMode="auto">
              <a:xfrm>
                <a:off x="5184" y="37"/>
                <a:ext cx="8" cy="9"/>
              </a:xfrm>
              <a:custGeom>
                <a:avLst/>
                <a:gdLst>
                  <a:gd name="T0" fmla="*/ 0 w 143"/>
                  <a:gd name="T1" fmla="*/ 0 h 97"/>
                  <a:gd name="T2" fmla="*/ 0 w 143"/>
                  <a:gd name="T3" fmla="*/ 0 h 97"/>
                  <a:gd name="T4" fmla="*/ 0 w 143"/>
                  <a:gd name="T5" fmla="*/ 0 h 97"/>
                  <a:gd name="T6" fmla="*/ 0 w 143"/>
                  <a:gd name="T7" fmla="*/ 0 h 97"/>
                  <a:gd name="T8" fmla="*/ 0 w 143"/>
                  <a:gd name="T9" fmla="*/ 0 h 97"/>
                  <a:gd name="T10" fmla="*/ 0 w 143"/>
                  <a:gd name="T11" fmla="*/ 0 h 97"/>
                  <a:gd name="T12" fmla="*/ 0 w 143"/>
                  <a:gd name="T13" fmla="*/ 0 h 97"/>
                  <a:gd name="T14" fmla="*/ 0 w 143"/>
                  <a:gd name="T15" fmla="*/ 0 h 97"/>
                  <a:gd name="T16" fmla="*/ 0 w 143"/>
                  <a:gd name="T17" fmla="*/ 0 h 97"/>
                  <a:gd name="T18" fmla="*/ 0 w 143"/>
                  <a:gd name="T19" fmla="*/ 0 h 97"/>
                  <a:gd name="T20" fmla="*/ 0 w 143"/>
                  <a:gd name="T21" fmla="*/ 0 h 97"/>
                  <a:gd name="T22" fmla="*/ 0 w 143"/>
                  <a:gd name="T23" fmla="*/ 0 h 97"/>
                  <a:gd name="T24" fmla="*/ 0 w 143"/>
                  <a:gd name="T25" fmla="*/ 0 h 97"/>
                  <a:gd name="T26" fmla="*/ 0 w 143"/>
                  <a:gd name="T27" fmla="*/ 0 h 97"/>
                  <a:gd name="T28" fmla="*/ 0 w 143"/>
                  <a:gd name="T29" fmla="*/ 0 h 97"/>
                  <a:gd name="T30" fmla="*/ 0 w 143"/>
                  <a:gd name="T31" fmla="*/ 0 h 97"/>
                  <a:gd name="T32" fmla="*/ 0 w 143"/>
                  <a:gd name="T33" fmla="*/ 0 h 97"/>
                  <a:gd name="T34" fmla="*/ 0 w 143"/>
                  <a:gd name="T35" fmla="*/ 0 h 97"/>
                  <a:gd name="T36" fmla="*/ 0 w 143"/>
                  <a:gd name="T37" fmla="*/ 0 h 97"/>
                  <a:gd name="T38" fmla="*/ 0 w 143"/>
                  <a:gd name="T39" fmla="*/ 0 h 97"/>
                  <a:gd name="T40" fmla="*/ 0 w 143"/>
                  <a:gd name="T41" fmla="*/ 0 h 97"/>
                  <a:gd name="T42" fmla="*/ 0 w 143"/>
                  <a:gd name="T43" fmla="*/ 0 h 97"/>
                  <a:gd name="T44" fmla="*/ 0 w 143"/>
                  <a:gd name="T45" fmla="*/ 0 h 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3"/>
                  <a:gd name="T70" fmla="*/ 0 h 97"/>
                  <a:gd name="T71" fmla="*/ 143 w 143"/>
                  <a:gd name="T72" fmla="*/ 97 h 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3" h="97">
                    <a:moveTo>
                      <a:pt x="0" y="72"/>
                    </a:moveTo>
                    <a:lnTo>
                      <a:pt x="0" y="72"/>
                    </a:lnTo>
                    <a:lnTo>
                      <a:pt x="23" y="74"/>
                    </a:lnTo>
                    <a:lnTo>
                      <a:pt x="45" y="78"/>
                    </a:lnTo>
                    <a:lnTo>
                      <a:pt x="66" y="81"/>
                    </a:lnTo>
                    <a:lnTo>
                      <a:pt x="84" y="86"/>
                    </a:lnTo>
                    <a:lnTo>
                      <a:pt x="100" y="91"/>
                    </a:lnTo>
                    <a:lnTo>
                      <a:pt x="112" y="94"/>
                    </a:lnTo>
                    <a:lnTo>
                      <a:pt x="120" y="96"/>
                    </a:lnTo>
                    <a:lnTo>
                      <a:pt x="122" y="97"/>
                    </a:lnTo>
                    <a:lnTo>
                      <a:pt x="143" y="29"/>
                    </a:lnTo>
                    <a:lnTo>
                      <a:pt x="139" y="28"/>
                    </a:lnTo>
                    <a:lnTo>
                      <a:pt x="131" y="26"/>
                    </a:lnTo>
                    <a:lnTo>
                      <a:pt x="118" y="21"/>
                    </a:lnTo>
                    <a:lnTo>
                      <a:pt x="100" y="17"/>
                    </a:lnTo>
                    <a:lnTo>
                      <a:pt x="79" y="12"/>
                    </a:lnTo>
                    <a:lnTo>
                      <a:pt x="56" y="7"/>
                    </a:lnTo>
                    <a:lnTo>
                      <a:pt x="31" y="3"/>
                    </a:lnTo>
                    <a:lnTo>
                      <a:pt x="6" y="0"/>
                    </a:lnTo>
                    <a:lnTo>
                      <a:pt x="0"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71" name="Freeform 1070"/>
              <p:cNvSpPr>
                <a:spLocks/>
              </p:cNvSpPr>
              <p:nvPr/>
            </p:nvSpPr>
            <p:spPr bwMode="auto">
              <a:xfrm>
                <a:off x="5178" y="37"/>
                <a:ext cx="6" cy="7"/>
              </a:xfrm>
              <a:custGeom>
                <a:avLst/>
                <a:gdLst>
                  <a:gd name="T0" fmla="*/ 0 w 113"/>
                  <a:gd name="T1" fmla="*/ 0 h 80"/>
                  <a:gd name="T2" fmla="*/ 0 w 113"/>
                  <a:gd name="T3" fmla="*/ 0 h 80"/>
                  <a:gd name="T4" fmla="*/ 0 w 113"/>
                  <a:gd name="T5" fmla="*/ 0 h 80"/>
                  <a:gd name="T6" fmla="*/ 0 w 113"/>
                  <a:gd name="T7" fmla="*/ 0 h 80"/>
                  <a:gd name="T8" fmla="*/ 0 w 113"/>
                  <a:gd name="T9" fmla="*/ 0 h 80"/>
                  <a:gd name="T10" fmla="*/ 0 w 113"/>
                  <a:gd name="T11" fmla="*/ 0 h 80"/>
                  <a:gd name="T12" fmla="*/ 0 w 113"/>
                  <a:gd name="T13" fmla="*/ 0 h 80"/>
                  <a:gd name="T14" fmla="*/ 0 w 113"/>
                  <a:gd name="T15" fmla="*/ 0 h 80"/>
                  <a:gd name="T16" fmla="*/ 0 w 113"/>
                  <a:gd name="T17" fmla="*/ 0 h 80"/>
                  <a:gd name="T18" fmla="*/ 0 w 113"/>
                  <a:gd name="T19" fmla="*/ 0 h 80"/>
                  <a:gd name="T20" fmla="*/ 0 w 113"/>
                  <a:gd name="T21" fmla="*/ 0 h 80"/>
                  <a:gd name="T22" fmla="*/ 0 w 113"/>
                  <a:gd name="T23" fmla="*/ 0 h 80"/>
                  <a:gd name="T24" fmla="*/ 0 w 113"/>
                  <a:gd name="T25" fmla="*/ 0 h 80"/>
                  <a:gd name="T26" fmla="*/ 0 w 113"/>
                  <a:gd name="T27" fmla="*/ 0 h 80"/>
                  <a:gd name="T28" fmla="*/ 0 w 113"/>
                  <a:gd name="T29" fmla="*/ 0 h 80"/>
                  <a:gd name="T30" fmla="*/ 0 w 113"/>
                  <a:gd name="T31" fmla="*/ 0 h 80"/>
                  <a:gd name="T32" fmla="*/ 0 w 113"/>
                  <a:gd name="T33" fmla="*/ 0 h 80"/>
                  <a:gd name="T34" fmla="*/ 0 w 113"/>
                  <a:gd name="T35" fmla="*/ 0 h 80"/>
                  <a:gd name="T36" fmla="*/ 0 w 113"/>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80"/>
                  <a:gd name="T59" fmla="*/ 113 w 113"/>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80">
                    <a:moveTo>
                      <a:pt x="43" y="78"/>
                    </a:moveTo>
                    <a:lnTo>
                      <a:pt x="41" y="80"/>
                    </a:lnTo>
                    <a:lnTo>
                      <a:pt x="42" y="79"/>
                    </a:lnTo>
                    <a:lnTo>
                      <a:pt x="45" y="78"/>
                    </a:lnTo>
                    <a:lnTo>
                      <a:pt x="50" y="76"/>
                    </a:lnTo>
                    <a:lnTo>
                      <a:pt x="60" y="74"/>
                    </a:lnTo>
                    <a:lnTo>
                      <a:pt x="72" y="73"/>
                    </a:lnTo>
                    <a:lnTo>
                      <a:pt x="88" y="71"/>
                    </a:lnTo>
                    <a:lnTo>
                      <a:pt x="107" y="73"/>
                    </a:lnTo>
                    <a:lnTo>
                      <a:pt x="113" y="1"/>
                    </a:lnTo>
                    <a:lnTo>
                      <a:pt x="88" y="0"/>
                    </a:lnTo>
                    <a:lnTo>
                      <a:pt x="66" y="1"/>
                    </a:lnTo>
                    <a:lnTo>
                      <a:pt x="47" y="4"/>
                    </a:lnTo>
                    <a:lnTo>
                      <a:pt x="33" y="7"/>
                    </a:lnTo>
                    <a:lnTo>
                      <a:pt x="20" y="12"/>
                    </a:lnTo>
                    <a:lnTo>
                      <a:pt x="11" y="16"/>
                    </a:lnTo>
                    <a:lnTo>
                      <a:pt x="5" y="19"/>
                    </a:lnTo>
                    <a:lnTo>
                      <a:pt x="0" y="22"/>
                    </a:lnTo>
                    <a:lnTo>
                      <a:pt x="43" y="7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72" name="Freeform 1071"/>
              <p:cNvSpPr>
                <a:spLocks/>
              </p:cNvSpPr>
              <p:nvPr/>
            </p:nvSpPr>
            <p:spPr bwMode="auto">
              <a:xfrm>
                <a:off x="5174" y="38"/>
                <a:ext cx="6" cy="8"/>
              </a:xfrm>
              <a:custGeom>
                <a:avLst/>
                <a:gdLst>
                  <a:gd name="T0" fmla="*/ 0 w 101"/>
                  <a:gd name="T1" fmla="*/ 0 h 82"/>
                  <a:gd name="T2" fmla="*/ 0 w 101"/>
                  <a:gd name="T3" fmla="*/ 0 h 82"/>
                  <a:gd name="T4" fmla="*/ 0 w 101"/>
                  <a:gd name="T5" fmla="*/ 0 h 82"/>
                  <a:gd name="T6" fmla="*/ 0 w 101"/>
                  <a:gd name="T7" fmla="*/ 0 h 82"/>
                  <a:gd name="T8" fmla="*/ 0 w 101"/>
                  <a:gd name="T9" fmla="*/ 0 h 82"/>
                  <a:gd name="T10" fmla="*/ 0 w 101"/>
                  <a:gd name="T11" fmla="*/ 0 h 82"/>
                  <a:gd name="T12" fmla="*/ 0 w 101"/>
                  <a:gd name="T13" fmla="*/ 0 h 82"/>
                  <a:gd name="T14" fmla="*/ 0 w 101"/>
                  <a:gd name="T15" fmla="*/ 0 h 82"/>
                  <a:gd name="T16" fmla="*/ 0 w 101"/>
                  <a:gd name="T17" fmla="*/ 0 h 82"/>
                  <a:gd name="T18" fmla="*/ 0 w 101"/>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82"/>
                  <a:gd name="T32" fmla="*/ 101 w 101"/>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82">
                    <a:moveTo>
                      <a:pt x="3" y="82"/>
                    </a:moveTo>
                    <a:lnTo>
                      <a:pt x="7" y="82"/>
                    </a:lnTo>
                    <a:lnTo>
                      <a:pt x="101" y="70"/>
                    </a:lnTo>
                    <a:lnTo>
                      <a:pt x="94" y="0"/>
                    </a:lnTo>
                    <a:lnTo>
                      <a:pt x="0" y="11"/>
                    </a:lnTo>
                    <a:lnTo>
                      <a:pt x="4" y="11"/>
                    </a:lnTo>
                    <a:lnTo>
                      <a:pt x="3" y="82"/>
                    </a:lnTo>
                    <a:lnTo>
                      <a:pt x="5" y="82"/>
                    </a:lnTo>
                    <a:lnTo>
                      <a:pt x="7" y="82"/>
                    </a:lnTo>
                    <a:lnTo>
                      <a:pt x="3" y="8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73" name="Freeform 1072"/>
              <p:cNvSpPr>
                <a:spLocks/>
              </p:cNvSpPr>
              <p:nvPr/>
            </p:nvSpPr>
            <p:spPr bwMode="auto">
              <a:xfrm>
                <a:off x="5167" y="39"/>
                <a:ext cx="7" cy="7"/>
              </a:xfrm>
              <a:custGeom>
                <a:avLst/>
                <a:gdLst>
                  <a:gd name="T0" fmla="*/ 0 w 129"/>
                  <a:gd name="T1" fmla="*/ 0 h 74"/>
                  <a:gd name="T2" fmla="*/ 0 w 129"/>
                  <a:gd name="T3" fmla="*/ 0 h 74"/>
                  <a:gd name="T4" fmla="*/ 0 w 129"/>
                  <a:gd name="T5" fmla="*/ 0 h 74"/>
                  <a:gd name="T6" fmla="*/ 0 w 129"/>
                  <a:gd name="T7" fmla="*/ 0 h 74"/>
                  <a:gd name="T8" fmla="*/ 0 w 129"/>
                  <a:gd name="T9" fmla="*/ 0 h 74"/>
                  <a:gd name="T10" fmla="*/ 0 w 129"/>
                  <a:gd name="T11" fmla="*/ 0 h 74"/>
                  <a:gd name="T12" fmla="*/ 0 w 129"/>
                  <a:gd name="T13" fmla="*/ 0 h 74"/>
                  <a:gd name="T14" fmla="*/ 0 w 129"/>
                  <a:gd name="T15" fmla="*/ 0 h 74"/>
                  <a:gd name="T16" fmla="*/ 0 w 129"/>
                  <a:gd name="T17" fmla="*/ 0 h 74"/>
                  <a:gd name="T18" fmla="*/ 0 w 129"/>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74"/>
                  <a:gd name="T32" fmla="*/ 129 w 129"/>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74">
                    <a:moveTo>
                      <a:pt x="0" y="70"/>
                    </a:moveTo>
                    <a:lnTo>
                      <a:pt x="10" y="71"/>
                    </a:lnTo>
                    <a:lnTo>
                      <a:pt x="128" y="74"/>
                    </a:lnTo>
                    <a:lnTo>
                      <a:pt x="129" y="3"/>
                    </a:lnTo>
                    <a:lnTo>
                      <a:pt x="12" y="0"/>
                    </a:lnTo>
                    <a:lnTo>
                      <a:pt x="21" y="1"/>
                    </a:lnTo>
                    <a:lnTo>
                      <a:pt x="0" y="70"/>
                    </a:lnTo>
                    <a:lnTo>
                      <a:pt x="5" y="71"/>
                    </a:lnTo>
                    <a:lnTo>
                      <a:pt x="10" y="71"/>
                    </a:lnTo>
                    <a:lnTo>
                      <a:pt x="0"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74" name="Freeform 1073"/>
              <p:cNvSpPr>
                <a:spLocks/>
              </p:cNvSpPr>
              <p:nvPr/>
            </p:nvSpPr>
            <p:spPr bwMode="auto">
              <a:xfrm>
                <a:off x="5161" y="36"/>
                <a:ext cx="7" cy="9"/>
              </a:xfrm>
              <a:custGeom>
                <a:avLst/>
                <a:gdLst>
                  <a:gd name="T0" fmla="*/ 0 w 121"/>
                  <a:gd name="T1" fmla="*/ 0 h 103"/>
                  <a:gd name="T2" fmla="*/ 0 w 121"/>
                  <a:gd name="T3" fmla="*/ 0 h 103"/>
                  <a:gd name="T4" fmla="*/ 0 w 121"/>
                  <a:gd name="T5" fmla="*/ 0 h 103"/>
                  <a:gd name="T6" fmla="*/ 0 w 121"/>
                  <a:gd name="T7" fmla="*/ 0 h 103"/>
                  <a:gd name="T8" fmla="*/ 0 w 121"/>
                  <a:gd name="T9" fmla="*/ 0 h 103"/>
                  <a:gd name="T10" fmla="*/ 0 w 121"/>
                  <a:gd name="T11" fmla="*/ 0 h 103"/>
                  <a:gd name="T12" fmla="*/ 0 w 121"/>
                  <a:gd name="T13" fmla="*/ 0 h 103"/>
                  <a:gd name="T14" fmla="*/ 0 w 121"/>
                  <a:gd name="T15" fmla="*/ 0 h 103"/>
                  <a:gd name="T16" fmla="*/ 0 w 121"/>
                  <a:gd name="T17" fmla="*/ 0 h 103"/>
                  <a:gd name="T18" fmla="*/ 0 w 121"/>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03"/>
                  <a:gd name="T32" fmla="*/ 121 w 121"/>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03">
                    <a:moveTo>
                      <a:pt x="6" y="71"/>
                    </a:moveTo>
                    <a:lnTo>
                      <a:pt x="0" y="70"/>
                    </a:lnTo>
                    <a:lnTo>
                      <a:pt x="100" y="103"/>
                    </a:lnTo>
                    <a:lnTo>
                      <a:pt x="121" y="34"/>
                    </a:lnTo>
                    <a:lnTo>
                      <a:pt x="20" y="2"/>
                    </a:lnTo>
                    <a:lnTo>
                      <a:pt x="14" y="0"/>
                    </a:lnTo>
                    <a:lnTo>
                      <a:pt x="20" y="2"/>
                    </a:lnTo>
                    <a:lnTo>
                      <a:pt x="17" y="1"/>
                    </a:lnTo>
                    <a:lnTo>
                      <a:pt x="14" y="0"/>
                    </a:lnTo>
                    <a:lnTo>
                      <a:pt x="6"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75" name="Freeform 1074"/>
              <p:cNvSpPr>
                <a:spLocks/>
              </p:cNvSpPr>
              <p:nvPr/>
            </p:nvSpPr>
            <p:spPr bwMode="auto">
              <a:xfrm>
                <a:off x="5153" y="34"/>
                <a:ext cx="9" cy="9"/>
              </a:xfrm>
              <a:custGeom>
                <a:avLst/>
                <a:gdLst>
                  <a:gd name="T0" fmla="*/ 0 w 161"/>
                  <a:gd name="T1" fmla="*/ 0 h 90"/>
                  <a:gd name="T2" fmla="*/ 0 w 161"/>
                  <a:gd name="T3" fmla="*/ 0 h 90"/>
                  <a:gd name="T4" fmla="*/ 0 w 161"/>
                  <a:gd name="T5" fmla="*/ 0 h 90"/>
                  <a:gd name="T6" fmla="*/ 0 w 161"/>
                  <a:gd name="T7" fmla="*/ 0 h 90"/>
                  <a:gd name="T8" fmla="*/ 0 w 161"/>
                  <a:gd name="T9" fmla="*/ 0 h 90"/>
                  <a:gd name="T10" fmla="*/ 0 w 161"/>
                  <a:gd name="T11" fmla="*/ 0 h 90"/>
                  <a:gd name="T12" fmla="*/ 0 w 161"/>
                  <a:gd name="T13" fmla="*/ 0 h 90"/>
                  <a:gd name="T14" fmla="*/ 0 w 161"/>
                  <a:gd name="T15" fmla="*/ 0 h 90"/>
                  <a:gd name="T16" fmla="*/ 0 w 161"/>
                  <a:gd name="T17" fmla="*/ 0 h 90"/>
                  <a:gd name="T18" fmla="*/ 0 w 161"/>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90"/>
                  <a:gd name="T32" fmla="*/ 161 w 161"/>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90">
                    <a:moveTo>
                      <a:pt x="8" y="72"/>
                    </a:moveTo>
                    <a:lnTo>
                      <a:pt x="0" y="72"/>
                    </a:lnTo>
                    <a:lnTo>
                      <a:pt x="153" y="90"/>
                    </a:lnTo>
                    <a:lnTo>
                      <a:pt x="161" y="19"/>
                    </a:lnTo>
                    <a:lnTo>
                      <a:pt x="9" y="1"/>
                    </a:lnTo>
                    <a:lnTo>
                      <a:pt x="0" y="1"/>
                    </a:lnTo>
                    <a:lnTo>
                      <a:pt x="9" y="1"/>
                    </a:lnTo>
                    <a:lnTo>
                      <a:pt x="5" y="0"/>
                    </a:lnTo>
                    <a:lnTo>
                      <a:pt x="0" y="1"/>
                    </a:lnTo>
                    <a:lnTo>
                      <a:pt x="8"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76" name="Freeform 1075"/>
              <p:cNvSpPr>
                <a:spLocks/>
              </p:cNvSpPr>
              <p:nvPr/>
            </p:nvSpPr>
            <p:spPr bwMode="auto">
              <a:xfrm>
                <a:off x="5148" y="34"/>
                <a:ext cx="6" cy="8"/>
              </a:xfrm>
              <a:custGeom>
                <a:avLst/>
                <a:gdLst>
                  <a:gd name="T0" fmla="*/ 0 w 107"/>
                  <a:gd name="T1" fmla="*/ 0 h 81"/>
                  <a:gd name="T2" fmla="*/ 0 w 107"/>
                  <a:gd name="T3" fmla="*/ 0 h 81"/>
                  <a:gd name="T4" fmla="*/ 0 w 107"/>
                  <a:gd name="T5" fmla="*/ 0 h 81"/>
                  <a:gd name="T6" fmla="*/ 0 w 107"/>
                  <a:gd name="T7" fmla="*/ 0 h 81"/>
                  <a:gd name="T8" fmla="*/ 0 w 107"/>
                  <a:gd name="T9" fmla="*/ 0 h 81"/>
                  <a:gd name="T10" fmla="*/ 0 w 107"/>
                  <a:gd name="T11" fmla="*/ 0 h 81"/>
                  <a:gd name="T12" fmla="*/ 0 w 107"/>
                  <a:gd name="T13" fmla="*/ 0 h 81"/>
                  <a:gd name="T14" fmla="*/ 0 w 107"/>
                  <a:gd name="T15" fmla="*/ 0 h 81"/>
                  <a:gd name="T16" fmla="*/ 0 w 107"/>
                  <a:gd name="T17" fmla="*/ 0 h 81"/>
                  <a:gd name="T18" fmla="*/ 0 w 107"/>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81"/>
                  <a:gd name="T32" fmla="*/ 107 w 10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81">
                    <a:moveTo>
                      <a:pt x="3" y="81"/>
                    </a:moveTo>
                    <a:lnTo>
                      <a:pt x="7" y="81"/>
                    </a:lnTo>
                    <a:lnTo>
                      <a:pt x="107" y="71"/>
                    </a:lnTo>
                    <a:lnTo>
                      <a:pt x="99" y="0"/>
                    </a:lnTo>
                    <a:lnTo>
                      <a:pt x="0" y="11"/>
                    </a:lnTo>
                    <a:lnTo>
                      <a:pt x="3" y="10"/>
                    </a:lnTo>
                    <a:lnTo>
                      <a:pt x="3" y="81"/>
                    </a:lnTo>
                    <a:lnTo>
                      <a:pt x="5" y="81"/>
                    </a:lnTo>
                    <a:lnTo>
                      <a:pt x="7" y="81"/>
                    </a:lnTo>
                    <a:lnTo>
                      <a:pt x="3" y="8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77" name="Freeform 1076"/>
              <p:cNvSpPr>
                <a:spLocks/>
              </p:cNvSpPr>
              <p:nvPr/>
            </p:nvSpPr>
            <p:spPr bwMode="auto">
              <a:xfrm>
                <a:off x="5142" y="35"/>
                <a:ext cx="6" cy="7"/>
              </a:xfrm>
              <a:custGeom>
                <a:avLst/>
                <a:gdLst>
                  <a:gd name="T0" fmla="*/ 0 w 102"/>
                  <a:gd name="T1" fmla="*/ 0 h 71"/>
                  <a:gd name="T2" fmla="*/ 0 w 102"/>
                  <a:gd name="T3" fmla="*/ 0 h 71"/>
                  <a:gd name="T4" fmla="*/ 0 w 102"/>
                  <a:gd name="T5" fmla="*/ 0 h 71"/>
                  <a:gd name="T6" fmla="*/ 0 w 102"/>
                  <a:gd name="T7" fmla="*/ 0 h 71"/>
                  <a:gd name="T8" fmla="*/ 0 w 102"/>
                  <a:gd name="T9" fmla="*/ 0 h 71"/>
                  <a:gd name="T10" fmla="*/ 0 w 102"/>
                  <a:gd name="T11" fmla="*/ 0 h 71"/>
                  <a:gd name="T12" fmla="*/ 0 w 102"/>
                  <a:gd name="T13" fmla="*/ 0 h 71"/>
                  <a:gd name="T14" fmla="*/ 0 w 102"/>
                  <a:gd name="T15" fmla="*/ 0 h 71"/>
                  <a:gd name="T16" fmla="*/ 0 w 102"/>
                  <a:gd name="T17" fmla="*/ 0 h 71"/>
                  <a:gd name="T18" fmla="*/ 0 w 102"/>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71"/>
                  <a:gd name="T32" fmla="*/ 102 w 102"/>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71">
                    <a:moveTo>
                      <a:pt x="0" y="71"/>
                    </a:moveTo>
                    <a:lnTo>
                      <a:pt x="2" y="71"/>
                    </a:lnTo>
                    <a:lnTo>
                      <a:pt x="102" y="71"/>
                    </a:lnTo>
                    <a:lnTo>
                      <a:pt x="102" y="0"/>
                    </a:lnTo>
                    <a:lnTo>
                      <a:pt x="2" y="0"/>
                    </a:lnTo>
                    <a:lnTo>
                      <a:pt x="3" y="0"/>
                    </a:lnTo>
                    <a:lnTo>
                      <a:pt x="0" y="71"/>
                    </a:lnTo>
                    <a:lnTo>
                      <a:pt x="1" y="71"/>
                    </a:lnTo>
                    <a:lnTo>
                      <a:pt x="2" y="71"/>
                    </a:lnTo>
                    <a:lnTo>
                      <a:pt x="0"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78" name="Freeform 1077"/>
              <p:cNvSpPr>
                <a:spLocks/>
              </p:cNvSpPr>
              <p:nvPr/>
            </p:nvSpPr>
            <p:spPr bwMode="auto">
              <a:xfrm>
                <a:off x="5134" y="35"/>
                <a:ext cx="8" cy="7"/>
              </a:xfrm>
              <a:custGeom>
                <a:avLst/>
                <a:gdLst>
                  <a:gd name="T0" fmla="*/ 0 w 160"/>
                  <a:gd name="T1" fmla="*/ 0 h 77"/>
                  <a:gd name="T2" fmla="*/ 0 w 160"/>
                  <a:gd name="T3" fmla="*/ 0 h 77"/>
                  <a:gd name="T4" fmla="*/ 0 w 160"/>
                  <a:gd name="T5" fmla="*/ 0 h 77"/>
                  <a:gd name="T6" fmla="*/ 0 w 160"/>
                  <a:gd name="T7" fmla="*/ 0 h 77"/>
                  <a:gd name="T8" fmla="*/ 0 w 160"/>
                  <a:gd name="T9" fmla="*/ 0 h 77"/>
                  <a:gd name="T10" fmla="*/ 0 w 160"/>
                  <a:gd name="T11" fmla="*/ 0 h 77"/>
                  <a:gd name="T12" fmla="*/ 0 w 160"/>
                  <a:gd name="T13" fmla="*/ 0 h 77"/>
                  <a:gd name="T14" fmla="*/ 0 w 160"/>
                  <a:gd name="T15" fmla="*/ 0 h 77"/>
                  <a:gd name="T16" fmla="*/ 0 w 160"/>
                  <a:gd name="T17" fmla="*/ 0 h 77"/>
                  <a:gd name="T18" fmla="*/ 0 w 160"/>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77"/>
                  <a:gd name="T32" fmla="*/ 160 w 160"/>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77">
                    <a:moveTo>
                      <a:pt x="0" y="55"/>
                    </a:moveTo>
                    <a:lnTo>
                      <a:pt x="28" y="72"/>
                    </a:lnTo>
                    <a:lnTo>
                      <a:pt x="157" y="77"/>
                    </a:lnTo>
                    <a:lnTo>
                      <a:pt x="160" y="6"/>
                    </a:lnTo>
                    <a:lnTo>
                      <a:pt x="31" y="0"/>
                    </a:lnTo>
                    <a:lnTo>
                      <a:pt x="59" y="17"/>
                    </a:lnTo>
                    <a:lnTo>
                      <a:pt x="0" y="55"/>
                    </a:lnTo>
                    <a:lnTo>
                      <a:pt x="10" y="71"/>
                    </a:lnTo>
                    <a:lnTo>
                      <a:pt x="28" y="72"/>
                    </a:lnTo>
                    <a:lnTo>
                      <a:pt x="0" y="5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79" name="Freeform 1078"/>
              <p:cNvSpPr>
                <a:spLocks/>
              </p:cNvSpPr>
              <p:nvPr/>
            </p:nvSpPr>
            <p:spPr bwMode="auto">
              <a:xfrm>
                <a:off x="5133" y="32"/>
                <a:ext cx="4" cy="8"/>
              </a:xfrm>
              <a:custGeom>
                <a:avLst/>
                <a:gdLst>
                  <a:gd name="T0" fmla="*/ 0 w 77"/>
                  <a:gd name="T1" fmla="*/ 0 h 86"/>
                  <a:gd name="T2" fmla="*/ 0 w 77"/>
                  <a:gd name="T3" fmla="*/ 0 h 86"/>
                  <a:gd name="T4" fmla="*/ 0 w 77"/>
                  <a:gd name="T5" fmla="*/ 0 h 86"/>
                  <a:gd name="T6" fmla="*/ 0 w 77"/>
                  <a:gd name="T7" fmla="*/ 0 h 86"/>
                  <a:gd name="T8" fmla="*/ 0 w 77"/>
                  <a:gd name="T9" fmla="*/ 0 h 86"/>
                  <a:gd name="T10" fmla="*/ 0 w 77"/>
                  <a:gd name="T11" fmla="*/ 0 h 86"/>
                  <a:gd name="T12" fmla="*/ 0 w 77"/>
                  <a:gd name="T13" fmla="*/ 0 h 86"/>
                  <a:gd name="T14" fmla="*/ 0 w 77"/>
                  <a:gd name="T15" fmla="*/ 0 h 86"/>
                  <a:gd name="T16" fmla="*/ 0 w 77"/>
                  <a:gd name="T17" fmla="*/ 0 h 86"/>
                  <a:gd name="T18" fmla="*/ 0 w 77"/>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6"/>
                  <a:gd name="T32" fmla="*/ 77 w 7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6">
                    <a:moveTo>
                      <a:pt x="32" y="73"/>
                    </a:moveTo>
                    <a:lnTo>
                      <a:pt x="0" y="56"/>
                    </a:lnTo>
                    <a:lnTo>
                      <a:pt x="18" y="86"/>
                    </a:lnTo>
                    <a:lnTo>
                      <a:pt x="77" y="48"/>
                    </a:lnTo>
                    <a:lnTo>
                      <a:pt x="59" y="19"/>
                    </a:lnTo>
                    <a:lnTo>
                      <a:pt x="27" y="3"/>
                    </a:lnTo>
                    <a:lnTo>
                      <a:pt x="59" y="19"/>
                    </a:lnTo>
                    <a:lnTo>
                      <a:pt x="48" y="0"/>
                    </a:lnTo>
                    <a:lnTo>
                      <a:pt x="27" y="3"/>
                    </a:lnTo>
                    <a:lnTo>
                      <a:pt x="32" y="7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80" name="Freeform 1079"/>
              <p:cNvSpPr>
                <a:spLocks/>
              </p:cNvSpPr>
              <p:nvPr/>
            </p:nvSpPr>
            <p:spPr bwMode="auto">
              <a:xfrm>
                <a:off x="5128" y="32"/>
                <a:ext cx="6" cy="7"/>
              </a:xfrm>
              <a:custGeom>
                <a:avLst/>
                <a:gdLst>
                  <a:gd name="T0" fmla="*/ 0 w 106"/>
                  <a:gd name="T1" fmla="*/ 0 h 79"/>
                  <a:gd name="T2" fmla="*/ 0 w 106"/>
                  <a:gd name="T3" fmla="*/ 0 h 79"/>
                  <a:gd name="T4" fmla="*/ 0 w 106"/>
                  <a:gd name="T5" fmla="*/ 0 h 79"/>
                  <a:gd name="T6" fmla="*/ 0 w 106"/>
                  <a:gd name="T7" fmla="*/ 0 h 79"/>
                  <a:gd name="T8" fmla="*/ 0 w 106"/>
                  <a:gd name="T9" fmla="*/ 0 h 79"/>
                  <a:gd name="T10" fmla="*/ 0 w 106"/>
                  <a:gd name="T11" fmla="*/ 0 h 79"/>
                  <a:gd name="T12" fmla="*/ 0 w 106"/>
                  <a:gd name="T13" fmla="*/ 0 h 79"/>
                  <a:gd name="T14" fmla="*/ 0 w 106"/>
                  <a:gd name="T15" fmla="*/ 0 h 79"/>
                  <a:gd name="T16" fmla="*/ 0 w 106"/>
                  <a:gd name="T17" fmla="*/ 0 h 79"/>
                  <a:gd name="T18" fmla="*/ 0 w 106"/>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79"/>
                  <a:gd name="T32" fmla="*/ 106 w 106"/>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79">
                    <a:moveTo>
                      <a:pt x="4" y="79"/>
                    </a:moveTo>
                    <a:lnTo>
                      <a:pt x="7" y="78"/>
                    </a:lnTo>
                    <a:lnTo>
                      <a:pt x="106" y="70"/>
                    </a:lnTo>
                    <a:lnTo>
                      <a:pt x="101" y="0"/>
                    </a:lnTo>
                    <a:lnTo>
                      <a:pt x="0" y="7"/>
                    </a:lnTo>
                    <a:lnTo>
                      <a:pt x="2" y="7"/>
                    </a:lnTo>
                    <a:lnTo>
                      <a:pt x="4" y="78"/>
                    </a:lnTo>
                    <a:lnTo>
                      <a:pt x="6" y="78"/>
                    </a:lnTo>
                    <a:lnTo>
                      <a:pt x="7" y="78"/>
                    </a:lnTo>
                    <a:lnTo>
                      <a:pt x="4" y="7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81" name="Freeform 1080"/>
              <p:cNvSpPr>
                <a:spLocks/>
              </p:cNvSpPr>
              <p:nvPr/>
            </p:nvSpPr>
            <p:spPr bwMode="auto">
              <a:xfrm>
                <a:off x="5122" y="33"/>
                <a:ext cx="7" cy="7"/>
              </a:xfrm>
              <a:custGeom>
                <a:avLst/>
                <a:gdLst>
                  <a:gd name="T0" fmla="*/ 0 w 117"/>
                  <a:gd name="T1" fmla="*/ 0 h 74"/>
                  <a:gd name="T2" fmla="*/ 0 w 117"/>
                  <a:gd name="T3" fmla="*/ 0 h 74"/>
                  <a:gd name="T4" fmla="*/ 0 w 117"/>
                  <a:gd name="T5" fmla="*/ 0 h 74"/>
                  <a:gd name="T6" fmla="*/ 0 w 117"/>
                  <a:gd name="T7" fmla="*/ 0 h 74"/>
                  <a:gd name="T8" fmla="*/ 0 w 117"/>
                  <a:gd name="T9" fmla="*/ 0 h 74"/>
                  <a:gd name="T10" fmla="*/ 0 w 117"/>
                  <a:gd name="T11" fmla="*/ 0 h 74"/>
                  <a:gd name="T12" fmla="*/ 0 w 117"/>
                  <a:gd name="T13" fmla="*/ 0 h 74"/>
                  <a:gd name="T14" fmla="*/ 0 w 117"/>
                  <a:gd name="T15" fmla="*/ 0 h 74"/>
                  <a:gd name="T16" fmla="*/ 0 w 117"/>
                  <a:gd name="T17" fmla="*/ 0 h 74"/>
                  <a:gd name="T18" fmla="*/ 0 w 117"/>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74"/>
                  <a:gd name="T32" fmla="*/ 117 w 117"/>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74">
                    <a:moveTo>
                      <a:pt x="9" y="74"/>
                    </a:moveTo>
                    <a:lnTo>
                      <a:pt x="5" y="74"/>
                    </a:lnTo>
                    <a:lnTo>
                      <a:pt x="117" y="72"/>
                    </a:lnTo>
                    <a:lnTo>
                      <a:pt x="115" y="0"/>
                    </a:lnTo>
                    <a:lnTo>
                      <a:pt x="3" y="3"/>
                    </a:lnTo>
                    <a:lnTo>
                      <a:pt x="0" y="3"/>
                    </a:lnTo>
                    <a:lnTo>
                      <a:pt x="3" y="3"/>
                    </a:lnTo>
                    <a:lnTo>
                      <a:pt x="2" y="3"/>
                    </a:lnTo>
                    <a:lnTo>
                      <a:pt x="0" y="3"/>
                    </a:lnTo>
                    <a:lnTo>
                      <a:pt x="9"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82" name="Freeform 1081"/>
              <p:cNvSpPr>
                <a:spLocks/>
              </p:cNvSpPr>
              <p:nvPr/>
            </p:nvSpPr>
            <p:spPr bwMode="auto">
              <a:xfrm>
                <a:off x="5115" y="33"/>
                <a:ext cx="8" cy="8"/>
              </a:xfrm>
              <a:custGeom>
                <a:avLst/>
                <a:gdLst>
                  <a:gd name="T0" fmla="*/ 0 w 132"/>
                  <a:gd name="T1" fmla="*/ 0 h 87"/>
                  <a:gd name="T2" fmla="*/ 0 w 132"/>
                  <a:gd name="T3" fmla="*/ 0 h 87"/>
                  <a:gd name="T4" fmla="*/ 0 w 132"/>
                  <a:gd name="T5" fmla="*/ 0 h 87"/>
                  <a:gd name="T6" fmla="*/ 0 w 132"/>
                  <a:gd name="T7" fmla="*/ 0 h 87"/>
                  <a:gd name="T8" fmla="*/ 0 w 132"/>
                  <a:gd name="T9" fmla="*/ 0 h 87"/>
                  <a:gd name="T10" fmla="*/ 0 w 132"/>
                  <a:gd name="T11" fmla="*/ 0 h 87"/>
                  <a:gd name="T12" fmla="*/ 0 w 132"/>
                  <a:gd name="T13" fmla="*/ 0 h 87"/>
                  <a:gd name="T14" fmla="*/ 0 w 132"/>
                  <a:gd name="T15" fmla="*/ 0 h 87"/>
                  <a:gd name="T16" fmla="*/ 0 w 132"/>
                  <a:gd name="T17" fmla="*/ 0 h 87"/>
                  <a:gd name="T18" fmla="*/ 0 w 132"/>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87"/>
                  <a:gd name="T32" fmla="*/ 132 w 132"/>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87">
                    <a:moveTo>
                      <a:pt x="5" y="87"/>
                    </a:moveTo>
                    <a:lnTo>
                      <a:pt x="8" y="87"/>
                    </a:lnTo>
                    <a:lnTo>
                      <a:pt x="132" y="71"/>
                    </a:lnTo>
                    <a:lnTo>
                      <a:pt x="123" y="0"/>
                    </a:lnTo>
                    <a:lnTo>
                      <a:pt x="0" y="16"/>
                    </a:lnTo>
                    <a:lnTo>
                      <a:pt x="3" y="16"/>
                    </a:lnTo>
                    <a:lnTo>
                      <a:pt x="5" y="87"/>
                    </a:lnTo>
                    <a:lnTo>
                      <a:pt x="6" y="87"/>
                    </a:lnTo>
                    <a:lnTo>
                      <a:pt x="8" y="87"/>
                    </a:lnTo>
                    <a:lnTo>
                      <a:pt x="5" y="8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83" name="Freeform 1082"/>
              <p:cNvSpPr>
                <a:spLocks/>
              </p:cNvSpPr>
              <p:nvPr/>
            </p:nvSpPr>
            <p:spPr bwMode="auto">
              <a:xfrm>
                <a:off x="5109" y="35"/>
                <a:ext cx="7" cy="6"/>
              </a:xfrm>
              <a:custGeom>
                <a:avLst/>
                <a:gdLst>
                  <a:gd name="T0" fmla="*/ 0 w 123"/>
                  <a:gd name="T1" fmla="*/ 0 h 74"/>
                  <a:gd name="T2" fmla="*/ 0 w 123"/>
                  <a:gd name="T3" fmla="*/ 0 h 74"/>
                  <a:gd name="T4" fmla="*/ 0 w 123"/>
                  <a:gd name="T5" fmla="*/ 0 h 74"/>
                  <a:gd name="T6" fmla="*/ 0 w 123"/>
                  <a:gd name="T7" fmla="*/ 0 h 74"/>
                  <a:gd name="T8" fmla="*/ 0 w 123"/>
                  <a:gd name="T9" fmla="*/ 0 h 74"/>
                  <a:gd name="T10" fmla="*/ 0 w 123"/>
                  <a:gd name="T11" fmla="*/ 0 h 74"/>
                  <a:gd name="T12" fmla="*/ 0 w 123"/>
                  <a:gd name="T13" fmla="*/ 0 h 74"/>
                  <a:gd name="T14" fmla="*/ 0 w 123"/>
                  <a:gd name="T15" fmla="*/ 0 h 74"/>
                  <a:gd name="T16" fmla="*/ 0 w 123"/>
                  <a:gd name="T17" fmla="*/ 0 h 74"/>
                  <a:gd name="T18" fmla="*/ 0 w 12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74"/>
                  <a:gd name="T32" fmla="*/ 123 w 12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74">
                    <a:moveTo>
                      <a:pt x="9" y="74"/>
                    </a:moveTo>
                    <a:lnTo>
                      <a:pt x="5" y="74"/>
                    </a:lnTo>
                    <a:lnTo>
                      <a:pt x="123" y="71"/>
                    </a:lnTo>
                    <a:lnTo>
                      <a:pt x="121" y="0"/>
                    </a:lnTo>
                    <a:lnTo>
                      <a:pt x="4" y="2"/>
                    </a:lnTo>
                    <a:lnTo>
                      <a:pt x="0" y="3"/>
                    </a:lnTo>
                    <a:lnTo>
                      <a:pt x="4" y="3"/>
                    </a:lnTo>
                    <a:lnTo>
                      <a:pt x="2" y="3"/>
                    </a:lnTo>
                    <a:lnTo>
                      <a:pt x="0" y="3"/>
                    </a:lnTo>
                    <a:lnTo>
                      <a:pt x="9"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84" name="Freeform 1083"/>
              <p:cNvSpPr>
                <a:spLocks/>
              </p:cNvSpPr>
              <p:nvPr/>
            </p:nvSpPr>
            <p:spPr bwMode="auto">
              <a:xfrm>
                <a:off x="5104" y="35"/>
                <a:ext cx="5" cy="7"/>
              </a:xfrm>
              <a:custGeom>
                <a:avLst/>
                <a:gdLst>
                  <a:gd name="T0" fmla="*/ 0 w 102"/>
                  <a:gd name="T1" fmla="*/ 0 h 82"/>
                  <a:gd name="T2" fmla="*/ 0 w 102"/>
                  <a:gd name="T3" fmla="*/ 0 h 82"/>
                  <a:gd name="T4" fmla="*/ 0 w 102"/>
                  <a:gd name="T5" fmla="*/ 0 h 82"/>
                  <a:gd name="T6" fmla="*/ 0 w 102"/>
                  <a:gd name="T7" fmla="*/ 0 h 82"/>
                  <a:gd name="T8" fmla="*/ 0 w 102"/>
                  <a:gd name="T9" fmla="*/ 0 h 82"/>
                  <a:gd name="T10" fmla="*/ 0 w 102"/>
                  <a:gd name="T11" fmla="*/ 0 h 82"/>
                  <a:gd name="T12" fmla="*/ 0 w 102"/>
                  <a:gd name="T13" fmla="*/ 0 h 82"/>
                  <a:gd name="T14" fmla="*/ 0 w 102"/>
                  <a:gd name="T15" fmla="*/ 0 h 82"/>
                  <a:gd name="T16" fmla="*/ 0 w 102"/>
                  <a:gd name="T17" fmla="*/ 0 h 82"/>
                  <a:gd name="T18" fmla="*/ 0 w 102"/>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82"/>
                  <a:gd name="T32" fmla="*/ 102 w 102"/>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82">
                    <a:moveTo>
                      <a:pt x="41" y="75"/>
                    </a:moveTo>
                    <a:lnTo>
                      <a:pt x="25" y="82"/>
                    </a:lnTo>
                    <a:lnTo>
                      <a:pt x="102" y="71"/>
                    </a:lnTo>
                    <a:lnTo>
                      <a:pt x="93" y="0"/>
                    </a:lnTo>
                    <a:lnTo>
                      <a:pt x="16" y="11"/>
                    </a:lnTo>
                    <a:lnTo>
                      <a:pt x="0" y="18"/>
                    </a:lnTo>
                    <a:lnTo>
                      <a:pt x="16" y="11"/>
                    </a:lnTo>
                    <a:lnTo>
                      <a:pt x="7" y="12"/>
                    </a:lnTo>
                    <a:lnTo>
                      <a:pt x="0" y="18"/>
                    </a:lnTo>
                    <a:lnTo>
                      <a:pt x="41" y="7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85" name="Freeform 1084"/>
              <p:cNvSpPr>
                <a:spLocks/>
              </p:cNvSpPr>
              <p:nvPr/>
            </p:nvSpPr>
            <p:spPr bwMode="auto">
              <a:xfrm>
                <a:off x="5102" y="37"/>
                <a:ext cx="4" cy="7"/>
              </a:xfrm>
              <a:custGeom>
                <a:avLst/>
                <a:gdLst>
                  <a:gd name="T0" fmla="*/ 0 w 76"/>
                  <a:gd name="T1" fmla="*/ 0 h 87"/>
                  <a:gd name="T2" fmla="*/ 0 w 76"/>
                  <a:gd name="T3" fmla="*/ 0 h 87"/>
                  <a:gd name="T4" fmla="*/ 0 w 76"/>
                  <a:gd name="T5" fmla="*/ 0 h 87"/>
                  <a:gd name="T6" fmla="*/ 0 w 76"/>
                  <a:gd name="T7" fmla="*/ 0 h 87"/>
                  <a:gd name="T8" fmla="*/ 0 w 76"/>
                  <a:gd name="T9" fmla="*/ 0 h 87"/>
                  <a:gd name="T10" fmla="*/ 0 w 76"/>
                  <a:gd name="T11" fmla="*/ 0 h 87"/>
                  <a:gd name="T12" fmla="*/ 0 w 76"/>
                  <a:gd name="T13" fmla="*/ 0 h 87"/>
                  <a:gd name="T14" fmla="*/ 0 w 76"/>
                  <a:gd name="T15" fmla="*/ 0 h 87"/>
                  <a:gd name="T16" fmla="*/ 0 w 76"/>
                  <a:gd name="T17" fmla="*/ 0 h 87"/>
                  <a:gd name="T18" fmla="*/ 0 w 76"/>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7"/>
                  <a:gd name="T32" fmla="*/ 76 w 76"/>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7">
                    <a:moveTo>
                      <a:pt x="35" y="87"/>
                    </a:moveTo>
                    <a:lnTo>
                      <a:pt x="40" y="84"/>
                    </a:lnTo>
                    <a:lnTo>
                      <a:pt x="76" y="57"/>
                    </a:lnTo>
                    <a:lnTo>
                      <a:pt x="35" y="0"/>
                    </a:lnTo>
                    <a:lnTo>
                      <a:pt x="0" y="27"/>
                    </a:lnTo>
                    <a:lnTo>
                      <a:pt x="5" y="24"/>
                    </a:lnTo>
                    <a:lnTo>
                      <a:pt x="35" y="87"/>
                    </a:lnTo>
                    <a:lnTo>
                      <a:pt x="38" y="86"/>
                    </a:lnTo>
                    <a:lnTo>
                      <a:pt x="40" y="84"/>
                    </a:lnTo>
                    <a:lnTo>
                      <a:pt x="35" y="8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86" name="Freeform 1085"/>
              <p:cNvSpPr>
                <a:spLocks/>
              </p:cNvSpPr>
              <p:nvPr/>
            </p:nvSpPr>
            <p:spPr bwMode="auto">
              <a:xfrm>
                <a:off x="5099" y="39"/>
                <a:ext cx="5" cy="8"/>
              </a:xfrm>
              <a:custGeom>
                <a:avLst/>
                <a:gdLst>
                  <a:gd name="T0" fmla="*/ 0 w 84"/>
                  <a:gd name="T1" fmla="*/ 0 h 94"/>
                  <a:gd name="T2" fmla="*/ 0 w 84"/>
                  <a:gd name="T3" fmla="*/ 0 h 94"/>
                  <a:gd name="T4" fmla="*/ 0 w 84"/>
                  <a:gd name="T5" fmla="*/ 0 h 94"/>
                  <a:gd name="T6" fmla="*/ 0 w 84"/>
                  <a:gd name="T7" fmla="*/ 0 h 94"/>
                  <a:gd name="T8" fmla="*/ 0 w 84"/>
                  <a:gd name="T9" fmla="*/ 0 h 94"/>
                  <a:gd name="T10" fmla="*/ 0 w 84"/>
                  <a:gd name="T11" fmla="*/ 0 h 94"/>
                  <a:gd name="T12" fmla="*/ 0 w 84"/>
                  <a:gd name="T13" fmla="*/ 0 h 94"/>
                  <a:gd name="T14" fmla="*/ 0 w 84"/>
                  <a:gd name="T15" fmla="*/ 0 h 94"/>
                  <a:gd name="T16" fmla="*/ 0 w 84"/>
                  <a:gd name="T17" fmla="*/ 0 h 94"/>
                  <a:gd name="T18" fmla="*/ 0 w 84"/>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94"/>
                  <a:gd name="T32" fmla="*/ 84 w 84"/>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94">
                    <a:moveTo>
                      <a:pt x="19" y="94"/>
                    </a:moveTo>
                    <a:lnTo>
                      <a:pt x="31" y="91"/>
                    </a:lnTo>
                    <a:lnTo>
                      <a:pt x="84" y="63"/>
                    </a:lnTo>
                    <a:lnTo>
                      <a:pt x="54" y="0"/>
                    </a:lnTo>
                    <a:lnTo>
                      <a:pt x="0" y="27"/>
                    </a:lnTo>
                    <a:lnTo>
                      <a:pt x="14" y="24"/>
                    </a:lnTo>
                    <a:lnTo>
                      <a:pt x="19" y="94"/>
                    </a:lnTo>
                    <a:lnTo>
                      <a:pt x="25" y="93"/>
                    </a:lnTo>
                    <a:lnTo>
                      <a:pt x="31" y="91"/>
                    </a:lnTo>
                    <a:lnTo>
                      <a:pt x="19" y="9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87" name="Freeform 1086"/>
              <p:cNvSpPr>
                <a:spLocks/>
              </p:cNvSpPr>
              <p:nvPr/>
            </p:nvSpPr>
            <p:spPr bwMode="auto">
              <a:xfrm>
                <a:off x="5096" y="41"/>
                <a:ext cx="4" cy="7"/>
              </a:xfrm>
              <a:custGeom>
                <a:avLst/>
                <a:gdLst>
                  <a:gd name="T0" fmla="*/ 0 w 77"/>
                  <a:gd name="T1" fmla="*/ 0 h 75"/>
                  <a:gd name="T2" fmla="*/ 0 w 77"/>
                  <a:gd name="T3" fmla="*/ 0 h 75"/>
                  <a:gd name="T4" fmla="*/ 0 w 77"/>
                  <a:gd name="T5" fmla="*/ 0 h 75"/>
                  <a:gd name="T6" fmla="*/ 0 w 77"/>
                  <a:gd name="T7" fmla="*/ 0 h 75"/>
                  <a:gd name="T8" fmla="*/ 0 w 77"/>
                  <a:gd name="T9" fmla="*/ 0 h 75"/>
                  <a:gd name="T10" fmla="*/ 0 w 77"/>
                  <a:gd name="T11" fmla="*/ 0 h 75"/>
                  <a:gd name="T12" fmla="*/ 0 w 77"/>
                  <a:gd name="T13" fmla="*/ 0 h 75"/>
                  <a:gd name="T14" fmla="*/ 0 w 77"/>
                  <a:gd name="T15" fmla="*/ 0 h 75"/>
                  <a:gd name="T16" fmla="*/ 0 w 77"/>
                  <a:gd name="T17" fmla="*/ 0 h 75"/>
                  <a:gd name="T18" fmla="*/ 0 w 77"/>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75"/>
                  <a:gd name="T32" fmla="*/ 77 w 77"/>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75">
                    <a:moveTo>
                      <a:pt x="0" y="75"/>
                    </a:moveTo>
                    <a:lnTo>
                      <a:pt x="6" y="75"/>
                    </a:lnTo>
                    <a:lnTo>
                      <a:pt x="77" y="70"/>
                    </a:lnTo>
                    <a:lnTo>
                      <a:pt x="72" y="0"/>
                    </a:lnTo>
                    <a:lnTo>
                      <a:pt x="1" y="5"/>
                    </a:lnTo>
                    <a:lnTo>
                      <a:pt x="7" y="5"/>
                    </a:lnTo>
                    <a:lnTo>
                      <a:pt x="0" y="75"/>
                    </a:lnTo>
                    <a:lnTo>
                      <a:pt x="3" y="75"/>
                    </a:lnTo>
                    <a:lnTo>
                      <a:pt x="6" y="75"/>
                    </a:lnTo>
                    <a:lnTo>
                      <a:pt x="0" y="7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88" name="Freeform 1087"/>
              <p:cNvSpPr>
                <a:spLocks/>
              </p:cNvSpPr>
              <p:nvPr/>
            </p:nvSpPr>
            <p:spPr bwMode="auto">
              <a:xfrm>
                <a:off x="5089" y="40"/>
                <a:ext cx="7" cy="8"/>
              </a:xfrm>
              <a:custGeom>
                <a:avLst/>
                <a:gdLst>
                  <a:gd name="T0" fmla="*/ 0 w 125"/>
                  <a:gd name="T1" fmla="*/ 0 h 84"/>
                  <a:gd name="T2" fmla="*/ 0 w 125"/>
                  <a:gd name="T3" fmla="*/ 0 h 84"/>
                  <a:gd name="T4" fmla="*/ 0 w 125"/>
                  <a:gd name="T5" fmla="*/ 0 h 84"/>
                  <a:gd name="T6" fmla="*/ 0 w 125"/>
                  <a:gd name="T7" fmla="*/ 0 h 84"/>
                  <a:gd name="T8" fmla="*/ 0 w 125"/>
                  <a:gd name="T9" fmla="*/ 0 h 84"/>
                  <a:gd name="T10" fmla="*/ 0 w 125"/>
                  <a:gd name="T11" fmla="*/ 0 h 84"/>
                  <a:gd name="T12" fmla="*/ 0 w 125"/>
                  <a:gd name="T13" fmla="*/ 0 h 84"/>
                  <a:gd name="T14" fmla="*/ 0 w 125"/>
                  <a:gd name="T15" fmla="*/ 0 h 84"/>
                  <a:gd name="T16" fmla="*/ 0 w 125"/>
                  <a:gd name="T17" fmla="*/ 0 h 84"/>
                  <a:gd name="T18" fmla="*/ 0 w 125"/>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84"/>
                  <a:gd name="T32" fmla="*/ 125 w 125"/>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84">
                    <a:moveTo>
                      <a:pt x="4" y="71"/>
                    </a:moveTo>
                    <a:lnTo>
                      <a:pt x="0" y="71"/>
                    </a:lnTo>
                    <a:lnTo>
                      <a:pt x="118" y="84"/>
                    </a:lnTo>
                    <a:lnTo>
                      <a:pt x="125" y="14"/>
                    </a:lnTo>
                    <a:lnTo>
                      <a:pt x="7" y="0"/>
                    </a:lnTo>
                    <a:lnTo>
                      <a:pt x="3" y="0"/>
                    </a:lnTo>
                    <a:lnTo>
                      <a:pt x="7" y="0"/>
                    </a:lnTo>
                    <a:lnTo>
                      <a:pt x="5" y="0"/>
                    </a:lnTo>
                    <a:lnTo>
                      <a:pt x="3" y="0"/>
                    </a:lnTo>
                    <a:lnTo>
                      <a:pt x="4"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89" name="Freeform 1088"/>
              <p:cNvSpPr>
                <a:spLocks/>
              </p:cNvSpPr>
              <p:nvPr/>
            </p:nvSpPr>
            <p:spPr bwMode="auto">
              <a:xfrm>
                <a:off x="5082" y="40"/>
                <a:ext cx="7" cy="7"/>
              </a:xfrm>
              <a:custGeom>
                <a:avLst/>
                <a:gdLst>
                  <a:gd name="T0" fmla="*/ 0 w 137"/>
                  <a:gd name="T1" fmla="*/ 0 h 74"/>
                  <a:gd name="T2" fmla="*/ 0 w 137"/>
                  <a:gd name="T3" fmla="*/ 0 h 74"/>
                  <a:gd name="T4" fmla="*/ 0 w 137"/>
                  <a:gd name="T5" fmla="*/ 0 h 74"/>
                  <a:gd name="T6" fmla="*/ 0 w 137"/>
                  <a:gd name="T7" fmla="*/ 0 h 74"/>
                  <a:gd name="T8" fmla="*/ 0 w 137"/>
                  <a:gd name="T9" fmla="*/ 0 h 74"/>
                  <a:gd name="T10" fmla="*/ 0 w 137"/>
                  <a:gd name="T11" fmla="*/ 0 h 74"/>
                  <a:gd name="T12" fmla="*/ 0 w 137"/>
                  <a:gd name="T13" fmla="*/ 0 h 74"/>
                  <a:gd name="T14" fmla="*/ 0 w 137"/>
                  <a:gd name="T15" fmla="*/ 0 h 74"/>
                  <a:gd name="T16" fmla="*/ 0 w 137"/>
                  <a:gd name="T17" fmla="*/ 0 h 74"/>
                  <a:gd name="T18" fmla="*/ 0 w 137"/>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74"/>
                  <a:gd name="T32" fmla="*/ 137 w 137"/>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74">
                    <a:moveTo>
                      <a:pt x="49" y="63"/>
                    </a:moveTo>
                    <a:lnTo>
                      <a:pt x="25" y="74"/>
                    </a:lnTo>
                    <a:lnTo>
                      <a:pt x="137" y="71"/>
                    </a:lnTo>
                    <a:lnTo>
                      <a:pt x="136" y="0"/>
                    </a:lnTo>
                    <a:lnTo>
                      <a:pt x="24" y="2"/>
                    </a:lnTo>
                    <a:lnTo>
                      <a:pt x="0" y="13"/>
                    </a:lnTo>
                    <a:lnTo>
                      <a:pt x="24" y="3"/>
                    </a:lnTo>
                    <a:lnTo>
                      <a:pt x="11" y="3"/>
                    </a:lnTo>
                    <a:lnTo>
                      <a:pt x="0" y="13"/>
                    </a:lnTo>
                    <a:lnTo>
                      <a:pt x="49" y="6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90" name="Freeform 1089"/>
              <p:cNvSpPr>
                <a:spLocks/>
              </p:cNvSpPr>
              <p:nvPr/>
            </p:nvSpPr>
            <p:spPr bwMode="auto">
              <a:xfrm>
                <a:off x="5080" y="41"/>
                <a:ext cx="4" cy="7"/>
              </a:xfrm>
              <a:custGeom>
                <a:avLst/>
                <a:gdLst>
                  <a:gd name="T0" fmla="*/ 0 w 73"/>
                  <a:gd name="T1" fmla="*/ 0 h 79"/>
                  <a:gd name="T2" fmla="*/ 0 w 73"/>
                  <a:gd name="T3" fmla="*/ 0 h 79"/>
                  <a:gd name="T4" fmla="*/ 0 w 73"/>
                  <a:gd name="T5" fmla="*/ 0 h 79"/>
                  <a:gd name="T6" fmla="*/ 0 w 73"/>
                  <a:gd name="T7" fmla="*/ 0 h 79"/>
                  <a:gd name="T8" fmla="*/ 0 w 73"/>
                  <a:gd name="T9" fmla="*/ 0 h 79"/>
                  <a:gd name="T10" fmla="*/ 0 w 73"/>
                  <a:gd name="T11" fmla="*/ 0 h 79"/>
                  <a:gd name="T12" fmla="*/ 0 w 73"/>
                  <a:gd name="T13" fmla="*/ 0 h 79"/>
                  <a:gd name="T14" fmla="*/ 0 w 73"/>
                  <a:gd name="T15" fmla="*/ 0 h 79"/>
                  <a:gd name="T16" fmla="*/ 0 w 73"/>
                  <a:gd name="T17" fmla="*/ 0 h 79"/>
                  <a:gd name="T18" fmla="*/ 0 w 73"/>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79"/>
                  <a:gd name="T32" fmla="*/ 73 w 73"/>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79">
                    <a:moveTo>
                      <a:pt x="45" y="79"/>
                    </a:moveTo>
                    <a:lnTo>
                      <a:pt x="49" y="75"/>
                    </a:lnTo>
                    <a:lnTo>
                      <a:pt x="73" y="50"/>
                    </a:lnTo>
                    <a:lnTo>
                      <a:pt x="24" y="0"/>
                    </a:lnTo>
                    <a:lnTo>
                      <a:pt x="0" y="24"/>
                    </a:lnTo>
                    <a:lnTo>
                      <a:pt x="6" y="21"/>
                    </a:lnTo>
                    <a:lnTo>
                      <a:pt x="45" y="79"/>
                    </a:lnTo>
                    <a:lnTo>
                      <a:pt x="48" y="77"/>
                    </a:lnTo>
                    <a:lnTo>
                      <a:pt x="49" y="75"/>
                    </a:lnTo>
                    <a:lnTo>
                      <a:pt x="45" y="7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91" name="Freeform 1090"/>
              <p:cNvSpPr>
                <a:spLocks/>
              </p:cNvSpPr>
              <p:nvPr/>
            </p:nvSpPr>
            <p:spPr bwMode="auto">
              <a:xfrm>
                <a:off x="5079" y="43"/>
                <a:ext cx="4" cy="8"/>
              </a:xfrm>
              <a:custGeom>
                <a:avLst/>
                <a:gdLst>
                  <a:gd name="T0" fmla="*/ 0 w 70"/>
                  <a:gd name="T1" fmla="*/ 0 h 86"/>
                  <a:gd name="T2" fmla="*/ 0 w 70"/>
                  <a:gd name="T3" fmla="*/ 0 h 86"/>
                  <a:gd name="T4" fmla="*/ 0 w 70"/>
                  <a:gd name="T5" fmla="*/ 0 h 86"/>
                  <a:gd name="T6" fmla="*/ 0 w 70"/>
                  <a:gd name="T7" fmla="*/ 0 h 86"/>
                  <a:gd name="T8" fmla="*/ 0 w 70"/>
                  <a:gd name="T9" fmla="*/ 0 h 86"/>
                  <a:gd name="T10" fmla="*/ 0 w 70"/>
                  <a:gd name="T11" fmla="*/ 0 h 86"/>
                  <a:gd name="T12" fmla="*/ 0 w 70"/>
                  <a:gd name="T13" fmla="*/ 0 h 86"/>
                  <a:gd name="T14" fmla="*/ 0 w 70"/>
                  <a:gd name="T15" fmla="*/ 0 h 86"/>
                  <a:gd name="T16" fmla="*/ 0 w 70"/>
                  <a:gd name="T17" fmla="*/ 0 h 86"/>
                  <a:gd name="T18" fmla="*/ 0 w 70"/>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86"/>
                  <a:gd name="T32" fmla="*/ 70 w 70"/>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86">
                    <a:moveTo>
                      <a:pt x="22" y="86"/>
                    </a:moveTo>
                    <a:lnTo>
                      <a:pt x="41" y="79"/>
                    </a:lnTo>
                    <a:lnTo>
                      <a:pt x="70" y="58"/>
                    </a:lnTo>
                    <a:lnTo>
                      <a:pt x="31" y="0"/>
                    </a:lnTo>
                    <a:lnTo>
                      <a:pt x="0" y="22"/>
                    </a:lnTo>
                    <a:lnTo>
                      <a:pt x="19" y="15"/>
                    </a:lnTo>
                    <a:lnTo>
                      <a:pt x="22" y="86"/>
                    </a:lnTo>
                    <a:lnTo>
                      <a:pt x="33" y="86"/>
                    </a:lnTo>
                    <a:lnTo>
                      <a:pt x="41" y="79"/>
                    </a:lnTo>
                    <a:lnTo>
                      <a:pt x="22" y="8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92" name="Freeform 1091"/>
              <p:cNvSpPr>
                <a:spLocks/>
              </p:cNvSpPr>
              <p:nvPr/>
            </p:nvSpPr>
            <p:spPr bwMode="auto">
              <a:xfrm>
                <a:off x="5076" y="45"/>
                <a:ext cx="4" cy="6"/>
              </a:xfrm>
              <a:custGeom>
                <a:avLst/>
                <a:gdLst>
                  <a:gd name="T0" fmla="*/ 0 w 68"/>
                  <a:gd name="T1" fmla="*/ 0 h 74"/>
                  <a:gd name="T2" fmla="*/ 0 w 68"/>
                  <a:gd name="T3" fmla="*/ 0 h 74"/>
                  <a:gd name="T4" fmla="*/ 0 w 68"/>
                  <a:gd name="T5" fmla="*/ 0 h 74"/>
                  <a:gd name="T6" fmla="*/ 0 w 68"/>
                  <a:gd name="T7" fmla="*/ 0 h 74"/>
                  <a:gd name="T8" fmla="*/ 0 w 68"/>
                  <a:gd name="T9" fmla="*/ 0 h 74"/>
                  <a:gd name="T10" fmla="*/ 0 w 68"/>
                  <a:gd name="T11" fmla="*/ 0 h 74"/>
                  <a:gd name="T12" fmla="*/ 0 w 68"/>
                  <a:gd name="T13" fmla="*/ 0 h 74"/>
                  <a:gd name="T14" fmla="*/ 0 w 68"/>
                  <a:gd name="T15" fmla="*/ 0 h 74"/>
                  <a:gd name="T16" fmla="*/ 0 w 68"/>
                  <a:gd name="T17" fmla="*/ 0 h 74"/>
                  <a:gd name="T18" fmla="*/ 0 w 68"/>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4"/>
                  <a:gd name="T32" fmla="*/ 68 w 68"/>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4">
                    <a:moveTo>
                      <a:pt x="4" y="74"/>
                    </a:moveTo>
                    <a:lnTo>
                      <a:pt x="3" y="74"/>
                    </a:lnTo>
                    <a:lnTo>
                      <a:pt x="68" y="71"/>
                    </a:lnTo>
                    <a:lnTo>
                      <a:pt x="65" y="0"/>
                    </a:lnTo>
                    <a:lnTo>
                      <a:pt x="1" y="2"/>
                    </a:lnTo>
                    <a:lnTo>
                      <a:pt x="0" y="2"/>
                    </a:lnTo>
                    <a:lnTo>
                      <a:pt x="1" y="2"/>
                    </a:lnTo>
                    <a:lnTo>
                      <a:pt x="0" y="2"/>
                    </a:lnTo>
                    <a:lnTo>
                      <a:pt x="4"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93" name="Freeform 1092"/>
              <p:cNvSpPr>
                <a:spLocks/>
              </p:cNvSpPr>
              <p:nvPr/>
            </p:nvSpPr>
            <p:spPr bwMode="auto">
              <a:xfrm>
                <a:off x="5068" y="45"/>
                <a:ext cx="9" cy="7"/>
              </a:xfrm>
              <a:custGeom>
                <a:avLst/>
                <a:gdLst>
                  <a:gd name="T0" fmla="*/ 0 w 154"/>
                  <a:gd name="T1" fmla="*/ 0 h 79"/>
                  <a:gd name="T2" fmla="*/ 0 w 154"/>
                  <a:gd name="T3" fmla="*/ 0 h 79"/>
                  <a:gd name="T4" fmla="*/ 0 w 154"/>
                  <a:gd name="T5" fmla="*/ 0 h 79"/>
                  <a:gd name="T6" fmla="*/ 0 w 154"/>
                  <a:gd name="T7" fmla="*/ 0 h 79"/>
                  <a:gd name="T8" fmla="*/ 0 w 154"/>
                  <a:gd name="T9" fmla="*/ 0 h 79"/>
                  <a:gd name="T10" fmla="*/ 0 w 154"/>
                  <a:gd name="T11" fmla="*/ 0 h 79"/>
                  <a:gd name="T12" fmla="*/ 0 w 154"/>
                  <a:gd name="T13" fmla="*/ 0 h 79"/>
                  <a:gd name="T14" fmla="*/ 0 w 154"/>
                  <a:gd name="T15" fmla="*/ 0 h 79"/>
                  <a:gd name="T16" fmla="*/ 0 w 154"/>
                  <a:gd name="T17" fmla="*/ 0 h 79"/>
                  <a:gd name="T18" fmla="*/ 0 w 154"/>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79"/>
                  <a:gd name="T32" fmla="*/ 154 w 154"/>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79">
                    <a:moveTo>
                      <a:pt x="33" y="75"/>
                    </a:moveTo>
                    <a:lnTo>
                      <a:pt x="18" y="79"/>
                    </a:lnTo>
                    <a:lnTo>
                      <a:pt x="154" y="72"/>
                    </a:lnTo>
                    <a:lnTo>
                      <a:pt x="150" y="0"/>
                    </a:lnTo>
                    <a:lnTo>
                      <a:pt x="15" y="9"/>
                    </a:lnTo>
                    <a:lnTo>
                      <a:pt x="0" y="13"/>
                    </a:lnTo>
                    <a:lnTo>
                      <a:pt x="15" y="9"/>
                    </a:lnTo>
                    <a:lnTo>
                      <a:pt x="7" y="9"/>
                    </a:lnTo>
                    <a:lnTo>
                      <a:pt x="0" y="13"/>
                    </a:lnTo>
                    <a:lnTo>
                      <a:pt x="33" y="7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94" name="Freeform 1093"/>
              <p:cNvSpPr>
                <a:spLocks/>
              </p:cNvSpPr>
              <p:nvPr/>
            </p:nvSpPr>
            <p:spPr bwMode="auto">
              <a:xfrm>
                <a:off x="5065" y="46"/>
                <a:ext cx="5" cy="9"/>
              </a:xfrm>
              <a:custGeom>
                <a:avLst/>
                <a:gdLst>
                  <a:gd name="T0" fmla="*/ 0 w 95"/>
                  <a:gd name="T1" fmla="*/ 0 h 95"/>
                  <a:gd name="T2" fmla="*/ 0 w 95"/>
                  <a:gd name="T3" fmla="*/ 0 h 95"/>
                  <a:gd name="T4" fmla="*/ 0 w 95"/>
                  <a:gd name="T5" fmla="*/ 0 h 95"/>
                  <a:gd name="T6" fmla="*/ 0 w 95"/>
                  <a:gd name="T7" fmla="*/ 0 h 95"/>
                  <a:gd name="T8" fmla="*/ 0 w 95"/>
                  <a:gd name="T9" fmla="*/ 0 h 95"/>
                  <a:gd name="T10" fmla="*/ 0 w 95"/>
                  <a:gd name="T11" fmla="*/ 0 h 95"/>
                  <a:gd name="T12" fmla="*/ 0 w 95"/>
                  <a:gd name="T13" fmla="*/ 0 h 95"/>
                  <a:gd name="T14" fmla="*/ 0 w 95"/>
                  <a:gd name="T15" fmla="*/ 0 h 95"/>
                  <a:gd name="T16" fmla="*/ 0 w 95"/>
                  <a:gd name="T17" fmla="*/ 0 h 95"/>
                  <a:gd name="T18" fmla="*/ 0 w 95"/>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95"/>
                  <a:gd name="T32" fmla="*/ 95 w 95"/>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95">
                    <a:moveTo>
                      <a:pt x="39" y="93"/>
                    </a:moveTo>
                    <a:lnTo>
                      <a:pt x="35" y="95"/>
                    </a:lnTo>
                    <a:lnTo>
                      <a:pt x="95" y="62"/>
                    </a:lnTo>
                    <a:lnTo>
                      <a:pt x="62" y="0"/>
                    </a:lnTo>
                    <a:lnTo>
                      <a:pt x="3" y="32"/>
                    </a:lnTo>
                    <a:lnTo>
                      <a:pt x="0" y="34"/>
                    </a:lnTo>
                    <a:lnTo>
                      <a:pt x="3" y="32"/>
                    </a:lnTo>
                    <a:lnTo>
                      <a:pt x="1" y="33"/>
                    </a:lnTo>
                    <a:lnTo>
                      <a:pt x="0" y="34"/>
                    </a:lnTo>
                    <a:lnTo>
                      <a:pt x="39" y="9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95" name="Freeform 1094"/>
              <p:cNvSpPr>
                <a:spLocks/>
              </p:cNvSpPr>
              <p:nvPr/>
            </p:nvSpPr>
            <p:spPr bwMode="auto">
              <a:xfrm>
                <a:off x="5062" y="49"/>
                <a:ext cx="5" cy="9"/>
              </a:xfrm>
              <a:custGeom>
                <a:avLst/>
                <a:gdLst>
                  <a:gd name="T0" fmla="*/ 0 w 86"/>
                  <a:gd name="T1" fmla="*/ 0 h 98"/>
                  <a:gd name="T2" fmla="*/ 0 w 86"/>
                  <a:gd name="T3" fmla="*/ 0 h 98"/>
                  <a:gd name="T4" fmla="*/ 0 w 86"/>
                  <a:gd name="T5" fmla="*/ 0 h 98"/>
                  <a:gd name="T6" fmla="*/ 0 w 86"/>
                  <a:gd name="T7" fmla="*/ 0 h 98"/>
                  <a:gd name="T8" fmla="*/ 0 w 86"/>
                  <a:gd name="T9" fmla="*/ 0 h 98"/>
                  <a:gd name="T10" fmla="*/ 0 w 86"/>
                  <a:gd name="T11" fmla="*/ 0 h 98"/>
                  <a:gd name="T12" fmla="*/ 0 w 86"/>
                  <a:gd name="T13" fmla="*/ 0 h 98"/>
                  <a:gd name="T14" fmla="*/ 0 w 86"/>
                  <a:gd name="T15" fmla="*/ 0 h 98"/>
                  <a:gd name="T16" fmla="*/ 0 w 86"/>
                  <a:gd name="T17" fmla="*/ 0 h 98"/>
                  <a:gd name="T18" fmla="*/ 0 w 86"/>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8"/>
                  <a:gd name="T32" fmla="*/ 86 w 86"/>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8">
                    <a:moveTo>
                      <a:pt x="25" y="98"/>
                    </a:moveTo>
                    <a:lnTo>
                      <a:pt x="39" y="92"/>
                    </a:lnTo>
                    <a:lnTo>
                      <a:pt x="86" y="59"/>
                    </a:lnTo>
                    <a:lnTo>
                      <a:pt x="47" y="0"/>
                    </a:lnTo>
                    <a:lnTo>
                      <a:pt x="0" y="33"/>
                    </a:lnTo>
                    <a:lnTo>
                      <a:pt x="14" y="27"/>
                    </a:lnTo>
                    <a:lnTo>
                      <a:pt x="25" y="98"/>
                    </a:lnTo>
                    <a:lnTo>
                      <a:pt x="33" y="96"/>
                    </a:lnTo>
                    <a:lnTo>
                      <a:pt x="39" y="92"/>
                    </a:lnTo>
                    <a:lnTo>
                      <a:pt x="25" y="9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96" name="Freeform 1095"/>
              <p:cNvSpPr>
                <a:spLocks/>
              </p:cNvSpPr>
              <p:nvPr/>
            </p:nvSpPr>
            <p:spPr bwMode="auto">
              <a:xfrm>
                <a:off x="5040" y="51"/>
                <a:ext cx="24" cy="9"/>
              </a:xfrm>
              <a:custGeom>
                <a:avLst/>
                <a:gdLst>
                  <a:gd name="T0" fmla="*/ 0 w 426"/>
                  <a:gd name="T1" fmla="*/ 0 h 98"/>
                  <a:gd name="T2" fmla="*/ 0 w 426"/>
                  <a:gd name="T3" fmla="*/ 0 h 98"/>
                  <a:gd name="T4" fmla="*/ 0 w 426"/>
                  <a:gd name="T5" fmla="*/ 0 h 98"/>
                  <a:gd name="T6" fmla="*/ 0 w 426"/>
                  <a:gd name="T7" fmla="*/ 0 h 98"/>
                  <a:gd name="T8" fmla="*/ 0 w 426"/>
                  <a:gd name="T9" fmla="*/ 0 h 98"/>
                  <a:gd name="T10" fmla="*/ 0 w 426"/>
                  <a:gd name="T11" fmla="*/ 0 h 98"/>
                  <a:gd name="T12" fmla="*/ 0 w 426"/>
                  <a:gd name="T13" fmla="*/ 0 h 98"/>
                  <a:gd name="T14" fmla="*/ 0 w 426"/>
                  <a:gd name="T15" fmla="*/ 0 h 98"/>
                  <a:gd name="T16" fmla="*/ 0 w 426"/>
                  <a:gd name="T17" fmla="*/ 0 h 98"/>
                  <a:gd name="T18" fmla="*/ 0 w 426"/>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6"/>
                  <a:gd name="T31" fmla="*/ 0 h 98"/>
                  <a:gd name="T32" fmla="*/ 426 w 426"/>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6" h="98">
                    <a:moveTo>
                      <a:pt x="269" y="27"/>
                    </a:moveTo>
                    <a:lnTo>
                      <a:pt x="273" y="98"/>
                    </a:lnTo>
                    <a:lnTo>
                      <a:pt x="426" y="71"/>
                    </a:lnTo>
                    <a:lnTo>
                      <a:pt x="415" y="0"/>
                    </a:lnTo>
                    <a:lnTo>
                      <a:pt x="261" y="28"/>
                    </a:lnTo>
                    <a:lnTo>
                      <a:pt x="266" y="98"/>
                    </a:lnTo>
                    <a:lnTo>
                      <a:pt x="261" y="28"/>
                    </a:lnTo>
                    <a:lnTo>
                      <a:pt x="0" y="77"/>
                    </a:lnTo>
                    <a:lnTo>
                      <a:pt x="266" y="98"/>
                    </a:lnTo>
                    <a:lnTo>
                      <a:pt x="269" y="2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97" name="Freeform 1096"/>
              <p:cNvSpPr>
                <a:spLocks/>
              </p:cNvSpPr>
              <p:nvPr/>
            </p:nvSpPr>
            <p:spPr bwMode="auto">
              <a:xfrm>
                <a:off x="5055" y="54"/>
                <a:ext cx="7" cy="7"/>
              </a:xfrm>
              <a:custGeom>
                <a:avLst/>
                <a:gdLst>
                  <a:gd name="T0" fmla="*/ 0 w 137"/>
                  <a:gd name="T1" fmla="*/ 0 h 80"/>
                  <a:gd name="T2" fmla="*/ 0 w 137"/>
                  <a:gd name="T3" fmla="*/ 0 h 80"/>
                  <a:gd name="T4" fmla="*/ 0 w 137"/>
                  <a:gd name="T5" fmla="*/ 0 h 80"/>
                  <a:gd name="T6" fmla="*/ 0 w 137"/>
                  <a:gd name="T7" fmla="*/ 0 h 80"/>
                  <a:gd name="T8" fmla="*/ 0 w 137"/>
                  <a:gd name="T9" fmla="*/ 0 h 80"/>
                  <a:gd name="T10" fmla="*/ 0 w 137"/>
                  <a:gd name="T11" fmla="*/ 0 h 80"/>
                  <a:gd name="T12" fmla="*/ 0 w 137"/>
                  <a:gd name="T13" fmla="*/ 0 h 80"/>
                  <a:gd name="T14" fmla="*/ 0 w 137"/>
                  <a:gd name="T15" fmla="*/ 0 h 80"/>
                  <a:gd name="T16" fmla="*/ 0 w 137"/>
                  <a:gd name="T17" fmla="*/ 0 h 80"/>
                  <a:gd name="T18" fmla="*/ 0 w 137"/>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80"/>
                  <a:gd name="T32" fmla="*/ 137 w 137"/>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80">
                    <a:moveTo>
                      <a:pt x="125" y="8"/>
                    </a:moveTo>
                    <a:lnTo>
                      <a:pt x="132" y="8"/>
                    </a:lnTo>
                    <a:lnTo>
                      <a:pt x="3" y="0"/>
                    </a:lnTo>
                    <a:lnTo>
                      <a:pt x="0" y="71"/>
                    </a:lnTo>
                    <a:lnTo>
                      <a:pt x="129" y="80"/>
                    </a:lnTo>
                    <a:lnTo>
                      <a:pt x="137" y="79"/>
                    </a:lnTo>
                    <a:lnTo>
                      <a:pt x="129" y="80"/>
                    </a:lnTo>
                    <a:lnTo>
                      <a:pt x="132" y="80"/>
                    </a:lnTo>
                    <a:lnTo>
                      <a:pt x="137" y="79"/>
                    </a:lnTo>
                    <a:lnTo>
                      <a:pt x="125" y="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98" name="Freeform 1097"/>
              <p:cNvSpPr>
                <a:spLocks/>
              </p:cNvSpPr>
              <p:nvPr/>
            </p:nvSpPr>
            <p:spPr bwMode="auto">
              <a:xfrm>
                <a:off x="5062" y="52"/>
                <a:ext cx="10" cy="9"/>
              </a:xfrm>
              <a:custGeom>
                <a:avLst/>
                <a:gdLst>
                  <a:gd name="T0" fmla="*/ 0 w 183"/>
                  <a:gd name="T1" fmla="*/ 0 h 97"/>
                  <a:gd name="T2" fmla="*/ 0 w 183"/>
                  <a:gd name="T3" fmla="*/ 0 h 97"/>
                  <a:gd name="T4" fmla="*/ 0 w 183"/>
                  <a:gd name="T5" fmla="*/ 0 h 97"/>
                  <a:gd name="T6" fmla="*/ 0 w 183"/>
                  <a:gd name="T7" fmla="*/ 0 h 97"/>
                  <a:gd name="T8" fmla="*/ 0 w 183"/>
                  <a:gd name="T9" fmla="*/ 0 h 97"/>
                  <a:gd name="T10" fmla="*/ 0 w 183"/>
                  <a:gd name="T11" fmla="*/ 0 h 97"/>
                  <a:gd name="T12" fmla="*/ 0 w 183"/>
                  <a:gd name="T13" fmla="*/ 0 h 97"/>
                  <a:gd name="T14" fmla="*/ 0 w 183"/>
                  <a:gd name="T15" fmla="*/ 0 h 97"/>
                  <a:gd name="T16" fmla="*/ 0 w 183"/>
                  <a:gd name="T17" fmla="*/ 0 h 97"/>
                  <a:gd name="T18" fmla="*/ 0 w 183"/>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
                  <a:gd name="T31" fmla="*/ 0 h 97"/>
                  <a:gd name="T32" fmla="*/ 183 w 183"/>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 h="97">
                    <a:moveTo>
                      <a:pt x="170" y="0"/>
                    </a:moveTo>
                    <a:lnTo>
                      <a:pt x="171" y="0"/>
                    </a:lnTo>
                    <a:lnTo>
                      <a:pt x="0" y="26"/>
                    </a:lnTo>
                    <a:lnTo>
                      <a:pt x="12" y="97"/>
                    </a:lnTo>
                    <a:lnTo>
                      <a:pt x="182" y="70"/>
                    </a:lnTo>
                    <a:lnTo>
                      <a:pt x="183" y="70"/>
                    </a:lnTo>
                    <a:lnTo>
                      <a:pt x="182" y="70"/>
                    </a:lnTo>
                    <a:lnTo>
                      <a:pt x="183" y="70"/>
                    </a:lnTo>
                    <a:lnTo>
                      <a:pt x="17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99" name="Freeform 1098"/>
              <p:cNvSpPr>
                <a:spLocks/>
              </p:cNvSpPr>
              <p:nvPr/>
            </p:nvSpPr>
            <p:spPr bwMode="auto">
              <a:xfrm>
                <a:off x="5071" y="50"/>
                <a:ext cx="10" cy="9"/>
              </a:xfrm>
              <a:custGeom>
                <a:avLst/>
                <a:gdLst>
                  <a:gd name="T0" fmla="*/ 0 w 178"/>
                  <a:gd name="T1" fmla="*/ 0 h 100"/>
                  <a:gd name="T2" fmla="*/ 0 w 178"/>
                  <a:gd name="T3" fmla="*/ 0 h 100"/>
                  <a:gd name="T4" fmla="*/ 0 w 178"/>
                  <a:gd name="T5" fmla="*/ 0 h 100"/>
                  <a:gd name="T6" fmla="*/ 0 w 178"/>
                  <a:gd name="T7" fmla="*/ 0 h 100"/>
                  <a:gd name="T8" fmla="*/ 0 w 178"/>
                  <a:gd name="T9" fmla="*/ 0 h 100"/>
                  <a:gd name="T10" fmla="*/ 0 w 178"/>
                  <a:gd name="T11" fmla="*/ 0 h 100"/>
                  <a:gd name="T12" fmla="*/ 0 w 178"/>
                  <a:gd name="T13" fmla="*/ 0 h 100"/>
                  <a:gd name="T14" fmla="*/ 0 w 178"/>
                  <a:gd name="T15" fmla="*/ 0 h 100"/>
                  <a:gd name="T16" fmla="*/ 0 w 178"/>
                  <a:gd name="T17" fmla="*/ 0 h 100"/>
                  <a:gd name="T18" fmla="*/ 0 w 178"/>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00"/>
                  <a:gd name="T32" fmla="*/ 178 w 178"/>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00">
                    <a:moveTo>
                      <a:pt x="170" y="0"/>
                    </a:moveTo>
                    <a:lnTo>
                      <a:pt x="165" y="0"/>
                    </a:lnTo>
                    <a:lnTo>
                      <a:pt x="0" y="30"/>
                    </a:lnTo>
                    <a:lnTo>
                      <a:pt x="13" y="100"/>
                    </a:lnTo>
                    <a:lnTo>
                      <a:pt x="178" y="70"/>
                    </a:lnTo>
                    <a:lnTo>
                      <a:pt x="173" y="70"/>
                    </a:lnTo>
                    <a:lnTo>
                      <a:pt x="170" y="0"/>
                    </a:lnTo>
                    <a:lnTo>
                      <a:pt x="168" y="0"/>
                    </a:lnTo>
                    <a:lnTo>
                      <a:pt x="165" y="0"/>
                    </a:lnTo>
                    <a:lnTo>
                      <a:pt x="17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00" name="Freeform 1099"/>
              <p:cNvSpPr>
                <a:spLocks/>
              </p:cNvSpPr>
              <p:nvPr/>
            </p:nvSpPr>
            <p:spPr bwMode="auto">
              <a:xfrm>
                <a:off x="5080" y="49"/>
                <a:ext cx="10" cy="7"/>
              </a:xfrm>
              <a:custGeom>
                <a:avLst/>
                <a:gdLst>
                  <a:gd name="T0" fmla="*/ 0 w 181"/>
                  <a:gd name="T1" fmla="*/ 0 h 79"/>
                  <a:gd name="T2" fmla="*/ 0 w 181"/>
                  <a:gd name="T3" fmla="*/ 0 h 79"/>
                  <a:gd name="T4" fmla="*/ 0 w 181"/>
                  <a:gd name="T5" fmla="*/ 0 h 79"/>
                  <a:gd name="T6" fmla="*/ 0 w 181"/>
                  <a:gd name="T7" fmla="*/ 0 h 79"/>
                  <a:gd name="T8" fmla="*/ 0 w 181"/>
                  <a:gd name="T9" fmla="*/ 0 h 79"/>
                  <a:gd name="T10" fmla="*/ 0 w 181"/>
                  <a:gd name="T11" fmla="*/ 0 h 79"/>
                  <a:gd name="T12" fmla="*/ 0 w 181"/>
                  <a:gd name="T13" fmla="*/ 0 h 79"/>
                  <a:gd name="T14" fmla="*/ 0 w 181"/>
                  <a:gd name="T15" fmla="*/ 0 h 79"/>
                  <a:gd name="T16" fmla="*/ 0 w 181"/>
                  <a:gd name="T17" fmla="*/ 0 h 79"/>
                  <a:gd name="T18" fmla="*/ 0 w 18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1"/>
                  <a:gd name="T31" fmla="*/ 0 h 79"/>
                  <a:gd name="T32" fmla="*/ 181 w 18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1" h="79">
                    <a:moveTo>
                      <a:pt x="181" y="0"/>
                    </a:moveTo>
                    <a:lnTo>
                      <a:pt x="177" y="0"/>
                    </a:lnTo>
                    <a:lnTo>
                      <a:pt x="0" y="9"/>
                    </a:lnTo>
                    <a:lnTo>
                      <a:pt x="3" y="79"/>
                    </a:lnTo>
                    <a:lnTo>
                      <a:pt x="180" y="72"/>
                    </a:lnTo>
                    <a:lnTo>
                      <a:pt x="176" y="71"/>
                    </a:lnTo>
                    <a:lnTo>
                      <a:pt x="181" y="0"/>
                    </a:lnTo>
                    <a:lnTo>
                      <a:pt x="179" y="0"/>
                    </a:lnTo>
                    <a:lnTo>
                      <a:pt x="177" y="0"/>
                    </a:lnTo>
                    <a:lnTo>
                      <a:pt x="181"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01" name="Freeform 1100"/>
              <p:cNvSpPr>
                <a:spLocks/>
              </p:cNvSpPr>
              <p:nvPr/>
            </p:nvSpPr>
            <p:spPr bwMode="auto">
              <a:xfrm>
                <a:off x="5090" y="49"/>
                <a:ext cx="6" cy="7"/>
              </a:xfrm>
              <a:custGeom>
                <a:avLst/>
                <a:gdLst>
                  <a:gd name="T0" fmla="*/ 0 w 101"/>
                  <a:gd name="T1" fmla="*/ 0 h 79"/>
                  <a:gd name="T2" fmla="*/ 0 w 101"/>
                  <a:gd name="T3" fmla="*/ 0 h 79"/>
                  <a:gd name="T4" fmla="*/ 0 w 101"/>
                  <a:gd name="T5" fmla="*/ 0 h 79"/>
                  <a:gd name="T6" fmla="*/ 0 w 101"/>
                  <a:gd name="T7" fmla="*/ 0 h 79"/>
                  <a:gd name="T8" fmla="*/ 0 w 101"/>
                  <a:gd name="T9" fmla="*/ 0 h 79"/>
                  <a:gd name="T10" fmla="*/ 0 w 101"/>
                  <a:gd name="T11" fmla="*/ 0 h 79"/>
                  <a:gd name="T12" fmla="*/ 0 w 101"/>
                  <a:gd name="T13" fmla="*/ 0 h 79"/>
                  <a:gd name="T14" fmla="*/ 0 w 101"/>
                  <a:gd name="T15" fmla="*/ 0 h 79"/>
                  <a:gd name="T16" fmla="*/ 0 w 101"/>
                  <a:gd name="T17" fmla="*/ 0 h 79"/>
                  <a:gd name="T18" fmla="*/ 0 w 10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79"/>
                  <a:gd name="T32" fmla="*/ 101 w 10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79">
                    <a:moveTo>
                      <a:pt x="101" y="10"/>
                    </a:moveTo>
                    <a:lnTo>
                      <a:pt x="94" y="9"/>
                    </a:lnTo>
                    <a:lnTo>
                      <a:pt x="5" y="0"/>
                    </a:lnTo>
                    <a:lnTo>
                      <a:pt x="0" y="71"/>
                    </a:lnTo>
                    <a:lnTo>
                      <a:pt x="88" y="79"/>
                    </a:lnTo>
                    <a:lnTo>
                      <a:pt x="79" y="77"/>
                    </a:lnTo>
                    <a:lnTo>
                      <a:pt x="101" y="10"/>
                    </a:lnTo>
                    <a:lnTo>
                      <a:pt x="98" y="9"/>
                    </a:lnTo>
                    <a:lnTo>
                      <a:pt x="94" y="9"/>
                    </a:lnTo>
                    <a:lnTo>
                      <a:pt x="101" y="1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02" name="Freeform 1101"/>
              <p:cNvSpPr>
                <a:spLocks/>
              </p:cNvSpPr>
              <p:nvPr/>
            </p:nvSpPr>
            <p:spPr bwMode="auto">
              <a:xfrm>
                <a:off x="5095" y="50"/>
                <a:ext cx="4" cy="7"/>
              </a:xfrm>
              <a:custGeom>
                <a:avLst/>
                <a:gdLst>
                  <a:gd name="T0" fmla="*/ 0 w 79"/>
                  <a:gd name="T1" fmla="*/ 0 h 84"/>
                  <a:gd name="T2" fmla="*/ 0 w 79"/>
                  <a:gd name="T3" fmla="*/ 0 h 84"/>
                  <a:gd name="T4" fmla="*/ 0 w 79"/>
                  <a:gd name="T5" fmla="*/ 0 h 84"/>
                  <a:gd name="T6" fmla="*/ 0 w 79"/>
                  <a:gd name="T7" fmla="*/ 0 h 84"/>
                  <a:gd name="T8" fmla="*/ 0 w 79"/>
                  <a:gd name="T9" fmla="*/ 0 h 84"/>
                  <a:gd name="T10" fmla="*/ 0 w 79"/>
                  <a:gd name="T11" fmla="*/ 0 h 84"/>
                  <a:gd name="T12" fmla="*/ 0 w 79"/>
                  <a:gd name="T13" fmla="*/ 0 h 84"/>
                  <a:gd name="T14" fmla="*/ 0 w 79"/>
                  <a:gd name="T15" fmla="*/ 0 h 84"/>
                  <a:gd name="T16" fmla="*/ 0 w 79"/>
                  <a:gd name="T17" fmla="*/ 0 h 84"/>
                  <a:gd name="T18" fmla="*/ 0 w 79"/>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4"/>
                  <a:gd name="T32" fmla="*/ 79 w 79"/>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4">
                    <a:moveTo>
                      <a:pt x="79" y="22"/>
                    </a:moveTo>
                    <a:lnTo>
                      <a:pt x="70" y="17"/>
                    </a:lnTo>
                    <a:lnTo>
                      <a:pt x="22" y="0"/>
                    </a:lnTo>
                    <a:lnTo>
                      <a:pt x="0" y="67"/>
                    </a:lnTo>
                    <a:lnTo>
                      <a:pt x="48" y="84"/>
                    </a:lnTo>
                    <a:lnTo>
                      <a:pt x="38" y="79"/>
                    </a:lnTo>
                    <a:lnTo>
                      <a:pt x="79" y="22"/>
                    </a:lnTo>
                    <a:lnTo>
                      <a:pt x="75" y="18"/>
                    </a:lnTo>
                    <a:lnTo>
                      <a:pt x="70" y="17"/>
                    </a:lnTo>
                    <a:lnTo>
                      <a:pt x="79" y="2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03" name="Freeform 1102"/>
              <p:cNvSpPr>
                <a:spLocks/>
              </p:cNvSpPr>
              <p:nvPr/>
            </p:nvSpPr>
            <p:spPr bwMode="auto">
              <a:xfrm>
                <a:off x="5097" y="52"/>
                <a:ext cx="7" cy="8"/>
              </a:xfrm>
              <a:custGeom>
                <a:avLst/>
                <a:gdLst>
                  <a:gd name="T0" fmla="*/ 0 w 132"/>
                  <a:gd name="T1" fmla="*/ 0 h 94"/>
                  <a:gd name="T2" fmla="*/ 0 w 132"/>
                  <a:gd name="T3" fmla="*/ 0 h 94"/>
                  <a:gd name="T4" fmla="*/ 0 w 132"/>
                  <a:gd name="T5" fmla="*/ 0 h 94"/>
                  <a:gd name="T6" fmla="*/ 0 w 132"/>
                  <a:gd name="T7" fmla="*/ 0 h 94"/>
                  <a:gd name="T8" fmla="*/ 0 w 132"/>
                  <a:gd name="T9" fmla="*/ 0 h 94"/>
                  <a:gd name="T10" fmla="*/ 0 w 132"/>
                  <a:gd name="T11" fmla="*/ 0 h 94"/>
                  <a:gd name="T12" fmla="*/ 0 w 132"/>
                  <a:gd name="T13" fmla="*/ 0 h 94"/>
                  <a:gd name="T14" fmla="*/ 0 w 132"/>
                  <a:gd name="T15" fmla="*/ 0 h 94"/>
                  <a:gd name="T16" fmla="*/ 0 w 132"/>
                  <a:gd name="T17" fmla="*/ 0 h 94"/>
                  <a:gd name="T18" fmla="*/ 0 w 132"/>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94"/>
                  <a:gd name="T32" fmla="*/ 132 w 132"/>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94">
                    <a:moveTo>
                      <a:pt x="75" y="94"/>
                    </a:moveTo>
                    <a:lnTo>
                      <a:pt x="83" y="32"/>
                    </a:lnTo>
                    <a:lnTo>
                      <a:pt x="41" y="0"/>
                    </a:lnTo>
                    <a:lnTo>
                      <a:pt x="0" y="57"/>
                    </a:lnTo>
                    <a:lnTo>
                      <a:pt x="41" y="89"/>
                    </a:lnTo>
                    <a:lnTo>
                      <a:pt x="50" y="28"/>
                    </a:lnTo>
                    <a:lnTo>
                      <a:pt x="75" y="94"/>
                    </a:lnTo>
                    <a:lnTo>
                      <a:pt x="132" y="72"/>
                    </a:lnTo>
                    <a:lnTo>
                      <a:pt x="83" y="32"/>
                    </a:lnTo>
                    <a:lnTo>
                      <a:pt x="75" y="9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04" name="Freeform 1103"/>
              <p:cNvSpPr>
                <a:spLocks/>
              </p:cNvSpPr>
              <p:nvPr/>
            </p:nvSpPr>
            <p:spPr bwMode="auto">
              <a:xfrm>
                <a:off x="5095" y="54"/>
                <a:ext cx="6" cy="9"/>
              </a:xfrm>
              <a:custGeom>
                <a:avLst/>
                <a:gdLst>
                  <a:gd name="T0" fmla="*/ 0 w 103"/>
                  <a:gd name="T1" fmla="*/ 0 h 93"/>
                  <a:gd name="T2" fmla="*/ 0 w 103"/>
                  <a:gd name="T3" fmla="*/ 0 h 93"/>
                  <a:gd name="T4" fmla="*/ 0 w 103"/>
                  <a:gd name="T5" fmla="*/ 0 h 93"/>
                  <a:gd name="T6" fmla="*/ 0 w 103"/>
                  <a:gd name="T7" fmla="*/ 0 h 93"/>
                  <a:gd name="T8" fmla="*/ 0 w 103"/>
                  <a:gd name="T9" fmla="*/ 0 h 93"/>
                  <a:gd name="T10" fmla="*/ 0 w 103"/>
                  <a:gd name="T11" fmla="*/ 0 h 93"/>
                  <a:gd name="T12" fmla="*/ 0 w 103"/>
                  <a:gd name="T13" fmla="*/ 0 h 93"/>
                  <a:gd name="T14" fmla="*/ 0 w 103"/>
                  <a:gd name="T15" fmla="*/ 0 h 93"/>
                  <a:gd name="T16" fmla="*/ 0 w 103"/>
                  <a:gd name="T17" fmla="*/ 0 h 93"/>
                  <a:gd name="T18" fmla="*/ 0 w 103"/>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93"/>
                  <a:gd name="T32" fmla="*/ 103 w 103"/>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93">
                    <a:moveTo>
                      <a:pt x="39" y="89"/>
                    </a:moveTo>
                    <a:lnTo>
                      <a:pt x="31" y="93"/>
                    </a:lnTo>
                    <a:lnTo>
                      <a:pt x="103" y="66"/>
                    </a:lnTo>
                    <a:lnTo>
                      <a:pt x="78" y="0"/>
                    </a:lnTo>
                    <a:lnTo>
                      <a:pt x="7" y="27"/>
                    </a:lnTo>
                    <a:lnTo>
                      <a:pt x="0" y="31"/>
                    </a:lnTo>
                    <a:lnTo>
                      <a:pt x="7" y="27"/>
                    </a:lnTo>
                    <a:lnTo>
                      <a:pt x="3" y="29"/>
                    </a:lnTo>
                    <a:lnTo>
                      <a:pt x="0" y="31"/>
                    </a:lnTo>
                    <a:lnTo>
                      <a:pt x="39" y="8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05" name="Freeform 1104"/>
              <p:cNvSpPr>
                <a:spLocks/>
              </p:cNvSpPr>
              <p:nvPr/>
            </p:nvSpPr>
            <p:spPr bwMode="auto">
              <a:xfrm>
                <a:off x="5093" y="57"/>
                <a:ext cx="4" cy="8"/>
              </a:xfrm>
              <a:custGeom>
                <a:avLst/>
                <a:gdLst>
                  <a:gd name="T0" fmla="*/ 0 w 85"/>
                  <a:gd name="T1" fmla="*/ 0 h 87"/>
                  <a:gd name="T2" fmla="*/ 0 w 85"/>
                  <a:gd name="T3" fmla="*/ 0 h 87"/>
                  <a:gd name="T4" fmla="*/ 0 w 85"/>
                  <a:gd name="T5" fmla="*/ 0 h 87"/>
                  <a:gd name="T6" fmla="*/ 0 w 85"/>
                  <a:gd name="T7" fmla="*/ 0 h 87"/>
                  <a:gd name="T8" fmla="*/ 0 w 85"/>
                  <a:gd name="T9" fmla="*/ 0 h 87"/>
                  <a:gd name="T10" fmla="*/ 0 w 85"/>
                  <a:gd name="T11" fmla="*/ 0 h 87"/>
                  <a:gd name="T12" fmla="*/ 0 w 85"/>
                  <a:gd name="T13" fmla="*/ 0 h 87"/>
                  <a:gd name="T14" fmla="*/ 0 w 85"/>
                  <a:gd name="T15" fmla="*/ 0 h 87"/>
                  <a:gd name="T16" fmla="*/ 0 w 85"/>
                  <a:gd name="T17" fmla="*/ 0 h 87"/>
                  <a:gd name="T18" fmla="*/ 0 w 85"/>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87"/>
                  <a:gd name="T32" fmla="*/ 85 w 85"/>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87">
                    <a:moveTo>
                      <a:pt x="49" y="84"/>
                    </a:moveTo>
                    <a:lnTo>
                      <a:pt x="44" y="87"/>
                    </a:lnTo>
                    <a:lnTo>
                      <a:pt x="85" y="58"/>
                    </a:lnTo>
                    <a:lnTo>
                      <a:pt x="46" y="0"/>
                    </a:lnTo>
                    <a:lnTo>
                      <a:pt x="4" y="30"/>
                    </a:lnTo>
                    <a:lnTo>
                      <a:pt x="0" y="34"/>
                    </a:lnTo>
                    <a:lnTo>
                      <a:pt x="4" y="30"/>
                    </a:lnTo>
                    <a:lnTo>
                      <a:pt x="2" y="32"/>
                    </a:lnTo>
                    <a:lnTo>
                      <a:pt x="0" y="34"/>
                    </a:lnTo>
                    <a:lnTo>
                      <a:pt x="49" y="8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06" name="Freeform 1105"/>
              <p:cNvSpPr>
                <a:spLocks/>
              </p:cNvSpPr>
              <p:nvPr/>
            </p:nvSpPr>
            <p:spPr bwMode="auto">
              <a:xfrm>
                <a:off x="5090" y="60"/>
                <a:ext cx="5" cy="9"/>
              </a:xfrm>
              <a:custGeom>
                <a:avLst/>
                <a:gdLst>
                  <a:gd name="T0" fmla="*/ 0 w 103"/>
                  <a:gd name="T1" fmla="*/ 0 h 98"/>
                  <a:gd name="T2" fmla="*/ 0 w 103"/>
                  <a:gd name="T3" fmla="*/ 0 h 98"/>
                  <a:gd name="T4" fmla="*/ 0 w 103"/>
                  <a:gd name="T5" fmla="*/ 0 h 98"/>
                  <a:gd name="T6" fmla="*/ 0 w 103"/>
                  <a:gd name="T7" fmla="*/ 0 h 98"/>
                  <a:gd name="T8" fmla="*/ 0 w 103"/>
                  <a:gd name="T9" fmla="*/ 0 h 98"/>
                  <a:gd name="T10" fmla="*/ 0 w 103"/>
                  <a:gd name="T11" fmla="*/ 0 h 98"/>
                  <a:gd name="T12" fmla="*/ 0 w 103"/>
                  <a:gd name="T13" fmla="*/ 0 h 98"/>
                  <a:gd name="T14" fmla="*/ 0 w 103"/>
                  <a:gd name="T15" fmla="*/ 0 h 98"/>
                  <a:gd name="T16" fmla="*/ 0 w 103"/>
                  <a:gd name="T17" fmla="*/ 0 h 98"/>
                  <a:gd name="T18" fmla="*/ 0 w 103"/>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98"/>
                  <a:gd name="T32" fmla="*/ 103 w 103"/>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98">
                    <a:moveTo>
                      <a:pt x="61" y="90"/>
                    </a:moveTo>
                    <a:lnTo>
                      <a:pt x="55" y="98"/>
                    </a:lnTo>
                    <a:lnTo>
                      <a:pt x="103" y="50"/>
                    </a:lnTo>
                    <a:lnTo>
                      <a:pt x="54" y="0"/>
                    </a:lnTo>
                    <a:lnTo>
                      <a:pt x="6" y="49"/>
                    </a:lnTo>
                    <a:lnTo>
                      <a:pt x="0" y="58"/>
                    </a:lnTo>
                    <a:lnTo>
                      <a:pt x="6" y="49"/>
                    </a:lnTo>
                    <a:lnTo>
                      <a:pt x="2" y="52"/>
                    </a:lnTo>
                    <a:lnTo>
                      <a:pt x="0" y="58"/>
                    </a:lnTo>
                    <a:lnTo>
                      <a:pt x="61" y="9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07" name="Freeform 1106"/>
              <p:cNvSpPr>
                <a:spLocks/>
              </p:cNvSpPr>
              <p:nvPr/>
            </p:nvSpPr>
            <p:spPr bwMode="auto">
              <a:xfrm>
                <a:off x="5089" y="65"/>
                <a:ext cx="4" cy="8"/>
              </a:xfrm>
              <a:custGeom>
                <a:avLst/>
                <a:gdLst>
                  <a:gd name="T0" fmla="*/ 0 w 78"/>
                  <a:gd name="T1" fmla="*/ 0 h 85"/>
                  <a:gd name="T2" fmla="*/ 0 w 78"/>
                  <a:gd name="T3" fmla="*/ 0 h 85"/>
                  <a:gd name="T4" fmla="*/ 0 w 78"/>
                  <a:gd name="T5" fmla="*/ 0 h 85"/>
                  <a:gd name="T6" fmla="*/ 0 w 78"/>
                  <a:gd name="T7" fmla="*/ 0 h 85"/>
                  <a:gd name="T8" fmla="*/ 0 w 78"/>
                  <a:gd name="T9" fmla="*/ 0 h 85"/>
                  <a:gd name="T10" fmla="*/ 0 w 78"/>
                  <a:gd name="T11" fmla="*/ 0 h 85"/>
                  <a:gd name="T12" fmla="*/ 0 w 78"/>
                  <a:gd name="T13" fmla="*/ 0 h 85"/>
                  <a:gd name="T14" fmla="*/ 0 w 78"/>
                  <a:gd name="T15" fmla="*/ 0 h 85"/>
                  <a:gd name="T16" fmla="*/ 0 w 78"/>
                  <a:gd name="T17" fmla="*/ 0 h 85"/>
                  <a:gd name="T18" fmla="*/ 0 w 7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5"/>
                  <a:gd name="T32" fmla="*/ 78 w 7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5">
                    <a:moveTo>
                      <a:pt x="40" y="85"/>
                    </a:moveTo>
                    <a:lnTo>
                      <a:pt x="61" y="67"/>
                    </a:lnTo>
                    <a:lnTo>
                      <a:pt x="78" y="32"/>
                    </a:lnTo>
                    <a:lnTo>
                      <a:pt x="17" y="0"/>
                    </a:lnTo>
                    <a:lnTo>
                      <a:pt x="0" y="35"/>
                    </a:lnTo>
                    <a:lnTo>
                      <a:pt x="20" y="17"/>
                    </a:lnTo>
                    <a:lnTo>
                      <a:pt x="40" y="85"/>
                    </a:lnTo>
                    <a:lnTo>
                      <a:pt x="55" y="81"/>
                    </a:lnTo>
                    <a:lnTo>
                      <a:pt x="61" y="67"/>
                    </a:lnTo>
                    <a:lnTo>
                      <a:pt x="40" y="8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08" name="Freeform 1107"/>
              <p:cNvSpPr>
                <a:spLocks/>
              </p:cNvSpPr>
              <p:nvPr/>
            </p:nvSpPr>
            <p:spPr bwMode="auto">
              <a:xfrm>
                <a:off x="5087" y="67"/>
                <a:ext cx="4" cy="8"/>
              </a:xfrm>
              <a:custGeom>
                <a:avLst/>
                <a:gdLst>
                  <a:gd name="T0" fmla="*/ 0 w 73"/>
                  <a:gd name="T1" fmla="*/ 0 h 85"/>
                  <a:gd name="T2" fmla="*/ 0 w 73"/>
                  <a:gd name="T3" fmla="*/ 0 h 85"/>
                  <a:gd name="T4" fmla="*/ 0 w 73"/>
                  <a:gd name="T5" fmla="*/ 0 h 85"/>
                  <a:gd name="T6" fmla="*/ 0 w 73"/>
                  <a:gd name="T7" fmla="*/ 0 h 85"/>
                  <a:gd name="T8" fmla="*/ 0 w 73"/>
                  <a:gd name="T9" fmla="*/ 0 h 85"/>
                  <a:gd name="T10" fmla="*/ 0 w 73"/>
                  <a:gd name="T11" fmla="*/ 0 h 85"/>
                  <a:gd name="T12" fmla="*/ 0 w 73"/>
                  <a:gd name="T13" fmla="*/ 0 h 85"/>
                  <a:gd name="T14" fmla="*/ 0 w 73"/>
                  <a:gd name="T15" fmla="*/ 0 h 85"/>
                  <a:gd name="T16" fmla="*/ 0 w 73"/>
                  <a:gd name="T17" fmla="*/ 0 h 85"/>
                  <a:gd name="T18" fmla="*/ 0 w 7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5"/>
                  <a:gd name="T32" fmla="*/ 73 w 7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5">
                    <a:moveTo>
                      <a:pt x="16" y="85"/>
                    </a:moveTo>
                    <a:lnTo>
                      <a:pt x="20" y="84"/>
                    </a:lnTo>
                    <a:lnTo>
                      <a:pt x="73" y="68"/>
                    </a:lnTo>
                    <a:lnTo>
                      <a:pt x="53" y="0"/>
                    </a:lnTo>
                    <a:lnTo>
                      <a:pt x="0" y="17"/>
                    </a:lnTo>
                    <a:lnTo>
                      <a:pt x="5" y="16"/>
                    </a:lnTo>
                    <a:lnTo>
                      <a:pt x="16" y="85"/>
                    </a:lnTo>
                    <a:lnTo>
                      <a:pt x="18" y="85"/>
                    </a:lnTo>
                    <a:lnTo>
                      <a:pt x="20" y="84"/>
                    </a:lnTo>
                    <a:lnTo>
                      <a:pt x="16" y="8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09" name="Freeform 1108"/>
              <p:cNvSpPr>
                <a:spLocks/>
              </p:cNvSpPr>
              <p:nvPr/>
            </p:nvSpPr>
            <p:spPr bwMode="auto">
              <a:xfrm>
                <a:off x="5080" y="68"/>
                <a:ext cx="8" cy="9"/>
              </a:xfrm>
              <a:custGeom>
                <a:avLst/>
                <a:gdLst>
                  <a:gd name="T0" fmla="*/ 0 w 142"/>
                  <a:gd name="T1" fmla="*/ 0 h 92"/>
                  <a:gd name="T2" fmla="*/ 0 w 142"/>
                  <a:gd name="T3" fmla="*/ 0 h 92"/>
                  <a:gd name="T4" fmla="*/ 0 w 142"/>
                  <a:gd name="T5" fmla="*/ 0 h 92"/>
                  <a:gd name="T6" fmla="*/ 0 w 142"/>
                  <a:gd name="T7" fmla="*/ 0 h 92"/>
                  <a:gd name="T8" fmla="*/ 0 w 142"/>
                  <a:gd name="T9" fmla="*/ 0 h 92"/>
                  <a:gd name="T10" fmla="*/ 0 w 142"/>
                  <a:gd name="T11" fmla="*/ 0 h 92"/>
                  <a:gd name="T12" fmla="*/ 0 w 142"/>
                  <a:gd name="T13" fmla="*/ 0 h 92"/>
                  <a:gd name="T14" fmla="*/ 0 w 142"/>
                  <a:gd name="T15" fmla="*/ 0 h 92"/>
                  <a:gd name="T16" fmla="*/ 0 w 142"/>
                  <a:gd name="T17" fmla="*/ 0 h 92"/>
                  <a:gd name="T18" fmla="*/ 0 w 142"/>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92"/>
                  <a:gd name="T32" fmla="*/ 142 w 142"/>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92">
                    <a:moveTo>
                      <a:pt x="37" y="86"/>
                    </a:moveTo>
                    <a:lnTo>
                      <a:pt x="25" y="92"/>
                    </a:lnTo>
                    <a:lnTo>
                      <a:pt x="142" y="69"/>
                    </a:lnTo>
                    <a:lnTo>
                      <a:pt x="131" y="0"/>
                    </a:lnTo>
                    <a:lnTo>
                      <a:pt x="12" y="21"/>
                    </a:lnTo>
                    <a:lnTo>
                      <a:pt x="0" y="27"/>
                    </a:lnTo>
                    <a:lnTo>
                      <a:pt x="12" y="21"/>
                    </a:lnTo>
                    <a:lnTo>
                      <a:pt x="6" y="22"/>
                    </a:lnTo>
                    <a:lnTo>
                      <a:pt x="0" y="27"/>
                    </a:lnTo>
                    <a:lnTo>
                      <a:pt x="37" y="8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10" name="Freeform 1109"/>
              <p:cNvSpPr>
                <a:spLocks/>
              </p:cNvSpPr>
              <p:nvPr/>
            </p:nvSpPr>
            <p:spPr bwMode="auto">
              <a:xfrm>
                <a:off x="5077" y="71"/>
                <a:ext cx="5" cy="9"/>
              </a:xfrm>
              <a:custGeom>
                <a:avLst/>
                <a:gdLst>
                  <a:gd name="T0" fmla="*/ 0 w 96"/>
                  <a:gd name="T1" fmla="*/ 0 h 100"/>
                  <a:gd name="T2" fmla="*/ 0 w 96"/>
                  <a:gd name="T3" fmla="*/ 0 h 100"/>
                  <a:gd name="T4" fmla="*/ 0 w 96"/>
                  <a:gd name="T5" fmla="*/ 0 h 100"/>
                  <a:gd name="T6" fmla="*/ 0 w 96"/>
                  <a:gd name="T7" fmla="*/ 0 h 100"/>
                  <a:gd name="T8" fmla="*/ 0 w 96"/>
                  <a:gd name="T9" fmla="*/ 0 h 100"/>
                  <a:gd name="T10" fmla="*/ 0 w 96"/>
                  <a:gd name="T11" fmla="*/ 0 h 100"/>
                  <a:gd name="T12" fmla="*/ 0 w 96"/>
                  <a:gd name="T13" fmla="*/ 0 h 100"/>
                  <a:gd name="T14" fmla="*/ 0 w 96"/>
                  <a:gd name="T15" fmla="*/ 0 h 100"/>
                  <a:gd name="T16" fmla="*/ 0 w 96"/>
                  <a:gd name="T17" fmla="*/ 0 h 100"/>
                  <a:gd name="T18" fmla="*/ 0 w 96"/>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00"/>
                  <a:gd name="T32" fmla="*/ 96 w 96"/>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00">
                    <a:moveTo>
                      <a:pt x="32" y="100"/>
                    </a:moveTo>
                    <a:lnTo>
                      <a:pt x="37" y="98"/>
                    </a:lnTo>
                    <a:lnTo>
                      <a:pt x="96" y="59"/>
                    </a:lnTo>
                    <a:lnTo>
                      <a:pt x="59" y="0"/>
                    </a:lnTo>
                    <a:lnTo>
                      <a:pt x="0" y="37"/>
                    </a:lnTo>
                    <a:lnTo>
                      <a:pt x="5" y="35"/>
                    </a:lnTo>
                    <a:lnTo>
                      <a:pt x="32" y="100"/>
                    </a:lnTo>
                    <a:lnTo>
                      <a:pt x="34" y="99"/>
                    </a:lnTo>
                    <a:lnTo>
                      <a:pt x="37" y="98"/>
                    </a:lnTo>
                    <a:lnTo>
                      <a:pt x="32" y="10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11" name="Freeform 1110"/>
              <p:cNvSpPr>
                <a:spLocks/>
              </p:cNvSpPr>
              <p:nvPr/>
            </p:nvSpPr>
            <p:spPr bwMode="auto">
              <a:xfrm>
                <a:off x="5073" y="74"/>
                <a:ext cx="5" cy="9"/>
              </a:xfrm>
              <a:custGeom>
                <a:avLst/>
                <a:gdLst>
                  <a:gd name="T0" fmla="*/ 0 w 103"/>
                  <a:gd name="T1" fmla="*/ 0 h 98"/>
                  <a:gd name="T2" fmla="*/ 0 w 103"/>
                  <a:gd name="T3" fmla="*/ 0 h 98"/>
                  <a:gd name="T4" fmla="*/ 0 w 103"/>
                  <a:gd name="T5" fmla="*/ 0 h 98"/>
                  <a:gd name="T6" fmla="*/ 0 w 103"/>
                  <a:gd name="T7" fmla="*/ 0 h 98"/>
                  <a:gd name="T8" fmla="*/ 0 w 103"/>
                  <a:gd name="T9" fmla="*/ 0 h 98"/>
                  <a:gd name="T10" fmla="*/ 0 w 103"/>
                  <a:gd name="T11" fmla="*/ 0 h 98"/>
                  <a:gd name="T12" fmla="*/ 0 w 103"/>
                  <a:gd name="T13" fmla="*/ 0 h 98"/>
                  <a:gd name="T14" fmla="*/ 0 w 103"/>
                  <a:gd name="T15" fmla="*/ 0 h 98"/>
                  <a:gd name="T16" fmla="*/ 0 w 103"/>
                  <a:gd name="T17" fmla="*/ 0 h 98"/>
                  <a:gd name="T18" fmla="*/ 0 w 103"/>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98"/>
                  <a:gd name="T32" fmla="*/ 103 w 103"/>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98">
                    <a:moveTo>
                      <a:pt x="25" y="98"/>
                    </a:moveTo>
                    <a:lnTo>
                      <a:pt x="26" y="98"/>
                    </a:lnTo>
                    <a:lnTo>
                      <a:pt x="103" y="65"/>
                    </a:lnTo>
                    <a:lnTo>
                      <a:pt x="76" y="0"/>
                    </a:lnTo>
                    <a:lnTo>
                      <a:pt x="0" y="32"/>
                    </a:lnTo>
                    <a:lnTo>
                      <a:pt x="25" y="98"/>
                    </a:lnTo>
                    <a:lnTo>
                      <a:pt x="26" y="98"/>
                    </a:lnTo>
                    <a:lnTo>
                      <a:pt x="25" y="9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12" name="Freeform 1111"/>
              <p:cNvSpPr>
                <a:spLocks/>
              </p:cNvSpPr>
              <p:nvPr/>
            </p:nvSpPr>
            <p:spPr bwMode="auto">
              <a:xfrm>
                <a:off x="5070" y="77"/>
                <a:ext cx="4" cy="8"/>
              </a:xfrm>
              <a:custGeom>
                <a:avLst/>
                <a:gdLst>
                  <a:gd name="T0" fmla="*/ 0 w 78"/>
                  <a:gd name="T1" fmla="*/ 0 h 85"/>
                  <a:gd name="T2" fmla="*/ 0 w 78"/>
                  <a:gd name="T3" fmla="*/ 0 h 85"/>
                  <a:gd name="T4" fmla="*/ 0 w 78"/>
                  <a:gd name="T5" fmla="*/ 0 h 85"/>
                  <a:gd name="T6" fmla="*/ 0 w 78"/>
                  <a:gd name="T7" fmla="*/ 0 h 85"/>
                  <a:gd name="T8" fmla="*/ 0 w 78"/>
                  <a:gd name="T9" fmla="*/ 0 h 85"/>
                  <a:gd name="T10" fmla="*/ 0 w 78"/>
                  <a:gd name="T11" fmla="*/ 0 h 85"/>
                  <a:gd name="T12" fmla="*/ 0 w 78"/>
                  <a:gd name="T13" fmla="*/ 0 h 85"/>
                  <a:gd name="T14" fmla="*/ 0 w 78"/>
                  <a:gd name="T15" fmla="*/ 0 h 85"/>
                  <a:gd name="T16" fmla="*/ 0 w 78"/>
                  <a:gd name="T17" fmla="*/ 0 h 85"/>
                  <a:gd name="T18" fmla="*/ 0 w 7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5"/>
                  <a:gd name="T32" fmla="*/ 78 w 7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5">
                    <a:moveTo>
                      <a:pt x="38" y="82"/>
                    </a:moveTo>
                    <a:lnTo>
                      <a:pt x="31" y="85"/>
                    </a:lnTo>
                    <a:lnTo>
                      <a:pt x="78" y="66"/>
                    </a:lnTo>
                    <a:lnTo>
                      <a:pt x="53" y="0"/>
                    </a:lnTo>
                    <a:lnTo>
                      <a:pt x="7" y="19"/>
                    </a:lnTo>
                    <a:lnTo>
                      <a:pt x="0" y="22"/>
                    </a:lnTo>
                    <a:lnTo>
                      <a:pt x="7" y="19"/>
                    </a:lnTo>
                    <a:lnTo>
                      <a:pt x="3" y="20"/>
                    </a:lnTo>
                    <a:lnTo>
                      <a:pt x="0" y="22"/>
                    </a:lnTo>
                    <a:lnTo>
                      <a:pt x="38" y="8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13" name="Freeform 1112"/>
              <p:cNvSpPr>
                <a:spLocks/>
              </p:cNvSpPr>
              <p:nvPr/>
            </p:nvSpPr>
            <p:spPr bwMode="auto">
              <a:xfrm>
                <a:off x="5066" y="79"/>
                <a:ext cx="6" cy="9"/>
              </a:xfrm>
              <a:custGeom>
                <a:avLst/>
                <a:gdLst>
                  <a:gd name="T0" fmla="*/ 0 w 108"/>
                  <a:gd name="T1" fmla="*/ 0 h 103"/>
                  <a:gd name="T2" fmla="*/ 0 w 108"/>
                  <a:gd name="T3" fmla="*/ 0 h 103"/>
                  <a:gd name="T4" fmla="*/ 0 w 108"/>
                  <a:gd name="T5" fmla="*/ 0 h 103"/>
                  <a:gd name="T6" fmla="*/ 0 w 108"/>
                  <a:gd name="T7" fmla="*/ 0 h 103"/>
                  <a:gd name="T8" fmla="*/ 0 w 108"/>
                  <a:gd name="T9" fmla="*/ 0 h 103"/>
                  <a:gd name="T10" fmla="*/ 0 w 108"/>
                  <a:gd name="T11" fmla="*/ 0 h 103"/>
                  <a:gd name="T12" fmla="*/ 0 w 108"/>
                  <a:gd name="T13" fmla="*/ 0 h 103"/>
                  <a:gd name="T14" fmla="*/ 0 w 108"/>
                  <a:gd name="T15" fmla="*/ 0 h 103"/>
                  <a:gd name="T16" fmla="*/ 0 w 108"/>
                  <a:gd name="T17" fmla="*/ 0 h 103"/>
                  <a:gd name="T18" fmla="*/ 0 w 108"/>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103"/>
                  <a:gd name="T32" fmla="*/ 108 w 108"/>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103">
                    <a:moveTo>
                      <a:pt x="49" y="99"/>
                    </a:moveTo>
                    <a:lnTo>
                      <a:pt x="43" y="103"/>
                    </a:lnTo>
                    <a:lnTo>
                      <a:pt x="108" y="60"/>
                    </a:lnTo>
                    <a:lnTo>
                      <a:pt x="70" y="0"/>
                    </a:lnTo>
                    <a:lnTo>
                      <a:pt x="5" y="44"/>
                    </a:lnTo>
                    <a:lnTo>
                      <a:pt x="0" y="48"/>
                    </a:lnTo>
                    <a:lnTo>
                      <a:pt x="5" y="44"/>
                    </a:lnTo>
                    <a:lnTo>
                      <a:pt x="3" y="45"/>
                    </a:lnTo>
                    <a:lnTo>
                      <a:pt x="0" y="48"/>
                    </a:lnTo>
                    <a:lnTo>
                      <a:pt x="49" y="9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14" name="Freeform 1113"/>
              <p:cNvSpPr>
                <a:spLocks/>
              </p:cNvSpPr>
              <p:nvPr/>
            </p:nvSpPr>
            <p:spPr bwMode="auto">
              <a:xfrm>
                <a:off x="5064" y="83"/>
                <a:ext cx="4" cy="8"/>
              </a:xfrm>
              <a:custGeom>
                <a:avLst/>
                <a:gdLst>
                  <a:gd name="T0" fmla="*/ 0 w 85"/>
                  <a:gd name="T1" fmla="*/ 0 h 86"/>
                  <a:gd name="T2" fmla="*/ 0 w 85"/>
                  <a:gd name="T3" fmla="*/ 0 h 86"/>
                  <a:gd name="T4" fmla="*/ 0 w 85"/>
                  <a:gd name="T5" fmla="*/ 0 h 86"/>
                  <a:gd name="T6" fmla="*/ 0 w 85"/>
                  <a:gd name="T7" fmla="*/ 0 h 86"/>
                  <a:gd name="T8" fmla="*/ 0 w 85"/>
                  <a:gd name="T9" fmla="*/ 0 h 86"/>
                  <a:gd name="T10" fmla="*/ 0 w 85"/>
                  <a:gd name="T11" fmla="*/ 0 h 86"/>
                  <a:gd name="T12" fmla="*/ 0 w 85"/>
                  <a:gd name="T13" fmla="*/ 0 h 86"/>
                  <a:gd name="T14" fmla="*/ 0 w 85"/>
                  <a:gd name="T15" fmla="*/ 0 h 86"/>
                  <a:gd name="T16" fmla="*/ 0 w 85"/>
                  <a:gd name="T17" fmla="*/ 0 h 86"/>
                  <a:gd name="T18" fmla="*/ 0 w 85"/>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86"/>
                  <a:gd name="T32" fmla="*/ 85 w 85"/>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86">
                    <a:moveTo>
                      <a:pt x="50" y="85"/>
                    </a:moveTo>
                    <a:lnTo>
                      <a:pt x="48" y="86"/>
                    </a:lnTo>
                    <a:lnTo>
                      <a:pt x="85" y="51"/>
                    </a:lnTo>
                    <a:lnTo>
                      <a:pt x="36" y="0"/>
                    </a:lnTo>
                    <a:lnTo>
                      <a:pt x="1" y="36"/>
                    </a:lnTo>
                    <a:lnTo>
                      <a:pt x="0" y="37"/>
                    </a:lnTo>
                    <a:lnTo>
                      <a:pt x="1" y="36"/>
                    </a:lnTo>
                    <a:lnTo>
                      <a:pt x="0" y="36"/>
                    </a:lnTo>
                    <a:lnTo>
                      <a:pt x="0" y="37"/>
                    </a:lnTo>
                    <a:lnTo>
                      <a:pt x="50" y="8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15" name="Freeform 1114"/>
              <p:cNvSpPr>
                <a:spLocks/>
              </p:cNvSpPr>
              <p:nvPr/>
            </p:nvSpPr>
            <p:spPr bwMode="auto">
              <a:xfrm>
                <a:off x="5062" y="87"/>
                <a:ext cx="5" cy="7"/>
              </a:xfrm>
              <a:custGeom>
                <a:avLst/>
                <a:gdLst>
                  <a:gd name="T0" fmla="*/ 0 w 89"/>
                  <a:gd name="T1" fmla="*/ 0 h 81"/>
                  <a:gd name="T2" fmla="*/ 0 w 89"/>
                  <a:gd name="T3" fmla="*/ 0 h 81"/>
                  <a:gd name="T4" fmla="*/ 0 w 89"/>
                  <a:gd name="T5" fmla="*/ 0 h 81"/>
                  <a:gd name="T6" fmla="*/ 0 w 89"/>
                  <a:gd name="T7" fmla="*/ 0 h 81"/>
                  <a:gd name="T8" fmla="*/ 0 w 89"/>
                  <a:gd name="T9" fmla="*/ 0 h 81"/>
                  <a:gd name="T10" fmla="*/ 0 w 89"/>
                  <a:gd name="T11" fmla="*/ 0 h 81"/>
                  <a:gd name="T12" fmla="*/ 0 w 89"/>
                  <a:gd name="T13" fmla="*/ 0 h 81"/>
                  <a:gd name="T14" fmla="*/ 0 w 89"/>
                  <a:gd name="T15" fmla="*/ 0 h 81"/>
                  <a:gd name="T16" fmla="*/ 0 w 89"/>
                  <a:gd name="T17" fmla="*/ 0 h 81"/>
                  <a:gd name="T18" fmla="*/ 0 w 89"/>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69" y="56"/>
                    </a:moveTo>
                    <a:lnTo>
                      <a:pt x="59" y="81"/>
                    </a:lnTo>
                    <a:lnTo>
                      <a:pt x="89" y="48"/>
                    </a:lnTo>
                    <a:lnTo>
                      <a:pt x="39" y="0"/>
                    </a:lnTo>
                    <a:lnTo>
                      <a:pt x="9" y="33"/>
                    </a:lnTo>
                    <a:lnTo>
                      <a:pt x="0" y="56"/>
                    </a:lnTo>
                    <a:lnTo>
                      <a:pt x="9" y="33"/>
                    </a:lnTo>
                    <a:lnTo>
                      <a:pt x="0" y="42"/>
                    </a:lnTo>
                    <a:lnTo>
                      <a:pt x="0" y="56"/>
                    </a:lnTo>
                    <a:lnTo>
                      <a:pt x="69" y="5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16" name="Freeform 1115"/>
              <p:cNvSpPr>
                <a:spLocks/>
              </p:cNvSpPr>
              <p:nvPr/>
            </p:nvSpPr>
            <p:spPr bwMode="auto">
              <a:xfrm>
                <a:off x="5062" y="92"/>
                <a:ext cx="3" cy="7"/>
              </a:xfrm>
              <a:custGeom>
                <a:avLst/>
                <a:gdLst>
                  <a:gd name="T0" fmla="*/ 0 w 69"/>
                  <a:gd name="T1" fmla="*/ 0 h 85"/>
                  <a:gd name="T2" fmla="*/ 0 w 69"/>
                  <a:gd name="T3" fmla="*/ 0 h 85"/>
                  <a:gd name="T4" fmla="*/ 0 w 69"/>
                  <a:gd name="T5" fmla="*/ 0 h 85"/>
                  <a:gd name="T6" fmla="*/ 0 w 69"/>
                  <a:gd name="T7" fmla="*/ 0 h 85"/>
                  <a:gd name="T8" fmla="*/ 0 w 69"/>
                  <a:gd name="T9" fmla="*/ 0 h 85"/>
                  <a:gd name="T10" fmla="*/ 0 w 69"/>
                  <a:gd name="T11" fmla="*/ 0 h 85"/>
                  <a:gd name="T12" fmla="*/ 0 w 69"/>
                  <a:gd name="T13" fmla="*/ 0 h 85"/>
                  <a:gd name="T14" fmla="*/ 0 w 69"/>
                  <a:gd name="T15" fmla="*/ 0 h 85"/>
                  <a:gd name="T16" fmla="*/ 0 w 69"/>
                  <a:gd name="T17" fmla="*/ 0 h 85"/>
                  <a:gd name="T18" fmla="*/ 0 w 6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5"/>
                  <a:gd name="T32" fmla="*/ 69 w 6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5">
                    <a:moveTo>
                      <a:pt x="68" y="69"/>
                    </a:moveTo>
                    <a:lnTo>
                      <a:pt x="69" y="76"/>
                    </a:lnTo>
                    <a:lnTo>
                      <a:pt x="69" y="0"/>
                    </a:lnTo>
                    <a:lnTo>
                      <a:pt x="0" y="0"/>
                    </a:lnTo>
                    <a:lnTo>
                      <a:pt x="0" y="76"/>
                    </a:lnTo>
                    <a:lnTo>
                      <a:pt x="1" y="85"/>
                    </a:lnTo>
                    <a:lnTo>
                      <a:pt x="0" y="76"/>
                    </a:lnTo>
                    <a:lnTo>
                      <a:pt x="0" y="80"/>
                    </a:lnTo>
                    <a:lnTo>
                      <a:pt x="1" y="85"/>
                    </a:lnTo>
                    <a:lnTo>
                      <a:pt x="68"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17" name="Freeform 1116"/>
              <p:cNvSpPr>
                <a:spLocks/>
              </p:cNvSpPr>
              <p:nvPr/>
            </p:nvSpPr>
            <p:spPr bwMode="auto">
              <a:xfrm>
                <a:off x="5062" y="98"/>
                <a:ext cx="4" cy="5"/>
              </a:xfrm>
              <a:custGeom>
                <a:avLst/>
                <a:gdLst>
                  <a:gd name="T0" fmla="*/ 0 w 73"/>
                  <a:gd name="T1" fmla="*/ 0 h 51"/>
                  <a:gd name="T2" fmla="*/ 0 w 73"/>
                  <a:gd name="T3" fmla="*/ 0 h 51"/>
                  <a:gd name="T4" fmla="*/ 0 w 73"/>
                  <a:gd name="T5" fmla="*/ 0 h 51"/>
                  <a:gd name="T6" fmla="*/ 0 w 73"/>
                  <a:gd name="T7" fmla="*/ 0 h 51"/>
                  <a:gd name="T8" fmla="*/ 0 w 73"/>
                  <a:gd name="T9" fmla="*/ 0 h 51"/>
                  <a:gd name="T10" fmla="*/ 0 w 73"/>
                  <a:gd name="T11" fmla="*/ 0 h 51"/>
                  <a:gd name="T12" fmla="*/ 0 w 73"/>
                  <a:gd name="T13" fmla="*/ 0 h 51"/>
                  <a:gd name="T14" fmla="*/ 0 w 73"/>
                  <a:gd name="T15" fmla="*/ 0 h 51"/>
                  <a:gd name="T16" fmla="*/ 0 w 73"/>
                  <a:gd name="T17" fmla="*/ 0 h 51"/>
                  <a:gd name="T18" fmla="*/ 0 w 73"/>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51"/>
                  <a:gd name="T32" fmla="*/ 73 w 73"/>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51">
                    <a:moveTo>
                      <a:pt x="70" y="19"/>
                    </a:moveTo>
                    <a:lnTo>
                      <a:pt x="73" y="27"/>
                    </a:lnTo>
                    <a:lnTo>
                      <a:pt x="67" y="0"/>
                    </a:lnTo>
                    <a:lnTo>
                      <a:pt x="0" y="16"/>
                    </a:lnTo>
                    <a:lnTo>
                      <a:pt x="5" y="42"/>
                    </a:lnTo>
                    <a:lnTo>
                      <a:pt x="8" y="51"/>
                    </a:lnTo>
                    <a:lnTo>
                      <a:pt x="5" y="42"/>
                    </a:lnTo>
                    <a:lnTo>
                      <a:pt x="6" y="47"/>
                    </a:lnTo>
                    <a:lnTo>
                      <a:pt x="8" y="51"/>
                    </a:lnTo>
                    <a:lnTo>
                      <a:pt x="70" y="1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18" name="Freeform 1117"/>
              <p:cNvSpPr>
                <a:spLocks/>
              </p:cNvSpPr>
              <p:nvPr/>
            </p:nvSpPr>
            <p:spPr bwMode="auto">
              <a:xfrm>
                <a:off x="5062" y="100"/>
                <a:ext cx="5" cy="7"/>
              </a:xfrm>
              <a:custGeom>
                <a:avLst/>
                <a:gdLst>
                  <a:gd name="T0" fmla="*/ 0 w 88"/>
                  <a:gd name="T1" fmla="*/ 0 h 79"/>
                  <a:gd name="T2" fmla="*/ 0 w 88"/>
                  <a:gd name="T3" fmla="*/ 0 h 79"/>
                  <a:gd name="T4" fmla="*/ 0 w 88"/>
                  <a:gd name="T5" fmla="*/ 0 h 79"/>
                  <a:gd name="T6" fmla="*/ 0 w 88"/>
                  <a:gd name="T7" fmla="*/ 0 h 79"/>
                  <a:gd name="T8" fmla="*/ 0 w 88"/>
                  <a:gd name="T9" fmla="*/ 0 h 79"/>
                  <a:gd name="T10" fmla="*/ 0 w 88"/>
                  <a:gd name="T11" fmla="*/ 0 h 79"/>
                  <a:gd name="T12" fmla="*/ 0 w 88"/>
                  <a:gd name="T13" fmla="*/ 0 h 79"/>
                  <a:gd name="T14" fmla="*/ 0 w 88"/>
                  <a:gd name="T15" fmla="*/ 0 h 79"/>
                  <a:gd name="T16" fmla="*/ 0 w 88"/>
                  <a:gd name="T17" fmla="*/ 0 h 79"/>
                  <a:gd name="T18" fmla="*/ 0 w 88"/>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9"/>
                  <a:gd name="T32" fmla="*/ 88 w 8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9">
                    <a:moveTo>
                      <a:pt x="88" y="50"/>
                    </a:moveTo>
                    <a:lnTo>
                      <a:pt x="86" y="46"/>
                    </a:lnTo>
                    <a:lnTo>
                      <a:pt x="62" y="0"/>
                    </a:lnTo>
                    <a:lnTo>
                      <a:pt x="0" y="32"/>
                    </a:lnTo>
                    <a:lnTo>
                      <a:pt x="24" y="79"/>
                    </a:lnTo>
                    <a:lnTo>
                      <a:pt x="22" y="73"/>
                    </a:lnTo>
                    <a:lnTo>
                      <a:pt x="88" y="50"/>
                    </a:lnTo>
                    <a:lnTo>
                      <a:pt x="87" y="48"/>
                    </a:lnTo>
                    <a:lnTo>
                      <a:pt x="86" y="46"/>
                    </a:lnTo>
                    <a:lnTo>
                      <a:pt x="88" y="5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19" name="Freeform 1118"/>
              <p:cNvSpPr>
                <a:spLocks/>
              </p:cNvSpPr>
              <p:nvPr/>
            </p:nvSpPr>
            <p:spPr bwMode="auto">
              <a:xfrm>
                <a:off x="5063" y="104"/>
                <a:ext cx="5" cy="6"/>
              </a:xfrm>
              <a:custGeom>
                <a:avLst/>
                <a:gdLst>
                  <a:gd name="T0" fmla="*/ 0 w 78"/>
                  <a:gd name="T1" fmla="*/ 0 h 59"/>
                  <a:gd name="T2" fmla="*/ 0 w 78"/>
                  <a:gd name="T3" fmla="*/ 0 h 59"/>
                  <a:gd name="T4" fmla="*/ 0 w 78"/>
                  <a:gd name="T5" fmla="*/ 0 h 59"/>
                  <a:gd name="T6" fmla="*/ 0 w 78"/>
                  <a:gd name="T7" fmla="*/ 0 h 59"/>
                  <a:gd name="T8" fmla="*/ 0 w 78"/>
                  <a:gd name="T9" fmla="*/ 0 h 59"/>
                  <a:gd name="T10" fmla="*/ 0 w 78"/>
                  <a:gd name="T11" fmla="*/ 0 h 59"/>
                  <a:gd name="T12" fmla="*/ 0 w 78"/>
                  <a:gd name="T13" fmla="*/ 0 h 59"/>
                  <a:gd name="T14" fmla="*/ 0 w 78"/>
                  <a:gd name="T15" fmla="*/ 0 h 59"/>
                  <a:gd name="T16" fmla="*/ 0 w 78"/>
                  <a:gd name="T17" fmla="*/ 0 h 59"/>
                  <a:gd name="T18" fmla="*/ 0 w 78"/>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59"/>
                  <a:gd name="T32" fmla="*/ 78 w 78"/>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59">
                    <a:moveTo>
                      <a:pt x="78" y="42"/>
                    </a:moveTo>
                    <a:lnTo>
                      <a:pt x="77" y="36"/>
                    </a:lnTo>
                    <a:lnTo>
                      <a:pt x="66" y="0"/>
                    </a:lnTo>
                    <a:lnTo>
                      <a:pt x="0" y="23"/>
                    </a:lnTo>
                    <a:lnTo>
                      <a:pt x="12" y="59"/>
                    </a:lnTo>
                    <a:lnTo>
                      <a:pt x="11" y="53"/>
                    </a:lnTo>
                    <a:lnTo>
                      <a:pt x="78" y="42"/>
                    </a:lnTo>
                    <a:lnTo>
                      <a:pt x="78" y="38"/>
                    </a:lnTo>
                    <a:lnTo>
                      <a:pt x="77" y="36"/>
                    </a:lnTo>
                    <a:lnTo>
                      <a:pt x="78" y="4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20" name="Freeform 1119"/>
              <p:cNvSpPr>
                <a:spLocks/>
              </p:cNvSpPr>
              <p:nvPr/>
            </p:nvSpPr>
            <p:spPr bwMode="auto">
              <a:xfrm>
                <a:off x="5064" y="108"/>
                <a:ext cx="4" cy="8"/>
              </a:xfrm>
              <a:custGeom>
                <a:avLst/>
                <a:gdLst>
                  <a:gd name="T0" fmla="*/ 0 w 79"/>
                  <a:gd name="T1" fmla="*/ 0 h 84"/>
                  <a:gd name="T2" fmla="*/ 0 w 79"/>
                  <a:gd name="T3" fmla="*/ 0 h 84"/>
                  <a:gd name="T4" fmla="*/ 0 w 79"/>
                  <a:gd name="T5" fmla="*/ 0 h 84"/>
                  <a:gd name="T6" fmla="*/ 0 w 79"/>
                  <a:gd name="T7" fmla="*/ 0 h 84"/>
                  <a:gd name="T8" fmla="*/ 0 w 79"/>
                  <a:gd name="T9" fmla="*/ 0 h 84"/>
                  <a:gd name="T10" fmla="*/ 0 w 79"/>
                  <a:gd name="T11" fmla="*/ 0 h 84"/>
                  <a:gd name="T12" fmla="*/ 0 w 79"/>
                  <a:gd name="T13" fmla="*/ 0 h 84"/>
                  <a:gd name="T14" fmla="*/ 0 w 79"/>
                  <a:gd name="T15" fmla="*/ 0 h 84"/>
                  <a:gd name="T16" fmla="*/ 0 w 79"/>
                  <a:gd name="T17" fmla="*/ 0 h 84"/>
                  <a:gd name="T18" fmla="*/ 0 w 79"/>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4"/>
                  <a:gd name="T32" fmla="*/ 79 w 79"/>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4">
                    <a:moveTo>
                      <a:pt x="78" y="68"/>
                    </a:moveTo>
                    <a:lnTo>
                      <a:pt x="79" y="70"/>
                    </a:lnTo>
                    <a:lnTo>
                      <a:pt x="67" y="0"/>
                    </a:lnTo>
                    <a:lnTo>
                      <a:pt x="0" y="11"/>
                    </a:lnTo>
                    <a:lnTo>
                      <a:pt x="11" y="82"/>
                    </a:lnTo>
                    <a:lnTo>
                      <a:pt x="12" y="84"/>
                    </a:lnTo>
                    <a:lnTo>
                      <a:pt x="11" y="82"/>
                    </a:lnTo>
                    <a:lnTo>
                      <a:pt x="11" y="83"/>
                    </a:lnTo>
                    <a:lnTo>
                      <a:pt x="12" y="84"/>
                    </a:lnTo>
                    <a:lnTo>
                      <a:pt x="78"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21" name="Freeform 1120"/>
              <p:cNvSpPr>
                <a:spLocks/>
              </p:cNvSpPr>
              <p:nvPr/>
            </p:nvSpPr>
            <p:spPr bwMode="auto">
              <a:xfrm>
                <a:off x="5065" y="114"/>
                <a:ext cx="4" cy="7"/>
              </a:xfrm>
              <a:custGeom>
                <a:avLst/>
                <a:gdLst>
                  <a:gd name="T0" fmla="*/ 0 w 79"/>
                  <a:gd name="T1" fmla="*/ 0 h 74"/>
                  <a:gd name="T2" fmla="*/ 0 w 79"/>
                  <a:gd name="T3" fmla="*/ 0 h 74"/>
                  <a:gd name="T4" fmla="*/ 0 w 79"/>
                  <a:gd name="T5" fmla="*/ 0 h 74"/>
                  <a:gd name="T6" fmla="*/ 0 w 79"/>
                  <a:gd name="T7" fmla="*/ 0 h 74"/>
                  <a:gd name="T8" fmla="*/ 0 w 79"/>
                  <a:gd name="T9" fmla="*/ 0 h 74"/>
                  <a:gd name="T10" fmla="*/ 0 w 79"/>
                  <a:gd name="T11" fmla="*/ 0 h 74"/>
                  <a:gd name="T12" fmla="*/ 0 w 79"/>
                  <a:gd name="T13" fmla="*/ 0 h 74"/>
                  <a:gd name="T14" fmla="*/ 0 w 79"/>
                  <a:gd name="T15" fmla="*/ 0 h 74"/>
                  <a:gd name="T16" fmla="*/ 0 w 79"/>
                  <a:gd name="T17" fmla="*/ 0 h 74"/>
                  <a:gd name="T18" fmla="*/ 0 w 79"/>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74"/>
                  <a:gd name="T32" fmla="*/ 79 w 79"/>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74">
                    <a:moveTo>
                      <a:pt x="77" y="45"/>
                    </a:moveTo>
                    <a:lnTo>
                      <a:pt x="79" y="51"/>
                    </a:lnTo>
                    <a:lnTo>
                      <a:pt x="66" y="0"/>
                    </a:lnTo>
                    <a:lnTo>
                      <a:pt x="0" y="16"/>
                    </a:lnTo>
                    <a:lnTo>
                      <a:pt x="11" y="67"/>
                    </a:lnTo>
                    <a:lnTo>
                      <a:pt x="14" y="74"/>
                    </a:lnTo>
                    <a:lnTo>
                      <a:pt x="11" y="67"/>
                    </a:lnTo>
                    <a:lnTo>
                      <a:pt x="13" y="70"/>
                    </a:lnTo>
                    <a:lnTo>
                      <a:pt x="14" y="74"/>
                    </a:lnTo>
                    <a:lnTo>
                      <a:pt x="77" y="4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22" name="Freeform 1121"/>
              <p:cNvSpPr>
                <a:spLocks/>
              </p:cNvSpPr>
              <p:nvPr/>
            </p:nvSpPr>
            <p:spPr bwMode="auto">
              <a:xfrm>
                <a:off x="5065" y="118"/>
                <a:ext cx="5" cy="9"/>
              </a:xfrm>
              <a:custGeom>
                <a:avLst/>
                <a:gdLst>
                  <a:gd name="T0" fmla="*/ 0 w 74"/>
                  <a:gd name="T1" fmla="*/ 0 h 94"/>
                  <a:gd name="T2" fmla="*/ 0 w 74"/>
                  <a:gd name="T3" fmla="*/ 0 h 94"/>
                  <a:gd name="T4" fmla="*/ 0 w 74"/>
                  <a:gd name="T5" fmla="*/ 0 h 94"/>
                  <a:gd name="T6" fmla="*/ 0 w 74"/>
                  <a:gd name="T7" fmla="*/ 0 h 94"/>
                  <a:gd name="T8" fmla="*/ 0 w 74"/>
                  <a:gd name="T9" fmla="*/ 0 h 94"/>
                  <a:gd name="T10" fmla="*/ 0 w 74"/>
                  <a:gd name="T11" fmla="*/ 0 h 94"/>
                  <a:gd name="T12" fmla="*/ 0 w 74"/>
                  <a:gd name="T13" fmla="*/ 0 h 94"/>
                  <a:gd name="T14" fmla="*/ 0 w 74"/>
                  <a:gd name="T15" fmla="*/ 0 h 94"/>
                  <a:gd name="T16" fmla="*/ 0 w 74"/>
                  <a:gd name="T17" fmla="*/ 0 h 94"/>
                  <a:gd name="T18" fmla="*/ 0 w 74"/>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94"/>
                  <a:gd name="T32" fmla="*/ 74 w 74"/>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94">
                    <a:moveTo>
                      <a:pt x="24" y="12"/>
                    </a:moveTo>
                    <a:lnTo>
                      <a:pt x="74" y="28"/>
                    </a:lnTo>
                    <a:lnTo>
                      <a:pt x="63" y="0"/>
                    </a:lnTo>
                    <a:lnTo>
                      <a:pt x="0" y="29"/>
                    </a:lnTo>
                    <a:lnTo>
                      <a:pt x="11" y="56"/>
                    </a:lnTo>
                    <a:lnTo>
                      <a:pt x="62" y="71"/>
                    </a:lnTo>
                    <a:lnTo>
                      <a:pt x="11" y="56"/>
                    </a:lnTo>
                    <a:lnTo>
                      <a:pt x="28" y="94"/>
                    </a:lnTo>
                    <a:lnTo>
                      <a:pt x="62" y="71"/>
                    </a:lnTo>
                    <a:lnTo>
                      <a:pt x="24"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23" name="Freeform 1122"/>
              <p:cNvSpPr>
                <a:spLocks/>
              </p:cNvSpPr>
              <p:nvPr/>
            </p:nvSpPr>
            <p:spPr bwMode="auto">
              <a:xfrm>
                <a:off x="5067" y="117"/>
                <a:ext cx="5" cy="8"/>
              </a:xfrm>
              <a:custGeom>
                <a:avLst/>
                <a:gdLst>
                  <a:gd name="T0" fmla="*/ 0 w 95"/>
                  <a:gd name="T1" fmla="*/ 0 h 86"/>
                  <a:gd name="T2" fmla="*/ 0 w 95"/>
                  <a:gd name="T3" fmla="*/ 0 h 86"/>
                  <a:gd name="T4" fmla="*/ 0 w 95"/>
                  <a:gd name="T5" fmla="*/ 0 h 86"/>
                  <a:gd name="T6" fmla="*/ 0 w 95"/>
                  <a:gd name="T7" fmla="*/ 0 h 86"/>
                  <a:gd name="T8" fmla="*/ 0 w 95"/>
                  <a:gd name="T9" fmla="*/ 0 h 86"/>
                  <a:gd name="T10" fmla="*/ 0 w 95"/>
                  <a:gd name="T11" fmla="*/ 0 h 86"/>
                  <a:gd name="T12" fmla="*/ 0 w 95"/>
                  <a:gd name="T13" fmla="*/ 0 h 86"/>
                  <a:gd name="T14" fmla="*/ 0 w 95"/>
                  <a:gd name="T15" fmla="*/ 0 h 86"/>
                  <a:gd name="T16" fmla="*/ 0 w 95"/>
                  <a:gd name="T17" fmla="*/ 0 h 86"/>
                  <a:gd name="T18" fmla="*/ 0 w 95"/>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86"/>
                  <a:gd name="T32" fmla="*/ 95 w 95"/>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86">
                    <a:moveTo>
                      <a:pt x="25" y="30"/>
                    </a:moveTo>
                    <a:lnTo>
                      <a:pt x="42" y="0"/>
                    </a:lnTo>
                    <a:lnTo>
                      <a:pt x="0" y="27"/>
                    </a:lnTo>
                    <a:lnTo>
                      <a:pt x="38" y="86"/>
                    </a:lnTo>
                    <a:lnTo>
                      <a:pt x="78" y="60"/>
                    </a:lnTo>
                    <a:lnTo>
                      <a:pt x="95" y="30"/>
                    </a:lnTo>
                    <a:lnTo>
                      <a:pt x="78" y="60"/>
                    </a:lnTo>
                    <a:lnTo>
                      <a:pt x="95" y="49"/>
                    </a:lnTo>
                    <a:lnTo>
                      <a:pt x="95" y="30"/>
                    </a:lnTo>
                    <a:lnTo>
                      <a:pt x="25" y="3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24" name="Freeform 1123"/>
              <p:cNvSpPr>
                <a:spLocks/>
              </p:cNvSpPr>
              <p:nvPr/>
            </p:nvSpPr>
            <p:spPr bwMode="auto">
              <a:xfrm>
                <a:off x="5068" y="111"/>
                <a:ext cx="4" cy="9"/>
              </a:xfrm>
              <a:custGeom>
                <a:avLst/>
                <a:gdLst>
                  <a:gd name="T0" fmla="*/ 0 w 70"/>
                  <a:gd name="T1" fmla="*/ 0 h 94"/>
                  <a:gd name="T2" fmla="*/ 0 w 70"/>
                  <a:gd name="T3" fmla="*/ 0 h 94"/>
                  <a:gd name="T4" fmla="*/ 0 w 70"/>
                  <a:gd name="T5" fmla="*/ 0 h 94"/>
                  <a:gd name="T6" fmla="*/ 0 w 70"/>
                  <a:gd name="T7" fmla="*/ 0 h 94"/>
                  <a:gd name="T8" fmla="*/ 0 w 70"/>
                  <a:gd name="T9" fmla="*/ 0 h 94"/>
                  <a:gd name="T10" fmla="*/ 0 w 70"/>
                  <a:gd name="T11" fmla="*/ 0 h 94"/>
                  <a:gd name="T12" fmla="*/ 0 w 70"/>
                  <a:gd name="T13" fmla="*/ 0 h 94"/>
                  <a:gd name="T14" fmla="*/ 0 w 70"/>
                  <a:gd name="T15" fmla="*/ 0 h 94"/>
                  <a:gd name="T16" fmla="*/ 0 w 70"/>
                  <a:gd name="T17" fmla="*/ 0 h 94"/>
                  <a:gd name="T18" fmla="*/ 0 w 7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94"/>
                  <a:gd name="T32" fmla="*/ 70 w 70"/>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94">
                    <a:moveTo>
                      <a:pt x="2" y="19"/>
                    </a:moveTo>
                    <a:lnTo>
                      <a:pt x="0" y="9"/>
                    </a:lnTo>
                    <a:lnTo>
                      <a:pt x="0" y="94"/>
                    </a:lnTo>
                    <a:lnTo>
                      <a:pt x="70" y="94"/>
                    </a:lnTo>
                    <a:lnTo>
                      <a:pt x="70" y="9"/>
                    </a:lnTo>
                    <a:lnTo>
                      <a:pt x="68" y="0"/>
                    </a:lnTo>
                    <a:lnTo>
                      <a:pt x="70" y="9"/>
                    </a:lnTo>
                    <a:lnTo>
                      <a:pt x="70" y="4"/>
                    </a:lnTo>
                    <a:lnTo>
                      <a:pt x="68" y="0"/>
                    </a:lnTo>
                    <a:lnTo>
                      <a:pt x="2" y="1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25" name="Freeform 1124"/>
              <p:cNvSpPr>
                <a:spLocks/>
              </p:cNvSpPr>
              <p:nvPr/>
            </p:nvSpPr>
            <p:spPr bwMode="auto">
              <a:xfrm>
                <a:off x="5067" y="107"/>
                <a:ext cx="5" cy="6"/>
              </a:xfrm>
              <a:custGeom>
                <a:avLst/>
                <a:gdLst>
                  <a:gd name="T0" fmla="*/ 0 w 79"/>
                  <a:gd name="T1" fmla="*/ 0 h 61"/>
                  <a:gd name="T2" fmla="*/ 0 w 79"/>
                  <a:gd name="T3" fmla="*/ 0 h 61"/>
                  <a:gd name="T4" fmla="*/ 0 w 79"/>
                  <a:gd name="T5" fmla="*/ 0 h 61"/>
                  <a:gd name="T6" fmla="*/ 0 w 79"/>
                  <a:gd name="T7" fmla="*/ 0 h 61"/>
                  <a:gd name="T8" fmla="*/ 0 w 79"/>
                  <a:gd name="T9" fmla="*/ 0 h 61"/>
                  <a:gd name="T10" fmla="*/ 0 w 79"/>
                  <a:gd name="T11" fmla="*/ 0 h 61"/>
                  <a:gd name="T12" fmla="*/ 0 w 79"/>
                  <a:gd name="T13" fmla="*/ 0 h 61"/>
                  <a:gd name="T14" fmla="*/ 0 w 79"/>
                  <a:gd name="T15" fmla="*/ 0 h 61"/>
                  <a:gd name="T16" fmla="*/ 0 w 79"/>
                  <a:gd name="T17" fmla="*/ 0 h 61"/>
                  <a:gd name="T18" fmla="*/ 0 w 79"/>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61"/>
                  <a:gd name="T32" fmla="*/ 79 w 79"/>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61">
                    <a:moveTo>
                      <a:pt x="0" y="11"/>
                    </a:moveTo>
                    <a:lnTo>
                      <a:pt x="1" y="20"/>
                    </a:lnTo>
                    <a:lnTo>
                      <a:pt x="13" y="61"/>
                    </a:lnTo>
                    <a:lnTo>
                      <a:pt x="79" y="42"/>
                    </a:lnTo>
                    <a:lnTo>
                      <a:pt x="67" y="0"/>
                    </a:lnTo>
                    <a:lnTo>
                      <a:pt x="68" y="11"/>
                    </a:lnTo>
                    <a:lnTo>
                      <a:pt x="0" y="11"/>
                    </a:lnTo>
                    <a:lnTo>
                      <a:pt x="0" y="15"/>
                    </a:lnTo>
                    <a:lnTo>
                      <a:pt x="1" y="20"/>
                    </a:lnTo>
                    <a:lnTo>
                      <a:pt x="0" y="1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26" name="Freeform 1125"/>
              <p:cNvSpPr>
                <a:spLocks/>
              </p:cNvSpPr>
              <p:nvPr/>
            </p:nvSpPr>
            <p:spPr bwMode="auto">
              <a:xfrm>
                <a:off x="5067" y="101"/>
                <a:ext cx="4" cy="7"/>
              </a:xfrm>
              <a:custGeom>
                <a:avLst/>
                <a:gdLst>
                  <a:gd name="T0" fmla="*/ 0 w 68"/>
                  <a:gd name="T1" fmla="*/ 0 h 80"/>
                  <a:gd name="T2" fmla="*/ 0 w 68"/>
                  <a:gd name="T3" fmla="*/ 0 h 80"/>
                  <a:gd name="T4" fmla="*/ 0 w 68"/>
                  <a:gd name="T5" fmla="*/ 0 h 80"/>
                  <a:gd name="T6" fmla="*/ 0 w 68"/>
                  <a:gd name="T7" fmla="*/ 0 h 80"/>
                  <a:gd name="T8" fmla="*/ 0 w 68"/>
                  <a:gd name="T9" fmla="*/ 0 h 80"/>
                  <a:gd name="T10" fmla="*/ 0 w 68"/>
                  <a:gd name="T11" fmla="*/ 0 h 80"/>
                  <a:gd name="T12" fmla="*/ 0 w 68"/>
                  <a:gd name="T13" fmla="*/ 0 h 80"/>
                  <a:gd name="T14" fmla="*/ 0 w 68"/>
                  <a:gd name="T15" fmla="*/ 0 h 80"/>
                  <a:gd name="T16" fmla="*/ 0 w 68"/>
                  <a:gd name="T17" fmla="*/ 0 h 80"/>
                  <a:gd name="T18" fmla="*/ 0 w 68"/>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80"/>
                  <a:gd name="T32" fmla="*/ 68 w 68"/>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80">
                    <a:moveTo>
                      <a:pt x="18" y="0"/>
                    </a:moveTo>
                    <a:lnTo>
                      <a:pt x="0" y="31"/>
                    </a:lnTo>
                    <a:lnTo>
                      <a:pt x="0" y="80"/>
                    </a:lnTo>
                    <a:lnTo>
                      <a:pt x="68" y="80"/>
                    </a:lnTo>
                    <a:lnTo>
                      <a:pt x="68" y="31"/>
                    </a:lnTo>
                    <a:lnTo>
                      <a:pt x="51" y="62"/>
                    </a:lnTo>
                    <a:lnTo>
                      <a:pt x="18" y="0"/>
                    </a:lnTo>
                    <a:lnTo>
                      <a:pt x="0" y="9"/>
                    </a:lnTo>
                    <a:lnTo>
                      <a:pt x="0" y="31"/>
                    </a:lnTo>
                    <a:lnTo>
                      <a:pt x="1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27" name="Freeform 1126"/>
              <p:cNvSpPr>
                <a:spLocks/>
              </p:cNvSpPr>
              <p:nvPr/>
            </p:nvSpPr>
            <p:spPr bwMode="auto">
              <a:xfrm>
                <a:off x="5068" y="97"/>
                <a:ext cx="6" cy="10"/>
              </a:xfrm>
              <a:custGeom>
                <a:avLst/>
                <a:gdLst>
                  <a:gd name="T0" fmla="*/ 0 w 99"/>
                  <a:gd name="T1" fmla="*/ 0 h 109"/>
                  <a:gd name="T2" fmla="*/ 0 w 99"/>
                  <a:gd name="T3" fmla="*/ 0 h 109"/>
                  <a:gd name="T4" fmla="*/ 0 w 99"/>
                  <a:gd name="T5" fmla="*/ 0 h 109"/>
                  <a:gd name="T6" fmla="*/ 0 w 99"/>
                  <a:gd name="T7" fmla="*/ 0 h 109"/>
                  <a:gd name="T8" fmla="*/ 0 w 99"/>
                  <a:gd name="T9" fmla="*/ 0 h 109"/>
                  <a:gd name="T10" fmla="*/ 0 w 99"/>
                  <a:gd name="T11" fmla="*/ 0 h 109"/>
                  <a:gd name="T12" fmla="*/ 0 w 99"/>
                  <a:gd name="T13" fmla="*/ 0 h 109"/>
                  <a:gd name="T14" fmla="*/ 0 w 99"/>
                  <a:gd name="T15" fmla="*/ 0 h 109"/>
                  <a:gd name="T16" fmla="*/ 0 w 99"/>
                  <a:gd name="T17" fmla="*/ 0 h 109"/>
                  <a:gd name="T18" fmla="*/ 0 w 99"/>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109"/>
                  <a:gd name="T32" fmla="*/ 99 w 99"/>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109">
                    <a:moveTo>
                      <a:pt x="99" y="31"/>
                    </a:moveTo>
                    <a:lnTo>
                      <a:pt x="52" y="17"/>
                    </a:lnTo>
                    <a:lnTo>
                      <a:pt x="0" y="47"/>
                    </a:lnTo>
                    <a:lnTo>
                      <a:pt x="33" y="109"/>
                    </a:lnTo>
                    <a:lnTo>
                      <a:pt x="86" y="79"/>
                    </a:lnTo>
                    <a:lnTo>
                      <a:pt x="39" y="65"/>
                    </a:lnTo>
                    <a:lnTo>
                      <a:pt x="99" y="31"/>
                    </a:lnTo>
                    <a:lnTo>
                      <a:pt x="83" y="0"/>
                    </a:lnTo>
                    <a:lnTo>
                      <a:pt x="52" y="17"/>
                    </a:lnTo>
                    <a:lnTo>
                      <a:pt x="99" y="3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28" name="Freeform 1127"/>
              <p:cNvSpPr>
                <a:spLocks/>
              </p:cNvSpPr>
              <p:nvPr/>
            </p:nvSpPr>
            <p:spPr bwMode="auto">
              <a:xfrm>
                <a:off x="5071" y="100"/>
                <a:ext cx="4" cy="5"/>
              </a:xfrm>
              <a:custGeom>
                <a:avLst/>
                <a:gdLst>
                  <a:gd name="T0" fmla="*/ 0 w 73"/>
                  <a:gd name="T1" fmla="*/ 0 h 55"/>
                  <a:gd name="T2" fmla="*/ 0 w 73"/>
                  <a:gd name="T3" fmla="*/ 0 h 55"/>
                  <a:gd name="T4" fmla="*/ 0 w 73"/>
                  <a:gd name="T5" fmla="*/ 0 h 55"/>
                  <a:gd name="T6" fmla="*/ 0 w 73"/>
                  <a:gd name="T7" fmla="*/ 0 h 55"/>
                  <a:gd name="T8" fmla="*/ 0 w 73"/>
                  <a:gd name="T9" fmla="*/ 0 h 55"/>
                  <a:gd name="T10" fmla="*/ 0 w 73"/>
                  <a:gd name="T11" fmla="*/ 0 h 55"/>
                  <a:gd name="T12" fmla="*/ 0 w 73"/>
                  <a:gd name="T13" fmla="*/ 0 h 55"/>
                  <a:gd name="T14" fmla="*/ 0 w 73"/>
                  <a:gd name="T15" fmla="*/ 0 h 55"/>
                  <a:gd name="T16" fmla="*/ 0 w 73"/>
                  <a:gd name="T17" fmla="*/ 0 h 55"/>
                  <a:gd name="T18" fmla="*/ 0 w 73"/>
                  <a:gd name="T19" fmla="*/ 0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55"/>
                  <a:gd name="T32" fmla="*/ 73 w 7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55">
                    <a:moveTo>
                      <a:pt x="73" y="22"/>
                    </a:moveTo>
                    <a:lnTo>
                      <a:pt x="73" y="21"/>
                    </a:lnTo>
                    <a:lnTo>
                      <a:pt x="60" y="0"/>
                    </a:lnTo>
                    <a:lnTo>
                      <a:pt x="0" y="34"/>
                    </a:lnTo>
                    <a:lnTo>
                      <a:pt x="12" y="55"/>
                    </a:lnTo>
                    <a:lnTo>
                      <a:pt x="11" y="55"/>
                    </a:lnTo>
                    <a:lnTo>
                      <a:pt x="73" y="22"/>
                    </a:lnTo>
                    <a:lnTo>
                      <a:pt x="73" y="21"/>
                    </a:lnTo>
                    <a:lnTo>
                      <a:pt x="73" y="2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29" name="Freeform 1128"/>
              <p:cNvSpPr>
                <a:spLocks/>
              </p:cNvSpPr>
              <p:nvPr/>
            </p:nvSpPr>
            <p:spPr bwMode="auto">
              <a:xfrm>
                <a:off x="5071" y="102"/>
                <a:ext cx="5" cy="7"/>
              </a:xfrm>
              <a:custGeom>
                <a:avLst/>
                <a:gdLst>
                  <a:gd name="T0" fmla="*/ 0 w 92"/>
                  <a:gd name="T1" fmla="*/ 0 h 79"/>
                  <a:gd name="T2" fmla="*/ 0 w 92"/>
                  <a:gd name="T3" fmla="*/ 0 h 79"/>
                  <a:gd name="T4" fmla="*/ 0 w 92"/>
                  <a:gd name="T5" fmla="*/ 0 h 79"/>
                  <a:gd name="T6" fmla="*/ 0 w 92"/>
                  <a:gd name="T7" fmla="*/ 0 h 79"/>
                  <a:gd name="T8" fmla="*/ 0 w 92"/>
                  <a:gd name="T9" fmla="*/ 0 h 79"/>
                  <a:gd name="T10" fmla="*/ 0 w 92"/>
                  <a:gd name="T11" fmla="*/ 0 h 79"/>
                  <a:gd name="T12" fmla="*/ 0 w 92"/>
                  <a:gd name="T13" fmla="*/ 0 h 79"/>
                  <a:gd name="T14" fmla="*/ 0 w 92"/>
                  <a:gd name="T15" fmla="*/ 0 h 79"/>
                  <a:gd name="T16" fmla="*/ 0 w 92"/>
                  <a:gd name="T17" fmla="*/ 0 h 79"/>
                  <a:gd name="T18" fmla="*/ 0 w 92"/>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79"/>
                  <a:gd name="T32" fmla="*/ 92 w 92"/>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79">
                    <a:moveTo>
                      <a:pt x="88" y="74"/>
                    </a:moveTo>
                    <a:lnTo>
                      <a:pt x="85" y="46"/>
                    </a:lnTo>
                    <a:lnTo>
                      <a:pt x="62" y="0"/>
                    </a:lnTo>
                    <a:lnTo>
                      <a:pt x="0" y="33"/>
                    </a:lnTo>
                    <a:lnTo>
                      <a:pt x="24" y="79"/>
                    </a:lnTo>
                    <a:lnTo>
                      <a:pt x="22" y="52"/>
                    </a:lnTo>
                    <a:lnTo>
                      <a:pt x="88" y="74"/>
                    </a:lnTo>
                    <a:lnTo>
                      <a:pt x="92" y="59"/>
                    </a:lnTo>
                    <a:lnTo>
                      <a:pt x="85" y="46"/>
                    </a:lnTo>
                    <a:lnTo>
                      <a:pt x="88"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30" name="Freeform 1129"/>
              <p:cNvSpPr>
                <a:spLocks/>
              </p:cNvSpPr>
              <p:nvPr/>
            </p:nvSpPr>
            <p:spPr bwMode="auto">
              <a:xfrm>
                <a:off x="5072" y="106"/>
                <a:ext cx="4" cy="6"/>
              </a:xfrm>
              <a:custGeom>
                <a:avLst/>
                <a:gdLst>
                  <a:gd name="T0" fmla="*/ 0 w 79"/>
                  <a:gd name="T1" fmla="*/ 0 h 59"/>
                  <a:gd name="T2" fmla="*/ 0 w 79"/>
                  <a:gd name="T3" fmla="*/ 0 h 59"/>
                  <a:gd name="T4" fmla="*/ 0 w 79"/>
                  <a:gd name="T5" fmla="*/ 0 h 59"/>
                  <a:gd name="T6" fmla="*/ 0 w 79"/>
                  <a:gd name="T7" fmla="*/ 0 h 59"/>
                  <a:gd name="T8" fmla="*/ 0 w 79"/>
                  <a:gd name="T9" fmla="*/ 0 h 59"/>
                  <a:gd name="T10" fmla="*/ 0 w 79"/>
                  <a:gd name="T11" fmla="*/ 0 h 59"/>
                  <a:gd name="T12" fmla="*/ 0 w 79"/>
                  <a:gd name="T13" fmla="*/ 0 h 59"/>
                  <a:gd name="T14" fmla="*/ 0 w 79"/>
                  <a:gd name="T15" fmla="*/ 0 h 59"/>
                  <a:gd name="T16" fmla="*/ 0 w 79"/>
                  <a:gd name="T17" fmla="*/ 0 h 59"/>
                  <a:gd name="T18" fmla="*/ 0 w 79"/>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59"/>
                  <a:gd name="T32" fmla="*/ 79 w 79"/>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59">
                    <a:moveTo>
                      <a:pt x="68" y="54"/>
                    </a:moveTo>
                    <a:lnTo>
                      <a:pt x="67" y="59"/>
                    </a:lnTo>
                    <a:lnTo>
                      <a:pt x="79" y="22"/>
                    </a:lnTo>
                    <a:lnTo>
                      <a:pt x="13" y="0"/>
                    </a:lnTo>
                    <a:lnTo>
                      <a:pt x="1" y="38"/>
                    </a:lnTo>
                    <a:lnTo>
                      <a:pt x="0" y="43"/>
                    </a:lnTo>
                    <a:lnTo>
                      <a:pt x="1" y="38"/>
                    </a:lnTo>
                    <a:lnTo>
                      <a:pt x="1" y="41"/>
                    </a:lnTo>
                    <a:lnTo>
                      <a:pt x="0" y="43"/>
                    </a:lnTo>
                    <a:lnTo>
                      <a:pt x="68" y="5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31" name="Freeform 1130"/>
              <p:cNvSpPr>
                <a:spLocks/>
              </p:cNvSpPr>
              <p:nvPr/>
            </p:nvSpPr>
            <p:spPr bwMode="auto">
              <a:xfrm>
                <a:off x="5071" y="110"/>
                <a:ext cx="5" cy="7"/>
              </a:xfrm>
              <a:custGeom>
                <a:avLst/>
                <a:gdLst>
                  <a:gd name="T0" fmla="*/ 0 w 77"/>
                  <a:gd name="T1" fmla="*/ 0 h 70"/>
                  <a:gd name="T2" fmla="*/ 0 w 77"/>
                  <a:gd name="T3" fmla="*/ 0 h 70"/>
                  <a:gd name="T4" fmla="*/ 0 w 77"/>
                  <a:gd name="T5" fmla="*/ 0 h 70"/>
                  <a:gd name="T6" fmla="*/ 0 w 77"/>
                  <a:gd name="T7" fmla="*/ 0 h 70"/>
                  <a:gd name="T8" fmla="*/ 0 w 77"/>
                  <a:gd name="T9" fmla="*/ 0 h 70"/>
                  <a:gd name="T10" fmla="*/ 0 w 77"/>
                  <a:gd name="T11" fmla="*/ 0 h 70"/>
                  <a:gd name="T12" fmla="*/ 0 w 77"/>
                  <a:gd name="T13" fmla="*/ 0 h 70"/>
                  <a:gd name="T14" fmla="*/ 0 w 77"/>
                  <a:gd name="T15" fmla="*/ 0 h 70"/>
                  <a:gd name="T16" fmla="*/ 0 w 77"/>
                  <a:gd name="T17" fmla="*/ 0 h 70"/>
                  <a:gd name="T18" fmla="*/ 0 w 77"/>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70"/>
                  <a:gd name="T32" fmla="*/ 77 w 77"/>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70">
                    <a:moveTo>
                      <a:pt x="61" y="18"/>
                    </a:moveTo>
                    <a:lnTo>
                      <a:pt x="71" y="49"/>
                    </a:lnTo>
                    <a:lnTo>
                      <a:pt x="77" y="11"/>
                    </a:lnTo>
                    <a:lnTo>
                      <a:pt x="9" y="0"/>
                    </a:lnTo>
                    <a:lnTo>
                      <a:pt x="2" y="39"/>
                    </a:lnTo>
                    <a:lnTo>
                      <a:pt x="13" y="70"/>
                    </a:lnTo>
                    <a:lnTo>
                      <a:pt x="2" y="39"/>
                    </a:lnTo>
                    <a:lnTo>
                      <a:pt x="0" y="57"/>
                    </a:lnTo>
                    <a:lnTo>
                      <a:pt x="13" y="70"/>
                    </a:lnTo>
                    <a:lnTo>
                      <a:pt x="61" y="1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32" name="Freeform 1131"/>
              <p:cNvSpPr>
                <a:spLocks/>
              </p:cNvSpPr>
              <p:nvPr/>
            </p:nvSpPr>
            <p:spPr bwMode="auto">
              <a:xfrm>
                <a:off x="5072" y="112"/>
                <a:ext cx="5" cy="8"/>
              </a:xfrm>
              <a:custGeom>
                <a:avLst/>
                <a:gdLst>
                  <a:gd name="T0" fmla="*/ 0 w 91"/>
                  <a:gd name="T1" fmla="*/ 0 h 92"/>
                  <a:gd name="T2" fmla="*/ 0 w 91"/>
                  <a:gd name="T3" fmla="*/ 0 h 92"/>
                  <a:gd name="T4" fmla="*/ 0 w 91"/>
                  <a:gd name="T5" fmla="*/ 0 h 92"/>
                  <a:gd name="T6" fmla="*/ 0 w 91"/>
                  <a:gd name="T7" fmla="*/ 0 h 92"/>
                  <a:gd name="T8" fmla="*/ 0 w 91"/>
                  <a:gd name="T9" fmla="*/ 0 h 92"/>
                  <a:gd name="T10" fmla="*/ 0 w 91"/>
                  <a:gd name="T11" fmla="*/ 0 h 92"/>
                  <a:gd name="T12" fmla="*/ 0 w 91"/>
                  <a:gd name="T13" fmla="*/ 0 h 92"/>
                  <a:gd name="T14" fmla="*/ 0 w 91"/>
                  <a:gd name="T15" fmla="*/ 0 h 92"/>
                  <a:gd name="T16" fmla="*/ 0 w 91"/>
                  <a:gd name="T17" fmla="*/ 0 h 92"/>
                  <a:gd name="T18" fmla="*/ 0 w 91"/>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2"/>
                  <a:gd name="T32" fmla="*/ 91 w 91"/>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2">
                    <a:moveTo>
                      <a:pt x="91" y="43"/>
                    </a:moveTo>
                    <a:lnTo>
                      <a:pt x="89" y="41"/>
                    </a:lnTo>
                    <a:lnTo>
                      <a:pt x="48" y="0"/>
                    </a:lnTo>
                    <a:lnTo>
                      <a:pt x="0" y="52"/>
                    </a:lnTo>
                    <a:lnTo>
                      <a:pt x="41" y="92"/>
                    </a:lnTo>
                    <a:lnTo>
                      <a:pt x="39" y="90"/>
                    </a:lnTo>
                    <a:lnTo>
                      <a:pt x="91" y="43"/>
                    </a:lnTo>
                    <a:lnTo>
                      <a:pt x="90" y="42"/>
                    </a:lnTo>
                    <a:lnTo>
                      <a:pt x="89" y="41"/>
                    </a:lnTo>
                    <a:lnTo>
                      <a:pt x="91" y="4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33" name="Freeform 1132"/>
              <p:cNvSpPr>
                <a:spLocks/>
              </p:cNvSpPr>
              <p:nvPr/>
            </p:nvSpPr>
            <p:spPr bwMode="auto">
              <a:xfrm>
                <a:off x="5074" y="116"/>
                <a:ext cx="6" cy="7"/>
              </a:xfrm>
              <a:custGeom>
                <a:avLst/>
                <a:gdLst>
                  <a:gd name="T0" fmla="*/ 0 w 101"/>
                  <a:gd name="T1" fmla="*/ 0 h 82"/>
                  <a:gd name="T2" fmla="*/ 0 w 101"/>
                  <a:gd name="T3" fmla="*/ 0 h 82"/>
                  <a:gd name="T4" fmla="*/ 0 w 101"/>
                  <a:gd name="T5" fmla="*/ 0 h 82"/>
                  <a:gd name="T6" fmla="*/ 0 w 101"/>
                  <a:gd name="T7" fmla="*/ 0 h 82"/>
                  <a:gd name="T8" fmla="*/ 0 w 101"/>
                  <a:gd name="T9" fmla="*/ 0 h 82"/>
                  <a:gd name="T10" fmla="*/ 0 w 101"/>
                  <a:gd name="T11" fmla="*/ 0 h 82"/>
                  <a:gd name="T12" fmla="*/ 0 w 101"/>
                  <a:gd name="T13" fmla="*/ 0 h 82"/>
                  <a:gd name="T14" fmla="*/ 0 w 101"/>
                  <a:gd name="T15" fmla="*/ 0 h 82"/>
                  <a:gd name="T16" fmla="*/ 0 w 101"/>
                  <a:gd name="T17" fmla="*/ 0 h 82"/>
                  <a:gd name="T18" fmla="*/ 0 w 101"/>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82"/>
                  <a:gd name="T32" fmla="*/ 101 w 101"/>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82">
                    <a:moveTo>
                      <a:pt x="82" y="81"/>
                    </a:moveTo>
                    <a:lnTo>
                      <a:pt x="82" y="36"/>
                    </a:lnTo>
                    <a:lnTo>
                      <a:pt x="52" y="0"/>
                    </a:lnTo>
                    <a:lnTo>
                      <a:pt x="0" y="47"/>
                    </a:lnTo>
                    <a:lnTo>
                      <a:pt x="29" y="82"/>
                    </a:lnTo>
                    <a:lnTo>
                      <a:pt x="29" y="36"/>
                    </a:lnTo>
                    <a:lnTo>
                      <a:pt x="82" y="81"/>
                    </a:lnTo>
                    <a:lnTo>
                      <a:pt x="101" y="59"/>
                    </a:lnTo>
                    <a:lnTo>
                      <a:pt x="82" y="36"/>
                    </a:lnTo>
                    <a:lnTo>
                      <a:pt x="82" y="8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34" name="Freeform 1133"/>
              <p:cNvSpPr>
                <a:spLocks/>
              </p:cNvSpPr>
              <p:nvPr/>
            </p:nvSpPr>
            <p:spPr bwMode="auto">
              <a:xfrm>
                <a:off x="5073" y="119"/>
                <a:ext cx="6" cy="8"/>
              </a:xfrm>
              <a:custGeom>
                <a:avLst/>
                <a:gdLst>
                  <a:gd name="T0" fmla="*/ 0 w 106"/>
                  <a:gd name="T1" fmla="*/ 0 h 89"/>
                  <a:gd name="T2" fmla="*/ 0 w 106"/>
                  <a:gd name="T3" fmla="*/ 0 h 89"/>
                  <a:gd name="T4" fmla="*/ 0 w 106"/>
                  <a:gd name="T5" fmla="*/ 0 h 89"/>
                  <a:gd name="T6" fmla="*/ 0 w 106"/>
                  <a:gd name="T7" fmla="*/ 0 h 89"/>
                  <a:gd name="T8" fmla="*/ 0 w 106"/>
                  <a:gd name="T9" fmla="*/ 0 h 89"/>
                  <a:gd name="T10" fmla="*/ 0 w 106"/>
                  <a:gd name="T11" fmla="*/ 0 h 89"/>
                  <a:gd name="T12" fmla="*/ 0 w 106"/>
                  <a:gd name="T13" fmla="*/ 0 h 89"/>
                  <a:gd name="T14" fmla="*/ 0 w 106"/>
                  <a:gd name="T15" fmla="*/ 0 h 89"/>
                  <a:gd name="T16" fmla="*/ 0 w 106"/>
                  <a:gd name="T17" fmla="*/ 0 h 89"/>
                  <a:gd name="T18" fmla="*/ 0 w 106"/>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89"/>
                  <a:gd name="T32" fmla="*/ 106 w 106"/>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89">
                    <a:moveTo>
                      <a:pt x="72" y="45"/>
                    </a:moveTo>
                    <a:lnTo>
                      <a:pt x="71" y="89"/>
                    </a:lnTo>
                    <a:lnTo>
                      <a:pt x="106" y="45"/>
                    </a:lnTo>
                    <a:lnTo>
                      <a:pt x="53" y="0"/>
                    </a:lnTo>
                    <a:lnTo>
                      <a:pt x="18" y="44"/>
                    </a:lnTo>
                    <a:lnTo>
                      <a:pt x="17" y="88"/>
                    </a:lnTo>
                    <a:lnTo>
                      <a:pt x="18" y="44"/>
                    </a:lnTo>
                    <a:lnTo>
                      <a:pt x="0" y="66"/>
                    </a:lnTo>
                    <a:lnTo>
                      <a:pt x="17" y="88"/>
                    </a:lnTo>
                    <a:lnTo>
                      <a:pt x="72" y="4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35" name="Freeform 1134"/>
              <p:cNvSpPr>
                <a:spLocks/>
              </p:cNvSpPr>
              <p:nvPr/>
            </p:nvSpPr>
            <p:spPr bwMode="auto">
              <a:xfrm>
                <a:off x="5074" y="123"/>
                <a:ext cx="4" cy="7"/>
              </a:xfrm>
              <a:custGeom>
                <a:avLst/>
                <a:gdLst>
                  <a:gd name="T0" fmla="*/ 0 w 73"/>
                  <a:gd name="T1" fmla="*/ 0 h 79"/>
                  <a:gd name="T2" fmla="*/ 0 w 73"/>
                  <a:gd name="T3" fmla="*/ 0 h 79"/>
                  <a:gd name="T4" fmla="*/ 0 w 73"/>
                  <a:gd name="T5" fmla="*/ 0 h 79"/>
                  <a:gd name="T6" fmla="*/ 0 w 73"/>
                  <a:gd name="T7" fmla="*/ 0 h 79"/>
                  <a:gd name="T8" fmla="*/ 0 w 73"/>
                  <a:gd name="T9" fmla="*/ 0 h 79"/>
                  <a:gd name="T10" fmla="*/ 0 w 73"/>
                  <a:gd name="T11" fmla="*/ 0 h 79"/>
                  <a:gd name="T12" fmla="*/ 0 w 73"/>
                  <a:gd name="T13" fmla="*/ 0 h 79"/>
                  <a:gd name="T14" fmla="*/ 0 w 73"/>
                  <a:gd name="T15" fmla="*/ 0 h 79"/>
                  <a:gd name="T16" fmla="*/ 0 w 73"/>
                  <a:gd name="T17" fmla="*/ 0 h 79"/>
                  <a:gd name="T18" fmla="*/ 0 w 73"/>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79"/>
                  <a:gd name="T32" fmla="*/ 73 w 73"/>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79">
                    <a:moveTo>
                      <a:pt x="57" y="13"/>
                    </a:moveTo>
                    <a:lnTo>
                      <a:pt x="73" y="25"/>
                    </a:lnTo>
                    <a:lnTo>
                      <a:pt x="55" y="0"/>
                    </a:lnTo>
                    <a:lnTo>
                      <a:pt x="0" y="43"/>
                    </a:lnTo>
                    <a:lnTo>
                      <a:pt x="18" y="68"/>
                    </a:lnTo>
                    <a:lnTo>
                      <a:pt x="32" y="79"/>
                    </a:lnTo>
                    <a:lnTo>
                      <a:pt x="18" y="68"/>
                    </a:lnTo>
                    <a:lnTo>
                      <a:pt x="23" y="75"/>
                    </a:lnTo>
                    <a:lnTo>
                      <a:pt x="32" y="79"/>
                    </a:lnTo>
                    <a:lnTo>
                      <a:pt x="57"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36" name="Freeform 1135"/>
              <p:cNvSpPr>
                <a:spLocks/>
              </p:cNvSpPr>
              <p:nvPr/>
            </p:nvSpPr>
            <p:spPr bwMode="auto">
              <a:xfrm>
                <a:off x="5076" y="124"/>
                <a:ext cx="4" cy="8"/>
              </a:xfrm>
              <a:custGeom>
                <a:avLst/>
                <a:gdLst>
                  <a:gd name="T0" fmla="*/ 0 w 73"/>
                  <a:gd name="T1" fmla="*/ 0 h 85"/>
                  <a:gd name="T2" fmla="*/ 0 w 73"/>
                  <a:gd name="T3" fmla="*/ 0 h 85"/>
                  <a:gd name="T4" fmla="*/ 0 w 73"/>
                  <a:gd name="T5" fmla="*/ 0 h 85"/>
                  <a:gd name="T6" fmla="*/ 0 w 73"/>
                  <a:gd name="T7" fmla="*/ 0 h 85"/>
                  <a:gd name="T8" fmla="*/ 0 w 73"/>
                  <a:gd name="T9" fmla="*/ 0 h 85"/>
                  <a:gd name="T10" fmla="*/ 0 w 73"/>
                  <a:gd name="T11" fmla="*/ 0 h 85"/>
                  <a:gd name="T12" fmla="*/ 0 w 73"/>
                  <a:gd name="T13" fmla="*/ 0 h 85"/>
                  <a:gd name="T14" fmla="*/ 0 w 73"/>
                  <a:gd name="T15" fmla="*/ 0 h 85"/>
                  <a:gd name="T16" fmla="*/ 0 w 73"/>
                  <a:gd name="T17" fmla="*/ 0 h 85"/>
                  <a:gd name="T18" fmla="*/ 0 w 7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5"/>
                  <a:gd name="T32" fmla="*/ 73 w 7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5">
                    <a:moveTo>
                      <a:pt x="73" y="18"/>
                    </a:moveTo>
                    <a:lnTo>
                      <a:pt x="73" y="19"/>
                    </a:lnTo>
                    <a:lnTo>
                      <a:pt x="25" y="0"/>
                    </a:lnTo>
                    <a:lnTo>
                      <a:pt x="0" y="66"/>
                    </a:lnTo>
                    <a:lnTo>
                      <a:pt x="48" y="85"/>
                    </a:lnTo>
                    <a:lnTo>
                      <a:pt x="73" y="1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37" name="Freeform 1136"/>
              <p:cNvSpPr>
                <a:spLocks/>
              </p:cNvSpPr>
              <p:nvPr/>
            </p:nvSpPr>
            <p:spPr bwMode="auto">
              <a:xfrm>
                <a:off x="5078" y="126"/>
                <a:ext cx="4" cy="8"/>
              </a:xfrm>
              <a:custGeom>
                <a:avLst/>
                <a:gdLst>
                  <a:gd name="T0" fmla="*/ 0 w 72"/>
                  <a:gd name="T1" fmla="*/ 0 h 84"/>
                  <a:gd name="T2" fmla="*/ 0 w 72"/>
                  <a:gd name="T3" fmla="*/ 0 h 84"/>
                  <a:gd name="T4" fmla="*/ 0 w 72"/>
                  <a:gd name="T5" fmla="*/ 0 h 84"/>
                  <a:gd name="T6" fmla="*/ 0 w 72"/>
                  <a:gd name="T7" fmla="*/ 0 h 84"/>
                  <a:gd name="T8" fmla="*/ 0 w 72"/>
                  <a:gd name="T9" fmla="*/ 0 h 84"/>
                  <a:gd name="T10" fmla="*/ 0 w 72"/>
                  <a:gd name="T11" fmla="*/ 0 h 84"/>
                  <a:gd name="T12" fmla="*/ 0 w 72"/>
                  <a:gd name="T13" fmla="*/ 0 h 84"/>
                  <a:gd name="T14" fmla="*/ 0 w 72"/>
                  <a:gd name="T15" fmla="*/ 0 h 84"/>
                  <a:gd name="T16" fmla="*/ 0 w 72"/>
                  <a:gd name="T17" fmla="*/ 0 h 84"/>
                  <a:gd name="T18" fmla="*/ 0 w 72"/>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4"/>
                  <a:gd name="T32" fmla="*/ 72 w 72"/>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4">
                    <a:moveTo>
                      <a:pt x="72" y="21"/>
                    </a:moveTo>
                    <a:lnTo>
                      <a:pt x="65" y="17"/>
                    </a:lnTo>
                    <a:lnTo>
                      <a:pt x="25" y="0"/>
                    </a:lnTo>
                    <a:lnTo>
                      <a:pt x="0" y="67"/>
                    </a:lnTo>
                    <a:lnTo>
                      <a:pt x="41" y="84"/>
                    </a:lnTo>
                    <a:lnTo>
                      <a:pt x="35" y="80"/>
                    </a:lnTo>
                    <a:lnTo>
                      <a:pt x="72" y="21"/>
                    </a:lnTo>
                    <a:lnTo>
                      <a:pt x="69" y="18"/>
                    </a:lnTo>
                    <a:lnTo>
                      <a:pt x="65" y="17"/>
                    </a:lnTo>
                    <a:lnTo>
                      <a:pt x="72" y="2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38" name="Freeform 1137"/>
              <p:cNvSpPr>
                <a:spLocks/>
              </p:cNvSpPr>
              <p:nvPr/>
            </p:nvSpPr>
            <p:spPr bwMode="auto">
              <a:xfrm>
                <a:off x="5080" y="128"/>
                <a:ext cx="4" cy="8"/>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60000 65536"/>
                  <a:gd name="T13" fmla="*/ 0 60000 65536"/>
                  <a:gd name="T14" fmla="*/ 0 60000 65536"/>
                  <a:gd name="T15" fmla="*/ 0 60000 65536"/>
                  <a:gd name="T16" fmla="*/ 0 60000 65536"/>
                  <a:gd name="T17" fmla="*/ 0 60000 65536"/>
                  <a:gd name="T18" fmla="*/ 0 w 78"/>
                  <a:gd name="T19" fmla="*/ 0 h 86"/>
                  <a:gd name="T20" fmla="*/ 78 w 78"/>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78" h="86">
                    <a:moveTo>
                      <a:pt x="59" y="56"/>
                    </a:moveTo>
                    <a:lnTo>
                      <a:pt x="78" y="26"/>
                    </a:lnTo>
                    <a:lnTo>
                      <a:pt x="37" y="0"/>
                    </a:lnTo>
                    <a:lnTo>
                      <a:pt x="0" y="59"/>
                    </a:lnTo>
                    <a:lnTo>
                      <a:pt x="41" y="86"/>
                    </a:lnTo>
                    <a:lnTo>
                      <a:pt x="59" y="5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39" name="Freeform 1138"/>
              <p:cNvSpPr>
                <a:spLocks/>
              </p:cNvSpPr>
              <p:nvPr/>
            </p:nvSpPr>
            <p:spPr bwMode="auto">
              <a:xfrm>
                <a:off x="5083" y="130"/>
                <a:ext cx="10" cy="7"/>
              </a:xfrm>
              <a:custGeom>
                <a:avLst/>
                <a:gdLst>
                  <a:gd name="T0" fmla="*/ 0 w 175"/>
                  <a:gd name="T1" fmla="*/ 0 h 82"/>
                  <a:gd name="T2" fmla="*/ 0 w 175"/>
                  <a:gd name="T3" fmla="*/ 0 h 82"/>
                  <a:gd name="T4" fmla="*/ 0 w 175"/>
                  <a:gd name="T5" fmla="*/ 0 h 82"/>
                  <a:gd name="T6" fmla="*/ 0 w 175"/>
                  <a:gd name="T7" fmla="*/ 0 h 82"/>
                  <a:gd name="T8" fmla="*/ 0 w 175"/>
                  <a:gd name="T9" fmla="*/ 0 h 82"/>
                  <a:gd name="T10" fmla="*/ 0 w 175"/>
                  <a:gd name="T11" fmla="*/ 0 h 82"/>
                  <a:gd name="T12" fmla="*/ 0 w 175"/>
                  <a:gd name="T13" fmla="*/ 0 h 82"/>
                  <a:gd name="T14" fmla="*/ 0 w 175"/>
                  <a:gd name="T15" fmla="*/ 0 h 82"/>
                  <a:gd name="T16" fmla="*/ 0 w 175"/>
                  <a:gd name="T17" fmla="*/ 0 h 82"/>
                  <a:gd name="T18" fmla="*/ 0 w 175"/>
                  <a:gd name="T19" fmla="*/ 0 h 82"/>
                  <a:gd name="T20" fmla="*/ 0 w 175"/>
                  <a:gd name="T21" fmla="*/ 0 h 82"/>
                  <a:gd name="T22" fmla="*/ 0 w 175"/>
                  <a:gd name="T23" fmla="*/ 0 h 82"/>
                  <a:gd name="T24" fmla="*/ 0 w 175"/>
                  <a:gd name="T25" fmla="*/ 0 h 82"/>
                  <a:gd name="T26" fmla="*/ 0 w 175"/>
                  <a:gd name="T27" fmla="*/ 0 h 82"/>
                  <a:gd name="T28" fmla="*/ 0 w 175"/>
                  <a:gd name="T29" fmla="*/ 0 h 82"/>
                  <a:gd name="T30" fmla="*/ 0 w 175"/>
                  <a:gd name="T31" fmla="*/ 0 h 82"/>
                  <a:gd name="T32" fmla="*/ 0 w 175"/>
                  <a:gd name="T33" fmla="*/ 0 h 82"/>
                  <a:gd name="T34" fmla="*/ 0 w 175"/>
                  <a:gd name="T35" fmla="*/ 0 h 82"/>
                  <a:gd name="T36" fmla="*/ 0 w 175"/>
                  <a:gd name="T37" fmla="*/ 0 h 82"/>
                  <a:gd name="T38" fmla="*/ 0 w 175"/>
                  <a:gd name="T39" fmla="*/ 0 h 82"/>
                  <a:gd name="T40" fmla="*/ 0 w 175"/>
                  <a:gd name="T41" fmla="*/ 0 h 82"/>
                  <a:gd name="T42" fmla="*/ 0 w 175"/>
                  <a:gd name="T43" fmla="*/ 0 h 82"/>
                  <a:gd name="T44" fmla="*/ 0 w 175"/>
                  <a:gd name="T45" fmla="*/ 0 h 82"/>
                  <a:gd name="T46" fmla="*/ 0 w 175"/>
                  <a:gd name="T47" fmla="*/ 0 h 82"/>
                  <a:gd name="T48" fmla="*/ 0 w 175"/>
                  <a:gd name="T49" fmla="*/ 0 h 82"/>
                  <a:gd name="T50" fmla="*/ 0 w 175"/>
                  <a:gd name="T51" fmla="*/ 0 h 82"/>
                  <a:gd name="T52" fmla="*/ 0 w 175"/>
                  <a:gd name="T53" fmla="*/ 0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5"/>
                  <a:gd name="T82" fmla="*/ 0 h 82"/>
                  <a:gd name="T83" fmla="*/ 175 w 175"/>
                  <a:gd name="T84" fmla="*/ 82 h 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5" h="82">
                    <a:moveTo>
                      <a:pt x="140" y="13"/>
                    </a:moveTo>
                    <a:lnTo>
                      <a:pt x="140" y="13"/>
                    </a:lnTo>
                    <a:lnTo>
                      <a:pt x="145" y="11"/>
                    </a:lnTo>
                    <a:lnTo>
                      <a:pt x="143" y="12"/>
                    </a:lnTo>
                    <a:lnTo>
                      <a:pt x="136" y="12"/>
                    </a:lnTo>
                    <a:lnTo>
                      <a:pt x="128" y="12"/>
                    </a:lnTo>
                    <a:lnTo>
                      <a:pt x="104" y="11"/>
                    </a:lnTo>
                    <a:lnTo>
                      <a:pt x="78" y="8"/>
                    </a:lnTo>
                    <a:lnTo>
                      <a:pt x="52" y="5"/>
                    </a:lnTo>
                    <a:lnTo>
                      <a:pt x="30" y="3"/>
                    </a:lnTo>
                    <a:lnTo>
                      <a:pt x="15" y="1"/>
                    </a:lnTo>
                    <a:lnTo>
                      <a:pt x="9" y="0"/>
                    </a:lnTo>
                    <a:lnTo>
                      <a:pt x="0" y="70"/>
                    </a:lnTo>
                    <a:lnTo>
                      <a:pt x="6" y="71"/>
                    </a:lnTo>
                    <a:lnTo>
                      <a:pt x="22" y="74"/>
                    </a:lnTo>
                    <a:lnTo>
                      <a:pt x="45" y="76"/>
                    </a:lnTo>
                    <a:lnTo>
                      <a:pt x="72" y="79"/>
                    </a:lnTo>
                    <a:lnTo>
                      <a:pt x="100" y="81"/>
                    </a:lnTo>
                    <a:lnTo>
                      <a:pt x="126" y="82"/>
                    </a:lnTo>
                    <a:lnTo>
                      <a:pt x="138" y="82"/>
                    </a:lnTo>
                    <a:lnTo>
                      <a:pt x="149" y="82"/>
                    </a:lnTo>
                    <a:lnTo>
                      <a:pt x="161" y="80"/>
                    </a:lnTo>
                    <a:lnTo>
                      <a:pt x="175" y="74"/>
                    </a:lnTo>
                    <a:lnTo>
                      <a:pt x="140"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40" name="Freeform 1139"/>
              <p:cNvSpPr>
                <a:spLocks/>
              </p:cNvSpPr>
              <p:nvPr/>
            </p:nvSpPr>
            <p:spPr bwMode="auto">
              <a:xfrm>
                <a:off x="5091" y="129"/>
                <a:ext cx="7" cy="8"/>
              </a:xfrm>
              <a:custGeom>
                <a:avLst/>
                <a:gdLst>
                  <a:gd name="T0" fmla="*/ 0 w 117"/>
                  <a:gd name="T1" fmla="*/ 0 h 81"/>
                  <a:gd name="T2" fmla="*/ 0 w 117"/>
                  <a:gd name="T3" fmla="*/ 0 h 81"/>
                  <a:gd name="T4" fmla="*/ 0 w 117"/>
                  <a:gd name="T5" fmla="*/ 0 h 81"/>
                  <a:gd name="T6" fmla="*/ 0 w 117"/>
                  <a:gd name="T7" fmla="*/ 0 h 81"/>
                  <a:gd name="T8" fmla="*/ 0 w 117"/>
                  <a:gd name="T9" fmla="*/ 0 h 81"/>
                  <a:gd name="T10" fmla="*/ 0 w 117"/>
                  <a:gd name="T11" fmla="*/ 0 h 81"/>
                  <a:gd name="T12" fmla="*/ 0 w 117"/>
                  <a:gd name="T13" fmla="*/ 0 h 81"/>
                  <a:gd name="T14" fmla="*/ 0 w 117"/>
                  <a:gd name="T15" fmla="*/ 0 h 81"/>
                  <a:gd name="T16" fmla="*/ 0 w 117"/>
                  <a:gd name="T17" fmla="*/ 0 h 81"/>
                  <a:gd name="T18" fmla="*/ 0 w 117"/>
                  <a:gd name="T19" fmla="*/ 0 h 81"/>
                  <a:gd name="T20" fmla="*/ 0 w 117"/>
                  <a:gd name="T21" fmla="*/ 0 h 81"/>
                  <a:gd name="T22" fmla="*/ 0 w 117"/>
                  <a:gd name="T23" fmla="*/ 0 h 81"/>
                  <a:gd name="T24" fmla="*/ 0 w 117"/>
                  <a:gd name="T25" fmla="*/ 0 h 81"/>
                  <a:gd name="T26" fmla="*/ 0 w 117"/>
                  <a:gd name="T27" fmla="*/ 0 h 81"/>
                  <a:gd name="T28" fmla="*/ 0 w 117"/>
                  <a:gd name="T29" fmla="*/ 0 h 81"/>
                  <a:gd name="T30" fmla="*/ 0 w 117"/>
                  <a:gd name="T31" fmla="*/ 0 h 81"/>
                  <a:gd name="T32" fmla="*/ 0 w 117"/>
                  <a:gd name="T33" fmla="*/ 0 h 81"/>
                  <a:gd name="T34" fmla="*/ 0 w 117"/>
                  <a:gd name="T35" fmla="*/ 0 h 81"/>
                  <a:gd name="T36" fmla="*/ 0 w 117"/>
                  <a:gd name="T37" fmla="*/ 0 h 81"/>
                  <a:gd name="T38" fmla="*/ 0 w 117"/>
                  <a:gd name="T39" fmla="*/ 0 h 81"/>
                  <a:gd name="T40" fmla="*/ 0 w 117"/>
                  <a:gd name="T41" fmla="*/ 0 h 81"/>
                  <a:gd name="T42" fmla="*/ 0 w 117"/>
                  <a:gd name="T43" fmla="*/ 0 h 81"/>
                  <a:gd name="T44" fmla="*/ 0 w 117"/>
                  <a:gd name="T45" fmla="*/ 0 h 81"/>
                  <a:gd name="T46" fmla="*/ 0 w 117"/>
                  <a:gd name="T47" fmla="*/ 0 h 81"/>
                  <a:gd name="T48" fmla="*/ 0 w 117"/>
                  <a:gd name="T49" fmla="*/ 0 h 81"/>
                  <a:gd name="T50" fmla="*/ 0 w 117"/>
                  <a:gd name="T51" fmla="*/ 0 h 81"/>
                  <a:gd name="T52" fmla="*/ 0 w 117"/>
                  <a:gd name="T53" fmla="*/ 0 h 81"/>
                  <a:gd name="T54" fmla="*/ 0 w 117"/>
                  <a:gd name="T55" fmla="*/ 0 h 81"/>
                  <a:gd name="T56" fmla="*/ 0 w 117"/>
                  <a:gd name="T57" fmla="*/ 0 h 81"/>
                  <a:gd name="T58" fmla="*/ 0 w 117"/>
                  <a:gd name="T59" fmla="*/ 0 h 81"/>
                  <a:gd name="T60" fmla="*/ 0 w 117"/>
                  <a:gd name="T61" fmla="*/ 0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
                  <a:gd name="T94" fmla="*/ 0 h 81"/>
                  <a:gd name="T95" fmla="*/ 117 w 117"/>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 h="81">
                    <a:moveTo>
                      <a:pt x="117" y="35"/>
                    </a:moveTo>
                    <a:lnTo>
                      <a:pt x="117" y="35"/>
                    </a:lnTo>
                    <a:lnTo>
                      <a:pt x="111" y="26"/>
                    </a:lnTo>
                    <a:lnTo>
                      <a:pt x="104" y="18"/>
                    </a:lnTo>
                    <a:lnTo>
                      <a:pt x="95" y="11"/>
                    </a:lnTo>
                    <a:lnTo>
                      <a:pt x="85" y="6"/>
                    </a:lnTo>
                    <a:lnTo>
                      <a:pt x="76" y="3"/>
                    </a:lnTo>
                    <a:lnTo>
                      <a:pt x="67" y="2"/>
                    </a:lnTo>
                    <a:lnTo>
                      <a:pt x="57" y="0"/>
                    </a:lnTo>
                    <a:lnTo>
                      <a:pt x="48" y="2"/>
                    </a:lnTo>
                    <a:lnTo>
                      <a:pt x="34" y="5"/>
                    </a:lnTo>
                    <a:lnTo>
                      <a:pt x="21" y="9"/>
                    </a:lnTo>
                    <a:lnTo>
                      <a:pt x="9" y="14"/>
                    </a:lnTo>
                    <a:lnTo>
                      <a:pt x="0" y="20"/>
                    </a:lnTo>
                    <a:lnTo>
                      <a:pt x="35" y="81"/>
                    </a:lnTo>
                    <a:lnTo>
                      <a:pt x="41" y="78"/>
                    </a:lnTo>
                    <a:lnTo>
                      <a:pt x="47" y="75"/>
                    </a:lnTo>
                    <a:lnTo>
                      <a:pt x="52" y="73"/>
                    </a:lnTo>
                    <a:lnTo>
                      <a:pt x="58" y="72"/>
                    </a:lnTo>
                    <a:lnTo>
                      <a:pt x="59" y="72"/>
                    </a:lnTo>
                    <a:lnTo>
                      <a:pt x="60" y="72"/>
                    </a:lnTo>
                    <a:lnTo>
                      <a:pt x="59" y="72"/>
                    </a:lnTo>
                    <a:lnTo>
                      <a:pt x="59" y="71"/>
                    </a:lnTo>
                    <a:lnTo>
                      <a:pt x="58" y="71"/>
                    </a:lnTo>
                    <a:lnTo>
                      <a:pt x="59" y="72"/>
                    </a:lnTo>
                    <a:lnTo>
                      <a:pt x="117" y="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41" name="Freeform 1140"/>
              <p:cNvSpPr>
                <a:spLocks/>
              </p:cNvSpPr>
              <p:nvPr/>
            </p:nvSpPr>
            <p:spPr bwMode="auto">
              <a:xfrm>
                <a:off x="5094" y="132"/>
                <a:ext cx="6" cy="11"/>
              </a:xfrm>
              <a:custGeom>
                <a:avLst/>
                <a:gdLst>
                  <a:gd name="T0" fmla="*/ 0 w 110"/>
                  <a:gd name="T1" fmla="*/ 0 h 119"/>
                  <a:gd name="T2" fmla="*/ 0 w 110"/>
                  <a:gd name="T3" fmla="*/ 0 h 119"/>
                  <a:gd name="T4" fmla="*/ 0 w 110"/>
                  <a:gd name="T5" fmla="*/ 0 h 119"/>
                  <a:gd name="T6" fmla="*/ 0 w 110"/>
                  <a:gd name="T7" fmla="*/ 0 h 119"/>
                  <a:gd name="T8" fmla="*/ 0 w 110"/>
                  <a:gd name="T9" fmla="*/ 0 h 119"/>
                  <a:gd name="T10" fmla="*/ 0 w 110"/>
                  <a:gd name="T11" fmla="*/ 0 h 119"/>
                  <a:gd name="T12" fmla="*/ 0 w 110"/>
                  <a:gd name="T13" fmla="*/ 0 h 119"/>
                  <a:gd name="T14" fmla="*/ 0 w 110"/>
                  <a:gd name="T15" fmla="*/ 0 h 119"/>
                  <a:gd name="T16" fmla="*/ 0 w 110"/>
                  <a:gd name="T17" fmla="*/ 0 h 119"/>
                  <a:gd name="T18" fmla="*/ 0 w 110"/>
                  <a:gd name="T19" fmla="*/ 0 h 119"/>
                  <a:gd name="T20" fmla="*/ 0 w 110"/>
                  <a:gd name="T21" fmla="*/ 0 h 119"/>
                  <a:gd name="T22" fmla="*/ 0 w 110"/>
                  <a:gd name="T23" fmla="*/ 0 h 119"/>
                  <a:gd name="T24" fmla="*/ 0 w 110"/>
                  <a:gd name="T25" fmla="*/ 0 h 119"/>
                  <a:gd name="T26" fmla="*/ 0 w 110"/>
                  <a:gd name="T27" fmla="*/ 0 h 119"/>
                  <a:gd name="T28" fmla="*/ 0 w 110"/>
                  <a:gd name="T29" fmla="*/ 0 h 119"/>
                  <a:gd name="T30" fmla="*/ 0 w 110"/>
                  <a:gd name="T31" fmla="*/ 0 h 119"/>
                  <a:gd name="T32" fmla="*/ 0 w 110"/>
                  <a:gd name="T33" fmla="*/ 0 h 119"/>
                  <a:gd name="T34" fmla="*/ 0 w 110"/>
                  <a:gd name="T35" fmla="*/ 0 h 119"/>
                  <a:gd name="T36" fmla="*/ 0 w 110"/>
                  <a:gd name="T37" fmla="*/ 0 h 119"/>
                  <a:gd name="T38" fmla="*/ 0 w 110"/>
                  <a:gd name="T39" fmla="*/ 0 h 119"/>
                  <a:gd name="T40" fmla="*/ 0 w 110"/>
                  <a:gd name="T41" fmla="*/ 0 h 119"/>
                  <a:gd name="T42" fmla="*/ 0 w 110"/>
                  <a:gd name="T43" fmla="*/ 0 h 119"/>
                  <a:gd name="T44" fmla="*/ 0 w 110"/>
                  <a:gd name="T45" fmla="*/ 0 h 119"/>
                  <a:gd name="T46" fmla="*/ 0 w 110"/>
                  <a:gd name="T47" fmla="*/ 0 h 119"/>
                  <a:gd name="T48" fmla="*/ 0 w 110"/>
                  <a:gd name="T49" fmla="*/ 0 h 119"/>
                  <a:gd name="T50" fmla="*/ 0 w 110"/>
                  <a:gd name="T51" fmla="*/ 0 h 119"/>
                  <a:gd name="T52" fmla="*/ 0 w 110"/>
                  <a:gd name="T53" fmla="*/ 0 h 119"/>
                  <a:gd name="T54" fmla="*/ 0 w 110"/>
                  <a:gd name="T55" fmla="*/ 0 h 119"/>
                  <a:gd name="T56" fmla="*/ 0 w 110"/>
                  <a:gd name="T57" fmla="*/ 0 h 119"/>
                  <a:gd name="T58" fmla="*/ 0 w 110"/>
                  <a:gd name="T59" fmla="*/ 0 h 119"/>
                  <a:gd name="T60" fmla="*/ 0 w 110"/>
                  <a:gd name="T61" fmla="*/ 0 h 1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0"/>
                  <a:gd name="T94" fmla="*/ 0 h 119"/>
                  <a:gd name="T95" fmla="*/ 110 w 110"/>
                  <a:gd name="T96" fmla="*/ 119 h 1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0" h="119">
                    <a:moveTo>
                      <a:pt x="110" y="49"/>
                    </a:moveTo>
                    <a:lnTo>
                      <a:pt x="110" y="49"/>
                    </a:lnTo>
                    <a:lnTo>
                      <a:pt x="98" y="47"/>
                    </a:lnTo>
                    <a:lnTo>
                      <a:pt x="87" y="44"/>
                    </a:lnTo>
                    <a:lnTo>
                      <a:pt x="80" y="42"/>
                    </a:lnTo>
                    <a:lnTo>
                      <a:pt x="75" y="40"/>
                    </a:lnTo>
                    <a:lnTo>
                      <a:pt x="73" y="39"/>
                    </a:lnTo>
                    <a:lnTo>
                      <a:pt x="72" y="38"/>
                    </a:lnTo>
                    <a:lnTo>
                      <a:pt x="72" y="39"/>
                    </a:lnTo>
                    <a:lnTo>
                      <a:pt x="74" y="41"/>
                    </a:lnTo>
                    <a:lnTo>
                      <a:pt x="72" y="38"/>
                    </a:lnTo>
                    <a:lnTo>
                      <a:pt x="71" y="31"/>
                    </a:lnTo>
                    <a:lnTo>
                      <a:pt x="67" y="17"/>
                    </a:lnTo>
                    <a:lnTo>
                      <a:pt x="58" y="0"/>
                    </a:lnTo>
                    <a:lnTo>
                      <a:pt x="0" y="37"/>
                    </a:lnTo>
                    <a:lnTo>
                      <a:pt x="2" y="41"/>
                    </a:lnTo>
                    <a:lnTo>
                      <a:pt x="4" y="49"/>
                    </a:lnTo>
                    <a:lnTo>
                      <a:pt x="8" y="61"/>
                    </a:lnTo>
                    <a:lnTo>
                      <a:pt x="13" y="74"/>
                    </a:lnTo>
                    <a:lnTo>
                      <a:pt x="20" y="85"/>
                    </a:lnTo>
                    <a:lnTo>
                      <a:pt x="28" y="94"/>
                    </a:lnTo>
                    <a:lnTo>
                      <a:pt x="38" y="100"/>
                    </a:lnTo>
                    <a:lnTo>
                      <a:pt x="48" y="105"/>
                    </a:lnTo>
                    <a:lnTo>
                      <a:pt x="59" y="110"/>
                    </a:lnTo>
                    <a:lnTo>
                      <a:pt x="72" y="114"/>
                    </a:lnTo>
                    <a:lnTo>
                      <a:pt x="86" y="116"/>
                    </a:lnTo>
                    <a:lnTo>
                      <a:pt x="102" y="119"/>
                    </a:lnTo>
                    <a:lnTo>
                      <a:pt x="110" y="4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42" name="Freeform 1141"/>
              <p:cNvSpPr>
                <a:spLocks/>
              </p:cNvSpPr>
              <p:nvPr/>
            </p:nvSpPr>
            <p:spPr bwMode="auto">
              <a:xfrm>
                <a:off x="5100" y="137"/>
                <a:ext cx="8" cy="7"/>
              </a:xfrm>
              <a:custGeom>
                <a:avLst/>
                <a:gdLst>
                  <a:gd name="T0" fmla="*/ 0 w 145"/>
                  <a:gd name="T1" fmla="*/ 0 h 77"/>
                  <a:gd name="T2" fmla="*/ 0 w 145"/>
                  <a:gd name="T3" fmla="*/ 0 h 77"/>
                  <a:gd name="T4" fmla="*/ 0 w 145"/>
                  <a:gd name="T5" fmla="*/ 0 h 77"/>
                  <a:gd name="T6" fmla="*/ 0 w 145"/>
                  <a:gd name="T7" fmla="*/ 0 h 77"/>
                  <a:gd name="T8" fmla="*/ 0 w 145"/>
                  <a:gd name="T9" fmla="*/ 0 h 77"/>
                  <a:gd name="T10" fmla="*/ 0 w 145"/>
                  <a:gd name="T11" fmla="*/ 0 h 77"/>
                  <a:gd name="T12" fmla="*/ 0 w 145"/>
                  <a:gd name="T13" fmla="*/ 0 h 77"/>
                  <a:gd name="T14" fmla="*/ 0 w 145"/>
                  <a:gd name="T15" fmla="*/ 0 h 77"/>
                  <a:gd name="T16" fmla="*/ 0 w 145"/>
                  <a:gd name="T17" fmla="*/ 0 h 77"/>
                  <a:gd name="T18" fmla="*/ 0 w 145"/>
                  <a:gd name="T19" fmla="*/ 0 h 77"/>
                  <a:gd name="T20" fmla="*/ 0 w 145"/>
                  <a:gd name="T21" fmla="*/ 0 h 77"/>
                  <a:gd name="T22" fmla="*/ 0 w 145"/>
                  <a:gd name="T23" fmla="*/ 0 h 77"/>
                  <a:gd name="T24" fmla="*/ 0 w 145"/>
                  <a:gd name="T25" fmla="*/ 0 h 77"/>
                  <a:gd name="T26" fmla="*/ 0 w 145"/>
                  <a:gd name="T27" fmla="*/ 0 h 77"/>
                  <a:gd name="T28" fmla="*/ 0 w 145"/>
                  <a:gd name="T29" fmla="*/ 0 h 77"/>
                  <a:gd name="T30" fmla="*/ 0 w 145"/>
                  <a:gd name="T31" fmla="*/ 0 h 77"/>
                  <a:gd name="T32" fmla="*/ 0 w 145"/>
                  <a:gd name="T33" fmla="*/ 0 h 77"/>
                  <a:gd name="T34" fmla="*/ 0 w 145"/>
                  <a:gd name="T35" fmla="*/ 0 h 77"/>
                  <a:gd name="T36" fmla="*/ 0 w 145"/>
                  <a:gd name="T37" fmla="*/ 0 h 77"/>
                  <a:gd name="T38" fmla="*/ 0 w 145"/>
                  <a:gd name="T39" fmla="*/ 0 h 77"/>
                  <a:gd name="T40" fmla="*/ 0 w 145"/>
                  <a:gd name="T41" fmla="*/ 0 h 77"/>
                  <a:gd name="T42" fmla="*/ 0 w 145"/>
                  <a:gd name="T43" fmla="*/ 0 h 77"/>
                  <a:gd name="T44" fmla="*/ 0 w 145"/>
                  <a:gd name="T45" fmla="*/ 0 h 77"/>
                  <a:gd name="T46" fmla="*/ 0 w 145"/>
                  <a:gd name="T47" fmla="*/ 0 h 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5"/>
                  <a:gd name="T73" fmla="*/ 0 h 77"/>
                  <a:gd name="T74" fmla="*/ 145 w 145"/>
                  <a:gd name="T75" fmla="*/ 77 h 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5" h="77">
                    <a:moveTo>
                      <a:pt x="145" y="13"/>
                    </a:moveTo>
                    <a:lnTo>
                      <a:pt x="114" y="4"/>
                    </a:lnTo>
                    <a:lnTo>
                      <a:pt x="115" y="4"/>
                    </a:lnTo>
                    <a:lnTo>
                      <a:pt x="111" y="4"/>
                    </a:lnTo>
                    <a:lnTo>
                      <a:pt x="104" y="5"/>
                    </a:lnTo>
                    <a:lnTo>
                      <a:pt x="93" y="6"/>
                    </a:lnTo>
                    <a:lnTo>
                      <a:pt x="78" y="6"/>
                    </a:lnTo>
                    <a:lnTo>
                      <a:pt x="59" y="5"/>
                    </a:lnTo>
                    <a:lnTo>
                      <a:pt x="36" y="4"/>
                    </a:lnTo>
                    <a:lnTo>
                      <a:pt x="8" y="1"/>
                    </a:lnTo>
                    <a:lnTo>
                      <a:pt x="0" y="71"/>
                    </a:lnTo>
                    <a:lnTo>
                      <a:pt x="30" y="74"/>
                    </a:lnTo>
                    <a:lnTo>
                      <a:pt x="56" y="77"/>
                    </a:lnTo>
                    <a:lnTo>
                      <a:pt x="78" y="77"/>
                    </a:lnTo>
                    <a:lnTo>
                      <a:pt x="94" y="77"/>
                    </a:lnTo>
                    <a:lnTo>
                      <a:pt x="109" y="76"/>
                    </a:lnTo>
                    <a:lnTo>
                      <a:pt x="119" y="74"/>
                    </a:lnTo>
                    <a:lnTo>
                      <a:pt x="125" y="73"/>
                    </a:lnTo>
                    <a:lnTo>
                      <a:pt x="130" y="73"/>
                    </a:lnTo>
                    <a:lnTo>
                      <a:pt x="98" y="64"/>
                    </a:lnTo>
                    <a:lnTo>
                      <a:pt x="145" y="13"/>
                    </a:lnTo>
                    <a:lnTo>
                      <a:pt x="132" y="0"/>
                    </a:lnTo>
                    <a:lnTo>
                      <a:pt x="114" y="4"/>
                    </a:lnTo>
                    <a:lnTo>
                      <a:pt x="145"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43" name="Freeform 1142"/>
              <p:cNvSpPr>
                <a:spLocks/>
              </p:cNvSpPr>
              <p:nvPr/>
            </p:nvSpPr>
            <p:spPr bwMode="auto">
              <a:xfrm>
                <a:off x="5105" y="138"/>
                <a:ext cx="7" cy="13"/>
              </a:xfrm>
              <a:custGeom>
                <a:avLst/>
                <a:gdLst>
                  <a:gd name="T0" fmla="*/ 0 w 116"/>
                  <a:gd name="T1" fmla="*/ 0 h 140"/>
                  <a:gd name="T2" fmla="*/ 0 w 116"/>
                  <a:gd name="T3" fmla="*/ 0 h 140"/>
                  <a:gd name="T4" fmla="*/ 0 w 116"/>
                  <a:gd name="T5" fmla="*/ 0 h 140"/>
                  <a:gd name="T6" fmla="*/ 0 w 116"/>
                  <a:gd name="T7" fmla="*/ 0 h 140"/>
                  <a:gd name="T8" fmla="*/ 0 w 116"/>
                  <a:gd name="T9" fmla="*/ 0 h 140"/>
                  <a:gd name="T10" fmla="*/ 0 w 116"/>
                  <a:gd name="T11" fmla="*/ 0 h 140"/>
                  <a:gd name="T12" fmla="*/ 0 w 116"/>
                  <a:gd name="T13" fmla="*/ 0 h 140"/>
                  <a:gd name="T14" fmla="*/ 0 w 116"/>
                  <a:gd name="T15" fmla="*/ 0 h 140"/>
                  <a:gd name="T16" fmla="*/ 0 w 116"/>
                  <a:gd name="T17" fmla="*/ 0 h 140"/>
                  <a:gd name="T18" fmla="*/ 0 w 116"/>
                  <a:gd name="T19" fmla="*/ 0 h 140"/>
                  <a:gd name="T20" fmla="*/ 0 w 116"/>
                  <a:gd name="T21" fmla="*/ 0 h 140"/>
                  <a:gd name="T22" fmla="*/ 0 w 116"/>
                  <a:gd name="T23" fmla="*/ 0 h 140"/>
                  <a:gd name="T24" fmla="*/ 0 w 116"/>
                  <a:gd name="T25" fmla="*/ 0 h 140"/>
                  <a:gd name="T26" fmla="*/ 0 w 116"/>
                  <a:gd name="T27" fmla="*/ 0 h 140"/>
                  <a:gd name="T28" fmla="*/ 0 w 116"/>
                  <a:gd name="T29" fmla="*/ 0 h 140"/>
                  <a:gd name="T30" fmla="*/ 0 w 116"/>
                  <a:gd name="T31" fmla="*/ 0 h 140"/>
                  <a:gd name="T32" fmla="*/ 0 w 116"/>
                  <a:gd name="T33" fmla="*/ 0 h 140"/>
                  <a:gd name="T34" fmla="*/ 0 w 116"/>
                  <a:gd name="T35" fmla="*/ 0 h 140"/>
                  <a:gd name="T36" fmla="*/ 0 w 116"/>
                  <a:gd name="T37" fmla="*/ 0 h 140"/>
                  <a:gd name="T38" fmla="*/ 0 w 116"/>
                  <a:gd name="T39" fmla="*/ 0 h 140"/>
                  <a:gd name="T40" fmla="*/ 0 w 116"/>
                  <a:gd name="T41" fmla="*/ 0 h 140"/>
                  <a:gd name="T42" fmla="*/ 0 w 116"/>
                  <a:gd name="T43" fmla="*/ 0 h 140"/>
                  <a:gd name="T44" fmla="*/ 0 w 116"/>
                  <a:gd name="T45" fmla="*/ 0 h 140"/>
                  <a:gd name="T46" fmla="*/ 0 w 116"/>
                  <a:gd name="T47" fmla="*/ 0 h 140"/>
                  <a:gd name="T48" fmla="*/ 0 w 116"/>
                  <a:gd name="T49" fmla="*/ 0 h 140"/>
                  <a:gd name="T50" fmla="*/ 0 w 116"/>
                  <a:gd name="T51" fmla="*/ 0 h 140"/>
                  <a:gd name="T52" fmla="*/ 0 w 116"/>
                  <a:gd name="T53" fmla="*/ 0 h 140"/>
                  <a:gd name="T54" fmla="*/ 0 w 116"/>
                  <a:gd name="T55" fmla="*/ 0 h 140"/>
                  <a:gd name="T56" fmla="*/ 0 w 116"/>
                  <a:gd name="T57" fmla="*/ 0 h 140"/>
                  <a:gd name="T58" fmla="*/ 0 w 116"/>
                  <a:gd name="T59" fmla="*/ 0 h 140"/>
                  <a:gd name="T60" fmla="*/ 0 w 116"/>
                  <a:gd name="T61" fmla="*/ 0 h 1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6"/>
                  <a:gd name="T94" fmla="*/ 0 h 140"/>
                  <a:gd name="T95" fmla="*/ 116 w 116"/>
                  <a:gd name="T96" fmla="*/ 140 h 1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6" h="140">
                    <a:moveTo>
                      <a:pt x="88" y="140"/>
                    </a:moveTo>
                    <a:lnTo>
                      <a:pt x="88" y="140"/>
                    </a:lnTo>
                    <a:lnTo>
                      <a:pt x="98" y="135"/>
                    </a:lnTo>
                    <a:lnTo>
                      <a:pt x="107" y="127"/>
                    </a:lnTo>
                    <a:lnTo>
                      <a:pt x="114" y="115"/>
                    </a:lnTo>
                    <a:lnTo>
                      <a:pt x="116" y="100"/>
                    </a:lnTo>
                    <a:lnTo>
                      <a:pt x="114" y="87"/>
                    </a:lnTo>
                    <a:lnTo>
                      <a:pt x="108" y="73"/>
                    </a:lnTo>
                    <a:lnTo>
                      <a:pt x="98" y="57"/>
                    </a:lnTo>
                    <a:lnTo>
                      <a:pt x="86" y="40"/>
                    </a:lnTo>
                    <a:lnTo>
                      <a:pt x="72" y="25"/>
                    </a:lnTo>
                    <a:lnTo>
                      <a:pt x="60" y="12"/>
                    </a:lnTo>
                    <a:lnTo>
                      <a:pt x="51" y="3"/>
                    </a:lnTo>
                    <a:lnTo>
                      <a:pt x="47" y="0"/>
                    </a:lnTo>
                    <a:lnTo>
                      <a:pt x="0" y="51"/>
                    </a:lnTo>
                    <a:lnTo>
                      <a:pt x="4" y="54"/>
                    </a:lnTo>
                    <a:lnTo>
                      <a:pt x="11" y="61"/>
                    </a:lnTo>
                    <a:lnTo>
                      <a:pt x="22" y="73"/>
                    </a:lnTo>
                    <a:lnTo>
                      <a:pt x="33" y="86"/>
                    </a:lnTo>
                    <a:lnTo>
                      <a:pt x="43" y="98"/>
                    </a:lnTo>
                    <a:lnTo>
                      <a:pt x="48" y="108"/>
                    </a:lnTo>
                    <a:lnTo>
                      <a:pt x="47" y="106"/>
                    </a:lnTo>
                    <a:lnTo>
                      <a:pt x="47" y="102"/>
                    </a:lnTo>
                    <a:lnTo>
                      <a:pt x="48" y="91"/>
                    </a:lnTo>
                    <a:lnTo>
                      <a:pt x="52" y="83"/>
                    </a:lnTo>
                    <a:lnTo>
                      <a:pt x="60" y="76"/>
                    </a:lnTo>
                    <a:lnTo>
                      <a:pt x="66" y="73"/>
                    </a:lnTo>
                    <a:lnTo>
                      <a:pt x="88" y="14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44" name="Freeform 1143"/>
              <p:cNvSpPr>
                <a:spLocks/>
              </p:cNvSpPr>
              <p:nvPr/>
            </p:nvSpPr>
            <p:spPr bwMode="auto">
              <a:xfrm>
                <a:off x="5107" y="145"/>
                <a:ext cx="5" cy="7"/>
              </a:xfrm>
              <a:custGeom>
                <a:avLst/>
                <a:gdLst>
                  <a:gd name="T0" fmla="*/ 0 w 79"/>
                  <a:gd name="T1" fmla="*/ 0 h 79"/>
                  <a:gd name="T2" fmla="*/ 0 w 79"/>
                  <a:gd name="T3" fmla="*/ 0 h 79"/>
                  <a:gd name="T4" fmla="*/ 0 w 79"/>
                  <a:gd name="T5" fmla="*/ 0 h 79"/>
                  <a:gd name="T6" fmla="*/ 0 w 79"/>
                  <a:gd name="T7" fmla="*/ 0 h 79"/>
                  <a:gd name="T8" fmla="*/ 0 w 79"/>
                  <a:gd name="T9" fmla="*/ 0 h 79"/>
                  <a:gd name="T10" fmla="*/ 0 w 79"/>
                  <a:gd name="T11" fmla="*/ 0 h 79"/>
                  <a:gd name="T12" fmla="*/ 0 w 79"/>
                  <a:gd name="T13" fmla="*/ 0 h 79"/>
                  <a:gd name="T14" fmla="*/ 0 w 79"/>
                  <a:gd name="T15" fmla="*/ 0 h 79"/>
                  <a:gd name="T16" fmla="*/ 0 w 79"/>
                  <a:gd name="T17" fmla="*/ 0 h 79"/>
                  <a:gd name="T18" fmla="*/ 0 w 79"/>
                  <a:gd name="T19" fmla="*/ 0 h 79"/>
                  <a:gd name="T20" fmla="*/ 0 w 79"/>
                  <a:gd name="T21" fmla="*/ 0 h 79"/>
                  <a:gd name="T22" fmla="*/ 0 w 79"/>
                  <a:gd name="T23" fmla="*/ 0 h 79"/>
                  <a:gd name="T24" fmla="*/ 0 w 79"/>
                  <a:gd name="T25" fmla="*/ 0 h 79"/>
                  <a:gd name="T26" fmla="*/ 0 w 79"/>
                  <a:gd name="T27" fmla="*/ 0 h 79"/>
                  <a:gd name="T28" fmla="*/ 0 w 79"/>
                  <a:gd name="T29" fmla="*/ 0 h 79"/>
                  <a:gd name="T30" fmla="*/ 0 w 79"/>
                  <a:gd name="T31" fmla="*/ 0 h 79"/>
                  <a:gd name="T32" fmla="*/ 0 w 79"/>
                  <a:gd name="T33" fmla="*/ 0 h 79"/>
                  <a:gd name="T34" fmla="*/ 0 w 79"/>
                  <a:gd name="T35" fmla="*/ 0 h 79"/>
                  <a:gd name="T36" fmla="*/ 0 w 79"/>
                  <a:gd name="T37" fmla="*/ 0 h 79"/>
                  <a:gd name="T38" fmla="*/ 0 w 79"/>
                  <a:gd name="T39" fmla="*/ 0 h 79"/>
                  <a:gd name="T40" fmla="*/ 0 w 79"/>
                  <a:gd name="T41" fmla="*/ 0 h 79"/>
                  <a:gd name="T42" fmla="*/ 0 w 79"/>
                  <a:gd name="T43" fmla="*/ 0 h 79"/>
                  <a:gd name="T44" fmla="*/ 0 w 79"/>
                  <a:gd name="T45" fmla="*/ 0 h 79"/>
                  <a:gd name="T46" fmla="*/ 0 w 79"/>
                  <a:gd name="T47" fmla="*/ 0 h 7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79"/>
                  <a:gd name="T74" fmla="*/ 79 w 79"/>
                  <a:gd name="T75" fmla="*/ 79 h 7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79">
                    <a:moveTo>
                      <a:pt x="79" y="10"/>
                    </a:moveTo>
                    <a:lnTo>
                      <a:pt x="79" y="10"/>
                    </a:lnTo>
                    <a:lnTo>
                      <a:pt x="67" y="8"/>
                    </a:lnTo>
                    <a:lnTo>
                      <a:pt x="57" y="7"/>
                    </a:lnTo>
                    <a:lnTo>
                      <a:pt x="48" y="6"/>
                    </a:lnTo>
                    <a:lnTo>
                      <a:pt x="43" y="6"/>
                    </a:lnTo>
                    <a:lnTo>
                      <a:pt x="46" y="6"/>
                    </a:lnTo>
                    <a:lnTo>
                      <a:pt x="66" y="47"/>
                    </a:lnTo>
                    <a:lnTo>
                      <a:pt x="51" y="69"/>
                    </a:lnTo>
                    <a:lnTo>
                      <a:pt x="53" y="67"/>
                    </a:lnTo>
                    <a:lnTo>
                      <a:pt x="31" y="0"/>
                    </a:lnTo>
                    <a:lnTo>
                      <a:pt x="20" y="4"/>
                    </a:lnTo>
                    <a:lnTo>
                      <a:pt x="0" y="29"/>
                    </a:lnTo>
                    <a:lnTo>
                      <a:pt x="24" y="73"/>
                    </a:lnTo>
                    <a:lnTo>
                      <a:pt x="34" y="76"/>
                    </a:lnTo>
                    <a:lnTo>
                      <a:pt x="42" y="76"/>
                    </a:lnTo>
                    <a:lnTo>
                      <a:pt x="49" y="77"/>
                    </a:lnTo>
                    <a:lnTo>
                      <a:pt x="57" y="78"/>
                    </a:lnTo>
                    <a:lnTo>
                      <a:pt x="64" y="79"/>
                    </a:lnTo>
                    <a:lnTo>
                      <a:pt x="79" y="1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45" name="Freeform 1144"/>
              <p:cNvSpPr>
                <a:spLocks/>
              </p:cNvSpPr>
              <p:nvPr/>
            </p:nvSpPr>
            <p:spPr bwMode="auto">
              <a:xfrm>
                <a:off x="5111" y="145"/>
                <a:ext cx="6" cy="9"/>
              </a:xfrm>
              <a:custGeom>
                <a:avLst/>
                <a:gdLst>
                  <a:gd name="T0" fmla="*/ 0 w 108"/>
                  <a:gd name="T1" fmla="*/ 0 h 98"/>
                  <a:gd name="T2" fmla="*/ 0 w 108"/>
                  <a:gd name="T3" fmla="*/ 0 h 98"/>
                  <a:gd name="T4" fmla="*/ 0 w 108"/>
                  <a:gd name="T5" fmla="*/ 0 h 98"/>
                  <a:gd name="T6" fmla="*/ 0 w 108"/>
                  <a:gd name="T7" fmla="*/ 0 h 98"/>
                  <a:gd name="T8" fmla="*/ 0 w 108"/>
                  <a:gd name="T9" fmla="*/ 0 h 98"/>
                  <a:gd name="T10" fmla="*/ 0 w 108"/>
                  <a:gd name="T11" fmla="*/ 0 h 98"/>
                  <a:gd name="T12" fmla="*/ 0 w 108"/>
                  <a:gd name="T13" fmla="*/ 0 h 98"/>
                  <a:gd name="T14" fmla="*/ 0 w 108"/>
                  <a:gd name="T15" fmla="*/ 0 h 98"/>
                  <a:gd name="T16" fmla="*/ 0 w 108"/>
                  <a:gd name="T17" fmla="*/ 0 h 98"/>
                  <a:gd name="T18" fmla="*/ 0 w 108"/>
                  <a:gd name="T19" fmla="*/ 0 h 98"/>
                  <a:gd name="T20" fmla="*/ 0 w 108"/>
                  <a:gd name="T21" fmla="*/ 0 h 98"/>
                  <a:gd name="T22" fmla="*/ 0 w 108"/>
                  <a:gd name="T23" fmla="*/ 0 h 98"/>
                  <a:gd name="T24" fmla="*/ 0 w 108"/>
                  <a:gd name="T25" fmla="*/ 0 h 98"/>
                  <a:gd name="T26" fmla="*/ 0 w 108"/>
                  <a:gd name="T27" fmla="*/ 0 h 98"/>
                  <a:gd name="T28" fmla="*/ 0 w 108"/>
                  <a:gd name="T29" fmla="*/ 0 h 98"/>
                  <a:gd name="T30" fmla="*/ 0 w 108"/>
                  <a:gd name="T31" fmla="*/ 0 h 98"/>
                  <a:gd name="T32" fmla="*/ 0 w 108"/>
                  <a:gd name="T33" fmla="*/ 0 h 98"/>
                  <a:gd name="T34" fmla="*/ 0 w 108"/>
                  <a:gd name="T35" fmla="*/ 0 h 98"/>
                  <a:gd name="T36" fmla="*/ 0 w 108"/>
                  <a:gd name="T37" fmla="*/ 0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98"/>
                  <a:gd name="T59" fmla="*/ 108 w 108"/>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98">
                    <a:moveTo>
                      <a:pt x="108" y="32"/>
                    </a:moveTo>
                    <a:lnTo>
                      <a:pt x="105" y="30"/>
                    </a:lnTo>
                    <a:lnTo>
                      <a:pt x="96" y="28"/>
                    </a:lnTo>
                    <a:lnTo>
                      <a:pt x="85" y="23"/>
                    </a:lnTo>
                    <a:lnTo>
                      <a:pt x="72" y="18"/>
                    </a:lnTo>
                    <a:lnTo>
                      <a:pt x="56" y="13"/>
                    </a:lnTo>
                    <a:lnTo>
                      <a:pt x="41" y="8"/>
                    </a:lnTo>
                    <a:lnTo>
                      <a:pt x="27" y="3"/>
                    </a:lnTo>
                    <a:lnTo>
                      <a:pt x="15" y="0"/>
                    </a:lnTo>
                    <a:lnTo>
                      <a:pt x="0" y="69"/>
                    </a:lnTo>
                    <a:lnTo>
                      <a:pt x="8" y="71"/>
                    </a:lnTo>
                    <a:lnTo>
                      <a:pt x="21" y="76"/>
                    </a:lnTo>
                    <a:lnTo>
                      <a:pt x="35" y="80"/>
                    </a:lnTo>
                    <a:lnTo>
                      <a:pt x="49" y="85"/>
                    </a:lnTo>
                    <a:lnTo>
                      <a:pt x="62" y="91"/>
                    </a:lnTo>
                    <a:lnTo>
                      <a:pt x="74" y="94"/>
                    </a:lnTo>
                    <a:lnTo>
                      <a:pt x="81" y="97"/>
                    </a:lnTo>
                    <a:lnTo>
                      <a:pt x="84" y="98"/>
                    </a:lnTo>
                    <a:lnTo>
                      <a:pt x="108" y="3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46" name="Freeform 1145"/>
              <p:cNvSpPr>
                <a:spLocks/>
              </p:cNvSpPr>
              <p:nvPr/>
            </p:nvSpPr>
            <p:spPr bwMode="auto">
              <a:xfrm>
                <a:off x="5114" y="150"/>
                <a:ext cx="4" cy="7"/>
              </a:xfrm>
              <a:custGeom>
                <a:avLst/>
                <a:gdLst>
                  <a:gd name="T0" fmla="*/ 0 w 70"/>
                  <a:gd name="T1" fmla="*/ 0 h 76"/>
                  <a:gd name="T2" fmla="*/ 0 w 70"/>
                  <a:gd name="T3" fmla="*/ 0 h 76"/>
                  <a:gd name="T4" fmla="*/ 0 w 70"/>
                  <a:gd name="T5" fmla="*/ 0 h 76"/>
                  <a:gd name="T6" fmla="*/ 0 w 70"/>
                  <a:gd name="T7" fmla="*/ 0 h 76"/>
                  <a:gd name="T8" fmla="*/ 0 w 70"/>
                  <a:gd name="T9" fmla="*/ 0 h 76"/>
                  <a:gd name="T10" fmla="*/ 0 w 70"/>
                  <a:gd name="T11" fmla="*/ 0 h 76"/>
                  <a:gd name="T12" fmla="*/ 0 w 70"/>
                  <a:gd name="T13" fmla="*/ 0 h 76"/>
                  <a:gd name="T14" fmla="*/ 0 w 70"/>
                  <a:gd name="T15" fmla="*/ 0 h 76"/>
                  <a:gd name="T16" fmla="*/ 0 w 70"/>
                  <a:gd name="T17" fmla="*/ 0 h 76"/>
                  <a:gd name="T18" fmla="*/ 0 w 70"/>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76"/>
                  <a:gd name="T32" fmla="*/ 70 w 70"/>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76">
                    <a:moveTo>
                      <a:pt x="30" y="0"/>
                    </a:moveTo>
                    <a:lnTo>
                      <a:pt x="70" y="35"/>
                    </a:lnTo>
                    <a:lnTo>
                      <a:pt x="70" y="14"/>
                    </a:lnTo>
                    <a:lnTo>
                      <a:pt x="0" y="14"/>
                    </a:lnTo>
                    <a:lnTo>
                      <a:pt x="0" y="35"/>
                    </a:lnTo>
                    <a:lnTo>
                      <a:pt x="40" y="71"/>
                    </a:lnTo>
                    <a:lnTo>
                      <a:pt x="0" y="35"/>
                    </a:lnTo>
                    <a:lnTo>
                      <a:pt x="0" y="76"/>
                    </a:lnTo>
                    <a:lnTo>
                      <a:pt x="40" y="71"/>
                    </a:lnTo>
                    <a:lnTo>
                      <a:pt x="3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47" name="Freeform 1146"/>
              <p:cNvSpPr>
                <a:spLocks/>
              </p:cNvSpPr>
              <p:nvPr/>
            </p:nvSpPr>
            <p:spPr bwMode="auto">
              <a:xfrm>
                <a:off x="5116" y="149"/>
                <a:ext cx="7" cy="8"/>
              </a:xfrm>
              <a:custGeom>
                <a:avLst/>
                <a:gdLst>
                  <a:gd name="T0" fmla="*/ 0 w 127"/>
                  <a:gd name="T1" fmla="*/ 0 h 87"/>
                  <a:gd name="T2" fmla="*/ 0 w 127"/>
                  <a:gd name="T3" fmla="*/ 0 h 87"/>
                  <a:gd name="T4" fmla="*/ 0 w 127"/>
                  <a:gd name="T5" fmla="*/ 0 h 87"/>
                  <a:gd name="T6" fmla="*/ 0 w 127"/>
                  <a:gd name="T7" fmla="*/ 0 h 87"/>
                  <a:gd name="T8" fmla="*/ 0 w 127"/>
                  <a:gd name="T9" fmla="*/ 0 h 87"/>
                  <a:gd name="T10" fmla="*/ 0 w 127"/>
                  <a:gd name="T11" fmla="*/ 0 h 87"/>
                  <a:gd name="T12" fmla="*/ 0 60000 65536"/>
                  <a:gd name="T13" fmla="*/ 0 60000 65536"/>
                  <a:gd name="T14" fmla="*/ 0 60000 65536"/>
                  <a:gd name="T15" fmla="*/ 0 60000 65536"/>
                  <a:gd name="T16" fmla="*/ 0 60000 65536"/>
                  <a:gd name="T17" fmla="*/ 0 60000 65536"/>
                  <a:gd name="T18" fmla="*/ 0 w 127"/>
                  <a:gd name="T19" fmla="*/ 0 h 87"/>
                  <a:gd name="T20" fmla="*/ 127 w 127"/>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27" h="87">
                    <a:moveTo>
                      <a:pt x="123" y="35"/>
                    </a:moveTo>
                    <a:lnTo>
                      <a:pt x="117" y="0"/>
                    </a:lnTo>
                    <a:lnTo>
                      <a:pt x="0" y="16"/>
                    </a:lnTo>
                    <a:lnTo>
                      <a:pt x="10" y="87"/>
                    </a:lnTo>
                    <a:lnTo>
                      <a:pt x="127" y="71"/>
                    </a:lnTo>
                    <a:lnTo>
                      <a:pt x="123" y="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48" name="Freeform 1147"/>
              <p:cNvSpPr>
                <a:spLocks/>
              </p:cNvSpPr>
              <p:nvPr/>
            </p:nvSpPr>
            <p:spPr bwMode="auto">
              <a:xfrm>
                <a:off x="5122" y="149"/>
                <a:ext cx="6" cy="11"/>
              </a:xfrm>
              <a:custGeom>
                <a:avLst/>
                <a:gdLst>
                  <a:gd name="T0" fmla="*/ 0 w 115"/>
                  <a:gd name="T1" fmla="*/ 0 h 119"/>
                  <a:gd name="T2" fmla="*/ 0 w 115"/>
                  <a:gd name="T3" fmla="*/ 0 h 119"/>
                  <a:gd name="T4" fmla="*/ 0 w 115"/>
                  <a:gd name="T5" fmla="*/ 0 h 119"/>
                  <a:gd name="T6" fmla="*/ 0 w 115"/>
                  <a:gd name="T7" fmla="*/ 0 h 119"/>
                  <a:gd name="T8" fmla="*/ 0 w 115"/>
                  <a:gd name="T9" fmla="*/ 0 h 119"/>
                  <a:gd name="T10" fmla="*/ 0 w 115"/>
                  <a:gd name="T11" fmla="*/ 0 h 119"/>
                  <a:gd name="T12" fmla="*/ 0 w 115"/>
                  <a:gd name="T13" fmla="*/ 0 h 119"/>
                  <a:gd name="T14" fmla="*/ 0 w 115"/>
                  <a:gd name="T15" fmla="*/ 0 h 119"/>
                  <a:gd name="T16" fmla="*/ 0 w 115"/>
                  <a:gd name="T17" fmla="*/ 0 h 119"/>
                  <a:gd name="T18" fmla="*/ 0 w 115"/>
                  <a:gd name="T19" fmla="*/ 0 h 119"/>
                  <a:gd name="T20" fmla="*/ 0 w 115"/>
                  <a:gd name="T21" fmla="*/ 0 h 119"/>
                  <a:gd name="T22" fmla="*/ 0 w 115"/>
                  <a:gd name="T23" fmla="*/ 0 h 119"/>
                  <a:gd name="T24" fmla="*/ 0 w 115"/>
                  <a:gd name="T25" fmla="*/ 0 h 119"/>
                  <a:gd name="T26" fmla="*/ 0 w 115"/>
                  <a:gd name="T27" fmla="*/ 0 h 119"/>
                  <a:gd name="T28" fmla="*/ 0 w 115"/>
                  <a:gd name="T29" fmla="*/ 0 h 119"/>
                  <a:gd name="T30" fmla="*/ 0 w 115"/>
                  <a:gd name="T31" fmla="*/ 0 h 119"/>
                  <a:gd name="T32" fmla="*/ 0 w 115"/>
                  <a:gd name="T33" fmla="*/ 0 h 119"/>
                  <a:gd name="T34" fmla="*/ 0 w 115"/>
                  <a:gd name="T35" fmla="*/ 0 h 119"/>
                  <a:gd name="T36" fmla="*/ 0 w 115"/>
                  <a:gd name="T37" fmla="*/ 0 h 119"/>
                  <a:gd name="T38" fmla="*/ 0 w 115"/>
                  <a:gd name="T39" fmla="*/ 0 h 119"/>
                  <a:gd name="T40" fmla="*/ 0 w 115"/>
                  <a:gd name="T41" fmla="*/ 0 h 119"/>
                  <a:gd name="T42" fmla="*/ 0 w 115"/>
                  <a:gd name="T43" fmla="*/ 0 h 119"/>
                  <a:gd name="T44" fmla="*/ 0 w 115"/>
                  <a:gd name="T45" fmla="*/ 0 h 119"/>
                  <a:gd name="T46" fmla="*/ 0 w 115"/>
                  <a:gd name="T47" fmla="*/ 0 h 119"/>
                  <a:gd name="T48" fmla="*/ 0 w 115"/>
                  <a:gd name="T49" fmla="*/ 0 h 119"/>
                  <a:gd name="T50" fmla="*/ 0 w 115"/>
                  <a:gd name="T51" fmla="*/ 0 h 119"/>
                  <a:gd name="T52" fmla="*/ 0 w 115"/>
                  <a:gd name="T53" fmla="*/ 0 h 119"/>
                  <a:gd name="T54" fmla="*/ 0 w 115"/>
                  <a:gd name="T55" fmla="*/ 0 h 119"/>
                  <a:gd name="T56" fmla="*/ 0 w 115"/>
                  <a:gd name="T57" fmla="*/ 0 h 119"/>
                  <a:gd name="T58" fmla="*/ 0 w 115"/>
                  <a:gd name="T59" fmla="*/ 0 h 119"/>
                  <a:gd name="T60" fmla="*/ 0 w 115"/>
                  <a:gd name="T61" fmla="*/ 0 h 119"/>
                  <a:gd name="T62" fmla="*/ 0 w 115"/>
                  <a:gd name="T63" fmla="*/ 0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5"/>
                  <a:gd name="T97" fmla="*/ 0 h 119"/>
                  <a:gd name="T98" fmla="*/ 115 w 115"/>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5" h="119">
                    <a:moveTo>
                      <a:pt x="109" y="119"/>
                    </a:moveTo>
                    <a:lnTo>
                      <a:pt x="109" y="119"/>
                    </a:lnTo>
                    <a:lnTo>
                      <a:pt x="115" y="102"/>
                    </a:lnTo>
                    <a:lnTo>
                      <a:pt x="115" y="84"/>
                    </a:lnTo>
                    <a:lnTo>
                      <a:pt x="111" y="69"/>
                    </a:lnTo>
                    <a:lnTo>
                      <a:pt x="105" y="57"/>
                    </a:lnTo>
                    <a:lnTo>
                      <a:pt x="98" y="47"/>
                    </a:lnTo>
                    <a:lnTo>
                      <a:pt x="89" y="39"/>
                    </a:lnTo>
                    <a:lnTo>
                      <a:pt x="82" y="32"/>
                    </a:lnTo>
                    <a:lnTo>
                      <a:pt x="73" y="26"/>
                    </a:lnTo>
                    <a:lnTo>
                      <a:pt x="57" y="15"/>
                    </a:lnTo>
                    <a:lnTo>
                      <a:pt x="44" y="8"/>
                    </a:lnTo>
                    <a:lnTo>
                      <a:pt x="33" y="2"/>
                    </a:lnTo>
                    <a:lnTo>
                      <a:pt x="28" y="0"/>
                    </a:lnTo>
                    <a:lnTo>
                      <a:pt x="0" y="64"/>
                    </a:lnTo>
                    <a:lnTo>
                      <a:pt x="3" y="65"/>
                    </a:lnTo>
                    <a:lnTo>
                      <a:pt x="11" y="70"/>
                    </a:lnTo>
                    <a:lnTo>
                      <a:pt x="22" y="76"/>
                    </a:lnTo>
                    <a:lnTo>
                      <a:pt x="34" y="85"/>
                    </a:lnTo>
                    <a:lnTo>
                      <a:pt x="39" y="88"/>
                    </a:lnTo>
                    <a:lnTo>
                      <a:pt x="44" y="92"/>
                    </a:lnTo>
                    <a:lnTo>
                      <a:pt x="47" y="95"/>
                    </a:lnTo>
                    <a:lnTo>
                      <a:pt x="48" y="97"/>
                    </a:lnTo>
                    <a:lnTo>
                      <a:pt x="48" y="96"/>
                    </a:lnTo>
                    <a:lnTo>
                      <a:pt x="48" y="93"/>
                    </a:lnTo>
                    <a:lnTo>
                      <a:pt x="48" y="88"/>
                    </a:lnTo>
                    <a:lnTo>
                      <a:pt x="50" y="81"/>
                    </a:lnTo>
                    <a:lnTo>
                      <a:pt x="109" y="11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49" name="Freeform 1148"/>
              <p:cNvSpPr>
                <a:spLocks/>
              </p:cNvSpPr>
              <p:nvPr/>
            </p:nvSpPr>
            <p:spPr bwMode="auto">
              <a:xfrm>
                <a:off x="5122" y="156"/>
                <a:ext cx="6" cy="9"/>
              </a:xfrm>
              <a:custGeom>
                <a:avLst/>
                <a:gdLst>
                  <a:gd name="T0" fmla="*/ 0 w 107"/>
                  <a:gd name="T1" fmla="*/ 0 h 94"/>
                  <a:gd name="T2" fmla="*/ 0 w 107"/>
                  <a:gd name="T3" fmla="*/ 0 h 94"/>
                  <a:gd name="T4" fmla="*/ 0 w 107"/>
                  <a:gd name="T5" fmla="*/ 0 h 94"/>
                  <a:gd name="T6" fmla="*/ 0 w 107"/>
                  <a:gd name="T7" fmla="*/ 0 h 94"/>
                  <a:gd name="T8" fmla="*/ 0 w 107"/>
                  <a:gd name="T9" fmla="*/ 0 h 94"/>
                  <a:gd name="T10" fmla="*/ 0 w 107"/>
                  <a:gd name="T11" fmla="*/ 0 h 94"/>
                  <a:gd name="T12" fmla="*/ 0 w 107"/>
                  <a:gd name="T13" fmla="*/ 0 h 94"/>
                  <a:gd name="T14" fmla="*/ 0 w 107"/>
                  <a:gd name="T15" fmla="*/ 0 h 94"/>
                  <a:gd name="T16" fmla="*/ 0 w 107"/>
                  <a:gd name="T17" fmla="*/ 0 h 94"/>
                  <a:gd name="T18" fmla="*/ 0 w 107"/>
                  <a:gd name="T19" fmla="*/ 0 h 94"/>
                  <a:gd name="T20" fmla="*/ 0 w 107"/>
                  <a:gd name="T21" fmla="*/ 0 h 94"/>
                  <a:gd name="T22" fmla="*/ 0 w 107"/>
                  <a:gd name="T23" fmla="*/ 0 h 94"/>
                  <a:gd name="T24" fmla="*/ 0 w 107"/>
                  <a:gd name="T25" fmla="*/ 0 h 94"/>
                  <a:gd name="T26" fmla="*/ 0 w 107"/>
                  <a:gd name="T27" fmla="*/ 0 h 94"/>
                  <a:gd name="T28" fmla="*/ 0 w 107"/>
                  <a:gd name="T29" fmla="*/ 0 h 94"/>
                  <a:gd name="T30" fmla="*/ 0 w 107"/>
                  <a:gd name="T31" fmla="*/ 0 h 94"/>
                  <a:gd name="T32" fmla="*/ 0 w 107"/>
                  <a:gd name="T33" fmla="*/ 0 h 94"/>
                  <a:gd name="T34" fmla="*/ 0 w 107"/>
                  <a:gd name="T35" fmla="*/ 0 h 94"/>
                  <a:gd name="T36" fmla="*/ 0 w 107"/>
                  <a:gd name="T37" fmla="*/ 0 h 94"/>
                  <a:gd name="T38" fmla="*/ 0 w 107"/>
                  <a:gd name="T39" fmla="*/ 0 h 94"/>
                  <a:gd name="T40" fmla="*/ 0 w 107"/>
                  <a:gd name="T41" fmla="*/ 0 h 94"/>
                  <a:gd name="T42" fmla="*/ 0 w 107"/>
                  <a:gd name="T43" fmla="*/ 0 h 94"/>
                  <a:gd name="T44" fmla="*/ 0 w 107"/>
                  <a:gd name="T45" fmla="*/ 0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94"/>
                  <a:gd name="T71" fmla="*/ 107 w 107"/>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94">
                    <a:moveTo>
                      <a:pt x="14" y="94"/>
                    </a:moveTo>
                    <a:lnTo>
                      <a:pt x="17" y="93"/>
                    </a:lnTo>
                    <a:lnTo>
                      <a:pt x="24" y="92"/>
                    </a:lnTo>
                    <a:lnTo>
                      <a:pt x="35" y="88"/>
                    </a:lnTo>
                    <a:lnTo>
                      <a:pt x="48" y="84"/>
                    </a:lnTo>
                    <a:lnTo>
                      <a:pt x="63" y="76"/>
                    </a:lnTo>
                    <a:lnTo>
                      <a:pt x="77" y="68"/>
                    </a:lnTo>
                    <a:lnTo>
                      <a:pt x="85" y="61"/>
                    </a:lnTo>
                    <a:lnTo>
                      <a:pt x="94" y="55"/>
                    </a:lnTo>
                    <a:lnTo>
                      <a:pt x="101" y="46"/>
                    </a:lnTo>
                    <a:lnTo>
                      <a:pt x="107" y="38"/>
                    </a:lnTo>
                    <a:lnTo>
                      <a:pt x="48" y="0"/>
                    </a:lnTo>
                    <a:lnTo>
                      <a:pt x="47" y="3"/>
                    </a:lnTo>
                    <a:lnTo>
                      <a:pt x="45" y="4"/>
                    </a:lnTo>
                    <a:lnTo>
                      <a:pt x="43" y="7"/>
                    </a:lnTo>
                    <a:lnTo>
                      <a:pt x="41" y="8"/>
                    </a:lnTo>
                    <a:lnTo>
                      <a:pt x="31" y="13"/>
                    </a:lnTo>
                    <a:lnTo>
                      <a:pt x="22" y="18"/>
                    </a:lnTo>
                    <a:lnTo>
                      <a:pt x="14" y="21"/>
                    </a:lnTo>
                    <a:lnTo>
                      <a:pt x="5" y="24"/>
                    </a:lnTo>
                    <a:lnTo>
                      <a:pt x="1" y="25"/>
                    </a:lnTo>
                    <a:lnTo>
                      <a:pt x="0" y="25"/>
                    </a:lnTo>
                    <a:lnTo>
                      <a:pt x="14" y="9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50" name="Freeform 1149"/>
              <p:cNvSpPr>
                <a:spLocks/>
              </p:cNvSpPr>
              <p:nvPr/>
            </p:nvSpPr>
            <p:spPr bwMode="auto">
              <a:xfrm>
                <a:off x="5120" y="161"/>
                <a:ext cx="4" cy="6"/>
              </a:xfrm>
              <a:custGeom>
                <a:avLst/>
                <a:gdLst>
                  <a:gd name="T0" fmla="*/ 0 w 78"/>
                  <a:gd name="T1" fmla="*/ 0 h 62"/>
                  <a:gd name="T2" fmla="*/ 0 w 78"/>
                  <a:gd name="T3" fmla="*/ 0 h 62"/>
                  <a:gd name="T4" fmla="*/ 0 w 78"/>
                  <a:gd name="T5" fmla="*/ 0 h 62"/>
                  <a:gd name="T6" fmla="*/ 0 w 78"/>
                  <a:gd name="T7" fmla="*/ 0 h 62"/>
                  <a:gd name="T8" fmla="*/ 0 w 78"/>
                  <a:gd name="T9" fmla="*/ 0 h 62"/>
                  <a:gd name="T10" fmla="*/ 0 w 78"/>
                  <a:gd name="T11" fmla="*/ 0 h 62"/>
                  <a:gd name="T12" fmla="*/ 0 60000 65536"/>
                  <a:gd name="T13" fmla="*/ 0 60000 65536"/>
                  <a:gd name="T14" fmla="*/ 0 60000 65536"/>
                  <a:gd name="T15" fmla="*/ 0 60000 65536"/>
                  <a:gd name="T16" fmla="*/ 0 60000 65536"/>
                  <a:gd name="T17" fmla="*/ 0 60000 65536"/>
                  <a:gd name="T18" fmla="*/ 0 w 78"/>
                  <a:gd name="T19" fmla="*/ 0 h 62"/>
                  <a:gd name="T20" fmla="*/ 78 w 78"/>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78" h="62">
                    <a:moveTo>
                      <a:pt x="33" y="52"/>
                    </a:moveTo>
                    <a:lnTo>
                      <a:pt x="66" y="62"/>
                    </a:lnTo>
                    <a:lnTo>
                      <a:pt x="78" y="19"/>
                    </a:lnTo>
                    <a:lnTo>
                      <a:pt x="11" y="0"/>
                    </a:lnTo>
                    <a:lnTo>
                      <a:pt x="0" y="43"/>
                    </a:lnTo>
                    <a:lnTo>
                      <a:pt x="33" y="5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51" name="Freeform 1150"/>
              <p:cNvSpPr>
                <a:spLocks/>
              </p:cNvSpPr>
              <p:nvPr/>
            </p:nvSpPr>
            <p:spPr bwMode="auto">
              <a:xfrm>
                <a:off x="5116" y="162"/>
                <a:ext cx="8" cy="13"/>
              </a:xfrm>
              <a:custGeom>
                <a:avLst/>
                <a:gdLst>
                  <a:gd name="T0" fmla="*/ 0 w 154"/>
                  <a:gd name="T1" fmla="*/ 0 h 142"/>
                  <a:gd name="T2" fmla="*/ 0 w 154"/>
                  <a:gd name="T3" fmla="*/ 0 h 142"/>
                  <a:gd name="T4" fmla="*/ 0 w 154"/>
                  <a:gd name="T5" fmla="*/ 0 h 142"/>
                  <a:gd name="T6" fmla="*/ 0 w 154"/>
                  <a:gd name="T7" fmla="*/ 0 h 142"/>
                  <a:gd name="T8" fmla="*/ 0 w 154"/>
                  <a:gd name="T9" fmla="*/ 0 h 142"/>
                  <a:gd name="T10" fmla="*/ 0 w 154"/>
                  <a:gd name="T11" fmla="*/ 0 h 142"/>
                  <a:gd name="T12" fmla="*/ 0 w 154"/>
                  <a:gd name="T13" fmla="*/ 0 h 142"/>
                  <a:gd name="T14" fmla="*/ 0 w 154"/>
                  <a:gd name="T15" fmla="*/ 0 h 142"/>
                  <a:gd name="T16" fmla="*/ 0 w 154"/>
                  <a:gd name="T17" fmla="*/ 0 h 142"/>
                  <a:gd name="T18" fmla="*/ 0 w 154"/>
                  <a:gd name="T19" fmla="*/ 0 h 142"/>
                  <a:gd name="T20" fmla="*/ 0 w 154"/>
                  <a:gd name="T21" fmla="*/ 0 h 142"/>
                  <a:gd name="T22" fmla="*/ 0 w 154"/>
                  <a:gd name="T23" fmla="*/ 0 h 142"/>
                  <a:gd name="T24" fmla="*/ 0 w 154"/>
                  <a:gd name="T25" fmla="*/ 0 h 142"/>
                  <a:gd name="T26" fmla="*/ 0 w 154"/>
                  <a:gd name="T27" fmla="*/ 0 h 142"/>
                  <a:gd name="T28" fmla="*/ 0 w 154"/>
                  <a:gd name="T29" fmla="*/ 0 h 142"/>
                  <a:gd name="T30" fmla="*/ 0 w 154"/>
                  <a:gd name="T31" fmla="*/ 0 h 142"/>
                  <a:gd name="T32" fmla="*/ 0 w 154"/>
                  <a:gd name="T33" fmla="*/ 0 h 142"/>
                  <a:gd name="T34" fmla="*/ 0 w 154"/>
                  <a:gd name="T35" fmla="*/ 0 h 142"/>
                  <a:gd name="T36" fmla="*/ 0 w 154"/>
                  <a:gd name="T37" fmla="*/ 0 h 142"/>
                  <a:gd name="T38" fmla="*/ 0 w 154"/>
                  <a:gd name="T39" fmla="*/ 0 h 142"/>
                  <a:gd name="T40" fmla="*/ 0 w 154"/>
                  <a:gd name="T41" fmla="*/ 0 h 142"/>
                  <a:gd name="T42" fmla="*/ 0 w 154"/>
                  <a:gd name="T43" fmla="*/ 0 h 142"/>
                  <a:gd name="T44" fmla="*/ 0 w 154"/>
                  <a:gd name="T45" fmla="*/ 0 h 142"/>
                  <a:gd name="T46" fmla="*/ 0 w 154"/>
                  <a:gd name="T47" fmla="*/ 0 h 142"/>
                  <a:gd name="T48" fmla="*/ 0 w 154"/>
                  <a:gd name="T49" fmla="*/ 0 h 142"/>
                  <a:gd name="T50" fmla="*/ 0 w 154"/>
                  <a:gd name="T51" fmla="*/ 0 h 142"/>
                  <a:gd name="T52" fmla="*/ 0 w 154"/>
                  <a:gd name="T53" fmla="*/ 0 h 142"/>
                  <a:gd name="T54" fmla="*/ 0 w 154"/>
                  <a:gd name="T55" fmla="*/ 0 h 142"/>
                  <a:gd name="T56" fmla="*/ 0 w 154"/>
                  <a:gd name="T57" fmla="*/ 0 h 142"/>
                  <a:gd name="T58" fmla="*/ 0 w 154"/>
                  <a:gd name="T59" fmla="*/ 0 h 142"/>
                  <a:gd name="T60" fmla="*/ 0 w 154"/>
                  <a:gd name="T61" fmla="*/ 0 h 142"/>
                  <a:gd name="T62" fmla="*/ 0 w 154"/>
                  <a:gd name="T63" fmla="*/ 0 h 142"/>
                  <a:gd name="T64" fmla="*/ 0 w 154"/>
                  <a:gd name="T65" fmla="*/ 0 h 142"/>
                  <a:gd name="T66" fmla="*/ 0 w 154"/>
                  <a:gd name="T67" fmla="*/ 0 h 142"/>
                  <a:gd name="T68" fmla="*/ 0 w 154"/>
                  <a:gd name="T69" fmla="*/ 0 h 142"/>
                  <a:gd name="T70" fmla="*/ 0 w 154"/>
                  <a:gd name="T71" fmla="*/ 0 h 142"/>
                  <a:gd name="T72" fmla="*/ 0 w 154"/>
                  <a:gd name="T73" fmla="*/ 0 h 142"/>
                  <a:gd name="T74" fmla="*/ 0 w 154"/>
                  <a:gd name="T75" fmla="*/ 0 h 142"/>
                  <a:gd name="T76" fmla="*/ 0 w 154"/>
                  <a:gd name="T77" fmla="*/ 0 h 142"/>
                  <a:gd name="T78" fmla="*/ 0 w 154"/>
                  <a:gd name="T79" fmla="*/ 0 h 142"/>
                  <a:gd name="T80" fmla="*/ 0 w 154"/>
                  <a:gd name="T81" fmla="*/ 0 h 142"/>
                  <a:gd name="T82" fmla="*/ 0 w 154"/>
                  <a:gd name="T83" fmla="*/ 0 h 142"/>
                  <a:gd name="T84" fmla="*/ 0 w 154"/>
                  <a:gd name="T85" fmla="*/ 0 h 142"/>
                  <a:gd name="T86" fmla="*/ 0 w 154"/>
                  <a:gd name="T87" fmla="*/ 0 h 1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2"/>
                  <a:gd name="T134" fmla="*/ 154 w 154"/>
                  <a:gd name="T135" fmla="*/ 142 h 1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2">
                    <a:moveTo>
                      <a:pt x="95" y="142"/>
                    </a:moveTo>
                    <a:lnTo>
                      <a:pt x="101" y="80"/>
                    </a:lnTo>
                    <a:lnTo>
                      <a:pt x="83" y="67"/>
                    </a:lnTo>
                    <a:lnTo>
                      <a:pt x="72" y="56"/>
                    </a:lnTo>
                    <a:lnTo>
                      <a:pt x="70" y="54"/>
                    </a:lnTo>
                    <a:lnTo>
                      <a:pt x="68" y="51"/>
                    </a:lnTo>
                    <a:lnTo>
                      <a:pt x="68" y="52"/>
                    </a:lnTo>
                    <a:lnTo>
                      <a:pt x="69" y="55"/>
                    </a:lnTo>
                    <a:lnTo>
                      <a:pt x="69" y="61"/>
                    </a:lnTo>
                    <a:lnTo>
                      <a:pt x="68" y="66"/>
                    </a:lnTo>
                    <a:lnTo>
                      <a:pt x="62" y="73"/>
                    </a:lnTo>
                    <a:lnTo>
                      <a:pt x="61" y="74"/>
                    </a:lnTo>
                    <a:lnTo>
                      <a:pt x="66" y="73"/>
                    </a:lnTo>
                    <a:lnTo>
                      <a:pt x="72" y="72"/>
                    </a:lnTo>
                    <a:lnTo>
                      <a:pt x="79" y="71"/>
                    </a:lnTo>
                    <a:lnTo>
                      <a:pt x="85" y="71"/>
                    </a:lnTo>
                    <a:lnTo>
                      <a:pt x="99" y="71"/>
                    </a:lnTo>
                    <a:lnTo>
                      <a:pt x="103" y="71"/>
                    </a:lnTo>
                    <a:lnTo>
                      <a:pt x="107" y="0"/>
                    </a:lnTo>
                    <a:lnTo>
                      <a:pt x="99" y="0"/>
                    </a:lnTo>
                    <a:lnTo>
                      <a:pt x="83" y="0"/>
                    </a:lnTo>
                    <a:lnTo>
                      <a:pt x="73" y="1"/>
                    </a:lnTo>
                    <a:lnTo>
                      <a:pt x="61" y="2"/>
                    </a:lnTo>
                    <a:lnTo>
                      <a:pt x="49" y="4"/>
                    </a:lnTo>
                    <a:lnTo>
                      <a:pt x="37" y="8"/>
                    </a:lnTo>
                    <a:lnTo>
                      <a:pt x="23" y="16"/>
                    </a:lnTo>
                    <a:lnTo>
                      <a:pt x="12" y="26"/>
                    </a:lnTo>
                    <a:lnTo>
                      <a:pt x="3" y="38"/>
                    </a:lnTo>
                    <a:lnTo>
                      <a:pt x="0" y="51"/>
                    </a:lnTo>
                    <a:lnTo>
                      <a:pt x="0" y="63"/>
                    </a:lnTo>
                    <a:lnTo>
                      <a:pt x="2" y="73"/>
                    </a:lnTo>
                    <a:lnTo>
                      <a:pt x="6" y="83"/>
                    </a:lnTo>
                    <a:lnTo>
                      <a:pt x="12" y="92"/>
                    </a:lnTo>
                    <a:lnTo>
                      <a:pt x="17" y="100"/>
                    </a:lnTo>
                    <a:lnTo>
                      <a:pt x="25" y="109"/>
                    </a:lnTo>
                    <a:lnTo>
                      <a:pt x="41" y="123"/>
                    </a:lnTo>
                    <a:lnTo>
                      <a:pt x="62" y="139"/>
                    </a:lnTo>
                    <a:lnTo>
                      <a:pt x="68" y="76"/>
                    </a:lnTo>
                    <a:lnTo>
                      <a:pt x="95" y="142"/>
                    </a:lnTo>
                    <a:lnTo>
                      <a:pt x="154" y="116"/>
                    </a:lnTo>
                    <a:lnTo>
                      <a:pt x="101" y="80"/>
                    </a:lnTo>
                    <a:lnTo>
                      <a:pt x="95" y="14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52" name="Freeform 1151"/>
              <p:cNvSpPr>
                <a:spLocks/>
              </p:cNvSpPr>
              <p:nvPr/>
            </p:nvSpPr>
            <p:spPr bwMode="auto">
              <a:xfrm>
                <a:off x="5116" y="169"/>
                <a:ext cx="5" cy="13"/>
              </a:xfrm>
              <a:custGeom>
                <a:avLst/>
                <a:gdLst>
                  <a:gd name="T0" fmla="*/ 0 w 89"/>
                  <a:gd name="T1" fmla="*/ 0 h 134"/>
                  <a:gd name="T2" fmla="*/ 0 w 89"/>
                  <a:gd name="T3" fmla="*/ 0 h 134"/>
                  <a:gd name="T4" fmla="*/ 0 w 89"/>
                  <a:gd name="T5" fmla="*/ 0 h 134"/>
                  <a:gd name="T6" fmla="*/ 0 w 89"/>
                  <a:gd name="T7" fmla="*/ 0 h 134"/>
                  <a:gd name="T8" fmla="*/ 0 w 89"/>
                  <a:gd name="T9" fmla="*/ 0 h 134"/>
                  <a:gd name="T10" fmla="*/ 0 w 89"/>
                  <a:gd name="T11" fmla="*/ 0 h 134"/>
                  <a:gd name="T12" fmla="*/ 0 w 89"/>
                  <a:gd name="T13" fmla="*/ 0 h 134"/>
                  <a:gd name="T14" fmla="*/ 0 w 89"/>
                  <a:gd name="T15" fmla="*/ 0 h 134"/>
                  <a:gd name="T16" fmla="*/ 0 w 89"/>
                  <a:gd name="T17" fmla="*/ 0 h 134"/>
                  <a:gd name="T18" fmla="*/ 0 w 89"/>
                  <a:gd name="T19" fmla="*/ 0 h 134"/>
                  <a:gd name="T20" fmla="*/ 0 w 89"/>
                  <a:gd name="T21" fmla="*/ 0 h 134"/>
                  <a:gd name="T22" fmla="*/ 0 w 89"/>
                  <a:gd name="T23" fmla="*/ 0 h 134"/>
                  <a:gd name="T24" fmla="*/ 0 w 89"/>
                  <a:gd name="T25" fmla="*/ 0 h 134"/>
                  <a:gd name="T26" fmla="*/ 0 w 89"/>
                  <a:gd name="T27" fmla="*/ 0 h 134"/>
                  <a:gd name="T28" fmla="*/ 0 w 89"/>
                  <a:gd name="T29" fmla="*/ 0 h 134"/>
                  <a:gd name="T30" fmla="*/ 0 w 89"/>
                  <a:gd name="T31" fmla="*/ 0 h 134"/>
                  <a:gd name="T32" fmla="*/ 0 w 89"/>
                  <a:gd name="T33" fmla="*/ 0 h 134"/>
                  <a:gd name="T34" fmla="*/ 0 w 89"/>
                  <a:gd name="T35" fmla="*/ 0 h 134"/>
                  <a:gd name="T36" fmla="*/ 0 w 89"/>
                  <a:gd name="T37" fmla="*/ 0 h 134"/>
                  <a:gd name="T38" fmla="*/ 0 w 89"/>
                  <a:gd name="T39" fmla="*/ 0 h 134"/>
                  <a:gd name="T40" fmla="*/ 0 w 89"/>
                  <a:gd name="T41" fmla="*/ 0 h 134"/>
                  <a:gd name="T42" fmla="*/ 0 w 89"/>
                  <a:gd name="T43" fmla="*/ 0 h 134"/>
                  <a:gd name="T44" fmla="*/ 0 w 89"/>
                  <a:gd name="T45" fmla="*/ 0 h 134"/>
                  <a:gd name="T46" fmla="*/ 0 w 89"/>
                  <a:gd name="T47" fmla="*/ 0 h 134"/>
                  <a:gd name="T48" fmla="*/ 0 w 89"/>
                  <a:gd name="T49" fmla="*/ 0 h 134"/>
                  <a:gd name="T50" fmla="*/ 0 w 89"/>
                  <a:gd name="T51" fmla="*/ 0 h 134"/>
                  <a:gd name="T52" fmla="*/ 0 w 89"/>
                  <a:gd name="T53" fmla="*/ 0 h 134"/>
                  <a:gd name="T54" fmla="*/ 0 w 89"/>
                  <a:gd name="T55" fmla="*/ 0 h 134"/>
                  <a:gd name="T56" fmla="*/ 0 w 89"/>
                  <a:gd name="T57" fmla="*/ 0 h 134"/>
                  <a:gd name="T58" fmla="*/ 0 w 89"/>
                  <a:gd name="T59" fmla="*/ 0 h 134"/>
                  <a:gd name="T60" fmla="*/ 0 w 89"/>
                  <a:gd name="T61" fmla="*/ 0 h 134"/>
                  <a:gd name="T62" fmla="*/ 0 w 89"/>
                  <a:gd name="T63" fmla="*/ 0 h 1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134"/>
                  <a:gd name="T98" fmla="*/ 89 w 89"/>
                  <a:gd name="T99" fmla="*/ 134 h 1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134">
                    <a:moveTo>
                      <a:pt x="51" y="63"/>
                    </a:moveTo>
                    <a:lnTo>
                      <a:pt x="72" y="69"/>
                    </a:lnTo>
                    <a:lnTo>
                      <a:pt x="69" y="67"/>
                    </a:lnTo>
                    <a:lnTo>
                      <a:pt x="68" y="66"/>
                    </a:lnTo>
                    <a:lnTo>
                      <a:pt x="69" y="68"/>
                    </a:lnTo>
                    <a:lnTo>
                      <a:pt x="70" y="72"/>
                    </a:lnTo>
                    <a:lnTo>
                      <a:pt x="70" y="76"/>
                    </a:lnTo>
                    <a:lnTo>
                      <a:pt x="69" y="79"/>
                    </a:lnTo>
                    <a:lnTo>
                      <a:pt x="75" y="73"/>
                    </a:lnTo>
                    <a:lnTo>
                      <a:pt x="82" y="69"/>
                    </a:lnTo>
                    <a:lnTo>
                      <a:pt x="88" y="66"/>
                    </a:lnTo>
                    <a:lnTo>
                      <a:pt x="89" y="66"/>
                    </a:lnTo>
                    <a:lnTo>
                      <a:pt x="62" y="0"/>
                    </a:lnTo>
                    <a:lnTo>
                      <a:pt x="58" y="3"/>
                    </a:lnTo>
                    <a:lnTo>
                      <a:pt x="48" y="7"/>
                    </a:lnTo>
                    <a:lnTo>
                      <a:pt x="36" y="16"/>
                    </a:lnTo>
                    <a:lnTo>
                      <a:pt x="22" y="26"/>
                    </a:lnTo>
                    <a:lnTo>
                      <a:pt x="15" y="35"/>
                    </a:lnTo>
                    <a:lnTo>
                      <a:pt x="8" y="45"/>
                    </a:lnTo>
                    <a:lnTo>
                      <a:pt x="3" y="58"/>
                    </a:lnTo>
                    <a:lnTo>
                      <a:pt x="0" y="73"/>
                    </a:lnTo>
                    <a:lnTo>
                      <a:pt x="4" y="89"/>
                    </a:lnTo>
                    <a:lnTo>
                      <a:pt x="10" y="104"/>
                    </a:lnTo>
                    <a:lnTo>
                      <a:pt x="20" y="117"/>
                    </a:lnTo>
                    <a:lnTo>
                      <a:pt x="32" y="127"/>
                    </a:lnTo>
                    <a:lnTo>
                      <a:pt x="51" y="134"/>
                    </a:lnTo>
                    <a:lnTo>
                      <a:pt x="32" y="127"/>
                    </a:lnTo>
                    <a:lnTo>
                      <a:pt x="41" y="134"/>
                    </a:lnTo>
                    <a:lnTo>
                      <a:pt x="51" y="134"/>
                    </a:lnTo>
                    <a:lnTo>
                      <a:pt x="51" y="6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53" name="Freeform 1152"/>
              <p:cNvSpPr>
                <a:spLocks/>
              </p:cNvSpPr>
              <p:nvPr/>
            </p:nvSpPr>
            <p:spPr bwMode="auto">
              <a:xfrm>
                <a:off x="5119" y="175"/>
                <a:ext cx="5" cy="7"/>
              </a:xfrm>
              <a:custGeom>
                <a:avLst/>
                <a:gdLst>
                  <a:gd name="T0" fmla="*/ 0 w 95"/>
                  <a:gd name="T1" fmla="*/ 0 h 76"/>
                  <a:gd name="T2" fmla="*/ 0 w 95"/>
                  <a:gd name="T3" fmla="*/ 0 h 76"/>
                  <a:gd name="T4" fmla="*/ 0 w 95"/>
                  <a:gd name="T5" fmla="*/ 0 h 76"/>
                  <a:gd name="T6" fmla="*/ 0 w 95"/>
                  <a:gd name="T7" fmla="*/ 0 h 76"/>
                  <a:gd name="T8" fmla="*/ 0 w 95"/>
                  <a:gd name="T9" fmla="*/ 0 h 76"/>
                  <a:gd name="T10" fmla="*/ 0 w 95"/>
                  <a:gd name="T11" fmla="*/ 0 h 76"/>
                  <a:gd name="T12" fmla="*/ 0 w 95"/>
                  <a:gd name="T13" fmla="*/ 0 h 76"/>
                  <a:gd name="T14" fmla="*/ 0 w 95"/>
                  <a:gd name="T15" fmla="*/ 0 h 76"/>
                  <a:gd name="T16" fmla="*/ 0 w 95"/>
                  <a:gd name="T17" fmla="*/ 0 h 76"/>
                  <a:gd name="T18" fmla="*/ 0 w 95"/>
                  <a:gd name="T19" fmla="*/ 0 h 76"/>
                  <a:gd name="T20" fmla="*/ 0 w 95"/>
                  <a:gd name="T21" fmla="*/ 0 h 76"/>
                  <a:gd name="T22" fmla="*/ 0 w 95"/>
                  <a:gd name="T23" fmla="*/ 0 h 76"/>
                  <a:gd name="T24" fmla="*/ 0 w 95"/>
                  <a:gd name="T25" fmla="*/ 0 h 76"/>
                  <a:gd name="T26" fmla="*/ 0 w 95"/>
                  <a:gd name="T27" fmla="*/ 0 h 76"/>
                  <a:gd name="T28" fmla="*/ 0 w 95"/>
                  <a:gd name="T29" fmla="*/ 0 h 76"/>
                  <a:gd name="T30" fmla="*/ 0 w 95"/>
                  <a:gd name="T31" fmla="*/ 0 h 76"/>
                  <a:gd name="T32" fmla="*/ 0 w 95"/>
                  <a:gd name="T33" fmla="*/ 0 h 76"/>
                  <a:gd name="T34" fmla="*/ 0 w 95"/>
                  <a:gd name="T35" fmla="*/ 0 h 76"/>
                  <a:gd name="T36" fmla="*/ 0 w 95"/>
                  <a:gd name="T37" fmla="*/ 0 h 76"/>
                  <a:gd name="T38" fmla="*/ 0 w 95"/>
                  <a:gd name="T39" fmla="*/ 0 h 76"/>
                  <a:gd name="T40" fmla="*/ 0 w 95"/>
                  <a:gd name="T41" fmla="*/ 0 h 76"/>
                  <a:gd name="T42" fmla="*/ 0 w 95"/>
                  <a:gd name="T43" fmla="*/ 0 h 76"/>
                  <a:gd name="T44" fmla="*/ 0 w 95"/>
                  <a:gd name="T45" fmla="*/ 0 h 76"/>
                  <a:gd name="T46" fmla="*/ 0 w 95"/>
                  <a:gd name="T47" fmla="*/ 0 h 76"/>
                  <a:gd name="T48" fmla="*/ 0 w 95"/>
                  <a:gd name="T49" fmla="*/ 0 h 76"/>
                  <a:gd name="T50" fmla="*/ 0 w 95"/>
                  <a:gd name="T51" fmla="*/ 0 h 76"/>
                  <a:gd name="T52" fmla="*/ 0 w 95"/>
                  <a:gd name="T53" fmla="*/ 0 h 76"/>
                  <a:gd name="T54" fmla="*/ 0 w 95"/>
                  <a:gd name="T55" fmla="*/ 0 h 76"/>
                  <a:gd name="T56" fmla="*/ 0 w 95"/>
                  <a:gd name="T57" fmla="*/ 0 h 76"/>
                  <a:gd name="T58" fmla="*/ 0 w 95"/>
                  <a:gd name="T59" fmla="*/ 0 h 76"/>
                  <a:gd name="T60" fmla="*/ 0 w 95"/>
                  <a:gd name="T61" fmla="*/ 0 h 76"/>
                  <a:gd name="T62" fmla="*/ 0 w 95"/>
                  <a:gd name="T63" fmla="*/ 0 h 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76"/>
                  <a:gd name="T98" fmla="*/ 95 w 95"/>
                  <a:gd name="T99" fmla="*/ 76 h 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76">
                    <a:moveTo>
                      <a:pt x="94" y="73"/>
                    </a:moveTo>
                    <a:lnTo>
                      <a:pt x="94" y="74"/>
                    </a:lnTo>
                    <a:lnTo>
                      <a:pt x="95" y="59"/>
                    </a:lnTo>
                    <a:lnTo>
                      <a:pt x="91" y="44"/>
                    </a:lnTo>
                    <a:lnTo>
                      <a:pt x="84" y="32"/>
                    </a:lnTo>
                    <a:lnTo>
                      <a:pt x="75" y="22"/>
                    </a:lnTo>
                    <a:lnTo>
                      <a:pt x="67" y="16"/>
                    </a:lnTo>
                    <a:lnTo>
                      <a:pt x="57" y="10"/>
                    </a:lnTo>
                    <a:lnTo>
                      <a:pt x="49" y="7"/>
                    </a:lnTo>
                    <a:lnTo>
                      <a:pt x="40" y="5"/>
                    </a:lnTo>
                    <a:lnTo>
                      <a:pt x="26" y="2"/>
                    </a:lnTo>
                    <a:lnTo>
                      <a:pt x="14" y="1"/>
                    </a:lnTo>
                    <a:lnTo>
                      <a:pt x="5" y="0"/>
                    </a:lnTo>
                    <a:lnTo>
                      <a:pt x="0" y="0"/>
                    </a:lnTo>
                    <a:lnTo>
                      <a:pt x="0" y="71"/>
                    </a:lnTo>
                    <a:lnTo>
                      <a:pt x="1" y="71"/>
                    </a:lnTo>
                    <a:lnTo>
                      <a:pt x="8" y="71"/>
                    </a:lnTo>
                    <a:lnTo>
                      <a:pt x="16" y="72"/>
                    </a:lnTo>
                    <a:lnTo>
                      <a:pt x="24" y="73"/>
                    </a:lnTo>
                    <a:lnTo>
                      <a:pt x="27" y="74"/>
                    </a:lnTo>
                    <a:lnTo>
                      <a:pt x="29" y="75"/>
                    </a:lnTo>
                    <a:lnTo>
                      <a:pt x="30" y="76"/>
                    </a:lnTo>
                    <a:lnTo>
                      <a:pt x="30" y="75"/>
                    </a:lnTo>
                    <a:lnTo>
                      <a:pt x="28" y="74"/>
                    </a:lnTo>
                    <a:lnTo>
                      <a:pt x="26" y="70"/>
                    </a:lnTo>
                    <a:lnTo>
                      <a:pt x="25" y="65"/>
                    </a:lnTo>
                    <a:lnTo>
                      <a:pt x="26" y="61"/>
                    </a:lnTo>
                    <a:lnTo>
                      <a:pt x="25" y="63"/>
                    </a:lnTo>
                    <a:lnTo>
                      <a:pt x="26" y="61"/>
                    </a:lnTo>
                    <a:lnTo>
                      <a:pt x="25" y="61"/>
                    </a:lnTo>
                    <a:lnTo>
                      <a:pt x="25" y="63"/>
                    </a:lnTo>
                    <a:lnTo>
                      <a:pt x="94" y="7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54" name="Freeform 1153"/>
              <p:cNvSpPr>
                <a:spLocks/>
              </p:cNvSpPr>
              <p:nvPr/>
            </p:nvSpPr>
            <p:spPr bwMode="auto">
              <a:xfrm>
                <a:off x="5121" y="181"/>
                <a:ext cx="5" cy="9"/>
              </a:xfrm>
              <a:custGeom>
                <a:avLst/>
                <a:gdLst>
                  <a:gd name="T0" fmla="*/ 0 w 95"/>
                  <a:gd name="T1" fmla="*/ 0 h 98"/>
                  <a:gd name="T2" fmla="*/ 0 w 95"/>
                  <a:gd name="T3" fmla="*/ 0 h 98"/>
                  <a:gd name="T4" fmla="*/ 0 w 95"/>
                  <a:gd name="T5" fmla="*/ 0 h 98"/>
                  <a:gd name="T6" fmla="*/ 0 w 95"/>
                  <a:gd name="T7" fmla="*/ 0 h 98"/>
                  <a:gd name="T8" fmla="*/ 0 w 95"/>
                  <a:gd name="T9" fmla="*/ 0 h 98"/>
                  <a:gd name="T10" fmla="*/ 0 w 95"/>
                  <a:gd name="T11" fmla="*/ 0 h 98"/>
                  <a:gd name="T12" fmla="*/ 0 w 95"/>
                  <a:gd name="T13" fmla="*/ 0 h 98"/>
                  <a:gd name="T14" fmla="*/ 0 w 95"/>
                  <a:gd name="T15" fmla="*/ 0 h 98"/>
                  <a:gd name="T16" fmla="*/ 0 w 95"/>
                  <a:gd name="T17" fmla="*/ 0 h 98"/>
                  <a:gd name="T18" fmla="*/ 0 w 95"/>
                  <a:gd name="T19" fmla="*/ 0 h 98"/>
                  <a:gd name="T20" fmla="*/ 0 w 95"/>
                  <a:gd name="T21" fmla="*/ 0 h 98"/>
                  <a:gd name="T22" fmla="*/ 0 w 95"/>
                  <a:gd name="T23" fmla="*/ 0 h 98"/>
                  <a:gd name="T24" fmla="*/ 0 w 95"/>
                  <a:gd name="T25" fmla="*/ 0 h 98"/>
                  <a:gd name="T26" fmla="*/ 0 w 95"/>
                  <a:gd name="T27" fmla="*/ 0 h 98"/>
                  <a:gd name="T28" fmla="*/ 0 w 95"/>
                  <a:gd name="T29" fmla="*/ 0 h 98"/>
                  <a:gd name="T30" fmla="*/ 0 w 95"/>
                  <a:gd name="T31" fmla="*/ 0 h 98"/>
                  <a:gd name="T32" fmla="*/ 0 w 95"/>
                  <a:gd name="T33" fmla="*/ 0 h 98"/>
                  <a:gd name="T34" fmla="*/ 0 w 95"/>
                  <a:gd name="T35" fmla="*/ 0 h 98"/>
                  <a:gd name="T36" fmla="*/ 0 w 95"/>
                  <a:gd name="T37" fmla="*/ 0 h 98"/>
                  <a:gd name="T38" fmla="*/ 0 w 95"/>
                  <a:gd name="T39" fmla="*/ 0 h 98"/>
                  <a:gd name="T40" fmla="*/ 0 w 95"/>
                  <a:gd name="T41" fmla="*/ 0 h 98"/>
                  <a:gd name="T42" fmla="*/ 0 w 95"/>
                  <a:gd name="T43" fmla="*/ 0 h 98"/>
                  <a:gd name="T44" fmla="*/ 0 w 95"/>
                  <a:gd name="T45" fmla="*/ 0 h 98"/>
                  <a:gd name="T46" fmla="*/ 0 w 95"/>
                  <a:gd name="T47" fmla="*/ 0 h 98"/>
                  <a:gd name="T48" fmla="*/ 0 w 95"/>
                  <a:gd name="T49" fmla="*/ 0 h 98"/>
                  <a:gd name="T50" fmla="*/ 0 w 95"/>
                  <a:gd name="T51" fmla="*/ 0 h 98"/>
                  <a:gd name="T52" fmla="*/ 0 w 95"/>
                  <a:gd name="T53" fmla="*/ 0 h 98"/>
                  <a:gd name="T54" fmla="*/ 0 w 95"/>
                  <a:gd name="T55" fmla="*/ 0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
                  <a:gd name="T85" fmla="*/ 0 h 98"/>
                  <a:gd name="T86" fmla="*/ 95 w 95"/>
                  <a:gd name="T87" fmla="*/ 98 h 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 h="98">
                    <a:moveTo>
                      <a:pt x="95" y="51"/>
                    </a:moveTo>
                    <a:lnTo>
                      <a:pt x="82" y="37"/>
                    </a:lnTo>
                    <a:lnTo>
                      <a:pt x="79" y="35"/>
                    </a:lnTo>
                    <a:lnTo>
                      <a:pt x="77" y="33"/>
                    </a:lnTo>
                    <a:lnTo>
                      <a:pt x="75" y="31"/>
                    </a:lnTo>
                    <a:lnTo>
                      <a:pt x="74" y="31"/>
                    </a:lnTo>
                    <a:lnTo>
                      <a:pt x="71" y="24"/>
                    </a:lnTo>
                    <a:lnTo>
                      <a:pt x="70" y="19"/>
                    </a:lnTo>
                    <a:lnTo>
                      <a:pt x="69" y="14"/>
                    </a:lnTo>
                    <a:lnTo>
                      <a:pt x="69" y="11"/>
                    </a:lnTo>
                    <a:lnTo>
                      <a:pt x="69" y="8"/>
                    </a:lnTo>
                    <a:lnTo>
                      <a:pt x="69" y="10"/>
                    </a:lnTo>
                    <a:lnTo>
                      <a:pt x="0" y="0"/>
                    </a:lnTo>
                    <a:lnTo>
                      <a:pt x="0" y="5"/>
                    </a:lnTo>
                    <a:lnTo>
                      <a:pt x="0" y="11"/>
                    </a:lnTo>
                    <a:lnTo>
                      <a:pt x="0" y="23"/>
                    </a:lnTo>
                    <a:lnTo>
                      <a:pt x="2" y="36"/>
                    </a:lnTo>
                    <a:lnTo>
                      <a:pt x="7" y="52"/>
                    </a:lnTo>
                    <a:lnTo>
                      <a:pt x="15" y="67"/>
                    </a:lnTo>
                    <a:lnTo>
                      <a:pt x="22" y="76"/>
                    </a:lnTo>
                    <a:lnTo>
                      <a:pt x="29" y="84"/>
                    </a:lnTo>
                    <a:lnTo>
                      <a:pt x="38" y="91"/>
                    </a:lnTo>
                    <a:lnTo>
                      <a:pt x="47" y="98"/>
                    </a:lnTo>
                    <a:lnTo>
                      <a:pt x="33" y="84"/>
                    </a:lnTo>
                    <a:lnTo>
                      <a:pt x="95" y="51"/>
                    </a:lnTo>
                    <a:lnTo>
                      <a:pt x="90" y="42"/>
                    </a:lnTo>
                    <a:lnTo>
                      <a:pt x="82" y="37"/>
                    </a:lnTo>
                    <a:lnTo>
                      <a:pt x="95" y="5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55" name="Freeform 1154"/>
              <p:cNvSpPr>
                <a:spLocks/>
              </p:cNvSpPr>
              <p:nvPr/>
            </p:nvSpPr>
            <p:spPr bwMode="auto">
              <a:xfrm>
                <a:off x="5122" y="185"/>
                <a:ext cx="6" cy="9"/>
              </a:xfrm>
              <a:custGeom>
                <a:avLst/>
                <a:gdLst>
                  <a:gd name="T0" fmla="*/ 0 w 109"/>
                  <a:gd name="T1" fmla="*/ 0 h 100"/>
                  <a:gd name="T2" fmla="*/ 0 w 109"/>
                  <a:gd name="T3" fmla="*/ 0 h 100"/>
                  <a:gd name="T4" fmla="*/ 0 w 109"/>
                  <a:gd name="T5" fmla="*/ 0 h 100"/>
                  <a:gd name="T6" fmla="*/ 0 w 109"/>
                  <a:gd name="T7" fmla="*/ 0 h 100"/>
                  <a:gd name="T8" fmla="*/ 0 w 109"/>
                  <a:gd name="T9" fmla="*/ 0 h 100"/>
                  <a:gd name="T10" fmla="*/ 0 w 109"/>
                  <a:gd name="T11" fmla="*/ 0 h 100"/>
                  <a:gd name="T12" fmla="*/ 0 w 109"/>
                  <a:gd name="T13" fmla="*/ 0 h 100"/>
                  <a:gd name="T14" fmla="*/ 0 w 109"/>
                  <a:gd name="T15" fmla="*/ 0 h 100"/>
                  <a:gd name="T16" fmla="*/ 0 w 109"/>
                  <a:gd name="T17" fmla="*/ 0 h 100"/>
                  <a:gd name="T18" fmla="*/ 0 w 109"/>
                  <a:gd name="T19" fmla="*/ 0 h 100"/>
                  <a:gd name="T20" fmla="*/ 0 w 109"/>
                  <a:gd name="T21" fmla="*/ 0 h 100"/>
                  <a:gd name="T22" fmla="*/ 0 w 109"/>
                  <a:gd name="T23" fmla="*/ 0 h 100"/>
                  <a:gd name="T24" fmla="*/ 0 w 109"/>
                  <a:gd name="T25" fmla="*/ 0 h 100"/>
                  <a:gd name="T26" fmla="*/ 0 w 109"/>
                  <a:gd name="T27" fmla="*/ 0 h 100"/>
                  <a:gd name="T28" fmla="*/ 0 w 109"/>
                  <a:gd name="T29" fmla="*/ 0 h 100"/>
                  <a:gd name="T30" fmla="*/ 0 w 109"/>
                  <a:gd name="T31" fmla="*/ 0 h 100"/>
                  <a:gd name="T32" fmla="*/ 0 w 109"/>
                  <a:gd name="T33" fmla="*/ 0 h 100"/>
                  <a:gd name="T34" fmla="*/ 0 w 109"/>
                  <a:gd name="T35" fmla="*/ 0 h 100"/>
                  <a:gd name="T36" fmla="*/ 0 w 109"/>
                  <a:gd name="T37" fmla="*/ 0 h 100"/>
                  <a:gd name="T38" fmla="*/ 0 w 109"/>
                  <a:gd name="T39" fmla="*/ 0 h 100"/>
                  <a:gd name="T40" fmla="*/ 0 w 109"/>
                  <a:gd name="T41" fmla="*/ 0 h 100"/>
                  <a:gd name="T42" fmla="*/ 0 w 109"/>
                  <a:gd name="T43" fmla="*/ 0 h 100"/>
                  <a:gd name="T44" fmla="*/ 0 w 109"/>
                  <a:gd name="T45" fmla="*/ 0 h 100"/>
                  <a:gd name="T46" fmla="*/ 0 w 109"/>
                  <a:gd name="T47" fmla="*/ 0 h 100"/>
                  <a:gd name="T48" fmla="*/ 0 w 109"/>
                  <a:gd name="T49" fmla="*/ 0 h 100"/>
                  <a:gd name="T50" fmla="*/ 0 w 109"/>
                  <a:gd name="T51" fmla="*/ 0 h 100"/>
                  <a:gd name="T52" fmla="*/ 0 w 109"/>
                  <a:gd name="T53" fmla="*/ 0 h 100"/>
                  <a:gd name="T54" fmla="*/ 0 w 109"/>
                  <a:gd name="T55" fmla="*/ 0 h 1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9"/>
                  <a:gd name="T85" fmla="*/ 0 h 100"/>
                  <a:gd name="T86" fmla="*/ 109 w 109"/>
                  <a:gd name="T87" fmla="*/ 100 h 1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9" h="100">
                    <a:moveTo>
                      <a:pt x="109" y="33"/>
                    </a:moveTo>
                    <a:lnTo>
                      <a:pt x="105" y="32"/>
                    </a:lnTo>
                    <a:lnTo>
                      <a:pt x="99" y="30"/>
                    </a:lnTo>
                    <a:lnTo>
                      <a:pt x="94" y="28"/>
                    </a:lnTo>
                    <a:lnTo>
                      <a:pt x="89" y="25"/>
                    </a:lnTo>
                    <a:lnTo>
                      <a:pt x="84" y="23"/>
                    </a:lnTo>
                    <a:lnTo>
                      <a:pt x="76" y="17"/>
                    </a:lnTo>
                    <a:lnTo>
                      <a:pt x="70" y="11"/>
                    </a:lnTo>
                    <a:lnTo>
                      <a:pt x="66" y="6"/>
                    </a:lnTo>
                    <a:lnTo>
                      <a:pt x="63" y="2"/>
                    </a:lnTo>
                    <a:lnTo>
                      <a:pt x="62" y="0"/>
                    </a:lnTo>
                    <a:lnTo>
                      <a:pt x="62" y="1"/>
                    </a:lnTo>
                    <a:lnTo>
                      <a:pt x="0" y="34"/>
                    </a:lnTo>
                    <a:lnTo>
                      <a:pt x="2" y="37"/>
                    </a:lnTo>
                    <a:lnTo>
                      <a:pt x="7" y="44"/>
                    </a:lnTo>
                    <a:lnTo>
                      <a:pt x="13" y="52"/>
                    </a:lnTo>
                    <a:lnTo>
                      <a:pt x="22" y="62"/>
                    </a:lnTo>
                    <a:lnTo>
                      <a:pt x="34" y="72"/>
                    </a:lnTo>
                    <a:lnTo>
                      <a:pt x="47" y="82"/>
                    </a:lnTo>
                    <a:lnTo>
                      <a:pt x="56" y="88"/>
                    </a:lnTo>
                    <a:lnTo>
                      <a:pt x="66" y="93"/>
                    </a:lnTo>
                    <a:lnTo>
                      <a:pt x="76" y="97"/>
                    </a:lnTo>
                    <a:lnTo>
                      <a:pt x="86" y="100"/>
                    </a:lnTo>
                    <a:lnTo>
                      <a:pt x="82" y="99"/>
                    </a:lnTo>
                    <a:lnTo>
                      <a:pt x="109" y="33"/>
                    </a:lnTo>
                    <a:lnTo>
                      <a:pt x="107" y="33"/>
                    </a:lnTo>
                    <a:lnTo>
                      <a:pt x="105" y="32"/>
                    </a:lnTo>
                    <a:lnTo>
                      <a:pt x="109" y="3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56" name="Freeform 1155"/>
              <p:cNvSpPr>
                <a:spLocks/>
              </p:cNvSpPr>
              <p:nvPr/>
            </p:nvSpPr>
            <p:spPr bwMode="auto">
              <a:xfrm>
                <a:off x="5127" y="188"/>
                <a:ext cx="7" cy="10"/>
              </a:xfrm>
              <a:custGeom>
                <a:avLst/>
                <a:gdLst>
                  <a:gd name="T0" fmla="*/ 0 w 121"/>
                  <a:gd name="T1" fmla="*/ 0 h 108"/>
                  <a:gd name="T2" fmla="*/ 0 w 121"/>
                  <a:gd name="T3" fmla="*/ 0 h 108"/>
                  <a:gd name="T4" fmla="*/ 0 w 121"/>
                  <a:gd name="T5" fmla="*/ 0 h 108"/>
                  <a:gd name="T6" fmla="*/ 0 w 121"/>
                  <a:gd name="T7" fmla="*/ 0 h 108"/>
                  <a:gd name="T8" fmla="*/ 0 w 121"/>
                  <a:gd name="T9" fmla="*/ 0 h 108"/>
                  <a:gd name="T10" fmla="*/ 0 w 121"/>
                  <a:gd name="T11" fmla="*/ 0 h 108"/>
                  <a:gd name="T12" fmla="*/ 0 w 121"/>
                  <a:gd name="T13" fmla="*/ 0 h 108"/>
                  <a:gd name="T14" fmla="*/ 0 w 121"/>
                  <a:gd name="T15" fmla="*/ 0 h 108"/>
                  <a:gd name="T16" fmla="*/ 0 w 121"/>
                  <a:gd name="T17" fmla="*/ 0 h 108"/>
                  <a:gd name="T18" fmla="*/ 0 w 121"/>
                  <a:gd name="T19" fmla="*/ 0 h 108"/>
                  <a:gd name="T20" fmla="*/ 0 w 121"/>
                  <a:gd name="T21" fmla="*/ 0 h 108"/>
                  <a:gd name="T22" fmla="*/ 0 w 121"/>
                  <a:gd name="T23" fmla="*/ 0 h 108"/>
                  <a:gd name="T24" fmla="*/ 0 w 121"/>
                  <a:gd name="T25" fmla="*/ 0 h 108"/>
                  <a:gd name="T26" fmla="*/ 0 w 121"/>
                  <a:gd name="T27" fmla="*/ 0 h 108"/>
                  <a:gd name="T28" fmla="*/ 0 w 121"/>
                  <a:gd name="T29" fmla="*/ 0 h 108"/>
                  <a:gd name="T30" fmla="*/ 0 w 121"/>
                  <a:gd name="T31" fmla="*/ 0 h 108"/>
                  <a:gd name="T32" fmla="*/ 0 w 121"/>
                  <a:gd name="T33" fmla="*/ 0 h 108"/>
                  <a:gd name="T34" fmla="*/ 0 w 121"/>
                  <a:gd name="T35" fmla="*/ 0 h 108"/>
                  <a:gd name="T36" fmla="*/ 0 w 121"/>
                  <a:gd name="T37" fmla="*/ 0 h 108"/>
                  <a:gd name="T38" fmla="*/ 0 w 121"/>
                  <a:gd name="T39" fmla="*/ 0 h 108"/>
                  <a:gd name="T40" fmla="*/ 0 w 121"/>
                  <a:gd name="T41" fmla="*/ 0 h 108"/>
                  <a:gd name="T42" fmla="*/ 0 w 121"/>
                  <a:gd name="T43" fmla="*/ 0 h 108"/>
                  <a:gd name="T44" fmla="*/ 0 w 121"/>
                  <a:gd name="T45" fmla="*/ 0 h 108"/>
                  <a:gd name="T46" fmla="*/ 0 w 121"/>
                  <a:gd name="T47" fmla="*/ 0 h 1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
                  <a:gd name="T73" fmla="*/ 0 h 108"/>
                  <a:gd name="T74" fmla="*/ 121 w 121"/>
                  <a:gd name="T75" fmla="*/ 108 h 1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 h="108">
                    <a:moveTo>
                      <a:pt x="102" y="40"/>
                    </a:moveTo>
                    <a:lnTo>
                      <a:pt x="121" y="56"/>
                    </a:lnTo>
                    <a:lnTo>
                      <a:pt x="106" y="40"/>
                    </a:lnTo>
                    <a:lnTo>
                      <a:pt x="93" y="32"/>
                    </a:lnTo>
                    <a:lnTo>
                      <a:pt x="79" y="24"/>
                    </a:lnTo>
                    <a:lnTo>
                      <a:pt x="65" y="17"/>
                    </a:lnTo>
                    <a:lnTo>
                      <a:pt x="50" y="11"/>
                    </a:lnTo>
                    <a:lnTo>
                      <a:pt x="39" y="5"/>
                    </a:lnTo>
                    <a:lnTo>
                      <a:pt x="30" y="2"/>
                    </a:lnTo>
                    <a:lnTo>
                      <a:pt x="27" y="0"/>
                    </a:lnTo>
                    <a:lnTo>
                      <a:pt x="0" y="66"/>
                    </a:lnTo>
                    <a:lnTo>
                      <a:pt x="3" y="67"/>
                    </a:lnTo>
                    <a:lnTo>
                      <a:pt x="12" y="70"/>
                    </a:lnTo>
                    <a:lnTo>
                      <a:pt x="22" y="76"/>
                    </a:lnTo>
                    <a:lnTo>
                      <a:pt x="36" y="81"/>
                    </a:lnTo>
                    <a:lnTo>
                      <a:pt x="48" y="87"/>
                    </a:lnTo>
                    <a:lnTo>
                      <a:pt x="59" y="94"/>
                    </a:lnTo>
                    <a:lnTo>
                      <a:pt x="65" y="98"/>
                    </a:lnTo>
                    <a:lnTo>
                      <a:pt x="61" y="91"/>
                    </a:lnTo>
                    <a:lnTo>
                      <a:pt x="79" y="108"/>
                    </a:lnTo>
                    <a:lnTo>
                      <a:pt x="61" y="91"/>
                    </a:lnTo>
                    <a:lnTo>
                      <a:pt x="67" y="102"/>
                    </a:lnTo>
                    <a:lnTo>
                      <a:pt x="79" y="108"/>
                    </a:lnTo>
                    <a:lnTo>
                      <a:pt x="102" y="4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57" name="Freeform 1156"/>
              <p:cNvSpPr>
                <a:spLocks/>
              </p:cNvSpPr>
              <p:nvPr/>
            </p:nvSpPr>
            <p:spPr bwMode="auto">
              <a:xfrm>
                <a:off x="5131" y="192"/>
                <a:ext cx="11" cy="12"/>
              </a:xfrm>
              <a:custGeom>
                <a:avLst/>
                <a:gdLst>
                  <a:gd name="T0" fmla="*/ 0 w 190"/>
                  <a:gd name="T1" fmla="*/ 0 h 132"/>
                  <a:gd name="T2" fmla="*/ 0 w 190"/>
                  <a:gd name="T3" fmla="*/ 0 h 132"/>
                  <a:gd name="T4" fmla="*/ 0 w 190"/>
                  <a:gd name="T5" fmla="*/ 0 h 132"/>
                  <a:gd name="T6" fmla="*/ 0 w 190"/>
                  <a:gd name="T7" fmla="*/ 0 h 132"/>
                  <a:gd name="T8" fmla="*/ 0 w 190"/>
                  <a:gd name="T9" fmla="*/ 0 h 132"/>
                  <a:gd name="T10" fmla="*/ 0 w 190"/>
                  <a:gd name="T11" fmla="*/ 0 h 132"/>
                  <a:gd name="T12" fmla="*/ 0 w 190"/>
                  <a:gd name="T13" fmla="*/ 0 h 132"/>
                  <a:gd name="T14" fmla="*/ 0 w 190"/>
                  <a:gd name="T15" fmla="*/ 0 h 132"/>
                  <a:gd name="T16" fmla="*/ 0 w 190"/>
                  <a:gd name="T17" fmla="*/ 0 h 132"/>
                  <a:gd name="T18" fmla="*/ 0 w 190"/>
                  <a:gd name="T19" fmla="*/ 0 h 132"/>
                  <a:gd name="T20" fmla="*/ 0 w 190"/>
                  <a:gd name="T21" fmla="*/ 0 h 132"/>
                  <a:gd name="T22" fmla="*/ 0 w 190"/>
                  <a:gd name="T23" fmla="*/ 0 h 132"/>
                  <a:gd name="T24" fmla="*/ 0 w 190"/>
                  <a:gd name="T25" fmla="*/ 0 h 132"/>
                  <a:gd name="T26" fmla="*/ 0 w 190"/>
                  <a:gd name="T27" fmla="*/ 0 h 132"/>
                  <a:gd name="T28" fmla="*/ 0 w 190"/>
                  <a:gd name="T29" fmla="*/ 0 h 132"/>
                  <a:gd name="T30" fmla="*/ 0 w 190"/>
                  <a:gd name="T31" fmla="*/ 0 h 132"/>
                  <a:gd name="T32" fmla="*/ 0 w 190"/>
                  <a:gd name="T33" fmla="*/ 0 h 132"/>
                  <a:gd name="T34" fmla="*/ 0 w 190"/>
                  <a:gd name="T35" fmla="*/ 0 h 132"/>
                  <a:gd name="T36" fmla="*/ 0 w 190"/>
                  <a:gd name="T37" fmla="*/ 0 h 132"/>
                  <a:gd name="T38" fmla="*/ 0 w 190"/>
                  <a:gd name="T39" fmla="*/ 0 h 132"/>
                  <a:gd name="T40" fmla="*/ 0 w 190"/>
                  <a:gd name="T41" fmla="*/ 0 h 132"/>
                  <a:gd name="T42" fmla="*/ 0 w 190"/>
                  <a:gd name="T43" fmla="*/ 0 h 132"/>
                  <a:gd name="T44" fmla="*/ 0 w 190"/>
                  <a:gd name="T45" fmla="*/ 0 h 132"/>
                  <a:gd name="T46" fmla="*/ 0 w 190"/>
                  <a:gd name="T47" fmla="*/ 0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0"/>
                  <a:gd name="T73" fmla="*/ 0 h 132"/>
                  <a:gd name="T74" fmla="*/ 190 w 190"/>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0" h="132">
                    <a:moveTo>
                      <a:pt x="190" y="67"/>
                    </a:moveTo>
                    <a:lnTo>
                      <a:pt x="190" y="67"/>
                    </a:lnTo>
                    <a:lnTo>
                      <a:pt x="170" y="58"/>
                    </a:lnTo>
                    <a:lnTo>
                      <a:pt x="145" y="47"/>
                    </a:lnTo>
                    <a:lnTo>
                      <a:pt x="118" y="37"/>
                    </a:lnTo>
                    <a:lnTo>
                      <a:pt x="90" y="26"/>
                    </a:lnTo>
                    <a:lnTo>
                      <a:pt x="64" y="16"/>
                    </a:lnTo>
                    <a:lnTo>
                      <a:pt x="44" y="8"/>
                    </a:lnTo>
                    <a:lnTo>
                      <a:pt x="29" y="3"/>
                    </a:lnTo>
                    <a:lnTo>
                      <a:pt x="23" y="0"/>
                    </a:lnTo>
                    <a:lnTo>
                      <a:pt x="0" y="68"/>
                    </a:lnTo>
                    <a:lnTo>
                      <a:pt x="5" y="69"/>
                    </a:lnTo>
                    <a:lnTo>
                      <a:pt x="20" y="75"/>
                    </a:lnTo>
                    <a:lnTo>
                      <a:pt x="41" y="83"/>
                    </a:lnTo>
                    <a:lnTo>
                      <a:pt x="67" y="92"/>
                    </a:lnTo>
                    <a:lnTo>
                      <a:pt x="94" y="103"/>
                    </a:lnTo>
                    <a:lnTo>
                      <a:pt x="120" y="114"/>
                    </a:lnTo>
                    <a:lnTo>
                      <a:pt x="144" y="123"/>
                    </a:lnTo>
                    <a:lnTo>
                      <a:pt x="162" y="132"/>
                    </a:lnTo>
                    <a:lnTo>
                      <a:pt x="163" y="132"/>
                    </a:lnTo>
                    <a:lnTo>
                      <a:pt x="162" y="132"/>
                    </a:lnTo>
                    <a:lnTo>
                      <a:pt x="163" y="132"/>
                    </a:lnTo>
                    <a:lnTo>
                      <a:pt x="190"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58" name="Freeform 1157"/>
              <p:cNvSpPr>
                <a:spLocks/>
              </p:cNvSpPr>
              <p:nvPr/>
            </p:nvSpPr>
            <p:spPr bwMode="auto">
              <a:xfrm>
                <a:off x="5140" y="198"/>
                <a:ext cx="11" cy="15"/>
              </a:xfrm>
              <a:custGeom>
                <a:avLst/>
                <a:gdLst>
                  <a:gd name="T0" fmla="*/ 0 w 196"/>
                  <a:gd name="T1" fmla="*/ 0 h 166"/>
                  <a:gd name="T2" fmla="*/ 0 w 196"/>
                  <a:gd name="T3" fmla="*/ 0 h 166"/>
                  <a:gd name="T4" fmla="*/ 0 w 196"/>
                  <a:gd name="T5" fmla="*/ 0 h 166"/>
                  <a:gd name="T6" fmla="*/ 0 w 196"/>
                  <a:gd name="T7" fmla="*/ 0 h 166"/>
                  <a:gd name="T8" fmla="*/ 0 w 196"/>
                  <a:gd name="T9" fmla="*/ 0 h 166"/>
                  <a:gd name="T10" fmla="*/ 0 w 196"/>
                  <a:gd name="T11" fmla="*/ 0 h 166"/>
                  <a:gd name="T12" fmla="*/ 0 w 196"/>
                  <a:gd name="T13" fmla="*/ 0 h 166"/>
                  <a:gd name="T14" fmla="*/ 0 w 196"/>
                  <a:gd name="T15" fmla="*/ 0 h 166"/>
                  <a:gd name="T16" fmla="*/ 0 w 196"/>
                  <a:gd name="T17" fmla="*/ 0 h 166"/>
                  <a:gd name="T18" fmla="*/ 0 w 196"/>
                  <a:gd name="T19" fmla="*/ 0 h 166"/>
                  <a:gd name="T20" fmla="*/ 0 w 196"/>
                  <a:gd name="T21" fmla="*/ 0 h 166"/>
                  <a:gd name="T22" fmla="*/ 0 w 196"/>
                  <a:gd name="T23" fmla="*/ 0 h 166"/>
                  <a:gd name="T24" fmla="*/ 0 w 196"/>
                  <a:gd name="T25" fmla="*/ 0 h 166"/>
                  <a:gd name="T26" fmla="*/ 0 w 196"/>
                  <a:gd name="T27" fmla="*/ 0 h 166"/>
                  <a:gd name="T28" fmla="*/ 0 w 196"/>
                  <a:gd name="T29" fmla="*/ 0 h 166"/>
                  <a:gd name="T30" fmla="*/ 0 w 196"/>
                  <a:gd name="T31" fmla="*/ 0 h 166"/>
                  <a:gd name="T32" fmla="*/ 0 w 196"/>
                  <a:gd name="T33" fmla="*/ 0 h 166"/>
                  <a:gd name="T34" fmla="*/ 0 w 196"/>
                  <a:gd name="T35" fmla="*/ 0 h 166"/>
                  <a:gd name="T36" fmla="*/ 0 w 196"/>
                  <a:gd name="T37" fmla="*/ 0 h 166"/>
                  <a:gd name="T38" fmla="*/ 0 w 196"/>
                  <a:gd name="T39" fmla="*/ 0 h 166"/>
                  <a:gd name="T40" fmla="*/ 0 w 196"/>
                  <a:gd name="T41" fmla="*/ 0 h 166"/>
                  <a:gd name="T42" fmla="*/ 0 w 196"/>
                  <a:gd name="T43" fmla="*/ 0 h 166"/>
                  <a:gd name="T44" fmla="*/ 0 w 196"/>
                  <a:gd name="T45" fmla="*/ 0 h 166"/>
                  <a:gd name="T46" fmla="*/ 0 w 196"/>
                  <a:gd name="T47" fmla="*/ 0 h 166"/>
                  <a:gd name="T48" fmla="*/ 0 w 196"/>
                  <a:gd name="T49" fmla="*/ 0 h 166"/>
                  <a:gd name="T50" fmla="*/ 0 w 196"/>
                  <a:gd name="T51" fmla="*/ 0 h 166"/>
                  <a:gd name="T52" fmla="*/ 0 w 196"/>
                  <a:gd name="T53" fmla="*/ 0 h 166"/>
                  <a:gd name="T54" fmla="*/ 0 w 196"/>
                  <a:gd name="T55" fmla="*/ 0 h 166"/>
                  <a:gd name="T56" fmla="*/ 0 w 196"/>
                  <a:gd name="T57" fmla="*/ 0 h 166"/>
                  <a:gd name="T58" fmla="*/ 0 w 196"/>
                  <a:gd name="T59" fmla="*/ 0 h 166"/>
                  <a:gd name="T60" fmla="*/ 0 w 196"/>
                  <a:gd name="T61" fmla="*/ 0 h 166"/>
                  <a:gd name="T62" fmla="*/ 0 w 196"/>
                  <a:gd name="T63" fmla="*/ 0 h 166"/>
                  <a:gd name="T64" fmla="*/ 0 w 196"/>
                  <a:gd name="T65" fmla="*/ 0 h 166"/>
                  <a:gd name="T66" fmla="*/ 0 w 196"/>
                  <a:gd name="T67" fmla="*/ 0 h 166"/>
                  <a:gd name="T68" fmla="*/ 0 w 196"/>
                  <a:gd name="T69" fmla="*/ 0 h 166"/>
                  <a:gd name="T70" fmla="*/ 0 w 196"/>
                  <a:gd name="T71" fmla="*/ 0 h 1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6"/>
                  <a:gd name="T109" fmla="*/ 0 h 166"/>
                  <a:gd name="T110" fmla="*/ 196 w 196"/>
                  <a:gd name="T111" fmla="*/ 166 h 1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6" h="166">
                    <a:moveTo>
                      <a:pt x="194" y="166"/>
                    </a:moveTo>
                    <a:lnTo>
                      <a:pt x="195" y="153"/>
                    </a:lnTo>
                    <a:lnTo>
                      <a:pt x="193" y="144"/>
                    </a:lnTo>
                    <a:lnTo>
                      <a:pt x="191" y="133"/>
                    </a:lnTo>
                    <a:lnTo>
                      <a:pt x="187" y="125"/>
                    </a:lnTo>
                    <a:lnTo>
                      <a:pt x="182" y="115"/>
                    </a:lnTo>
                    <a:lnTo>
                      <a:pt x="172" y="100"/>
                    </a:lnTo>
                    <a:lnTo>
                      <a:pt x="160" y="86"/>
                    </a:lnTo>
                    <a:lnTo>
                      <a:pt x="146" y="73"/>
                    </a:lnTo>
                    <a:lnTo>
                      <a:pt x="133" y="62"/>
                    </a:lnTo>
                    <a:lnTo>
                      <a:pt x="118" y="51"/>
                    </a:lnTo>
                    <a:lnTo>
                      <a:pt x="103" y="41"/>
                    </a:lnTo>
                    <a:lnTo>
                      <a:pt x="75" y="24"/>
                    </a:lnTo>
                    <a:lnTo>
                      <a:pt x="51" y="11"/>
                    </a:lnTo>
                    <a:lnTo>
                      <a:pt x="34" y="3"/>
                    </a:lnTo>
                    <a:lnTo>
                      <a:pt x="27" y="0"/>
                    </a:lnTo>
                    <a:lnTo>
                      <a:pt x="0" y="65"/>
                    </a:lnTo>
                    <a:lnTo>
                      <a:pt x="5" y="67"/>
                    </a:lnTo>
                    <a:lnTo>
                      <a:pt x="20" y="74"/>
                    </a:lnTo>
                    <a:lnTo>
                      <a:pt x="42" y="86"/>
                    </a:lnTo>
                    <a:lnTo>
                      <a:pt x="66" y="101"/>
                    </a:lnTo>
                    <a:lnTo>
                      <a:pt x="79" y="110"/>
                    </a:lnTo>
                    <a:lnTo>
                      <a:pt x="90" y="118"/>
                    </a:lnTo>
                    <a:lnTo>
                      <a:pt x="102" y="128"/>
                    </a:lnTo>
                    <a:lnTo>
                      <a:pt x="111" y="136"/>
                    </a:lnTo>
                    <a:lnTo>
                      <a:pt x="118" y="145"/>
                    </a:lnTo>
                    <a:lnTo>
                      <a:pt x="123" y="153"/>
                    </a:lnTo>
                    <a:lnTo>
                      <a:pt x="124" y="154"/>
                    </a:lnTo>
                    <a:lnTo>
                      <a:pt x="126" y="158"/>
                    </a:lnTo>
                    <a:lnTo>
                      <a:pt x="127" y="160"/>
                    </a:lnTo>
                    <a:lnTo>
                      <a:pt x="127" y="161"/>
                    </a:lnTo>
                    <a:lnTo>
                      <a:pt x="128" y="148"/>
                    </a:lnTo>
                    <a:lnTo>
                      <a:pt x="194" y="166"/>
                    </a:lnTo>
                    <a:lnTo>
                      <a:pt x="196" y="160"/>
                    </a:lnTo>
                    <a:lnTo>
                      <a:pt x="195" y="153"/>
                    </a:lnTo>
                    <a:lnTo>
                      <a:pt x="194" y="1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59" name="Freeform 1158"/>
              <p:cNvSpPr>
                <a:spLocks/>
              </p:cNvSpPr>
              <p:nvPr/>
            </p:nvSpPr>
            <p:spPr bwMode="auto">
              <a:xfrm>
                <a:off x="5147" y="212"/>
                <a:ext cx="4" cy="14"/>
              </a:xfrm>
              <a:custGeom>
                <a:avLst/>
                <a:gdLst>
                  <a:gd name="T0" fmla="*/ 0 w 78"/>
                  <a:gd name="T1" fmla="*/ 0 h 159"/>
                  <a:gd name="T2" fmla="*/ 0 w 78"/>
                  <a:gd name="T3" fmla="*/ 0 h 159"/>
                  <a:gd name="T4" fmla="*/ 0 w 78"/>
                  <a:gd name="T5" fmla="*/ 0 h 159"/>
                  <a:gd name="T6" fmla="*/ 0 w 78"/>
                  <a:gd name="T7" fmla="*/ 0 h 159"/>
                  <a:gd name="T8" fmla="*/ 0 w 78"/>
                  <a:gd name="T9" fmla="*/ 0 h 159"/>
                  <a:gd name="T10" fmla="*/ 0 w 78"/>
                  <a:gd name="T11" fmla="*/ 0 h 159"/>
                  <a:gd name="T12" fmla="*/ 0 w 78"/>
                  <a:gd name="T13" fmla="*/ 0 h 159"/>
                  <a:gd name="T14" fmla="*/ 0 w 78"/>
                  <a:gd name="T15" fmla="*/ 0 h 159"/>
                  <a:gd name="T16" fmla="*/ 0 w 78"/>
                  <a:gd name="T17" fmla="*/ 0 h 159"/>
                  <a:gd name="T18" fmla="*/ 0 w 78"/>
                  <a:gd name="T19" fmla="*/ 0 h 159"/>
                  <a:gd name="T20" fmla="*/ 0 w 78"/>
                  <a:gd name="T21" fmla="*/ 0 h 159"/>
                  <a:gd name="T22" fmla="*/ 0 w 78"/>
                  <a:gd name="T23" fmla="*/ 0 h 159"/>
                  <a:gd name="T24" fmla="*/ 0 w 78"/>
                  <a:gd name="T25" fmla="*/ 0 h 159"/>
                  <a:gd name="T26" fmla="*/ 0 w 78"/>
                  <a:gd name="T27" fmla="*/ 0 h 159"/>
                  <a:gd name="T28" fmla="*/ 0 w 78"/>
                  <a:gd name="T29" fmla="*/ 0 h 159"/>
                  <a:gd name="T30" fmla="*/ 0 w 78"/>
                  <a:gd name="T31" fmla="*/ 0 h 159"/>
                  <a:gd name="T32" fmla="*/ 0 w 78"/>
                  <a:gd name="T33" fmla="*/ 0 h 159"/>
                  <a:gd name="T34" fmla="*/ 0 w 78"/>
                  <a:gd name="T35" fmla="*/ 0 h 159"/>
                  <a:gd name="T36" fmla="*/ 0 w 78"/>
                  <a:gd name="T37" fmla="*/ 0 h 159"/>
                  <a:gd name="T38" fmla="*/ 0 w 78"/>
                  <a:gd name="T39" fmla="*/ 0 h 159"/>
                  <a:gd name="T40" fmla="*/ 0 w 78"/>
                  <a:gd name="T41" fmla="*/ 0 h 159"/>
                  <a:gd name="T42" fmla="*/ 0 w 78"/>
                  <a:gd name="T43" fmla="*/ 0 h 159"/>
                  <a:gd name="T44" fmla="*/ 0 w 78"/>
                  <a:gd name="T45" fmla="*/ 0 h 159"/>
                  <a:gd name="T46" fmla="*/ 0 w 78"/>
                  <a:gd name="T47" fmla="*/ 0 h 159"/>
                  <a:gd name="T48" fmla="*/ 0 w 78"/>
                  <a:gd name="T49" fmla="*/ 0 h 159"/>
                  <a:gd name="T50" fmla="*/ 0 w 78"/>
                  <a:gd name="T51" fmla="*/ 0 h 159"/>
                  <a:gd name="T52" fmla="*/ 0 w 7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159"/>
                  <a:gd name="T83" fmla="*/ 78 w 7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159">
                    <a:moveTo>
                      <a:pt x="78" y="109"/>
                    </a:moveTo>
                    <a:lnTo>
                      <a:pt x="77" y="107"/>
                    </a:lnTo>
                    <a:lnTo>
                      <a:pt x="75" y="104"/>
                    </a:lnTo>
                    <a:lnTo>
                      <a:pt x="73" y="98"/>
                    </a:lnTo>
                    <a:lnTo>
                      <a:pt x="72" y="93"/>
                    </a:lnTo>
                    <a:lnTo>
                      <a:pt x="71" y="86"/>
                    </a:lnTo>
                    <a:lnTo>
                      <a:pt x="70" y="77"/>
                    </a:lnTo>
                    <a:lnTo>
                      <a:pt x="70" y="68"/>
                    </a:lnTo>
                    <a:lnTo>
                      <a:pt x="70" y="61"/>
                    </a:lnTo>
                    <a:lnTo>
                      <a:pt x="72" y="44"/>
                    </a:lnTo>
                    <a:lnTo>
                      <a:pt x="74" y="30"/>
                    </a:lnTo>
                    <a:lnTo>
                      <a:pt x="75" y="20"/>
                    </a:lnTo>
                    <a:lnTo>
                      <a:pt x="76" y="18"/>
                    </a:lnTo>
                    <a:lnTo>
                      <a:pt x="10" y="0"/>
                    </a:lnTo>
                    <a:lnTo>
                      <a:pt x="9" y="5"/>
                    </a:lnTo>
                    <a:lnTo>
                      <a:pt x="5" y="17"/>
                    </a:lnTo>
                    <a:lnTo>
                      <a:pt x="2" y="35"/>
                    </a:lnTo>
                    <a:lnTo>
                      <a:pt x="1" y="56"/>
                    </a:lnTo>
                    <a:lnTo>
                      <a:pt x="0" y="68"/>
                    </a:lnTo>
                    <a:lnTo>
                      <a:pt x="0" y="81"/>
                    </a:lnTo>
                    <a:lnTo>
                      <a:pt x="1" y="94"/>
                    </a:lnTo>
                    <a:lnTo>
                      <a:pt x="4" y="107"/>
                    </a:lnTo>
                    <a:lnTo>
                      <a:pt x="8" y="121"/>
                    </a:lnTo>
                    <a:lnTo>
                      <a:pt x="13" y="135"/>
                    </a:lnTo>
                    <a:lnTo>
                      <a:pt x="20" y="147"/>
                    </a:lnTo>
                    <a:lnTo>
                      <a:pt x="30" y="159"/>
                    </a:lnTo>
                    <a:lnTo>
                      <a:pt x="78" y="10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60" name="Freeform 1159"/>
              <p:cNvSpPr>
                <a:spLocks/>
              </p:cNvSpPr>
              <p:nvPr/>
            </p:nvSpPr>
            <p:spPr bwMode="auto">
              <a:xfrm>
                <a:off x="5148" y="222"/>
                <a:ext cx="6" cy="10"/>
              </a:xfrm>
              <a:custGeom>
                <a:avLst/>
                <a:gdLst>
                  <a:gd name="T0" fmla="*/ 0 w 106"/>
                  <a:gd name="T1" fmla="*/ 0 h 111"/>
                  <a:gd name="T2" fmla="*/ 0 w 106"/>
                  <a:gd name="T3" fmla="*/ 0 h 111"/>
                  <a:gd name="T4" fmla="*/ 0 w 106"/>
                  <a:gd name="T5" fmla="*/ 0 h 111"/>
                  <a:gd name="T6" fmla="*/ 0 w 106"/>
                  <a:gd name="T7" fmla="*/ 0 h 111"/>
                  <a:gd name="T8" fmla="*/ 0 w 106"/>
                  <a:gd name="T9" fmla="*/ 0 h 111"/>
                  <a:gd name="T10" fmla="*/ 0 w 106"/>
                  <a:gd name="T11" fmla="*/ 0 h 111"/>
                  <a:gd name="T12" fmla="*/ 0 w 106"/>
                  <a:gd name="T13" fmla="*/ 0 h 111"/>
                  <a:gd name="T14" fmla="*/ 0 w 106"/>
                  <a:gd name="T15" fmla="*/ 0 h 111"/>
                  <a:gd name="T16" fmla="*/ 0 w 106"/>
                  <a:gd name="T17" fmla="*/ 0 h 111"/>
                  <a:gd name="T18" fmla="*/ 0 w 106"/>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111"/>
                  <a:gd name="T32" fmla="*/ 106 w 106"/>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111">
                    <a:moveTo>
                      <a:pt x="106" y="66"/>
                    </a:moveTo>
                    <a:lnTo>
                      <a:pt x="106" y="65"/>
                    </a:lnTo>
                    <a:lnTo>
                      <a:pt x="53" y="0"/>
                    </a:lnTo>
                    <a:lnTo>
                      <a:pt x="0" y="46"/>
                    </a:lnTo>
                    <a:lnTo>
                      <a:pt x="53" y="111"/>
                    </a:lnTo>
                    <a:lnTo>
                      <a:pt x="106" y="66"/>
                    </a:lnTo>
                    <a:lnTo>
                      <a:pt x="106" y="65"/>
                    </a:lnTo>
                    <a:lnTo>
                      <a:pt x="106" y="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61" name="Freeform 1160"/>
              <p:cNvSpPr>
                <a:spLocks/>
              </p:cNvSpPr>
              <p:nvPr/>
            </p:nvSpPr>
            <p:spPr bwMode="auto">
              <a:xfrm>
                <a:off x="5151" y="228"/>
                <a:ext cx="6" cy="8"/>
              </a:xfrm>
              <a:custGeom>
                <a:avLst/>
                <a:gdLst>
                  <a:gd name="T0" fmla="*/ 0 w 101"/>
                  <a:gd name="T1" fmla="*/ 0 h 96"/>
                  <a:gd name="T2" fmla="*/ 0 w 101"/>
                  <a:gd name="T3" fmla="*/ 0 h 96"/>
                  <a:gd name="T4" fmla="*/ 0 w 101"/>
                  <a:gd name="T5" fmla="*/ 0 h 96"/>
                  <a:gd name="T6" fmla="*/ 0 w 101"/>
                  <a:gd name="T7" fmla="*/ 0 h 96"/>
                  <a:gd name="T8" fmla="*/ 0 w 101"/>
                  <a:gd name="T9" fmla="*/ 0 h 96"/>
                  <a:gd name="T10" fmla="*/ 0 w 101"/>
                  <a:gd name="T11" fmla="*/ 0 h 96"/>
                  <a:gd name="T12" fmla="*/ 0 w 101"/>
                  <a:gd name="T13" fmla="*/ 0 h 96"/>
                  <a:gd name="T14" fmla="*/ 0 w 101"/>
                  <a:gd name="T15" fmla="*/ 0 h 96"/>
                  <a:gd name="T16" fmla="*/ 0 w 101"/>
                  <a:gd name="T17" fmla="*/ 0 h 96"/>
                  <a:gd name="T18" fmla="*/ 0 w 101"/>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96"/>
                  <a:gd name="T32" fmla="*/ 101 w 101"/>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96">
                    <a:moveTo>
                      <a:pt x="101" y="63"/>
                    </a:moveTo>
                    <a:lnTo>
                      <a:pt x="95" y="52"/>
                    </a:lnTo>
                    <a:lnTo>
                      <a:pt x="53" y="0"/>
                    </a:lnTo>
                    <a:lnTo>
                      <a:pt x="0" y="45"/>
                    </a:lnTo>
                    <a:lnTo>
                      <a:pt x="41" y="96"/>
                    </a:lnTo>
                    <a:lnTo>
                      <a:pt x="34" y="85"/>
                    </a:lnTo>
                    <a:lnTo>
                      <a:pt x="101" y="63"/>
                    </a:lnTo>
                    <a:lnTo>
                      <a:pt x="99" y="57"/>
                    </a:lnTo>
                    <a:lnTo>
                      <a:pt x="95" y="52"/>
                    </a:lnTo>
                    <a:lnTo>
                      <a:pt x="101" y="6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62" name="Freeform 1161"/>
              <p:cNvSpPr>
                <a:spLocks/>
              </p:cNvSpPr>
              <p:nvPr/>
            </p:nvSpPr>
            <p:spPr bwMode="auto">
              <a:xfrm>
                <a:off x="5153" y="233"/>
                <a:ext cx="5" cy="9"/>
              </a:xfrm>
              <a:custGeom>
                <a:avLst/>
                <a:gdLst>
                  <a:gd name="T0" fmla="*/ 0 w 84"/>
                  <a:gd name="T1" fmla="*/ 0 h 91"/>
                  <a:gd name="T2" fmla="*/ 0 w 84"/>
                  <a:gd name="T3" fmla="*/ 0 h 91"/>
                  <a:gd name="T4" fmla="*/ 0 w 84"/>
                  <a:gd name="T5" fmla="*/ 0 h 91"/>
                  <a:gd name="T6" fmla="*/ 0 w 84"/>
                  <a:gd name="T7" fmla="*/ 0 h 91"/>
                  <a:gd name="T8" fmla="*/ 0 w 84"/>
                  <a:gd name="T9" fmla="*/ 0 h 91"/>
                  <a:gd name="T10" fmla="*/ 0 w 84"/>
                  <a:gd name="T11" fmla="*/ 0 h 91"/>
                  <a:gd name="T12" fmla="*/ 0 w 84"/>
                  <a:gd name="T13" fmla="*/ 0 h 91"/>
                  <a:gd name="T14" fmla="*/ 0 w 84"/>
                  <a:gd name="T15" fmla="*/ 0 h 91"/>
                  <a:gd name="T16" fmla="*/ 0 w 84"/>
                  <a:gd name="T17" fmla="*/ 0 h 91"/>
                  <a:gd name="T18" fmla="*/ 0 w 84"/>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91"/>
                  <a:gd name="T32" fmla="*/ 84 w 84"/>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91">
                    <a:moveTo>
                      <a:pt x="78" y="46"/>
                    </a:moveTo>
                    <a:lnTo>
                      <a:pt x="84" y="58"/>
                    </a:lnTo>
                    <a:lnTo>
                      <a:pt x="67" y="0"/>
                    </a:lnTo>
                    <a:lnTo>
                      <a:pt x="0" y="22"/>
                    </a:lnTo>
                    <a:lnTo>
                      <a:pt x="19" y="79"/>
                    </a:lnTo>
                    <a:lnTo>
                      <a:pt x="25" y="91"/>
                    </a:lnTo>
                    <a:lnTo>
                      <a:pt x="19" y="79"/>
                    </a:lnTo>
                    <a:lnTo>
                      <a:pt x="20" y="86"/>
                    </a:lnTo>
                    <a:lnTo>
                      <a:pt x="25" y="91"/>
                    </a:lnTo>
                    <a:lnTo>
                      <a:pt x="78" y="4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63" name="Freeform 1162"/>
              <p:cNvSpPr>
                <a:spLocks/>
              </p:cNvSpPr>
              <p:nvPr/>
            </p:nvSpPr>
            <p:spPr bwMode="auto">
              <a:xfrm>
                <a:off x="5155" y="238"/>
                <a:ext cx="5" cy="8"/>
              </a:xfrm>
              <a:custGeom>
                <a:avLst/>
                <a:gdLst>
                  <a:gd name="T0" fmla="*/ 0 w 101"/>
                  <a:gd name="T1" fmla="*/ 0 h 96"/>
                  <a:gd name="T2" fmla="*/ 0 w 101"/>
                  <a:gd name="T3" fmla="*/ 0 h 96"/>
                  <a:gd name="T4" fmla="*/ 0 w 101"/>
                  <a:gd name="T5" fmla="*/ 0 h 96"/>
                  <a:gd name="T6" fmla="*/ 0 w 101"/>
                  <a:gd name="T7" fmla="*/ 0 h 96"/>
                  <a:gd name="T8" fmla="*/ 0 w 101"/>
                  <a:gd name="T9" fmla="*/ 0 h 96"/>
                  <a:gd name="T10" fmla="*/ 0 w 101"/>
                  <a:gd name="T11" fmla="*/ 0 h 96"/>
                  <a:gd name="T12" fmla="*/ 0 w 101"/>
                  <a:gd name="T13" fmla="*/ 0 h 96"/>
                  <a:gd name="T14" fmla="*/ 0 w 101"/>
                  <a:gd name="T15" fmla="*/ 0 h 96"/>
                  <a:gd name="T16" fmla="*/ 0 w 101"/>
                  <a:gd name="T17" fmla="*/ 0 h 96"/>
                  <a:gd name="T18" fmla="*/ 0 w 101"/>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96"/>
                  <a:gd name="T32" fmla="*/ 101 w 101"/>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96">
                    <a:moveTo>
                      <a:pt x="101" y="65"/>
                    </a:moveTo>
                    <a:lnTo>
                      <a:pt x="95" y="52"/>
                    </a:lnTo>
                    <a:lnTo>
                      <a:pt x="53" y="0"/>
                    </a:lnTo>
                    <a:lnTo>
                      <a:pt x="0" y="45"/>
                    </a:lnTo>
                    <a:lnTo>
                      <a:pt x="41" y="96"/>
                    </a:lnTo>
                    <a:lnTo>
                      <a:pt x="35" y="83"/>
                    </a:lnTo>
                    <a:lnTo>
                      <a:pt x="101" y="65"/>
                    </a:lnTo>
                    <a:lnTo>
                      <a:pt x="99" y="58"/>
                    </a:lnTo>
                    <a:lnTo>
                      <a:pt x="95" y="52"/>
                    </a:lnTo>
                    <a:lnTo>
                      <a:pt x="101"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64" name="Freeform 1163"/>
              <p:cNvSpPr>
                <a:spLocks/>
              </p:cNvSpPr>
              <p:nvPr/>
            </p:nvSpPr>
            <p:spPr bwMode="auto">
              <a:xfrm>
                <a:off x="5157" y="243"/>
                <a:ext cx="4" cy="7"/>
              </a:xfrm>
              <a:custGeom>
                <a:avLst/>
                <a:gdLst>
                  <a:gd name="T0" fmla="*/ 0 w 78"/>
                  <a:gd name="T1" fmla="*/ 0 h 67"/>
                  <a:gd name="T2" fmla="*/ 0 w 78"/>
                  <a:gd name="T3" fmla="*/ 0 h 67"/>
                  <a:gd name="T4" fmla="*/ 0 w 78"/>
                  <a:gd name="T5" fmla="*/ 0 h 67"/>
                  <a:gd name="T6" fmla="*/ 0 w 78"/>
                  <a:gd name="T7" fmla="*/ 0 h 67"/>
                  <a:gd name="T8" fmla="*/ 0 w 78"/>
                  <a:gd name="T9" fmla="*/ 0 h 67"/>
                  <a:gd name="T10" fmla="*/ 0 w 78"/>
                  <a:gd name="T11" fmla="*/ 0 h 67"/>
                  <a:gd name="T12" fmla="*/ 0 60000 65536"/>
                  <a:gd name="T13" fmla="*/ 0 60000 65536"/>
                  <a:gd name="T14" fmla="*/ 0 60000 65536"/>
                  <a:gd name="T15" fmla="*/ 0 60000 65536"/>
                  <a:gd name="T16" fmla="*/ 0 60000 65536"/>
                  <a:gd name="T17" fmla="*/ 0 60000 65536"/>
                  <a:gd name="T18" fmla="*/ 0 w 78"/>
                  <a:gd name="T19" fmla="*/ 0 h 67"/>
                  <a:gd name="T20" fmla="*/ 78 w 78"/>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78" h="67">
                    <a:moveTo>
                      <a:pt x="44" y="58"/>
                    </a:moveTo>
                    <a:lnTo>
                      <a:pt x="78" y="50"/>
                    </a:lnTo>
                    <a:lnTo>
                      <a:pt x="66" y="0"/>
                    </a:lnTo>
                    <a:lnTo>
                      <a:pt x="0" y="18"/>
                    </a:lnTo>
                    <a:lnTo>
                      <a:pt x="11" y="67"/>
                    </a:lnTo>
                    <a:lnTo>
                      <a:pt x="44" y="5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65" name="Freeform 1164"/>
              <p:cNvSpPr>
                <a:spLocks/>
              </p:cNvSpPr>
              <p:nvPr/>
            </p:nvSpPr>
            <p:spPr bwMode="auto">
              <a:xfrm>
                <a:off x="5159" y="246"/>
                <a:ext cx="5" cy="8"/>
              </a:xfrm>
              <a:custGeom>
                <a:avLst/>
                <a:gdLst>
                  <a:gd name="T0" fmla="*/ 0 w 104"/>
                  <a:gd name="T1" fmla="*/ 0 h 97"/>
                  <a:gd name="T2" fmla="*/ 0 w 104"/>
                  <a:gd name="T3" fmla="*/ 0 h 97"/>
                  <a:gd name="T4" fmla="*/ 0 w 104"/>
                  <a:gd name="T5" fmla="*/ 0 h 97"/>
                  <a:gd name="T6" fmla="*/ 0 w 104"/>
                  <a:gd name="T7" fmla="*/ 0 h 97"/>
                  <a:gd name="T8" fmla="*/ 0 w 104"/>
                  <a:gd name="T9" fmla="*/ 0 h 97"/>
                  <a:gd name="T10" fmla="*/ 0 w 104"/>
                  <a:gd name="T11" fmla="*/ 0 h 97"/>
                  <a:gd name="T12" fmla="*/ 0 w 104"/>
                  <a:gd name="T13" fmla="*/ 0 h 97"/>
                  <a:gd name="T14" fmla="*/ 0 w 104"/>
                  <a:gd name="T15" fmla="*/ 0 h 97"/>
                  <a:gd name="T16" fmla="*/ 0 w 104"/>
                  <a:gd name="T17" fmla="*/ 0 h 97"/>
                  <a:gd name="T18" fmla="*/ 0 w 104"/>
                  <a:gd name="T19" fmla="*/ 0 h 97"/>
                  <a:gd name="T20" fmla="*/ 0 w 104"/>
                  <a:gd name="T21" fmla="*/ 0 h 97"/>
                  <a:gd name="T22" fmla="*/ 0 w 104"/>
                  <a:gd name="T23" fmla="*/ 0 h 97"/>
                  <a:gd name="T24" fmla="*/ 0 w 104"/>
                  <a:gd name="T25" fmla="*/ 0 h 97"/>
                  <a:gd name="T26" fmla="*/ 0 w 104"/>
                  <a:gd name="T27" fmla="*/ 0 h 97"/>
                  <a:gd name="T28" fmla="*/ 0 w 104"/>
                  <a:gd name="T29" fmla="*/ 0 h 97"/>
                  <a:gd name="T30" fmla="*/ 0 w 104"/>
                  <a:gd name="T31" fmla="*/ 0 h 97"/>
                  <a:gd name="T32" fmla="*/ 0 w 104"/>
                  <a:gd name="T33" fmla="*/ 0 h 97"/>
                  <a:gd name="T34" fmla="*/ 0 w 104"/>
                  <a:gd name="T35" fmla="*/ 0 h 97"/>
                  <a:gd name="T36" fmla="*/ 0 w 104"/>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97"/>
                  <a:gd name="T59" fmla="*/ 104 w 104"/>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97">
                    <a:moveTo>
                      <a:pt x="104" y="49"/>
                    </a:moveTo>
                    <a:lnTo>
                      <a:pt x="90" y="36"/>
                    </a:lnTo>
                    <a:lnTo>
                      <a:pt x="76" y="26"/>
                    </a:lnTo>
                    <a:lnTo>
                      <a:pt x="61" y="17"/>
                    </a:lnTo>
                    <a:lnTo>
                      <a:pt x="47" y="11"/>
                    </a:lnTo>
                    <a:lnTo>
                      <a:pt x="35" y="6"/>
                    </a:lnTo>
                    <a:lnTo>
                      <a:pt x="25" y="3"/>
                    </a:lnTo>
                    <a:lnTo>
                      <a:pt x="19" y="1"/>
                    </a:lnTo>
                    <a:lnTo>
                      <a:pt x="14" y="0"/>
                    </a:lnTo>
                    <a:lnTo>
                      <a:pt x="0" y="69"/>
                    </a:lnTo>
                    <a:lnTo>
                      <a:pt x="1" y="69"/>
                    </a:lnTo>
                    <a:lnTo>
                      <a:pt x="5" y="71"/>
                    </a:lnTo>
                    <a:lnTo>
                      <a:pt x="12" y="74"/>
                    </a:lnTo>
                    <a:lnTo>
                      <a:pt x="21" y="77"/>
                    </a:lnTo>
                    <a:lnTo>
                      <a:pt x="30" y="81"/>
                    </a:lnTo>
                    <a:lnTo>
                      <a:pt x="39" y="85"/>
                    </a:lnTo>
                    <a:lnTo>
                      <a:pt x="47" y="91"/>
                    </a:lnTo>
                    <a:lnTo>
                      <a:pt x="53" y="97"/>
                    </a:lnTo>
                    <a:lnTo>
                      <a:pt x="104" y="4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66" name="Freeform 1165"/>
              <p:cNvSpPr>
                <a:spLocks/>
              </p:cNvSpPr>
              <p:nvPr/>
            </p:nvSpPr>
            <p:spPr bwMode="auto">
              <a:xfrm>
                <a:off x="5161" y="251"/>
                <a:ext cx="5" cy="9"/>
              </a:xfrm>
              <a:custGeom>
                <a:avLst/>
                <a:gdLst>
                  <a:gd name="T0" fmla="*/ 0 w 88"/>
                  <a:gd name="T1" fmla="*/ 0 h 100"/>
                  <a:gd name="T2" fmla="*/ 0 w 88"/>
                  <a:gd name="T3" fmla="*/ 0 h 100"/>
                  <a:gd name="T4" fmla="*/ 0 w 88"/>
                  <a:gd name="T5" fmla="*/ 0 h 100"/>
                  <a:gd name="T6" fmla="*/ 0 w 88"/>
                  <a:gd name="T7" fmla="*/ 0 h 100"/>
                  <a:gd name="T8" fmla="*/ 0 w 88"/>
                  <a:gd name="T9" fmla="*/ 0 h 100"/>
                  <a:gd name="T10" fmla="*/ 0 w 88"/>
                  <a:gd name="T11" fmla="*/ 0 h 100"/>
                  <a:gd name="T12" fmla="*/ 0 w 88"/>
                  <a:gd name="T13" fmla="*/ 0 h 100"/>
                  <a:gd name="T14" fmla="*/ 0 w 88"/>
                  <a:gd name="T15" fmla="*/ 0 h 100"/>
                  <a:gd name="T16" fmla="*/ 0 w 88"/>
                  <a:gd name="T17" fmla="*/ 0 h 100"/>
                  <a:gd name="T18" fmla="*/ 0 w 88"/>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00"/>
                  <a:gd name="T32" fmla="*/ 88 w 88"/>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00">
                    <a:moveTo>
                      <a:pt x="76" y="39"/>
                    </a:moveTo>
                    <a:lnTo>
                      <a:pt x="88" y="52"/>
                    </a:lnTo>
                    <a:lnTo>
                      <a:pt x="59" y="0"/>
                    </a:lnTo>
                    <a:lnTo>
                      <a:pt x="0" y="36"/>
                    </a:lnTo>
                    <a:lnTo>
                      <a:pt x="29" y="88"/>
                    </a:lnTo>
                    <a:lnTo>
                      <a:pt x="41" y="100"/>
                    </a:lnTo>
                    <a:lnTo>
                      <a:pt x="29" y="88"/>
                    </a:lnTo>
                    <a:lnTo>
                      <a:pt x="33" y="95"/>
                    </a:lnTo>
                    <a:lnTo>
                      <a:pt x="41" y="100"/>
                    </a:lnTo>
                    <a:lnTo>
                      <a:pt x="76" y="3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67" name="Freeform 1166"/>
              <p:cNvSpPr>
                <a:spLocks/>
              </p:cNvSpPr>
              <p:nvPr/>
            </p:nvSpPr>
            <p:spPr bwMode="auto">
              <a:xfrm>
                <a:off x="5164" y="254"/>
                <a:ext cx="4" cy="8"/>
              </a:xfrm>
              <a:custGeom>
                <a:avLst/>
                <a:gdLst>
                  <a:gd name="T0" fmla="*/ 0 w 71"/>
                  <a:gd name="T1" fmla="*/ 0 h 83"/>
                  <a:gd name="T2" fmla="*/ 0 w 71"/>
                  <a:gd name="T3" fmla="*/ 0 h 83"/>
                  <a:gd name="T4" fmla="*/ 0 w 71"/>
                  <a:gd name="T5" fmla="*/ 0 h 83"/>
                  <a:gd name="T6" fmla="*/ 0 w 71"/>
                  <a:gd name="T7" fmla="*/ 0 h 83"/>
                  <a:gd name="T8" fmla="*/ 0 w 71"/>
                  <a:gd name="T9" fmla="*/ 0 h 83"/>
                  <a:gd name="T10" fmla="*/ 0 w 71"/>
                  <a:gd name="T11" fmla="*/ 0 h 83"/>
                  <a:gd name="T12" fmla="*/ 0 w 71"/>
                  <a:gd name="T13" fmla="*/ 0 h 83"/>
                  <a:gd name="T14" fmla="*/ 0 w 71"/>
                  <a:gd name="T15" fmla="*/ 0 h 83"/>
                  <a:gd name="T16" fmla="*/ 0 w 71"/>
                  <a:gd name="T17" fmla="*/ 0 h 83"/>
                  <a:gd name="T18" fmla="*/ 0 w 71"/>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83"/>
                  <a:gd name="T32" fmla="*/ 71 w 71"/>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83">
                    <a:moveTo>
                      <a:pt x="70" y="21"/>
                    </a:moveTo>
                    <a:lnTo>
                      <a:pt x="71" y="22"/>
                    </a:lnTo>
                    <a:lnTo>
                      <a:pt x="35" y="0"/>
                    </a:lnTo>
                    <a:lnTo>
                      <a:pt x="0" y="61"/>
                    </a:lnTo>
                    <a:lnTo>
                      <a:pt x="35" y="83"/>
                    </a:lnTo>
                    <a:lnTo>
                      <a:pt x="36" y="83"/>
                    </a:lnTo>
                    <a:lnTo>
                      <a:pt x="35" y="83"/>
                    </a:lnTo>
                    <a:lnTo>
                      <a:pt x="36" y="83"/>
                    </a:lnTo>
                    <a:lnTo>
                      <a:pt x="70" y="2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68" name="Freeform 1167"/>
              <p:cNvSpPr>
                <a:spLocks/>
              </p:cNvSpPr>
              <p:nvPr/>
            </p:nvSpPr>
            <p:spPr bwMode="auto">
              <a:xfrm>
                <a:off x="5166" y="256"/>
                <a:ext cx="5" cy="9"/>
              </a:xfrm>
              <a:custGeom>
                <a:avLst/>
                <a:gdLst>
                  <a:gd name="T0" fmla="*/ 0 w 92"/>
                  <a:gd name="T1" fmla="*/ 0 h 97"/>
                  <a:gd name="T2" fmla="*/ 0 w 92"/>
                  <a:gd name="T3" fmla="*/ 0 h 97"/>
                  <a:gd name="T4" fmla="*/ 0 w 92"/>
                  <a:gd name="T5" fmla="*/ 0 h 97"/>
                  <a:gd name="T6" fmla="*/ 0 w 92"/>
                  <a:gd name="T7" fmla="*/ 0 h 97"/>
                  <a:gd name="T8" fmla="*/ 0 w 92"/>
                  <a:gd name="T9" fmla="*/ 0 h 97"/>
                  <a:gd name="T10" fmla="*/ 0 w 92"/>
                  <a:gd name="T11" fmla="*/ 0 h 97"/>
                  <a:gd name="T12" fmla="*/ 0 w 92"/>
                  <a:gd name="T13" fmla="*/ 0 h 97"/>
                  <a:gd name="T14" fmla="*/ 0 w 92"/>
                  <a:gd name="T15" fmla="*/ 0 h 97"/>
                  <a:gd name="T16" fmla="*/ 0 w 92"/>
                  <a:gd name="T17" fmla="*/ 0 h 97"/>
                  <a:gd name="T18" fmla="*/ 0 w 92"/>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97"/>
                  <a:gd name="T32" fmla="*/ 92 w 9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97">
                    <a:moveTo>
                      <a:pt x="88" y="31"/>
                    </a:moveTo>
                    <a:lnTo>
                      <a:pt x="92" y="32"/>
                    </a:lnTo>
                    <a:lnTo>
                      <a:pt x="34" y="0"/>
                    </a:lnTo>
                    <a:lnTo>
                      <a:pt x="0" y="62"/>
                    </a:lnTo>
                    <a:lnTo>
                      <a:pt x="60" y="95"/>
                    </a:lnTo>
                    <a:lnTo>
                      <a:pt x="64" y="97"/>
                    </a:lnTo>
                    <a:lnTo>
                      <a:pt x="60" y="95"/>
                    </a:lnTo>
                    <a:lnTo>
                      <a:pt x="62" y="96"/>
                    </a:lnTo>
                    <a:lnTo>
                      <a:pt x="64" y="97"/>
                    </a:lnTo>
                    <a:lnTo>
                      <a:pt x="88" y="3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69" name="Freeform 1168"/>
              <p:cNvSpPr>
                <a:spLocks/>
              </p:cNvSpPr>
              <p:nvPr/>
            </p:nvSpPr>
            <p:spPr bwMode="auto">
              <a:xfrm>
                <a:off x="5169" y="259"/>
                <a:ext cx="5" cy="8"/>
              </a:xfrm>
              <a:custGeom>
                <a:avLst/>
                <a:gdLst>
                  <a:gd name="T0" fmla="*/ 0 w 93"/>
                  <a:gd name="T1" fmla="*/ 0 h 91"/>
                  <a:gd name="T2" fmla="*/ 0 w 93"/>
                  <a:gd name="T3" fmla="*/ 0 h 91"/>
                  <a:gd name="T4" fmla="*/ 0 w 93"/>
                  <a:gd name="T5" fmla="*/ 0 h 91"/>
                  <a:gd name="T6" fmla="*/ 0 w 93"/>
                  <a:gd name="T7" fmla="*/ 0 h 91"/>
                  <a:gd name="T8" fmla="*/ 0 w 93"/>
                  <a:gd name="T9" fmla="*/ 0 h 91"/>
                  <a:gd name="T10" fmla="*/ 0 w 93"/>
                  <a:gd name="T11" fmla="*/ 0 h 91"/>
                  <a:gd name="T12" fmla="*/ 0 w 93"/>
                  <a:gd name="T13" fmla="*/ 0 h 91"/>
                  <a:gd name="T14" fmla="*/ 0 w 93"/>
                  <a:gd name="T15" fmla="*/ 0 h 91"/>
                  <a:gd name="T16" fmla="*/ 0 w 93"/>
                  <a:gd name="T17" fmla="*/ 0 h 91"/>
                  <a:gd name="T18" fmla="*/ 0 w 93"/>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91"/>
                  <a:gd name="T32" fmla="*/ 93 w 9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91">
                    <a:moveTo>
                      <a:pt x="93" y="26"/>
                    </a:moveTo>
                    <a:lnTo>
                      <a:pt x="89" y="24"/>
                    </a:lnTo>
                    <a:lnTo>
                      <a:pt x="24" y="0"/>
                    </a:lnTo>
                    <a:lnTo>
                      <a:pt x="0" y="66"/>
                    </a:lnTo>
                    <a:lnTo>
                      <a:pt x="65" y="91"/>
                    </a:lnTo>
                    <a:lnTo>
                      <a:pt x="60" y="89"/>
                    </a:lnTo>
                    <a:lnTo>
                      <a:pt x="93" y="26"/>
                    </a:lnTo>
                    <a:lnTo>
                      <a:pt x="91" y="25"/>
                    </a:lnTo>
                    <a:lnTo>
                      <a:pt x="89" y="24"/>
                    </a:lnTo>
                    <a:lnTo>
                      <a:pt x="93" y="2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70" name="Freeform 1169"/>
              <p:cNvSpPr>
                <a:spLocks/>
              </p:cNvSpPr>
              <p:nvPr/>
            </p:nvSpPr>
            <p:spPr bwMode="auto">
              <a:xfrm>
                <a:off x="5173" y="261"/>
                <a:ext cx="4" cy="9"/>
              </a:xfrm>
              <a:custGeom>
                <a:avLst/>
                <a:gdLst>
                  <a:gd name="T0" fmla="*/ 0 w 86"/>
                  <a:gd name="T1" fmla="*/ 0 h 93"/>
                  <a:gd name="T2" fmla="*/ 0 w 86"/>
                  <a:gd name="T3" fmla="*/ 0 h 93"/>
                  <a:gd name="T4" fmla="*/ 0 w 86"/>
                  <a:gd name="T5" fmla="*/ 0 h 93"/>
                  <a:gd name="T6" fmla="*/ 0 w 86"/>
                  <a:gd name="T7" fmla="*/ 0 h 93"/>
                  <a:gd name="T8" fmla="*/ 0 w 86"/>
                  <a:gd name="T9" fmla="*/ 0 h 93"/>
                  <a:gd name="T10" fmla="*/ 0 w 86"/>
                  <a:gd name="T11" fmla="*/ 0 h 93"/>
                  <a:gd name="T12" fmla="*/ 0 60000 65536"/>
                  <a:gd name="T13" fmla="*/ 0 60000 65536"/>
                  <a:gd name="T14" fmla="*/ 0 60000 65536"/>
                  <a:gd name="T15" fmla="*/ 0 60000 65536"/>
                  <a:gd name="T16" fmla="*/ 0 60000 65536"/>
                  <a:gd name="T17" fmla="*/ 0 60000 65536"/>
                  <a:gd name="T18" fmla="*/ 0 w 86"/>
                  <a:gd name="T19" fmla="*/ 0 h 93"/>
                  <a:gd name="T20" fmla="*/ 86 w 86"/>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86" h="93">
                    <a:moveTo>
                      <a:pt x="69" y="62"/>
                    </a:moveTo>
                    <a:lnTo>
                      <a:pt x="86" y="30"/>
                    </a:lnTo>
                    <a:lnTo>
                      <a:pt x="33" y="0"/>
                    </a:lnTo>
                    <a:lnTo>
                      <a:pt x="0" y="63"/>
                    </a:lnTo>
                    <a:lnTo>
                      <a:pt x="53" y="93"/>
                    </a:lnTo>
                    <a:lnTo>
                      <a:pt x="69" y="6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71" name="Freeform 1170"/>
              <p:cNvSpPr>
                <a:spLocks/>
              </p:cNvSpPr>
              <p:nvPr/>
            </p:nvSpPr>
            <p:spPr bwMode="auto">
              <a:xfrm>
                <a:off x="5176" y="264"/>
                <a:ext cx="5" cy="9"/>
              </a:xfrm>
              <a:custGeom>
                <a:avLst/>
                <a:gdLst>
                  <a:gd name="T0" fmla="*/ 0 w 102"/>
                  <a:gd name="T1" fmla="*/ 0 h 98"/>
                  <a:gd name="T2" fmla="*/ 0 w 102"/>
                  <a:gd name="T3" fmla="*/ 0 h 98"/>
                  <a:gd name="T4" fmla="*/ 0 w 102"/>
                  <a:gd name="T5" fmla="*/ 0 h 98"/>
                  <a:gd name="T6" fmla="*/ 0 w 102"/>
                  <a:gd name="T7" fmla="*/ 0 h 98"/>
                  <a:gd name="T8" fmla="*/ 0 w 102"/>
                  <a:gd name="T9" fmla="*/ 0 h 98"/>
                  <a:gd name="T10" fmla="*/ 0 w 102"/>
                  <a:gd name="T11" fmla="*/ 0 h 98"/>
                  <a:gd name="T12" fmla="*/ 0 w 102"/>
                  <a:gd name="T13" fmla="*/ 0 h 98"/>
                  <a:gd name="T14" fmla="*/ 0 w 102"/>
                  <a:gd name="T15" fmla="*/ 0 h 98"/>
                  <a:gd name="T16" fmla="*/ 0 w 102"/>
                  <a:gd name="T17" fmla="*/ 0 h 98"/>
                  <a:gd name="T18" fmla="*/ 0 w 102"/>
                  <a:gd name="T19" fmla="*/ 0 h 98"/>
                  <a:gd name="T20" fmla="*/ 0 w 102"/>
                  <a:gd name="T21" fmla="*/ 0 h 98"/>
                  <a:gd name="T22" fmla="*/ 0 w 102"/>
                  <a:gd name="T23" fmla="*/ 0 h 98"/>
                  <a:gd name="T24" fmla="*/ 0 w 102"/>
                  <a:gd name="T25" fmla="*/ 0 h 98"/>
                  <a:gd name="T26" fmla="*/ 0 w 102"/>
                  <a:gd name="T27" fmla="*/ 0 h 98"/>
                  <a:gd name="T28" fmla="*/ 0 w 102"/>
                  <a:gd name="T29" fmla="*/ 0 h 98"/>
                  <a:gd name="T30" fmla="*/ 0 w 102"/>
                  <a:gd name="T31" fmla="*/ 0 h 98"/>
                  <a:gd name="T32" fmla="*/ 0 w 102"/>
                  <a:gd name="T33" fmla="*/ 0 h 98"/>
                  <a:gd name="T34" fmla="*/ 0 w 102"/>
                  <a:gd name="T35" fmla="*/ 0 h 98"/>
                  <a:gd name="T36" fmla="*/ 0 w 102"/>
                  <a:gd name="T37" fmla="*/ 0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98"/>
                  <a:gd name="T59" fmla="*/ 102 w 102"/>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98">
                    <a:moveTo>
                      <a:pt x="102" y="30"/>
                    </a:moveTo>
                    <a:lnTo>
                      <a:pt x="90" y="26"/>
                    </a:lnTo>
                    <a:lnTo>
                      <a:pt x="78" y="21"/>
                    </a:lnTo>
                    <a:lnTo>
                      <a:pt x="66" y="17"/>
                    </a:lnTo>
                    <a:lnTo>
                      <a:pt x="55" y="11"/>
                    </a:lnTo>
                    <a:lnTo>
                      <a:pt x="45" y="6"/>
                    </a:lnTo>
                    <a:lnTo>
                      <a:pt x="37" y="3"/>
                    </a:lnTo>
                    <a:lnTo>
                      <a:pt x="33" y="1"/>
                    </a:lnTo>
                    <a:lnTo>
                      <a:pt x="31" y="0"/>
                    </a:lnTo>
                    <a:lnTo>
                      <a:pt x="0" y="63"/>
                    </a:lnTo>
                    <a:lnTo>
                      <a:pt x="2" y="64"/>
                    </a:lnTo>
                    <a:lnTo>
                      <a:pt x="8" y="67"/>
                    </a:lnTo>
                    <a:lnTo>
                      <a:pt x="16" y="71"/>
                    </a:lnTo>
                    <a:lnTo>
                      <a:pt x="27" y="76"/>
                    </a:lnTo>
                    <a:lnTo>
                      <a:pt x="39" y="82"/>
                    </a:lnTo>
                    <a:lnTo>
                      <a:pt x="53" y="87"/>
                    </a:lnTo>
                    <a:lnTo>
                      <a:pt x="67" y="93"/>
                    </a:lnTo>
                    <a:lnTo>
                      <a:pt x="83" y="98"/>
                    </a:lnTo>
                    <a:lnTo>
                      <a:pt x="102" y="3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72" name="Freeform 1171"/>
              <p:cNvSpPr>
                <a:spLocks/>
              </p:cNvSpPr>
              <p:nvPr/>
            </p:nvSpPr>
            <p:spPr bwMode="auto">
              <a:xfrm>
                <a:off x="5180" y="267"/>
                <a:ext cx="4" cy="8"/>
              </a:xfrm>
              <a:custGeom>
                <a:avLst/>
                <a:gdLst>
                  <a:gd name="T0" fmla="*/ 0 w 77"/>
                  <a:gd name="T1" fmla="*/ 0 h 87"/>
                  <a:gd name="T2" fmla="*/ 0 w 77"/>
                  <a:gd name="T3" fmla="*/ 0 h 87"/>
                  <a:gd name="T4" fmla="*/ 0 w 77"/>
                  <a:gd name="T5" fmla="*/ 0 h 87"/>
                  <a:gd name="T6" fmla="*/ 0 w 77"/>
                  <a:gd name="T7" fmla="*/ 0 h 87"/>
                  <a:gd name="T8" fmla="*/ 0 w 77"/>
                  <a:gd name="T9" fmla="*/ 0 h 87"/>
                  <a:gd name="T10" fmla="*/ 0 w 77"/>
                  <a:gd name="T11" fmla="*/ 0 h 87"/>
                  <a:gd name="T12" fmla="*/ 0 60000 65536"/>
                  <a:gd name="T13" fmla="*/ 0 60000 65536"/>
                  <a:gd name="T14" fmla="*/ 0 60000 65536"/>
                  <a:gd name="T15" fmla="*/ 0 60000 65536"/>
                  <a:gd name="T16" fmla="*/ 0 60000 65536"/>
                  <a:gd name="T17" fmla="*/ 0 60000 65536"/>
                  <a:gd name="T18" fmla="*/ 0 w 77"/>
                  <a:gd name="T19" fmla="*/ 0 h 87"/>
                  <a:gd name="T20" fmla="*/ 77 w 77"/>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77" h="87">
                    <a:moveTo>
                      <a:pt x="63" y="55"/>
                    </a:moveTo>
                    <a:lnTo>
                      <a:pt x="77" y="23"/>
                    </a:lnTo>
                    <a:lnTo>
                      <a:pt x="31" y="0"/>
                    </a:lnTo>
                    <a:lnTo>
                      <a:pt x="0" y="63"/>
                    </a:lnTo>
                    <a:lnTo>
                      <a:pt x="47" y="87"/>
                    </a:lnTo>
                    <a:lnTo>
                      <a:pt x="63" y="5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73" name="Freeform 1172"/>
              <p:cNvSpPr>
                <a:spLocks/>
              </p:cNvSpPr>
              <p:nvPr/>
            </p:nvSpPr>
            <p:spPr bwMode="auto">
              <a:xfrm>
                <a:off x="5183" y="269"/>
                <a:ext cx="4" cy="7"/>
              </a:xfrm>
              <a:custGeom>
                <a:avLst/>
                <a:gdLst>
                  <a:gd name="T0" fmla="*/ 0 w 75"/>
                  <a:gd name="T1" fmla="*/ 0 h 82"/>
                  <a:gd name="T2" fmla="*/ 0 w 75"/>
                  <a:gd name="T3" fmla="*/ 0 h 82"/>
                  <a:gd name="T4" fmla="*/ 0 w 75"/>
                  <a:gd name="T5" fmla="*/ 0 h 82"/>
                  <a:gd name="T6" fmla="*/ 0 w 75"/>
                  <a:gd name="T7" fmla="*/ 0 h 82"/>
                  <a:gd name="T8" fmla="*/ 0 w 75"/>
                  <a:gd name="T9" fmla="*/ 0 h 82"/>
                  <a:gd name="T10" fmla="*/ 0 w 75"/>
                  <a:gd name="T11" fmla="*/ 0 h 82"/>
                  <a:gd name="T12" fmla="*/ 0 w 75"/>
                  <a:gd name="T13" fmla="*/ 0 h 82"/>
                  <a:gd name="T14" fmla="*/ 0 w 75"/>
                  <a:gd name="T15" fmla="*/ 0 h 82"/>
                  <a:gd name="T16" fmla="*/ 0 w 75"/>
                  <a:gd name="T17" fmla="*/ 0 h 82"/>
                  <a:gd name="T18" fmla="*/ 0 w 75"/>
                  <a:gd name="T19" fmla="*/ 0 h 82"/>
                  <a:gd name="T20" fmla="*/ 0 w 75"/>
                  <a:gd name="T21" fmla="*/ 0 h 82"/>
                  <a:gd name="T22" fmla="*/ 0 w 75"/>
                  <a:gd name="T23" fmla="*/ 0 h 82"/>
                  <a:gd name="T24" fmla="*/ 0 w 75"/>
                  <a:gd name="T25" fmla="*/ 0 h 82"/>
                  <a:gd name="T26" fmla="*/ 0 w 75"/>
                  <a:gd name="T27" fmla="*/ 0 h 82"/>
                  <a:gd name="T28" fmla="*/ 0 w 75"/>
                  <a:gd name="T29" fmla="*/ 0 h 82"/>
                  <a:gd name="T30" fmla="*/ 0 w 75"/>
                  <a:gd name="T31" fmla="*/ 0 h 82"/>
                  <a:gd name="T32" fmla="*/ 0 w 75"/>
                  <a:gd name="T33" fmla="*/ 0 h 82"/>
                  <a:gd name="T34" fmla="*/ 0 w 75"/>
                  <a:gd name="T35" fmla="*/ 0 h 82"/>
                  <a:gd name="T36" fmla="*/ 0 w 75"/>
                  <a:gd name="T37" fmla="*/ 0 h 82"/>
                  <a:gd name="T38" fmla="*/ 0 w 75"/>
                  <a:gd name="T39" fmla="*/ 0 h 82"/>
                  <a:gd name="T40" fmla="*/ 0 w 75"/>
                  <a:gd name="T41" fmla="*/ 0 h 82"/>
                  <a:gd name="T42" fmla="*/ 0 w 75"/>
                  <a:gd name="T43" fmla="*/ 0 h 82"/>
                  <a:gd name="T44" fmla="*/ 0 w 75"/>
                  <a:gd name="T45" fmla="*/ 0 h 82"/>
                  <a:gd name="T46" fmla="*/ 0 w 75"/>
                  <a:gd name="T47" fmla="*/ 0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82"/>
                  <a:gd name="T74" fmla="*/ 75 w 75"/>
                  <a:gd name="T75" fmla="*/ 82 h 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82">
                    <a:moveTo>
                      <a:pt x="70" y="12"/>
                    </a:moveTo>
                    <a:lnTo>
                      <a:pt x="75" y="12"/>
                    </a:lnTo>
                    <a:lnTo>
                      <a:pt x="64" y="10"/>
                    </a:lnTo>
                    <a:lnTo>
                      <a:pt x="53" y="8"/>
                    </a:lnTo>
                    <a:lnTo>
                      <a:pt x="44" y="6"/>
                    </a:lnTo>
                    <a:lnTo>
                      <a:pt x="36" y="3"/>
                    </a:lnTo>
                    <a:lnTo>
                      <a:pt x="29" y="2"/>
                    </a:lnTo>
                    <a:lnTo>
                      <a:pt x="25" y="1"/>
                    </a:lnTo>
                    <a:lnTo>
                      <a:pt x="22" y="0"/>
                    </a:lnTo>
                    <a:lnTo>
                      <a:pt x="0" y="68"/>
                    </a:lnTo>
                    <a:lnTo>
                      <a:pt x="2" y="68"/>
                    </a:lnTo>
                    <a:lnTo>
                      <a:pt x="6" y="69"/>
                    </a:lnTo>
                    <a:lnTo>
                      <a:pt x="12" y="71"/>
                    </a:lnTo>
                    <a:lnTo>
                      <a:pt x="19" y="73"/>
                    </a:lnTo>
                    <a:lnTo>
                      <a:pt x="28" y="75"/>
                    </a:lnTo>
                    <a:lnTo>
                      <a:pt x="39" y="77"/>
                    </a:lnTo>
                    <a:lnTo>
                      <a:pt x="51" y="80"/>
                    </a:lnTo>
                    <a:lnTo>
                      <a:pt x="66" y="82"/>
                    </a:lnTo>
                    <a:lnTo>
                      <a:pt x="70" y="82"/>
                    </a:lnTo>
                    <a:lnTo>
                      <a:pt x="66" y="82"/>
                    </a:lnTo>
                    <a:lnTo>
                      <a:pt x="68" y="82"/>
                    </a:lnTo>
                    <a:lnTo>
                      <a:pt x="70" y="82"/>
                    </a:lnTo>
                    <a:lnTo>
                      <a:pt x="70"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74" name="Freeform 1173"/>
              <p:cNvSpPr>
                <a:spLocks/>
              </p:cNvSpPr>
              <p:nvPr/>
            </p:nvSpPr>
            <p:spPr bwMode="auto">
              <a:xfrm>
                <a:off x="5187" y="270"/>
                <a:ext cx="4" cy="7"/>
              </a:xfrm>
              <a:custGeom>
                <a:avLst/>
                <a:gdLst>
                  <a:gd name="T0" fmla="*/ 0 w 79"/>
                  <a:gd name="T1" fmla="*/ 0 h 75"/>
                  <a:gd name="T2" fmla="*/ 0 w 79"/>
                  <a:gd name="T3" fmla="*/ 0 h 75"/>
                  <a:gd name="T4" fmla="*/ 0 w 79"/>
                  <a:gd name="T5" fmla="*/ 0 h 75"/>
                  <a:gd name="T6" fmla="*/ 0 w 79"/>
                  <a:gd name="T7" fmla="*/ 0 h 75"/>
                  <a:gd name="T8" fmla="*/ 0 w 79"/>
                  <a:gd name="T9" fmla="*/ 0 h 75"/>
                  <a:gd name="T10" fmla="*/ 0 w 79"/>
                  <a:gd name="T11" fmla="*/ 0 h 75"/>
                  <a:gd name="T12" fmla="*/ 0 w 79"/>
                  <a:gd name="T13" fmla="*/ 0 h 75"/>
                  <a:gd name="T14" fmla="*/ 0 w 79"/>
                  <a:gd name="T15" fmla="*/ 0 h 75"/>
                  <a:gd name="T16" fmla="*/ 0 w 79"/>
                  <a:gd name="T17" fmla="*/ 0 h 75"/>
                  <a:gd name="T18" fmla="*/ 0 w 79"/>
                  <a:gd name="T19" fmla="*/ 0 h 75"/>
                  <a:gd name="T20" fmla="*/ 0 w 79"/>
                  <a:gd name="T21" fmla="*/ 0 h 75"/>
                  <a:gd name="T22" fmla="*/ 0 w 79"/>
                  <a:gd name="T23" fmla="*/ 0 h 75"/>
                  <a:gd name="T24" fmla="*/ 0 w 79"/>
                  <a:gd name="T25" fmla="*/ 0 h 75"/>
                  <a:gd name="T26" fmla="*/ 0 w 79"/>
                  <a:gd name="T27" fmla="*/ 0 h 75"/>
                  <a:gd name="T28" fmla="*/ 0 w 79"/>
                  <a:gd name="T29" fmla="*/ 0 h 75"/>
                  <a:gd name="T30" fmla="*/ 0 w 79"/>
                  <a:gd name="T31" fmla="*/ 0 h 75"/>
                  <a:gd name="T32" fmla="*/ 0 w 79"/>
                  <a:gd name="T33" fmla="*/ 0 h 75"/>
                  <a:gd name="T34" fmla="*/ 0 w 79"/>
                  <a:gd name="T35" fmla="*/ 0 h 75"/>
                  <a:gd name="T36" fmla="*/ 0 w 79"/>
                  <a:gd name="T37" fmla="*/ 0 h 75"/>
                  <a:gd name="T38" fmla="*/ 0 w 79"/>
                  <a:gd name="T39" fmla="*/ 0 h 75"/>
                  <a:gd name="T40" fmla="*/ 0 w 79"/>
                  <a:gd name="T41" fmla="*/ 0 h 75"/>
                  <a:gd name="T42" fmla="*/ 0 w 79"/>
                  <a:gd name="T43" fmla="*/ 0 h 75"/>
                  <a:gd name="T44" fmla="*/ 0 w 79"/>
                  <a:gd name="T45" fmla="*/ 0 h 75"/>
                  <a:gd name="T46" fmla="*/ 0 w 79"/>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75"/>
                  <a:gd name="T74" fmla="*/ 79 w 79"/>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75">
                    <a:moveTo>
                      <a:pt x="79" y="6"/>
                    </a:moveTo>
                    <a:lnTo>
                      <a:pt x="79" y="6"/>
                    </a:lnTo>
                    <a:lnTo>
                      <a:pt x="66" y="3"/>
                    </a:lnTo>
                    <a:lnTo>
                      <a:pt x="53" y="2"/>
                    </a:lnTo>
                    <a:lnTo>
                      <a:pt x="40" y="1"/>
                    </a:lnTo>
                    <a:lnTo>
                      <a:pt x="28" y="0"/>
                    </a:lnTo>
                    <a:lnTo>
                      <a:pt x="18" y="0"/>
                    </a:lnTo>
                    <a:lnTo>
                      <a:pt x="8" y="0"/>
                    </a:lnTo>
                    <a:lnTo>
                      <a:pt x="3" y="0"/>
                    </a:lnTo>
                    <a:lnTo>
                      <a:pt x="0" y="0"/>
                    </a:lnTo>
                    <a:lnTo>
                      <a:pt x="0" y="70"/>
                    </a:lnTo>
                    <a:lnTo>
                      <a:pt x="2" y="70"/>
                    </a:lnTo>
                    <a:lnTo>
                      <a:pt x="7" y="70"/>
                    </a:lnTo>
                    <a:lnTo>
                      <a:pt x="15" y="70"/>
                    </a:lnTo>
                    <a:lnTo>
                      <a:pt x="25" y="72"/>
                    </a:lnTo>
                    <a:lnTo>
                      <a:pt x="36" y="72"/>
                    </a:lnTo>
                    <a:lnTo>
                      <a:pt x="47" y="73"/>
                    </a:lnTo>
                    <a:lnTo>
                      <a:pt x="56" y="74"/>
                    </a:lnTo>
                    <a:lnTo>
                      <a:pt x="63" y="75"/>
                    </a:lnTo>
                    <a:lnTo>
                      <a:pt x="79" y="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75" name="Freeform 1174"/>
              <p:cNvSpPr>
                <a:spLocks/>
              </p:cNvSpPr>
              <p:nvPr/>
            </p:nvSpPr>
            <p:spPr bwMode="auto">
              <a:xfrm>
                <a:off x="5190" y="270"/>
                <a:ext cx="3" cy="7"/>
              </a:xfrm>
              <a:custGeom>
                <a:avLst/>
                <a:gdLst>
                  <a:gd name="T0" fmla="*/ 0 w 68"/>
                  <a:gd name="T1" fmla="*/ 0 h 72"/>
                  <a:gd name="T2" fmla="*/ 0 w 68"/>
                  <a:gd name="T3" fmla="*/ 0 h 72"/>
                  <a:gd name="T4" fmla="*/ 0 w 68"/>
                  <a:gd name="T5" fmla="*/ 0 h 72"/>
                  <a:gd name="T6" fmla="*/ 0 w 68"/>
                  <a:gd name="T7" fmla="*/ 0 h 72"/>
                  <a:gd name="T8" fmla="*/ 0 w 68"/>
                  <a:gd name="T9" fmla="*/ 0 h 72"/>
                  <a:gd name="T10" fmla="*/ 0 w 68"/>
                  <a:gd name="T11" fmla="*/ 0 h 72"/>
                  <a:gd name="T12" fmla="*/ 0 w 68"/>
                  <a:gd name="T13" fmla="*/ 0 h 72"/>
                  <a:gd name="T14" fmla="*/ 0 w 68"/>
                  <a:gd name="T15" fmla="*/ 0 h 72"/>
                  <a:gd name="T16" fmla="*/ 0 w 68"/>
                  <a:gd name="T17" fmla="*/ 0 h 72"/>
                  <a:gd name="T18" fmla="*/ 0 w 68"/>
                  <a:gd name="T19" fmla="*/ 0 h 72"/>
                  <a:gd name="T20" fmla="*/ 0 w 68"/>
                  <a:gd name="T21" fmla="*/ 0 h 72"/>
                  <a:gd name="T22" fmla="*/ 0 w 68"/>
                  <a:gd name="T23" fmla="*/ 0 h 72"/>
                  <a:gd name="T24" fmla="*/ 0 w 68"/>
                  <a:gd name="T25" fmla="*/ 0 h 72"/>
                  <a:gd name="T26" fmla="*/ 0 w 68"/>
                  <a:gd name="T27" fmla="*/ 0 h 72"/>
                  <a:gd name="T28" fmla="*/ 0 w 68"/>
                  <a:gd name="T29" fmla="*/ 0 h 72"/>
                  <a:gd name="T30" fmla="*/ 0 w 68"/>
                  <a:gd name="T31" fmla="*/ 0 h 72"/>
                  <a:gd name="T32" fmla="*/ 0 w 68"/>
                  <a:gd name="T33" fmla="*/ 0 h 72"/>
                  <a:gd name="T34" fmla="*/ 0 w 68"/>
                  <a:gd name="T35" fmla="*/ 0 h 72"/>
                  <a:gd name="T36" fmla="*/ 0 w 68"/>
                  <a:gd name="T37" fmla="*/ 0 h 72"/>
                  <a:gd name="T38" fmla="*/ 0 w 68"/>
                  <a:gd name="T39" fmla="*/ 0 h 72"/>
                  <a:gd name="T40" fmla="*/ 0 w 68"/>
                  <a:gd name="T41" fmla="*/ 0 h 72"/>
                  <a:gd name="T42" fmla="*/ 0 w 68"/>
                  <a:gd name="T43" fmla="*/ 0 h 72"/>
                  <a:gd name="T44" fmla="*/ 0 w 6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
                  <a:gd name="T70" fmla="*/ 0 h 72"/>
                  <a:gd name="T71" fmla="*/ 68 w 6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 h="72">
                    <a:moveTo>
                      <a:pt x="0" y="25"/>
                    </a:moveTo>
                    <a:lnTo>
                      <a:pt x="0" y="23"/>
                    </a:lnTo>
                    <a:lnTo>
                      <a:pt x="0" y="22"/>
                    </a:lnTo>
                    <a:lnTo>
                      <a:pt x="1" y="17"/>
                    </a:lnTo>
                    <a:lnTo>
                      <a:pt x="4" y="10"/>
                    </a:lnTo>
                    <a:lnTo>
                      <a:pt x="9" y="6"/>
                    </a:lnTo>
                    <a:lnTo>
                      <a:pt x="18" y="1"/>
                    </a:lnTo>
                    <a:lnTo>
                      <a:pt x="22" y="0"/>
                    </a:lnTo>
                    <a:lnTo>
                      <a:pt x="24" y="0"/>
                    </a:lnTo>
                    <a:lnTo>
                      <a:pt x="24" y="1"/>
                    </a:lnTo>
                    <a:lnTo>
                      <a:pt x="8" y="70"/>
                    </a:lnTo>
                    <a:lnTo>
                      <a:pt x="16" y="72"/>
                    </a:lnTo>
                    <a:lnTo>
                      <a:pt x="26" y="72"/>
                    </a:lnTo>
                    <a:lnTo>
                      <a:pt x="35" y="70"/>
                    </a:lnTo>
                    <a:lnTo>
                      <a:pt x="48" y="64"/>
                    </a:lnTo>
                    <a:lnTo>
                      <a:pt x="59" y="54"/>
                    </a:lnTo>
                    <a:lnTo>
                      <a:pt x="66" y="39"/>
                    </a:lnTo>
                    <a:lnTo>
                      <a:pt x="68" y="26"/>
                    </a:lnTo>
                    <a:lnTo>
                      <a:pt x="68" y="18"/>
                    </a:lnTo>
                    <a:lnTo>
                      <a:pt x="68" y="12"/>
                    </a:lnTo>
                    <a:lnTo>
                      <a:pt x="67" y="8"/>
                    </a:lnTo>
                    <a:lnTo>
                      <a:pt x="0" y="2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76" name="Freeform 1175"/>
              <p:cNvSpPr>
                <a:spLocks/>
              </p:cNvSpPr>
              <p:nvPr/>
            </p:nvSpPr>
            <p:spPr bwMode="auto">
              <a:xfrm>
                <a:off x="5191" y="268"/>
                <a:ext cx="5" cy="7"/>
              </a:xfrm>
              <a:custGeom>
                <a:avLst/>
                <a:gdLst>
                  <a:gd name="T0" fmla="*/ 0 w 87"/>
                  <a:gd name="T1" fmla="*/ 0 h 78"/>
                  <a:gd name="T2" fmla="*/ 0 w 87"/>
                  <a:gd name="T3" fmla="*/ 0 h 78"/>
                  <a:gd name="T4" fmla="*/ 0 w 87"/>
                  <a:gd name="T5" fmla="*/ 0 h 78"/>
                  <a:gd name="T6" fmla="*/ 0 w 87"/>
                  <a:gd name="T7" fmla="*/ 0 h 78"/>
                  <a:gd name="T8" fmla="*/ 0 w 87"/>
                  <a:gd name="T9" fmla="*/ 0 h 78"/>
                  <a:gd name="T10" fmla="*/ 0 w 87"/>
                  <a:gd name="T11" fmla="*/ 0 h 78"/>
                  <a:gd name="T12" fmla="*/ 0 w 87"/>
                  <a:gd name="T13" fmla="*/ 0 h 78"/>
                  <a:gd name="T14" fmla="*/ 0 w 87"/>
                  <a:gd name="T15" fmla="*/ 0 h 78"/>
                  <a:gd name="T16" fmla="*/ 0 w 87"/>
                  <a:gd name="T17" fmla="*/ 0 h 78"/>
                  <a:gd name="T18" fmla="*/ 0 w 87"/>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78"/>
                  <a:gd name="T32" fmla="*/ 87 w 87"/>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78">
                    <a:moveTo>
                      <a:pt x="39" y="9"/>
                    </a:moveTo>
                    <a:lnTo>
                      <a:pt x="59" y="0"/>
                    </a:lnTo>
                    <a:lnTo>
                      <a:pt x="0" y="7"/>
                    </a:lnTo>
                    <a:lnTo>
                      <a:pt x="9" y="78"/>
                    </a:lnTo>
                    <a:lnTo>
                      <a:pt x="68" y="69"/>
                    </a:lnTo>
                    <a:lnTo>
                      <a:pt x="87" y="59"/>
                    </a:lnTo>
                    <a:lnTo>
                      <a:pt x="68" y="69"/>
                    </a:lnTo>
                    <a:lnTo>
                      <a:pt x="80" y="68"/>
                    </a:lnTo>
                    <a:lnTo>
                      <a:pt x="87" y="59"/>
                    </a:lnTo>
                    <a:lnTo>
                      <a:pt x="39" y="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77" name="Freeform 1176"/>
              <p:cNvSpPr>
                <a:spLocks/>
              </p:cNvSpPr>
              <p:nvPr/>
            </p:nvSpPr>
            <p:spPr bwMode="auto">
              <a:xfrm>
                <a:off x="5193" y="264"/>
                <a:ext cx="9" cy="9"/>
              </a:xfrm>
              <a:custGeom>
                <a:avLst/>
                <a:gdLst>
                  <a:gd name="T0" fmla="*/ 0 w 151"/>
                  <a:gd name="T1" fmla="*/ 0 h 103"/>
                  <a:gd name="T2" fmla="*/ 0 w 151"/>
                  <a:gd name="T3" fmla="*/ 0 h 103"/>
                  <a:gd name="T4" fmla="*/ 0 w 151"/>
                  <a:gd name="T5" fmla="*/ 0 h 103"/>
                  <a:gd name="T6" fmla="*/ 0 w 151"/>
                  <a:gd name="T7" fmla="*/ 0 h 103"/>
                  <a:gd name="T8" fmla="*/ 0 w 151"/>
                  <a:gd name="T9" fmla="*/ 0 h 103"/>
                  <a:gd name="T10" fmla="*/ 0 w 151"/>
                  <a:gd name="T11" fmla="*/ 0 h 103"/>
                  <a:gd name="T12" fmla="*/ 0 w 151"/>
                  <a:gd name="T13" fmla="*/ 0 h 103"/>
                  <a:gd name="T14" fmla="*/ 0 w 151"/>
                  <a:gd name="T15" fmla="*/ 0 h 103"/>
                  <a:gd name="T16" fmla="*/ 0 w 151"/>
                  <a:gd name="T17" fmla="*/ 0 h 103"/>
                  <a:gd name="T18" fmla="*/ 0 w 151"/>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103"/>
                  <a:gd name="T32" fmla="*/ 151 w 151"/>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103">
                    <a:moveTo>
                      <a:pt x="63" y="79"/>
                    </a:moveTo>
                    <a:lnTo>
                      <a:pt x="36" y="18"/>
                    </a:lnTo>
                    <a:lnTo>
                      <a:pt x="0" y="53"/>
                    </a:lnTo>
                    <a:lnTo>
                      <a:pt x="48" y="103"/>
                    </a:lnTo>
                    <a:lnTo>
                      <a:pt x="84" y="68"/>
                    </a:lnTo>
                    <a:lnTo>
                      <a:pt x="57" y="7"/>
                    </a:lnTo>
                    <a:lnTo>
                      <a:pt x="84" y="68"/>
                    </a:lnTo>
                    <a:lnTo>
                      <a:pt x="151" y="0"/>
                    </a:lnTo>
                    <a:lnTo>
                      <a:pt x="57" y="7"/>
                    </a:lnTo>
                    <a:lnTo>
                      <a:pt x="63" y="7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78" name="Freeform 1177"/>
              <p:cNvSpPr>
                <a:spLocks/>
              </p:cNvSpPr>
              <p:nvPr/>
            </p:nvSpPr>
            <p:spPr bwMode="auto">
              <a:xfrm>
                <a:off x="5193" y="265"/>
                <a:ext cx="4" cy="7"/>
              </a:xfrm>
              <a:custGeom>
                <a:avLst/>
                <a:gdLst>
                  <a:gd name="T0" fmla="*/ 0 w 73"/>
                  <a:gd name="T1" fmla="*/ 0 h 77"/>
                  <a:gd name="T2" fmla="*/ 0 w 73"/>
                  <a:gd name="T3" fmla="*/ 0 h 77"/>
                  <a:gd name="T4" fmla="*/ 0 w 73"/>
                  <a:gd name="T5" fmla="*/ 0 h 77"/>
                  <a:gd name="T6" fmla="*/ 0 w 73"/>
                  <a:gd name="T7" fmla="*/ 0 h 77"/>
                  <a:gd name="T8" fmla="*/ 0 w 73"/>
                  <a:gd name="T9" fmla="*/ 0 h 77"/>
                  <a:gd name="T10" fmla="*/ 0 w 73"/>
                  <a:gd name="T11" fmla="*/ 0 h 77"/>
                  <a:gd name="T12" fmla="*/ 0 w 73"/>
                  <a:gd name="T13" fmla="*/ 0 h 77"/>
                  <a:gd name="T14" fmla="*/ 0 w 73"/>
                  <a:gd name="T15" fmla="*/ 0 h 77"/>
                  <a:gd name="T16" fmla="*/ 0 w 73"/>
                  <a:gd name="T17" fmla="*/ 0 h 77"/>
                  <a:gd name="T18" fmla="*/ 0 w 73"/>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77"/>
                  <a:gd name="T32" fmla="*/ 73 w 7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77">
                    <a:moveTo>
                      <a:pt x="9" y="76"/>
                    </a:moveTo>
                    <a:lnTo>
                      <a:pt x="8" y="77"/>
                    </a:lnTo>
                    <a:lnTo>
                      <a:pt x="73" y="72"/>
                    </a:lnTo>
                    <a:lnTo>
                      <a:pt x="67" y="0"/>
                    </a:lnTo>
                    <a:lnTo>
                      <a:pt x="2" y="6"/>
                    </a:lnTo>
                    <a:lnTo>
                      <a:pt x="0" y="7"/>
                    </a:lnTo>
                    <a:lnTo>
                      <a:pt x="2" y="6"/>
                    </a:lnTo>
                    <a:lnTo>
                      <a:pt x="1" y="6"/>
                    </a:lnTo>
                    <a:lnTo>
                      <a:pt x="0" y="7"/>
                    </a:lnTo>
                    <a:lnTo>
                      <a:pt x="9" y="7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79" name="Freeform 1178"/>
              <p:cNvSpPr>
                <a:spLocks/>
              </p:cNvSpPr>
              <p:nvPr/>
            </p:nvSpPr>
            <p:spPr bwMode="auto">
              <a:xfrm>
                <a:off x="5190" y="265"/>
                <a:ext cx="3" cy="8"/>
              </a:xfrm>
              <a:custGeom>
                <a:avLst/>
                <a:gdLst>
                  <a:gd name="T0" fmla="*/ 0 w 68"/>
                  <a:gd name="T1" fmla="*/ 0 h 79"/>
                  <a:gd name="T2" fmla="*/ 0 w 68"/>
                  <a:gd name="T3" fmla="*/ 0 h 79"/>
                  <a:gd name="T4" fmla="*/ 0 w 68"/>
                  <a:gd name="T5" fmla="*/ 0 h 79"/>
                  <a:gd name="T6" fmla="*/ 0 w 68"/>
                  <a:gd name="T7" fmla="*/ 0 h 79"/>
                  <a:gd name="T8" fmla="*/ 0 w 68"/>
                  <a:gd name="T9" fmla="*/ 0 h 79"/>
                  <a:gd name="T10" fmla="*/ 0 w 68"/>
                  <a:gd name="T11" fmla="*/ 0 h 79"/>
                  <a:gd name="T12" fmla="*/ 0 w 68"/>
                  <a:gd name="T13" fmla="*/ 0 h 79"/>
                  <a:gd name="T14" fmla="*/ 0 w 68"/>
                  <a:gd name="T15" fmla="*/ 0 h 79"/>
                  <a:gd name="T16" fmla="*/ 0 w 68"/>
                  <a:gd name="T17" fmla="*/ 0 h 79"/>
                  <a:gd name="T18" fmla="*/ 0 w 68"/>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9"/>
                  <a:gd name="T32" fmla="*/ 68 w 6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9">
                    <a:moveTo>
                      <a:pt x="0" y="78"/>
                    </a:moveTo>
                    <a:lnTo>
                      <a:pt x="10" y="78"/>
                    </a:lnTo>
                    <a:lnTo>
                      <a:pt x="68" y="69"/>
                    </a:lnTo>
                    <a:lnTo>
                      <a:pt x="59" y="0"/>
                    </a:lnTo>
                    <a:lnTo>
                      <a:pt x="1" y="7"/>
                    </a:lnTo>
                    <a:lnTo>
                      <a:pt x="10" y="7"/>
                    </a:lnTo>
                    <a:lnTo>
                      <a:pt x="0" y="78"/>
                    </a:lnTo>
                    <a:lnTo>
                      <a:pt x="5" y="79"/>
                    </a:lnTo>
                    <a:lnTo>
                      <a:pt x="10" y="78"/>
                    </a:lnTo>
                    <a:lnTo>
                      <a:pt x="0" y="7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80" name="Freeform 1179"/>
              <p:cNvSpPr>
                <a:spLocks/>
              </p:cNvSpPr>
              <p:nvPr/>
            </p:nvSpPr>
            <p:spPr bwMode="auto">
              <a:xfrm>
                <a:off x="5186" y="265"/>
                <a:ext cx="4" cy="7"/>
              </a:xfrm>
              <a:custGeom>
                <a:avLst/>
                <a:gdLst>
                  <a:gd name="T0" fmla="*/ 0 w 70"/>
                  <a:gd name="T1" fmla="*/ 0 h 78"/>
                  <a:gd name="T2" fmla="*/ 0 w 70"/>
                  <a:gd name="T3" fmla="*/ 0 h 78"/>
                  <a:gd name="T4" fmla="*/ 0 w 70"/>
                  <a:gd name="T5" fmla="*/ 0 h 78"/>
                  <a:gd name="T6" fmla="*/ 0 w 70"/>
                  <a:gd name="T7" fmla="*/ 0 h 78"/>
                  <a:gd name="T8" fmla="*/ 0 w 70"/>
                  <a:gd name="T9" fmla="*/ 0 h 78"/>
                  <a:gd name="T10" fmla="*/ 0 w 70"/>
                  <a:gd name="T11" fmla="*/ 0 h 78"/>
                  <a:gd name="T12" fmla="*/ 0 w 70"/>
                  <a:gd name="T13" fmla="*/ 0 h 78"/>
                  <a:gd name="T14" fmla="*/ 0 w 70"/>
                  <a:gd name="T15" fmla="*/ 0 h 78"/>
                  <a:gd name="T16" fmla="*/ 0 w 70"/>
                  <a:gd name="T17" fmla="*/ 0 h 78"/>
                  <a:gd name="T18" fmla="*/ 0 w 70"/>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78"/>
                  <a:gd name="T32" fmla="*/ 70 w 70"/>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78">
                    <a:moveTo>
                      <a:pt x="0" y="67"/>
                    </a:moveTo>
                    <a:lnTo>
                      <a:pt x="7" y="69"/>
                    </a:lnTo>
                    <a:lnTo>
                      <a:pt x="60" y="78"/>
                    </a:lnTo>
                    <a:lnTo>
                      <a:pt x="70" y="7"/>
                    </a:lnTo>
                    <a:lnTo>
                      <a:pt x="17" y="0"/>
                    </a:lnTo>
                    <a:lnTo>
                      <a:pt x="25" y="2"/>
                    </a:lnTo>
                    <a:lnTo>
                      <a:pt x="0" y="67"/>
                    </a:lnTo>
                    <a:lnTo>
                      <a:pt x="4" y="69"/>
                    </a:lnTo>
                    <a:lnTo>
                      <a:pt x="7" y="69"/>
                    </a:lnTo>
                    <a:lnTo>
                      <a:pt x="0"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81" name="Freeform 1180"/>
              <p:cNvSpPr>
                <a:spLocks/>
              </p:cNvSpPr>
              <p:nvPr/>
            </p:nvSpPr>
            <p:spPr bwMode="auto">
              <a:xfrm>
                <a:off x="5183" y="264"/>
                <a:ext cx="5" cy="7"/>
              </a:xfrm>
              <a:custGeom>
                <a:avLst/>
                <a:gdLst>
                  <a:gd name="T0" fmla="*/ 0 w 83"/>
                  <a:gd name="T1" fmla="*/ 0 h 84"/>
                  <a:gd name="T2" fmla="*/ 0 w 83"/>
                  <a:gd name="T3" fmla="*/ 0 h 84"/>
                  <a:gd name="T4" fmla="*/ 0 w 83"/>
                  <a:gd name="T5" fmla="*/ 0 h 84"/>
                  <a:gd name="T6" fmla="*/ 0 w 83"/>
                  <a:gd name="T7" fmla="*/ 0 h 84"/>
                  <a:gd name="T8" fmla="*/ 0 w 83"/>
                  <a:gd name="T9" fmla="*/ 0 h 84"/>
                  <a:gd name="T10" fmla="*/ 0 w 83"/>
                  <a:gd name="T11" fmla="*/ 0 h 84"/>
                  <a:gd name="T12" fmla="*/ 0 w 83"/>
                  <a:gd name="T13" fmla="*/ 0 h 84"/>
                  <a:gd name="T14" fmla="*/ 0 w 83"/>
                  <a:gd name="T15" fmla="*/ 0 h 84"/>
                  <a:gd name="T16" fmla="*/ 0 w 83"/>
                  <a:gd name="T17" fmla="*/ 0 h 84"/>
                  <a:gd name="T18" fmla="*/ 0 w 83"/>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4"/>
                  <a:gd name="T32" fmla="*/ 83 w 83"/>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4">
                    <a:moveTo>
                      <a:pt x="0" y="58"/>
                    </a:moveTo>
                    <a:lnTo>
                      <a:pt x="10" y="66"/>
                    </a:lnTo>
                    <a:lnTo>
                      <a:pt x="58" y="84"/>
                    </a:lnTo>
                    <a:lnTo>
                      <a:pt x="83" y="19"/>
                    </a:lnTo>
                    <a:lnTo>
                      <a:pt x="36" y="0"/>
                    </a:lnTo>
                    <a:lnTo>
                      <a:pt x="46" y="6"/>
                    </a:lnTo>
                    <a:lnTo>
                      <a:pt x="0" y="58"/>
                    </a:lnTo>
                    <a:lnTo>
                      <a:pt x="5" y="63"/>
                    </a:lnTo>
                    <a:lnTo>
                      <a:pt x="10" y="66"/>
                    </a:lnTo>
                    <a:lnTo>
                      <a:pt x="0" y="5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82" name="Freeform 1181"/>
              <p:cNvSpPr>
                <a:spLocks/>
              </p:cNvSpPr>
              <p:nvPr/>
            </p:nvSpPr>
            <p:spPr bwMode="auto">
              <a:xfrm>
                <a:off x="5180" y="262"/>
                <a:ext cx="6" cy="7"/>
              </a:xfrm>
              <a:custGeom>
                <a:avLst/>
                <a:gdLst>
                  <a:gd name="T0" fmla="*/ 0 w 98"/>
                  <a:gd name="T1" fmla="*/ 0 h 80"/>
                  <a:gd name="T2" fmla="*/ 0 w 98"/>
                  <a:gd name="T3" fmla="*/ 0 h 80"/>
                  <a:gd name="T4" fmla="*/ 0 w 98"/>
                  <a:gd name="T5" fmla="*/ 0 h 80"/>
                  <a:gd name="T6" fmla="*/ 0 w 98"/>
                  <a:gd name="T7" fmla="*/ 0 h 80"/>
                  <a:gd name="T8" fmla="*/ 0 w 98"/>
                  <a:gd name="T9" fmla="*/ 0 h 80"/>
                  <a:gd name="T10" fmla="*/ 0 w 98"/>
                  <a:gd name="T11" fmla="*/ 0 h 80"/>
                  <a:gd name="T12" fmla="*/ 0 w 98"/>
                  <a:gd name="T13" fmla="*/ 0 h 80"/>
                  <a:gd name="T14" fmla="*/ 0 w 98"/>
                  <a:gd name="T15" fmla="*/ 0 h 80"/>
                  <a:gd name="T16" fmla="*/ 0 w 98"/>
                  <a:gd name="T17" fmla="*/ 0 h 80"/>
                  <a:gd name="T18" fmla="*/ 0 w 98"/>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80"/>
                  <a:gd name="T32" fmla="*/ 98 w 98"/>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80">
                    <a:moveTo>
                      <a:pt x="17" y="6"/>
                    </a:moveTo>
                    <a:lnTo>
                      <a:pt x="23" y="54"/>
                    </a:lnTo>
                    <a:lnTo>
                      <a:pt x="52" y="80"/>
                    </a:lnTo>
                    <a:lnTo>
                      <a:pt x="98" y="28"/>
                    </a:lnTo>
                    <a:lnTo>
                      <a:pt x="68" y="0"/>
                    </a:lnTo>
                    <a:lnTo>
                      <a:pt x="73" y="48"/>
                    </a:lnTo>
                    <a:lnTo>
                      <a:pt x="17" y="6"/>
                    </a:lnTo>
                    <a:lnTo>
                      <a:pt x="0" y="32"/>
                    </a:lnTo>
                    <a:lnTo>
                      <a:pt x="23" y="54"/>
                    </a:lnTo>
                    <a:lnTo>
                      <a:pt x="17" y="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83" name="Freeform 1182"/>
              <p:cNvSpPr>
                <a:spLocks/>
              </p:cNvSpPr>
              <p:nvPr/>
            </p:nvSpPr>
            <p:spPr bwMode="auto">
              <a:xfrm>
                <a:off x="5181" y="259"/>
                <a:ext cx="5" cy="7"/>
              </a:xfrm>
              <a:custGeom>
                <a:avLst/>
                <a:gdLst>
                  <a:gd name="T0" fmla="*/ 0 w 85"/>
                  <a:gd name="T1" fmla="*/ 0 h 74"/>
                  <a:gd name="T2" fmla="*/ 0 w 85"/>
                  <a:gd name="T3" fmla="*/ 0 h 74"/>
                  <a:gd name="T4" fmla="*/ 0 w 85"/>
                  <a:gd name="T5" fmla="*/ 0 h 74"/>
                  <a:gd name="T6" fmla="*/ 0 w 85"/>
                  <a:gd name="T7" fmla="*/ 0 h 74"/>
                  <a:gd name="T8" fmla="*/ 0 w 85"/>
                  <a:gd name="T9" fmla="*/ 0 h 74"/>
                  <a:gd name="T10" fmla="*/ 0 w 85"/>
                  <a:gd name="T11" fmla="*/ 0 h 74"/>
                  <a:gd name="T12" fmla="*/ 0 w 85"/>
                  <a:gd name="T13" fmla="*/ 0 h 74"/>
                  <a:gd name="T14" fmla="*/ 0 w 85"/>
                  <a:gd name="T15" fmla="*/ 0 h 74"/>
                  <a:gd name="T16" fmla="*/ 0 w 85"/>
                  <a:gd name="T17" fmla="*/ 0 h 74"/>
                  <a:gd name="T18" fmla="*/ 0 w 85"/>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74"/>
                  <a:gd name="T32" fmla="*/ 85 w 85"/>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74">
                    <a:moveTo>
                      <a:pt x="18" y="13"/>
                    </a:moveTo>
                    <a:lnTo>
                      <a:pt x="24" y="0"/>
                    </a:lnTo>
                    <a:lnTo>
                      <a:pt x="0" y="32"/>
                    </a:lnTo>
                    <a:lnTo>
                      <a:pt x="56" y="74"/>
                    </a:lnTo>
                    <a:lnTo>
                      <a:pt x="80" y="41"/>
                    </a:lnTo>
                    <a:lnTo>
                      <a:pt x="85" y="27"/>
                    </a:lnTo>
                    <a:lnTo>
                      <a:pt x="80" y="41"/>
                    </a:lnTo>
                    <a:lnTo>
                      <a:pt x="84" y="35"/>
                    </a:lnTo>
                    <a:lnTo>
                      <a:pt x="85" y="27"/>
                    </a:lnTo>
                    <a:lnTo>
                      <a:pt x="18"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84" name="Freeform 1183"/>
              <p:cNvSpPr>
                <a:spLocks/>
              </p:cNvSpPr>
              <p:nvPr/>
            </p:nvSpPr>
            <p:spPr bwMode="auto">
              <a:xfrm>
                <a:off x="5182" y="255"/>
                <a:ext cx="5" cy="7"/>
              </a:xfrm>
              <a:custGeom>
                <a:avLst/>
                <a:gdLst>
                  <a:gd name="T0" fmla="*/ 0 w 81"/>
                  <a:gd name="T1" fmla="*/ 0 h 71"/>
                  <a:gd name="T2" fmla="*/ 0 w 81"/>
                  <a:gd name="T3" fmla="*/ 0 h 71"/>
                  <a:gd name="T4" fmla="*/ 0 w 81"/>
                  <a:gd name="T5" fmla="*/ 0 h 71"/>
                  <a:gd name="T6" fmla="*/ 0 w 81"/>
                  <a:gd name="T7" fmla="*/ 0 h 71"/>
                  <a:gd name="T8" fmla="*/ 0 w 81"/>
                  <a:gd name="T9" fmla="*/ 0 h 71"/>
                  <a:gd name="T10" fmla="*/ 0 w 81"/>
                  <a:gd name="T11" fmla="*/ 0 h 71"/>
                  <a:gd name="T12" fmla="*/ 0 w 81"/>
                  <a:gd name="T13" fmla="*/ 0 h 71"/>
                  <a:gd name="T14" fmla="*/ 0 w 81"/>
                  <a:gd name="T15" fmla="*/ 0 h 71"/>
                  <a:gd name="T16" fmla="*/ 0 w 81"/>
                  <a:gd name="T17" fmla="*/ 0 h 71"/>
                  <a:gd name="T18" fmla="*/ 0 w 81"/>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1"/>
                  <a:gd name="T32" fmla="*/ 81 w 81"/>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1">
                    <a:moveTo>
                      <a:pt x="36" y="70"/>
                    </a:moveTo>
                    <a:lnTo>
                      <a:pt x="6" y="28"/>
                    </a:lnTo>
                    <a:lnTo>
                      <a:pt x="0" y="57"/>
                    </a:lnTo>
                    <a:lnTo>
                      <a:pt x="67" y="71"/>
                    </a:lnTo>
                    <a:lnTo>
                      <a:pt x="74" y="41"/>
                    </a:lnTo>
                    <a:lnTo>
                      <a:pt x="44" y="0"/>
                    </a:lnTo>
                    <a:lnTo>
                      <a:pt x="74" y="41"/>
                    </a:lnTo>
                    <a:lnTo>
                      <a:pt x="81" y="4"/>
                    </a:lnTo>
                    <a:lnTo>
                      <a:pt x="44" y="0"/>
                    </a:lnTo>
                    <a:lnTo>
                      <a:pt x="36"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85" name="Freeform 1184"/>
              <p:cNvSpPr>
                <a:spLocks/>
              </p:cNvSpPr>
              <p:nvPr/>
            </p:nvSpPr>
            <p:spPr bwMode="auto">
              <a:xfrm>
                <a:off x="5180" y="255"/>
                <a:ext cx="4" cy="7"/>
              </a:xfrm>
              <a:custGeom>
                <a:avLst/>
                <a:gdLst>
                  <a:gd name="T0" fmla="*/ 0 w 80"/>
                  <a:gd name="T1" fmla="*/ 0 h 79"/>
                  <a:gd name="T2" fmla="*/ 0 w 80"/>
                  <a:gd name="T3" fmla="*/ 0 h 79"/>
                  <a:gd name="T4" fmla="*/ 0 w 80"/>
                  <a:gd name="T5" fmla="*/ 0 h 79"/>
                  <a:gd name="T6" fmla="*/ 0 w 80"/>
                  <a:gd name="T7" fmla="*/ 0 h 79"/>
                  <a:gd name="T8" fmla="*/ 0 w 80"/>
                  <a:gd name="T9" fmla="*/ 0 h 79"/>
                  <a:gd name="T10" fmla="*/ 0 w 80"/>
                  <a:gd name="T11" fmla="*/ 0 h 79"/>
                  <a:gd name="T12" fmla="*/ 0 w 80"/>
                  <a:gd name="T13" fmla="*/ 0 h 79"/>
                  <a:gd name="T14" fmla="*/ 0 w 80"/>
                  <a:gd name="T15" fmla="*/ 0 h 79"/>
                  <a:gd name="T16" fmla="*/ 0 w 80"/>
                  <a:gd name="T17" fmla="*/ 0 h 79"/>
                  <a:gd name="T18" fmla="*/ 0 w 8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9"/>
                  <a:gd name="T32" fmla="*/ 80 w 8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9">
                    <a:moveTo>
                      <a:pt x="0" y="69"/>
                    </a:moveTo>
                    <a:lnTo>
                      <a:pt x="7" y="71"/>
                    </a:lnTo>
                    <a:lnTo>
                      <a:pt x="72" y="79"/>
                    </a:lnTo>
                    <a:lnTo>
                      <a:pt x="80" y="9"/>
                    </a:lnTo>
                    <a:lnTo>
                      <a:pt x="15" y="0"/>
                    </a:lnTo>
                    <a:lnTo>
                      <a:pt x="23" y="2"/>
                    </a:lnTo>
                    <a:lnTo>
                      <a:pt x="0" y="69"/>
                    </a:lnTo>
                    <a:lnTo>
                      <a:pt x="4" y="71"/>
                    </a:lnTo>
                    <a:lnTo>
                      <a:pt x="7" y="71"/>
                    </a:lnTo>
                    <a:lnTo>
                      <a:pt x="0"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86" name="Freeform 1185"/>
              <p:cNvSpPr>
                <a:spLocks/>
              </p:cNvSpPr>
              <p:nvPr/>
            </p:nvSpPr>
            <p:spPr bwMode="auto">
              <a:xfrm>
                <a:off x="5173" y="253"/>
                <a:ext cx="8" cy="8"/>
              </a:xfrm>
              <a:custGeom>
                <a:avLst/>
                <a:gdLst>
                  <a:gd name="T0" fmla="*/ 0 w 156"/>
                  <a:gd name="T1" fmla="*/ 0 h 86"/>
                  <a:gd name="T2" fmla="*/ 0 w 156"/>
                  <a:gd name="T3" fmla="*/ 0 h 86"/>
                  <a:gd name="T4" fmla="*/ 0 w 156"/>
                  <a:gd name="T5" fmla="*/ 0 h 86"/>
                  <a:gd name="T6" fmla="*/ 0 w 156"/>
                  <a:gd name="T7" fmla="*/ 0 h 86"/>
                  <a:gd name="T8" fmla="*/ 0 w 156"/>
                  <a:gd name="T9" fmla="*/ 0 h 86"/>
                  <a:gd name="T10" fmla="*/ 0 w 156"/>
                  <a:gd name="T11" fmla="*/ 0 h 86"/>
                  <a:gd name="T12" fmla="*/ 0 w 156"/>
                  <a:gd name="T13" fmla="*/ 0 h 86"/>
                  <a:gd name="T14" fmla="*/ 0 w 156"/>
                  <a:gd name="T15" fmla="*/ 0 h 86"/>
                  <a:gd name="T16" fmla="*/ 0 w 156"/>
                  <a:gd name="T17" fmla="*/ 0 h 86"/>
                  <a:gd name="T18" fmla="*/ 0 w 156"/>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86"/>
                  <a:gd name="T32" fmla="*/ 156 w 156"/>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86">
                    <a:moveTo>
                      <a:pt x="77" y="1"/>
                    </a:moveTo>
                    <a:lnTo>
                      <a:pt x="80" y="67"/>
                    </a:lnTo>
                    <a:lnTo>
                      <a:pt x="133" y="86"/>
                    </a:lnTo>
                    <a:lnTo>
                      <a:pt x="156" y="19"/>
                    </a:lnTo>
                    <a:lnTo>
                      <a:pt x="103" y="0"/>
                    </a:lnTo>
                    <a:lnTo>
                      <a:pt x="106" y="65"/>
                    </a:lnTo>
                    <a:lnTo>
                      <a:pt x="77" y="1"/>
                    </a:lnTo>
                    <a:lnTo>
                      <a:pt x="0" y="38"/>
                    </a:lnTo>
                    <a:lnTo>
                      <a:pt x="80" y="67"/>
                    </a:lnTo>
                    <a:lnTo>
                      <a:pt x="77"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87" name="Freeform 1186"/>
              <p:cNvSpPr>
                <a:spLocks/>
              </p:cNvSpPr>
              <p:nvPr/>
            </p:nvSpPr>
            <p:spPr bwMode="auto">
              <a:xfrm>
                <a:off x="5177" y="252"/>
                <a:ext cx="6" cy="7"/>
              </a:xfrm>
              <a:custGeom>
                <a:avLst/>
                <a:gdLst>
                  <a:gd name="T0" fmla="*/ 0 w 100"/>
                  <a:gd name="T1" fmla="*/ 0 h 80"/>
                  <a:gd name="T2" fmla="*/ 0 w 100"/>
                  <a:gd name="T3" fmla="*/ 0 h 80"/>
                  <a:gd name="T4" fmla="*/ 0 w 100"/>
                  <a:gd name="T5" fmla="*/ 0 h 80"/>
                  <a:gd name="T6" fmla="*/ 0 w 100"/>
                  <a:gd name="T7" fmla="*/ 0 h 80"/>
                  <a:gd name="T8" fmla="*/ 0 w 100"/>
                  <a:gd name="T9" fmla="*/ 0 h 80"/>
                  <a:gd name="T10" fmla="*/ 0 w 100"/>
                  <a:gd name="T11" fmla="*/ 0 h 80"/>
                  <a:gd name="T12" fmla="*/ 0 w 100"/>
                  <a:gd name="T13" fmla="*/ 0 h 80"/>
                  <a:gd name="T14" fmla="*/ 0 w 100"/>
                  <a:gd name="T15" fmla="*/ 0 h 80"/>
                  <a:gd name="T16" fmla="*/ 0 w 100"/>
                  <a:gd name="T17" fmla="*/ 0 h 80"/>
                  <a:gd name="T18" fmla="*/ 0 w 100"/>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80"/>
                  <a:gd name="T32" fmla="*/ 100 w 10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80">
                    <a:moveTo>
                      <a:pt x="20" y="51"/>
                    </a:moveTo>
                    <a:lnTo>
                      <a:pt x="36" y="0"/>
                    </a:lnTo>
                    <a:lnTo>
                      <a:pt x="0" y="16"/>
                    </a:lnTo>
                    <a:lnTo>
                      <a:pt x="29" y="80"/>
                    </a:lnTo>
                    <a:lnTo>
                      <a:pt x="64" y="64"/>
                    </a:lnTo>
                    <a:lnTo>
                      <a:pt x="79" y="12"/>
                    </a:lnTo>
                    <a:lnTo>
                      <a:pt x="64" y="64"/>
                    </a:lnTo>
                    <a:lnTo>
                      <a:pt x="100" y="47"/>
                    </a:lnTo>
                    <a:lnTo>
                      <a:pt x="79" y="12"/>
                    </a:lnTo>
                    <a:lnTo>
                      <a:pt x="20" y="5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88" name="Freeform 1187"/>
              <p:cNvSpPr>
                <a:spLocks/>
              </p:cNvSpPr>
              <p:nvPr/>
            </p:nvSpPr>
            <p:spPr bwMode="auto">
              <a:xfrm>
                <a:off x="5177" y="250"/>
                <a:ext cx="4" cy="6"/>
              </a:xfrm>
              <a:custGeom>
                <a:avLst/>
                <a:gdLst>
                  <a:gd name="T0" fmla="*/ 0 w 76"/>
                  <a:gd name="T1" fmla="*/ 0 h 67"/>
                  <a:gd name="T2" fmla="*/ 0 w 76"/>
                  <a:gd name="T3" fmla="*/ 0 h 67"/>
                  <a:gd name="T4" fmla="*/ 0 w 76"/>
                  <a:gd name="T5" fmla="*/ 0 h 67"/>
                  <a:gd name="T6" fmla="*/ 0 w 76"/>
                  <a:gd name="T7" fmla="*/ 0 h 67"/>
                  <a:gd name="T8" fmla="*/ 0 w 76"/>
                  <a:gd name="T9" fmla="*/ 0 h 67"/>
                  <a:gd name="T10" fmla="*/ 0 w 76"/>
                  <a:gd name="T11" fmla="*/ 0 h 67"/>
                  <a:gd name="T12" fmla="*/ 0 w 76"/>
                  <a:gd name="T13" fmla="*/ 0 h 67"/>
                  <a:gd name="T14" fmla="*/ 0 w 76"/>
                  <a:gd name="T15" fmla="*/ 0 h 67"/>
                  <a:gd name="T16" fmla="*/ 0 w 76"/>
                  <a:gd name="T17" fmla="*/ 0 h 67"/>
                  <a:gd name="T18" fmla="*/ 0 w 76"/>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67"/>
                  <a:gd name="T32" fmla="*/ 76 w 76"/>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67">
                    <a:moveTo>
                      <a:pt x="1" y="42"/>
                    </a:moveTo>
                    <a:lnTo>
                      <a:pt x="0" y="41"/>
                    </a:lnTo>
                    <a:lnTo>
                      <a:pt x="17" y="67"/>
                    </a:lnTo>
                    <a:lnTo>
                      <a:pt x="76" y="28"/>
                    </a:lnTo>
                    <a:lnTo>
                      <a:pt x="58" y="1"/>
                    </a:lnTo>
                    <a:lnTo>
                      <a:pt x="57" y="0"/>
                    </a:lnTo>
                    <a:lnTo>
                      <a:pt x="58" y="1"/>
                    </a:lnTo>
                    <a:lnTo>
                      <a:pt x="57" y="0"/>
                    </a:lnTo>
                    <a:lnTo>
                      <a:pt x="1" y="4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89" name="Freeform 1188"/>
              <p:cNvSpPr>
                <a:spLocks/>
              </p:cNvSpPr>
              <p:nvPr/>
            </p:nvSpPr>
            <p:spPr bwMode="auto">
              <a:xfrm>
                <a:off x="5174" y="246"/>
                <a:ext cx="6" cy="8"/>
              </a:xfrm>
              <a:custGeom>
                <a:avLst/>
                <a:gdLst>
                  <a:gd name="T0" fmla="*/ 0 w 106"/>
                  <a:gd name="T1" fmla="*/ 0 h 90"/>
                  <a:gd name="T2" fmla="*/ 0 w 106"/>
                  <a:gd name="T3" fmla="*/ 0 h 90"/>
                  <a:gd name="T4" fmla="*/ 0 w 106"/>
                  <a:gd name="T5" fmla="*/ 0 h 90"/>
                  <a:gd name="T6" fmla="*/ 0 w 106"/>
                  <a:gd name="T7" fmla="*/ 0 h 90"/>
                  <a:gd name="T8" fmla="*/ 0 w 106"/>
                  <a:gd name="T9" fmla="*/ 0 h 90"/>
                  <a:gd name="T10" fmla="*/ 0 w 106"/>
                  <a:gd name="T11" fmla="*/ 0 h 90"/>
                  <a:gd name="T12" fmla="*/ 0 w 106"/>
                  <a:gd name="T13" fmla="*/ 0 h 90"/>
                  <a:gd name="T14" fmla="*/ 0 w 106"/>
                  <a:gd name="T15" fmla="*/ 0 h 90"/>
                  <a:gd name="T16" fmla="*/ 0 w 106"/>
                  <a:gd name="T17" fmla="*/ 0 h 90"/>
                  <a:gd name="T18" fmla="*/ 0 w 106"/>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90"/>
                  <a:gd name="T32" fmla="*/ 106 w 106"/>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90">
                    <a:moveTo>
                      <a:pt x="28" y="0"/>
                    </a:moveTo>
                    <a:lnTo>
                      <a:pt x="21" y="49"/>
                    </a:lnTo>
                    <a:lnTo>
                      <a:pt x="50" y="90"/>
                    </a:lnTo>
                    <a:lnTo>
                      <a:pt x="106" y="48"/>
                    </a:lnTo>
                    <a:lnTo>
                      <a:pt x="76" y="7"/>
                    </a:lnTo>
                    <a:lnTo>
                      <a:pt x="70" y="57"/>
                    </a:lnTo>
                    <a:lnTo>
                      <a:pt x="28" y="0"/>
                    </a:lnTo>
                    <a:lnTo>
                      <a:pt x="0" y="20"/>
                    </a:lnTo>
                    <a:lnTo>
                      <a:pt x="21" y="49"/>
                    </a:lnTo>
                    <a:lnTo>
                      <a:pt x="2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90" name="Freeform 1189"/>
              <p:cNvSpPr>
                <a:spLocks/>
              </p:cNvSpPr>
              <p:nvPr/>
            </p:nvSpPr>
            <p:spPr bwMode="auto">
              <a:xfrm>
                <a:off x="5176" y="243"/>
                <a:ext cx="4" cy="8"/>
              </a:xfrm>
              <a:custGeom>
                <a:avLst/>
                <a:gdLst>
                  <a:gd name="T0" fmla="*/ 0 w 77"/>
                  <a:gd name="T1" fmla="*/ 0 h 91"/>
                  <a:gd name="T2" fmla="*/ 0 w 77"/>
                  <a:gd name="T3" fmla="*/ 0 h 91"/>
                  <a:gd name="T4" fmla="*/ 0 w 77"/>
                  <a:gd name="T5" fmla="*/ 0 h 91"/>
                  <a:gd name="T6" fmla="*/ 0 w 77"/>
                  <a:gd name="T7" fmla="*/ 0 h 91"/>
                  <a:gd name="T8" fmla="*/ 0 w 77"/>
                  <a:gd name="T9" fmla="*/ 0 h 91"/>
                  <a:gd name="T10" fmla="*/ 0 w 77"/>
                  <a:gd name="T11" fmla="*/ 0 h 91"/>
                  <a:gd name="T12" fmla="*/ 0 w 77"/>
                  <a:gd name="T13" fmla="*/ 0 h 91"/>
                  <a:gd name="T14" fmla="*/ 0 w 77"/>
                  <a:gd name="T15" fmla="*/ 0 h 91"/>
                  <a:gd name="T16" fmla="*/ 0 w 77"/>
                  <a:gd name="T17" fmla="*/ 0 h 91"/>
                  <a:gd name="T18" fmla="*/ 0 w 77"/>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91"/>
                  <a:gd name="T32" fmla="*/ 77 w 77"/>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91">
                    <a:moveTo>
                      <a:pt x="52" y="0"/>
                    </a:moveTo>
                    <a:lnTo>
                      <a:pt x="35" y="6"/>
                    </a:lnTo>
                    <a:lnTo>
                      <a:pt x="0" y="34"/>
                    </a:lnTo>
                    <a:lnTo>
                      <a:pt x="42" y="91"/>
                    </a:lnTo>
                    <a:lnTo>
                      <a:pt x="77" y="63"/>
                    </a:lnTo>
                    <a:lnTo>
                      <a:pt x="59" y="70"/>
                    </a:lnTo>
                    <a:lnTo>
                      <a:pt x="52" y="0"/>
                    </a:lnTo>
                    <a:lnTo>
                      <a:pt x="43" y="1"/>
                    </a:lnTo>
                    <a:lnTo>
                      <a:pt x="35" y="6"/>
                    </a:lnTo>
                    <a:lnTo>
                      <a:pt x="5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91" name="Freeform 1190"/>
              <p:cNvSpPr>
                <a:spLocks/>
              </p:cNvSpPr>
              <p:nvPr/>
            </p:nvSpPr>
            <p:spPr bwMode="auto">
              <a:xfrm>
                <a:off x="5179" y="242"/>
                <a:ext cx="6" cy="7"/>
              </a:xfrm>
              <a:custGeom>
                <a:avLst/>
                <a:gdLst>
                  <a:gd name="T0" fmla="*/ 0 w 108"/>
                  <a:gd name="T1" fmla="*/ 0 h 81"/>
                  <a:gd name="T2" fmla="*/ 0 w 108"/>
                  <a:gd name="T3" fmla="*/ 0 h 81"/>
                  <a:gd name="T4" fmla="*/ 0 w 108"/>
                  <a:gd name="T5" fmla="*/ 0 h 81"/>
                  <a:gd name="T6" fmla="*/ 0 w 108"/>
                  <a:gd name="T7" fmla="*/ 0 h 81"/>
                  <a:gd name="T8" fmla="*/ 0 w 108"/>
                  <a:gd name="T9" fmla="*/ 0 h 81"/>
                  <a:gd name="T10" fmla="*/ 0 w 108"/>
                  <a:gd name="T11" fmla="*/ 0 h 81"/>
                  <a:gd name="T12" fmla="*/ 0 60000 65536"/>
                  <a:gd name="T13" fmla="*/ 0 60000 65536"/>
                  <a:gd name="T14" fmla="*/ 0 60000 65536"/>
                  <a:gd name="T15" fmla="*/ 0 60000 65536"/>
                  <a:gd name="T16" fmla="*/ 0 60000 65536"/>
                  <a:gd name="T17" fmla="*/ 0 60000 65536"/>
                  <a:gd name="T18" fmla="*/ 0 w 108"/>
                  <a:gd name="T19" fmla="*/ 0 h 81"/>
                  <a:gd name="T20" fmla="*/ 108 w 10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08" h="81">
                    <a:moveTo>
                      <a:pt x="104" y="36"/>
                    </a:moveTo>
                    <a:lnTo>
                      <a:pt x="101" y="0"/>
                    </a:lnTo>
                    <a:lnTo>
                      <a:pt x="0" y="11"/>
                    </a:lnTo>
                    <a:lnTo>
                      <a:pt x="7" y="81"/>
                    </a:lnTo>
                    <a:lnTo>
                      <a:pt x="108" y="71"/>
                    </a:lnTo>
                    <a:lnTo>
                      <a:pt x="104"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92" name="Freeform 1191"/>
              <p:cNvSpPr>
                <a:spLocks/>
              </p:cNvSpPr>
              <p:nvPr/>
            </p:nvSpPr>
            <p:spPr bwMode="auto">
              <a:xfrm>
                <a:off x="5184" y="236"/>
                <a:ext cx="5" cy="12"/>
              </a:xfrm>
              <a:custGeom>
                <a:avLst/>
                <a:gdLst>
                  <a:gd name="T0" fmla="*/ 0 w 94"/>
                  <a:gd name="T1" fmla="*/ 0 h 129"/>
                  <a:gd name="T2" fmla="*/ 0 w 94"/>
                  <a:gd name="T3" fmla="*/ 0 h 129"/>
                  <a:gd name="T4" fmla="*/ 0 w 94"/>
                  <a:gd name="T5" fmla="*/ 0 h 129"/>
                  <a:gd name="T6" fmla="*/ 0 w 94"/>
                  <a:gd name="T7" fmla="*/ 0 h 129"/>
                  <a:gd name="T8" fmla="*/ 0 w 94"/>
                  <a:gd name="T9" fmla="*/ 0 h 129"/>
                  <a:gd name="T10" fmla="*/ 0 w 94"/>
                  <a:gd name="T11" fmla="*/ 0 h 129"/>
                  <a:gd name="T12" fmla="*/ 0 w 94"/>
                  <a:gd name="T13" fmla="*/ 0 h 129"/>
                  <a:gd name="T14" fmla="*/ 0 w 94"/>
                  <a:gd name="T15" fmla="*/ 0 h 129"/>
                  <a:gd name="T16" fmla="*/ 0 w 94"/>
                  <a:gd name="T17" fmla="*/ 0 h 129"/>
                  <a:gd name="T18" fmla="*/ 0 w 94"/>
                  <a:gd name="T19" fmla="*/ 0 h 129"/>
                  <a:gd name="T20" fmla="*/ 0 w 94"/>
                  <a:gd name="T21" fmla="*/ 0 h 129"/>
                  <a:gd name="T22" fmla="*/ 0 w 94"/>
                  <a:gd name="T23" fmla="*/ 0 h 129"/>
                  <a:gd name="T24" fmla="*/ 0 w 94"/>
                  <a:gd name="T25" fmla="*/ 0 h 129"/>
                  <a:gd name="T26" fmla="*/ 0 w 94"/>
                  <a:gd name="T27" fmla="*/ 0 h 129"/>
                  <a:gd name="T28" fmla="*/ 0 w 94"/>
                  <a:gd name="T29" fmla="*/ 0 h 129"/>
                  <a:gd name="T30" fmla="*/ 0 w 94"/>
                  <a:gd name="T31" fmla="*/ 0 h 129"/>
                  <a:gd name="T32" fmla="*/ 0 w 94"/>
                  <a:gd name="T33" fmla="*/ 0 h 129"/>
                  <a:gd name="T34" fmla="*/ 0 w 94"/>
                  <a:gd name="T35" fmla="*/ 0 h 129"/>
                  <a:gd name="T36" fmla="*/ 0 w 94"/>
                  <a:gd name="T37" fmla="*/ 0 h 129"/>
                  <a:gd name="T38" fmla="*/ 0 w 94"/>
                  <a:gd name="T39" fmla="*/ 0 h 129"/>
                  <a:gd name="T40" fmla="*/ 0 w 94"/>
                  <a:gd name="T41" fmla="*/ 0 h 129"/>
                  <a:gd name="T42" fmla="*/ 0 w 94"/>
                  <a:gd name="T43" fmla="*/ 0 h 129"/>
                  <a:gd name="T44" fmla="*/ 0 w 94"/>
                  <a:gd name="T45" fmla="*/ 0 h 129"/>
                  <a:gd name="T46" fmla="*/ 0 w 94"/>
                  <a:gd name="T47" fmla="*/ 0 h 129"/>
                  <a:gd name="T48" fmla="*/ 0 w 94"/>
                  <a:gd name="T49" fmla="*/ 0 h 129"/>
                  <a:gd name="T50" fmla="*/ 0 w 94"/>
                  <a:gd name="T51" fmla="*/ 0 h 129"/>
                  <a:gd name="T52" fmla="*/ 0 w 94"/>
                  <a:gd name="T53" fmla="*/ 0 h 129"/>
                  <a:gd name="T54" fmla="*/ 0 w 94"/>
                  <a:gd name="T55" fmla="*/ 0 h 129"/>
                  <a:gd name="T56" fmla="*/ 0 w 94"/>
                  <a:gd name="T57" fmla="*/ 0 h 129"/>
                  <a:gd name="T58" fmla="*/ 0 w 94"/>
                  <a:gd name="T59" fmla="*/ 0 h 129"/>
                  <a:gd name="T60" fmla="*/ 0 w 94"/>
                  <a:gd name="T61" fmla="*/ 0 h 129"/>
                  <a:gd name="T62" fmla="*/ 0 w 94"/>
                  <a:gd name="T63" fmla="*/ 0 h 129"/>
                  <a:gd name="T64" fmla="*/ 0 w 94"/>
                  <a:gd name="T65" fmla="*/ 0 h 129"/>
                  <a:gd name="T66" fmla="*/ 0 w 94"/>
                  <a:gd name="T67" fmla="*/ 0 h 129"/>
                  <a:gd name="T68" fmla="*/ 0 w 94"/>
                  <a:gd name="T69" fmla="*/ 0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29"/>
                  <a:gd name="T107" fmla="*/ 94 w 94"/>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29">
                    <a:moveTo>
                      <a:pt x="16" y="70"/>
                    </a:moveTo>
                    <a:lnTo>
                      <a:pt x="26" y="73"/>
                    </a:lnTo>
                    <a:lnTo>
                      <a:pt x="32" y="76"/>
                    </a:lnTo>
                    <a:lnTo>
                      <a:pt x="31" y="75"/>
                    </a:lnTo>
                    <a:lnTo>
                      <a:pt x="30" y="74"/>
                    </a:lnTo>
                    <a:lnTo>
                      <a:pt x="28" y="72"/>
                    </a:lnTo>
                    <a:lnTo>
                      <a:pt x="26" y="68"/>
                    </a:lnTo>
                    <a:lnTo>
                      <a:pt x="24" y="62"/>
                    </a:lnTo>
                    <a:lnTo>
                      <a:pt x="24" y="57"/>
                    </a:lnTo>
                    <a:lnTo>
                      <a:pt x="25" y="52"/>
                    </a:lnTo>
                    <a:lnTo>
                      <a:pt x="27" y="46"/>
                    </a:lnTo>
                    <a:lnTo>
                      <a:pt x="28" y="45"/>
                    </a:lnTo>
                    <a:lnTo>
                      <a:pt x="20" y="52"/>
                    </a:lnTo>
                    <a:lnTo>
                      <a:pt x="11" y="57"/>
                    </a:lnTo>
                    <a:lnTo>
                      <a:pt x="2" y="61"/>
                    </a:lnTo>
                    <a:lnTo>
                      <a:pt x="0" y="62"/>
                    </a:lnTo>
                    <a:lnTo>
                      <a:pt x="25" y="129"/>
                    </a:lnTo>
                    <a:lnTo>
                      <a:pt x="31" y="125"/>
                    </a:lnTo>
                    <a:lnTo>
                      <a:pt x="42" y="120"/>
                    </a:lnTo>
                    <a:lnTo>
                      <a:pt x="57" y="112"/>
                    </a:lnTo>
                    <a:lnTo>
                      <a:pt x="72" y="101"/>
                    </a:lnTo>
                    <a:lnTo>
                      <a:pt x="81" y="91"/>
                    </a:lnTo>
                    <a:lnTo>
                      <a:pt x="87" y="81"/>
                    </a:lnTo>
                    <a:lnTo>
                      <a:pt x="91" y="71"/>
                    </a:lnTo>
                    <a:lnTo>
                      <a:pt x="94" y="60"/>
                    </a:lnTo>
                    <a:lnTo>
                      <a:pt x="92" y="51"/>
                    </a:lnTo>
                    <a:lnTo>
                      <a:pt x="89" y="40"/>
                    </a:lnTo>
                    <a:lnTo>
                      <a:pt x="84" y="30"/>
                    </a:lnTo>
                    <a:lnTo>
                      <a:pt x="78" y="24"/>
                    </a:lnTo>
                    <a:lnTo>
                      <a:pt x="72" y="18"/>
                    </a:lnTo>
                    <a:lnTo>
                      <a:pt x="63" y="12"/>
                    </a:lnTo>
                    <a:lnTo>
                      <a:pt x="50" y="6"/>
                    </a:lnTo>
                    <a:lnTo>
                      <a:pt x="33" y="0"/>
                    </a:lnTo>
                    <a:lnTo>
                      <a:pt x="16"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93" name="Freeform 1192"/>
              <p:cNvSpPr>
                <a:spLocks/>
              </p:cNvSpPr>
              <p:nvPr/>
            </p:nvSpPr>
            <p:spPr bwMode="auto">
              <a:xfrm>
                <a:off x="5178" y="234"/>
                <a:ext cx="8" cy="8"/>
              </a:xfrm>
              <a:custGeom>
                <a:avLst/>
                <a:gdLst>
                  <a:gd name="T0" fmla="*/ 0 w 148"/>
                  <a:gd name="T1" fmla="*/ 0 h 92"/>
                  <a:gd name="T2" fmla="*/ 0 w 148"/>
                  <a:gd name="T3" fmla="*/ 0 h 92"/>
                  <a:gd name="T4" fmla="*/ 0 w 148"/>
                  <a:gd name="T5" fmla="*/ 0 h 92"/>
                  <a:gd name="T6" fmla="*/ 0 w 148"/>
                  <a:gd name="T7" fmla="*/ 0 h 92"/>
                  <a:gd name="T8" fmla="*/ 0 w 148"/>
                  <a:gd name="T9" fmla="*/ 0 h 92"/>
                  <a:gd name="T10" fmla="*/ 0 w 148"/>
                  <a:gd name="T11" fmla="*/ 0 h 92"/>
                  <a:gd name="T12" fmla="*/ 0 w 148"/>
                  <a:gd name="T13" fmla="*/ 0 h 92"/>
                  <a:gd name="T14" fmla="*/ 0 w 148"/>
                  <a:gd name="T15" fmla="*/ 0 h 92"/>
                  <a:gd name="T16" fmla="*/ 0 w 148"/>
                  <a:gd name="T17" fmla="*/ 0 h 92"/>
                  <a:gd name="T18" fmla="*/ 0 w 148"/>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92"/>
                  <a:gd name="T32" fmla="*/ 148 w 148"/>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92">
                    <a:moveTo>
                      <a:pt x="90" y="0"/>
                    </a:moveTo>
                    <a:lnTo>
                      <a:pt x="68" y="63"/>
                    </a:lnTo>
                    <a:lnTo>
                      <a:pt x="104" y="92"/>
                    </a:lnTo>
                    <a:lnTo>
                      <a:pt x="148" y="38"/>
                    </a:lnTo>
                    <a:lnTo>
                      <a:pt x="113" y="8"/>
                    </a:lnTo>
                    <a:lnTo>
                      <a:pt x="91" y="71"/>
                    </a:lnTo>
                    <a:lnTo>
                      <a:pt x="90" y="0"/>
                    </a:lnTo>
                    <a:lnTo>
                      <a:pt x="0" y="3"/>
                    </a:lnTo>
                    <a:lnTo>
                      <a:pt x="68" y="63"/>
                    </a:lnTo>
                    <a:lnTo>
                      <a:pt x="9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94" name="Freeform 1193"/>
              <p:cNvSpPr>
                <a:spLocks/>
              </p:cNvSpPr>
              <p:nvPr/>
            </p:nvSpPr>
            <p:spPr bwMode="auto">
              <a:xfrm>
                <a:off x="5183" y="233"/>
                <a:ext cx="7" cy="7"/>
              </a:xfrm>
              <a:custGeom>
                <a:avLst/>
                <a:gdLst>
                  <a:gd name="T0" fmla="*/ 0 w 126"/>
                  <a:gd name="T1" fmla="*/ 0 h 74"/>
                  <a:gd name="T2" fmla="*/ 0 w 126"/>
                  <a:gd name="T3" fmla="*/ 0 h 74"/>
                  <a:gd name="T4" fmla="*/ 0 w 126"/>
                  <a:gd name="T5" fmla="*/ 0 h 74"/>
                  <a:gd name="T6" fmla="*/ 0 w 126"/>
                  <a:gd name="T7" fmla="*/ 0 h 74"/>
                  <a:gd name="T8" fmla="*/ 0 w 126"/>
                  <a:gd name="T9" fmla="*/ 0 h 74"/>
                  <a:gd name="T10" fmla="*/ 0 w 126"/>
                  <a:gd name="T11" fmla="*/ 0 h 74"/>
                  <a:gd name="T12" fmla="*/ 0 w 126"/>
                  <a:gd name="T13" fmla="*/ 0 h 74"/>
                  <a:gd name="T14" fmla="*/ 0 w 126"/>
                  <a:gd name="T15" fmla="*/ 0 h 74"/>
                  <a:gd name="T16" fmla="*/ 0 w 126"/>
                  <a:gd name="T17" fmla="*/ 0 h 74"/>
                  <a:gd name="T18" fmla="*/ 0 w 126"/>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74"/>
                  <a:gd name="T32" fmla="*/ 126 w 126"/>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74">
                    <a:moveTo>
                      <a:pt x="74" y="12"/>
                    </a:moveTo>
                    <a:lnTo>
                      <a:pt x="99" y="0"/>
                    </a:lnTo>
                    <a:lnTo>
                      <a:pt x="0" y="3"/>
                    </a:lnTo>
                    <a:lnTo>
                      <a:pt x="1" y="74"/>
                    </a:lnTo>
                    <a:lnTo>
                      <a:pt x="101" y="71"/>
                    </a:lnTo>
                    <a:lnTo>
                      <a:pt x="126" y="59"/>
                    </a:lnTo>
                    <a:lnTo>
                      <a:pt x="101" y="71"/>
                    </a:lnTo>
                    <a:lnTo>
                      <a:pt x="116" y="71"/>
                    </a:lnTo>
                    <a:lnTo>
                      <a:pt x="126" y="59"/>
                    </a:lnTo>
                    <a:lnTo>
                      <a:pt x="74"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95" name="Freeform 1194"/>
              <p:cNvSpPr>
                <a:spLocks/>
              </p:cNvSpPr>
              <p:nvPr/>
            </p:nvSpPr>
            <p:spPr bwMode="auto">
              <a:xfrm>
                <a:off x="5187" y="229"/>
                <a:ext cx="6" cy="10"/>
              </a:xfrm>
              <a:custGeom>
                <a:avLst/>
                <a:gdLst>
                  <a:gd name="T0" fmla="*/ 0 w 105"/>
                  <a:gd name="T1" fmla="*/ 0 h 109"/>
                  <a:gd name="T2" fmla="*/ 0 w 105"/>
                  <a:gd name="T3" fmla="*/ 0 h 109"/>
                  <a:gd name="T4" fmla="*/ 0 w 105"/>
                  <a:gd name="T5" fmla="*/ 0 h 109"/>
                  <a:gd name="T6" fmla="*/ 0 w 105"/>
                  <a:gd name="T7" fmla="*/ 0 h 109"/>
                  <a:gd name="T8" fmla="*/ 0 w 105"/>
                  <a:gd name="T9" fmla="*/ 0 h 109"/>
                  <a:gd name="T10" fmla="*/ 0 w 105"/>
                  <a:gd name="T11" fmla="*/ 0 h 109"/>
                  <a:gd name="T12" fmla="*/ 0 60000 65536"/>
                  <a:gd name="T13" fmla="*/ 0 60000 65536"/>
                  <a:gd name="T14" fmla="*/ 0 60000 65536"/>
                  <a:gd name="T15" fmla="*/ 0 60000 65536"/>
                  <a:gd name="T16" fmla="*/ 0 60000 65536"/>
                  <a:gd name="T17" fmla="*/ 0 60000 65536"/>
                  <a:gd name="T18" fmla="*/ 0 w 105"/>
                  <a:gd name="T19" fmla="*/ 0 h 109"/>
                  <a:gd name="T20" fmla="*/ 105 w 105"/>
                  <a:gd name="T21" fmla="*/ 109 h 109"/>
                </a:gdLst>
                <a:ahLst/>
                <a:cxnLst>
                  <a:cxn ang="T12">
                    <a:pos x="T0" y="T1"/>
                  </a:cxn>
                  <a:cxn ang="T13">
                    <a:pos x="T2" y="T3"/>
                  </a:cxn>
                  <a:cxn ang="T14">
                    <a:pos x="T4" y="T5"/>
                  </a:cxn>
                  <a:cxn ang="T15">
                    <a:pos x="T6" y="T7"/>
                  </a:cxn>
                  <a:cxn ang="T16">
                    <a:pos x="T8" y="T9"/>
                  </a:cxn>
                  <a:cxn ang="T17">
                    <a:pos x="T10" y="T11"/>
                  </a:cxn>
                </a:cxnLst>
                <a:rect l="T18" t="T19" r="T20" b="T21"/>
                <a:pathLst>
                  <a:path w="105" h="109">
                    <a:moveTo>
                      <a:pt x="79" y="23"/>
                    </a:moveTo>
                    <a:lnTo>
                      <a:pt x="53" y="0"/>
                    </a:lnTo>
                    <a:lnTo>
                      <a:pt x="0" y="62"/>
                    </a:lnTo>
                    <a:lnTo>
                      <a:pt x="52" y="109"/>
                    </a:lnTo>
                    <a:lnTo>
                      <a:pt x="105" y="46"/>
                    </a:lnTo>
                    <a:lnTo>
                      <a:pt x="79" y="2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96" name="Freeform 1195"/>
              <p:cNvSpPr>
                <a:spLocks/>
              </p:cNvSpPr>
              <p:nvPr/>
            </p:nvSpPr>
            <p:spPr bwMode="auto">
              <a:xfrm>
                <a:off x="5190" y="221"/>
                <a:ext cx="8" cy="12"/>
              </a:xfrm>
              <a:custGeom>
                <a:avLst/>
                <a:gdLst>
                  <a:gd name="T0" fmla="*/ 0 w 138"/>
                  <a:gd name="T1" fmla="*/ 0 h 139"/>
                  <a:gd name="T2" fmla="*/ 0 w 138"/>
                  <a:gd name="T3" fmla="*/ 0 h 139"/>
                  <a:gd name="T4" fmla="*/ 0 w 138"/>
                  <a:gd name="T5" fmla="*/ 0 h 139"/>
                  <a:gd name="T6" fmla="*/ 0 w 138"/>
                  <a:gd name="T7" fmla="*/ 0 h 139"/>
                  <a:gd name="T8" fmla="*/ 0 w 138"/>
                  <a:gd name="T9" fmla="*/ 0 h 139"/>
                  <a:gd name="T10" fmla="*/ 0 w 138"/>
                  <a:gd name="T11" fmla="*/ 0 h 139"/>
                  <a:gd name="T12" fmla="*/ 0 w 138"/>
                  <a:gd name="T13" fmla="*/ 0 h 139"/>
                  <a:gd name="T14" fmla="*/ 0 w 138"/>
                  <a:gd name="T15" fmla="*/ 0 h 139"/>
                  <a:gd name="T16" fmla="*/ 0 w 138"/>
                  <a:gd name="T17" fmla="*/ 0 h 139"/>
                  <a:gd name="T18" fmla="*/ 0 w 138"/>
                  <a:gd name="T19" fmla="*/ 0 h 139"/>
                  <a:gd name="T20" fmla="*/ 0 w 138"/>
                  <a:gd name="T21" fmla="*/ 0 h 139"/>
                  <a:gd name="T22" fmla="*/ 0 w 138"/>
                  <a:gd name="T23" fmla="*/ 0 h 139"/>
                  <a:gd name="T24" fmla="*/ 0 w 138"/>
                  <a:gd name="T25" fmla="*/ 0 h 139"/>
                  <a:gd name="T26" fmla="*/ 0 w 138"/>
                  <a:gd name="T27" fmla="*/ 0 h 139"/>
                  <a:gd name="T28" fmla="*/ 0 w 138"/>
                  <a:gd name="T29" fmla="*/ 0 h 139"/>
                  <a:gd name="T30" fmla="*/ 0 w 138"/>
                  <a:gd name="T31" fmla="*/ 0 h 139"/>
                  <a:gd name="T32" fmla="*/ 0 w 138"/>
                  <a:gd name="T33" fmla="*/ 0 h 139"/>
                  <a:gd name="T34" fmla="*/ 0 w 138"/>
                  <a:gd name="T35" fmla="*/ 0 h 139"/>
                  <a:gd name="T36" fmla="*/ 0 w 138"/>
                  <a:gd name="T37" fmla="*/ 0 h 139"/>
                  <a:gd name="T38" fmla="*/ 0 w 138"/>
                  <a:gd name="T39" fmla="*/ 0 h 139"/>
                  <a:gd name="T40" fmla="*/ 0 w 138"/>
                  <a:gd name="T41" fmla="*/ 0 h 139"/>
                  <a:gd name="T42" fmla="*/ 0 w 138"/>
                  <a:gd name="T43" fmla="*/ 0 h 139"/>
                  <a:gd name="T44" fmla="*/ 0 w 138"/>
                  <a:gd name="T45" fmla="*/ 0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139"/>
                  <a:gd name="T71" fmla="*/ 138 w 138"/>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139">
                    <a:moveTo>
                      <a:pt x="88" y="0"/>
                    </a:moveTo>
                    <a:lnTo>
                      <a:pt x="88" y="0"/>
                    </a:lnTo>
                    <a:lnTo>
                      <a:pt x="81" y="7"/>
                    </a:lnTo>
                    <a:lnTo>
                      <a:pt x="70" y="19"/>
                    </a:lnTo>
                    <a:lnTo>
                      <a:pt x="55" y="34"/>
                    </a:lnTo>
                    <a:lnTo>
                      <a:pt x="40" y="48"/>
                    </a:lnTo>
                    <a:lnTo>
                      <a:pt x="25" y="63"/>
                    </a:lnTo>
                    <a:lnTo>
                      <a:pt x="13" y="76"/>
                    </a:lnTo>
                    <a:lnTo>
                      <a:pt x="4" y="86"/>
                    </a:lnTo>
                    <a:lnTo>
                      <a:pt x="0" y="89"/>
                    </a:lnTo>
                    <a:lnTo>
                      <a:pt x="48" y="139"/>
                    </a:lnTo>
                    <a:lnTo>
                      <a:pt x="52" y="136"/>
                    </a:lnTo>
                    <a:lnTo>
                      <a:pt x="61" y="127"/>
                    </a:lnTo>
                    <a:lnTo>
                      <a:pt x="73" y="115"/>
                    </a:lnTo>
                    <a:lnTo>
                      <a:pt x="89" y="100"/>
                    </a:lnTo>
                    <a:lnTo>
                      <a:pt x="104" y="84"/>
                    </a:lnTo>
                    <a:lnTo>
                      <a:pt x="119" y="70"/>
                    </a:lnTo>
                    <a:lnTo>
                      <a:pt x="130" y="57"/>
                    </a:lnTo>
                    <a:lnTo>
                      <a:pt x="138" y="48"/>
                    </a:lnTo>
                    <a:lnTo>
                      <a:pt x="8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97" name="Freeform 1196"/>
              <p:cNvSpPr>
                <a:spLocks/>
              </p:cNvSpPr>
              <p:nvPr/>
            </p:nvSpPr>
            <p:spPr bwMode="auto">
              <a:xfrm>
                <a:off x="5192" y="215"/>
                <a:ext cx="7" cy="10"/>
              </a:xfrm>
              <a:custGeom>
                <a:avLst/>
                <a:gdLst>
                  <a:gd name="T0" fmla="*/ 0 w 114"/>
                  <a:gd name="T1" fmla="*/ 0 h 110"/>
                  <a:gd name="T2" fmla="*/ 0 w 114"/>
                  <a:gd name="T3" fmla="*/ 0 h 110"/>
                  <a:gd name="T4" fmla="*/ 0 w 114"/>
                  <a:gd name="T5" fmla="*/ 0 h 110"/>
                  <a:gd name="T6" fmla="*/ 0 w 114"/>
                  <a:gd name="T7" fmla="*/ 0 h 110"/>
                  <a:gd name="T8" fmla="*/ 0 w 114"/>
                  <a:gd name="T9" fmla="*/ 0 h 110"/>
                  <a:gd name="T10" fmla="*/ 0 w 114"/>
                  <a:gd name="T11" fmla="*/ 0 h 110"/>
                  <a:gd name="T12" fmla="*/ 0 w 114"/>
                  <a:gd name="T13" fmla="*/ 0 h 110"/>
                  <a:gd name="T14" fmla="*/ 0 w 114"/>
                  <a:gd name="T15" fmla="*/ 0 h 110"/>
                  <a:gd name="T16" fmla="*/ 0 w 114"/>
                  <a:gd name="T17" fmla="*/ 0 h 110"/>
                  <a:gd name="T18" fmla="*/ 0 w 114"/>
                  <a:gd name="T19" fmla="*/ 0 h 110"/>
                  <a:gd name="T20" fmla="*/ 0 w 114"/>
                  <a:gd name="T21" fmla="*/ 0 h 110"/>
                  <a:gd name="T22" fmla="*/ 0 w 114"/>
                  <a:gd name="T23" fmla="*/ 0 h 110"/>
                  <a:gd name="T24" fmla="*/ 0 w 114"/>
                  <a:gd name="T25" fmla="*/ 0 h 110"/>
                  <a:gd name="T26" fmla="*/ 0 w 114"/>
                  <a:gd name="T27" fmla="*/ 0 h 110"/>
                  <a:gd name="T28" fmla="*/ 0 w 114"/>
                  <a:gd name="T29" fmla="*/ 0 h 110"/>
                  <a:gd name="T30" fmla="*/ 0 w 114"/>
                  <a:gd name="T31" fmla="*/ 0 h 110"/>
                  <a:gd name="T32" fmla="*/ 0 w 114"/>
                  <a:gd name="T33" fmla="*/ 0 h 110"/>
                  <a:gd name="T34" fmla="*/ 0 w 114"/>
                  <a:gd name="T35" fmla="*/ 0 h 110"/>
                  <a:gd name="T36" fmla="*/ 0 w 114"/>
                  <a:gd name="T37" fmla="*/ 0 h 110"/>
                  <a:gd name="T38" fmla="*/ 0 w 114"/>
                  <a:gd name="T39" fmla="*/ 0 h 110"/>
                  <a:gd name="T40" fmla="*/ 0 w 114"/>
                  <a:gd name="T41" fmla="*/ 0 h 110"/>
                  <a:gd name="T42" fmla="*/ 0 w 114"/>
                  <a:gd name="T43" fmla="*/ 0 h 110"/>
                  <a:gd name="T44" fmla="*/ 0 w 114"/>
                  <a:gd name="T45" fmla="*/ 0 h 110"/>
                  <a:gd name="T46" fmla="*/ 0 w 114"/>
                  <a:gd name="T47" fmla="*/ 0 h 110"/>
                  <a:gd name="T48" fmla="*/ 0 w 114"/>
                  <a:gd name="T49" fmla="*/ 0 h 110"/>
                  <a:gd name="T50" fmla="*/ 0 w 114"/>
                  <a:gd name="T51" fmla="*/ 0 h 110"/>
                  <a:gd name="T52" fmla="*/ 0 w 114"/>
                  <a:gd name="T53" fmla="*/ 0 h 110"/>
                  <a:gd name="T54" fmla="*/ 0 w 114"/>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4"/>
                  <a:gd name="T85" fmla="*/ 0 h 110"/>
                  <a:gd name="T86" fmla="*/ 114 w 114"/>
                  <a:gd name="T87" fmla="*/ 110 h 1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4" h="110">
                    <a:moveTo>
                      <a:pt x="49" y="0"/>
                    </a:moveTo>
                    <a:lnTo>
                      <a:pt x="32" y="57"/>
                    </a:lnTo>
                    <a:lnTo>
                      <a:pt x="33" y="57"/>
                    </a:lnTo>
                    <a:lnTo>
                      <a:pt x="35" y="61"/>
                    </a:lnTo>
                    <a:lnTo>
                      <a:pt x="38" y="67"/>
                    </a:lnTo>
                    <a:lnTo>
                      <a:pt x="42" y="72"/>
                    </a:lnTo>
                    <a:lnTo>
                      <a:pt x="44" y="77"/>
                    </a:lnTo>
                    <a:lnTo>
                      <a:pt x="45" y="82"/>
                    </a:lnTo>
                    <a:lnTo>
                      <a:pt x="45" y="78"/>
                    </a:lnTo>
                    <a:lnTo>
                      <a:pt x="45" y="75"/>
                    </a:lnTo>
                    <a:lnTo>
                      <a:pt x="47" y="69"/>
                    </a:lnTo>
                    <a:lnTo>
                      <a:pt x="52" y="62"/>
                    </a:lnTo>
                    <a:lnTo>
                      <a:pt x="102" y="110"/>
                    </a:lnTo>
                    <a:lnTo>
                      <a:pt x="110" y="98"/>
                    </a:lnTo>
                    <a:lnTo>
                      <a:pt x="114" y="86"/>
                    </a:lnTo>
                    <a:lnTo>
                      <a:pt x="114" y="74"/>
                    </a:lnTo>
                    <a:lnTo>
                      <a:pt x="113" y="63"/>
                    </a:lnTo>
                    <a:lnTo>
                      <a:pt x="109" y="51"/>
                    </a:lnTo>
                    <a:lnTo>
                      <a:pt x="103" y="39"/>
                    </a:lnTo>
                    <a:lnTo>
                      <a:pt x="97" y="29"/>
                    </a:lnTo>
                    <a:lnTo>
                      <a:pt x="92" y="21"/>
                    </a:lnTo>
                    <a:lnTo>
                      <a:pt x="88" y="15"/>
                    </a:lnTo>
                    <a:lnTo>
                      <a:pt x="86" y="12"/>
                    </a:lnTo>
                    <a:lnTo>
                      <a:pt x="68" y="69"/>
                    </a:lnTo>
                    <a:lnTo>
                      <a:pt x="49" y="0"/>
                    </a:lnTo>
                    <a:lnTo>
                      <a:pt x="0" y="15"/>
                    </a:lnTo>
                    <a:lnTo>
                      <a:pt x="32" y="57"/>
                    </a:lnTo>
                    <a:lnTo>
                      <a:pt x="4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98" name="Freeform 1197"/>
              <p:cNvSpPr>
                <a:spLocks/>
              </p:cNvSpPr>
              <p:nvPr/>
            </p:nvSpPr>
            <p:spPr bwMode="auto">
              <a:xfrm>
                <a:off x="5195" y="212"/>
                <a:ext cx="8" cy="9"/>
              </a:xfrm>
              <a:custGeom>
                <a:avLst/>
                <a:gdLst>
                  <a:gd name="T0" fmla="*/ 0 w 139"/>
                  <a:gd name="T1" fmla="*/ 0 h 100"/>
                  <a:gd name="T2" fmla="*/ 0 w 139"/>
                  <a:gd name="T3" fmla="*/ 0 h 100"/>
                  <a:gd name="T4" fmla="*/ 0 w 139"/>
                  <a:gd name="T5" fmla="*/ 0 h 100"/>
                  <a:gd name="T6" fmla="*/ 0 w 139"/>
                  <a:gd name="T7" fmla="*/ 0 h 100"/>
                  <a:gd name="T8" fmla="*/ 0 w 139"/>
                  <a:gd name="T9" fmla="*/ 0 h 100"/>
                  <a:gd name="T10" fmla="*/ 0 w 139"/>
                  <a:gd name="T11" fmla="*/ 0 h 100"/>
                  <a:gd name="T12" fmla="*/ 0 w 139"/>
                  <a:gd name="T13" fmla="*/ 0 h 100"/>
                  <a:gd name="T14" fmla="*/ 0 w 139"/>
                  <a:gd name="T15" fmla="*/ 0 h 100"/>
                  <a:gd name="T16" fmla="*/ 0 w 139"/>
                  <a:gd name="T17" fmla="*/ 0 h 100"/>
                  <a:gd name="T18" fmla="*/ 0 w 139"/>
                  <a:gd name="T19" fmla="*/ 0 h 100"/>
                  <a:gd name="T20" fmla="*/ 0 w 139"/>
                  <a:gd name="T21" fmla="*/ 0 h 100"/>
                  <a:gd name="T22" fmla="*/ 0 w 139"/>
                  <a:gd name="T23" fmla="*/ 0 h 100"/>
                  <a:gd name="T24" fmla="*/ 0 w 139"/>
                  <a:gd name="T25" fmla="*/ 0 h 100"/>
                  <a:gd name="T26" fmla="*/ 0 w 139"/>
                  <a:gd name="T27" fmla="*/ 0 h 100"/>
                  <a:gd name="T28" fmla="*/ 0 w 139"/>
                  <a:gd name="T29" fmla="*/ 0 h 100"/>
                  <a:gd name="T30" fmla="*/ 0 w 139"/>
                  <a:gd name="T31" fmla="*/ 0 h 100"/>
                  <a:gd name="T32" fmla="*/ 0 w 139"/>
                  <a:gd name="T33" fmla="*/ 0 h 100"/>
                  <a:gd name="T34" fmla="*/ 0 w 139"/>
                  <a:gd name="T35" fmla="*/ 0 h 100"/>
                  <a:gd name="T36" fmla="*/ 0 w 139"/>
                  <a:gd name="T37" fmla="*/ 0 h 100"/>
                  <a:gd name="T38" fmla="*/ 0 w 139"/>
                  <a:gd name="T39" fmla="*/ 0 h 100"/>
                  <a:gd name="T40" fmla="*/ 0 w 139"/>
                  <a:gd name="T41" fmla="*/ 0 h 100"/>
                  <a:gd name="T42" fmla="*/ 0 w 139"/>
                  <a:gd name="T43" fmla="*/ 0 h 100"/>
                  <a:gd name="T44" fmla="*/ 0 w 139"/>
                  <a:gd name="T45" fmla="*/ 0 h 100"/>
                  <a:gd name="T46" fmla="*/ 0 w 139"/>
                  <a:gd name="T47" fmla="*/ 0 h 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
                  <a:gd name="T73" fmla="*/ 0 h 100"/>
                  <a:gd name="T74" fmla="*/ 139 w 139"/>
                  <a:gd name="T75" fmla="*/ 100 h 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 h="100">
                    <a:moveTo>
                      <a:pt x="93" y="2"/>
                    </a:moveTo>
                    <a:lnTo>
                      <a:pt x="93" y="2"/>
                    </a:lnTo>
                    <a:lnTo>
                      <a:pt x="94" y="0"/>
                    </a:lnTo>
                    <a:lnTo>
                      <a:pt x="82" y="5"/>
                    </a:lnTo>
                    <a:lnTo>
                      <a:pt x="67" y="11"/>
                    </a:lnTo>
                    <a:lnTo>
                      <a:pt x="48" y="17"/>
                    </a:lnTo>
                    <a:lnTo>
                      <a:pt x="31" y="23"/>
                    </a:lnTo>
                    <a:lnTo>
                      <a:pt x="15" y="27"/>
                    </a:lnTo>
                    <a:lnTo>
                      <a:pt x="5" y="30"/>
                    </a:lnTo>
                    <a:lnTo>
                      <a:pt x="0" y="31"/>
                    </a:lnTo>
                    <a:lnTo>
                      <a:pt x="19" y="100"/>
                    </a:lnTo>
                    <a:lnTo>
                      <a:pt x="23" y="99"/>
                    </a:lnTo>
                    <a:lnTo>
                      <a:pt x="35" y="96"/>
                    </a:lnTo>
                    <a:lnTo>
                      <a:pt x="50" y="90"/>
                    </a:lnTo>
                    <a:lnTo>
                      <a:pt x="69" y="85"/>
                    </a:lnTo>
                    <a:lnTo>
                      <a:pt x="89" y="78"/>
                    </a:lnTo>
                    <a:lnTo>
                      <a:pt x="107" y="71"/>
                    </a:lnTo>
                    <a:lnTo>
                      <a:pt x="123" y="65"/>
                    </a:lnTo>
                    <a:lnTo>
                      <a:pt x="139" y="54"/>
                    </a:lnTo>
                    <a:lnTo>
                      <a:pt x="93" y="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99" name="Freeform 1198"/>
              <p:cNvSpPr>
                <a:spLocks/>
              </p:cNvSpPr>
              <p:nvPr/>
            </p:nvSpPr>
            <p:spPr bwMode="auto">
              <a:xfrm>
                <a:off x="5200" y="211"/>
                <a:ext cx="8" cy="6"/>
              </a:xfrm>
              <a:custGeom>
                <a:avLst/>
                <a:gdLst>
                  <a:gd name="T0" fmla="*/ 0 w 136"/>
                  <a:gd name="T1" fmla="*/ 0 h 75"/>
                  <a:gd name="T2" fmla="*/ 0 w 136"/>
                  <a:gd name="T3" fmla="*/ 0 h 75"/>
                  <a:gd name="T4" fmla="*/ 0 w 136"/>
                  <a:gd name="T5" fmla="*/ 0 h 75"/>
                  <a:gd name="T6" fmla="*/ 0 w 136"/>
                  <a:gd name="T7" fmla="*/ 0 h 75"/>
                  <a:gd name="T8" fmla="*/ 0 w 136"/>
                  <a:gd name="T9" fmla="*/ 0 h 75"/>
                  <a:gd name="T10" fmla="*/ 0 w 136"/>
                  <a:gd name="T11" fmla="*/ 0 h 75"/>
                  <a:gd name="T12" fmla="*/ 0 w 136"/>
                  <a:gd name="T13" fmla="*/ 0 h 75"/>
                  <a:gd name="T14" fmla="*/ 0 w 136"/>
                  <a:gd name="T15" fmla="*/ 0 h 75"/>
                  <a:gd name="T16" fmla="*/ 0 w 136"/>
                  <a:gd name="T17" fmla="*/ 0 h 75"/>
                  <a:gd name="T18" fmla="*/ 0 w 136"/>
                  <a:gd name="T19" fmla="*/ 0 h 75"/>
                  <a:gd name="T20" fmla="*/ 0 w 136"/>
                  <a:gd name="T21" fmla="*/ 0 h 75"/>
                  <a:gd name="T22" fmla="*/ 0 w 136"/>
                  <a:gd name="T23" fmla="*/ 0 h 75"/>
                  <a:gd name="T24" fmla="*/ 0 w 136"/>
                  <a:gd name="T25" fmla="*/ 0 h 75"/>
                  <a:gd name="T26" fmla="*/ 0 w 136"/>
                  <a:gd name="T27" fmla="*/ 0 h 75"/>
                  <a:gd name="T28" fmla="*/ 0 w 136"/>
                  <a:gd name="T29" fmla="*/ 0 h 75"/>
                  <a:gd name="T30" fmla="*/ 0 w 136"/>
                  <a:gd name="T31" fmla="*/ 0 h 75"/>
                  <a:gd name="T32" fmla="*/ 0 w 136"/>
                  <a:gd name="T33" fmla="*/ 0 h 75"/>
                  <a:gd name="T34" fmla="*/ 0 w 136"/>
                  <a:gd name="T35" fmla="*/ 0 h 75"/>
                  <a:gd name="T36" fmla="*/ 0 w 136"/>
                  <a:gd name="T37" fmla="*/ 0 h 75"/>
                  <a:gd name="T38" fmla="*/ 0 w 136"/>
                  <a:gd name="T39" fmla="*/ 0 h 75"/>
                  <a:gd name="T40" fmla="*/ 0 w 136"/>
                  <a:gd name="T41" fmla="*/ 0 h 75"/>
                  <a:gd name="T42" fmla="*/ 0 w 136"/>
                  <a:gd name="T43" fmla="*/ 0 h 75"/>
                  <a:gd name="T44" fmla="*/ 0 w 136"/>
                  <a:gd name="T45" fmla="*/ 0 h 75"/>
                  <a:gd name="T46" fmla="*/ 0 w 136"/>
                  <a:gd name="T47" fmla="*/ 0 h 75"/>
                  <a:gd name="T48" fmla="*/ 0 w 136"/>
                  <a:gd name="T49" fmla="*/ 0 h 75"/>
                  <a:gd name="T50" fmla="*/ 0 w 136"/>
                  <a:gd name="T51" fmla="*/ 0 h 75"/>
                  <a:gd name="T52" fmla="*/ 0 w 136"/>
                  <a:gd name="T53" fmla="*/ 0 h 75"/>
                  <a:gd name="T54" fmla="*/ 0 w 136"/>
                  <a:gd name="T55" fmla="*/ 0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6"/>
                  <a:gd name="T85" fmla="*/ 0 h 75"/>
                  <a:gd name="T86" fmla="*/ 136 w 136"/>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6" h="75">
                    <a:moveTo>
                      <a:pt x="99" y="7"/>
                    </a:moveTo>
                    <a:lnTo>
                      <a:pt x="118" y="1"/>
                    </a:lnTo>
                    <a:lnTo>
                      <a:pt x="115" y="0"/>
                    </a:lnTo>
                    <a:lnTo>
                      <a:pt x="105" y="0"/>
                    </a:lnTo>
                    <a:lnTo>
                      <a:pt x="90" y="0"/>
                    </a:lnTo>
                    <a:lnTo>
                      <a:pt x="73" y="1"/>
                    </a:lnTo>
                    <a:lnTo>
                      <a:pt x="56" y="1"/>
                    </a:lnTo>
                    <a:lnTo>
                      <a:pt x="39" y="4"/>
                    </a:lnTo>
                    <a:lnTo>
                      <a:pt x="30" y="5"/>
                    </a:lnTo>
                    <a:lnTo>
                      <a:pt x="22" y="7"/>
                    </a:lnTo>
                    <a:lnTo>
                      <a:pt x="12" y="10"/>
                    </a:lnTo>
                    <a:lnTo>
                      <a:pt x="0" y="19"/>
                    </a:lnTo>
                    <a:lnTo>
                      <a:pt x="46" y="71"/>
                    </a:lnTo>
                    <a:lnTo>
                      <a:pt x="40" y="75"/>
                    </a:lnTo>
                    <a:lnTo>
                      <a:pt x="42" y="75"/>
                    </a:lnTo>
                    <a:lnTo>
                      <a:pt x="46" y="74"/>
                    </a:lnTo>
                    <a:lnTo>
                      <a:pt x="61" y="73"/>
                    </a:lnTo>
                    <a:lnTo>
                      <a:pt x="76" y="72"/>
                    </a:lnTo>
                    <a:lnTo>
                      <a:pt x="91" y="72"/>
                    </a:lnTo>
                    <a:lnTo>
                      <a:pt x="105" y="72"/>
                    </a:lnTo>
                    <a:lnTo>
                      <a:pt x="113" y="72"/>
                    </a:lnTo>
                    <a:lnTo>
                      <a:pt x="116" y="72"/>
                    </a:lnTo>
                    <a:lnTo>
                      <a:pt x="136" y="67"/>
                    </a:lnTo>
                    <a:lnTo>
                      <a:pt x="116" y="72"/>
                    </a:lnTo>
                    <a:lnTo>
                      <a:pt x="126" y="72"/>
                    </a:lnTo>
                    <a:lnTo>
                      <a:pt x="136" y="67"/>
                    </a:lnTo>
                    <a:lnTo>
                      <a:pt x="99" y="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00" name="Freeform 1199"/>
              <p:cNvSpPr>
                <a:spLocks/>
              </p:cNvSpPr>
              <p:nvPr/>
            </p:nvSpPr>
            <p:spPr bwMode="auto">
              <a:xfrm>
                <a:off x="5206" y="206"/>
                <a:ext cx="7" cy="11"/>
              </a:xfrm>
              <a:custGeom>
                <a:avLst/>
                <a:gdLst>
                  <a:gd name="T0" fmla="*/ 0 w 134"/>
                  <a:gd name="T1" fmla="*/ 0 h 115"/>
                  <a:gd name="T2" fmla="*/ 0 w 134"/>
                  <a:gd name="T3" fmla="*/ 0 h 115"/>
                  <a:gd name="T4" fmla="*/ 0 w 134"/>
                  <a:gd name="T5" fmla="*/ 0 h 115"/>
                  <a:gd name="T6" fmla="*/ 0 w 134"/>
                  <a:gd name="T7" fmla="*/ 0 h 115"/>
                  <a:gd name="T8" fmla="*/ 0 w 134"/>
                  <a:gd name="T9" fmla="*/ 0 h 115"/>
                  <a:gd name="T10" fmla="*/ 0 w 134"/>
                  <a:gd name="T11" fmla="*/ 0 h 115"/>
                  <a:gd name="T12" fmla="*/ 0 w 134"/>
                  <a:gd name="T13" fmla="*/ 0 h 115"/>
                  <a:gd name="T14" fmla="*/ 0 w 134"/>
                  <a:gd name="T15" fmla="*/ 0 h 115"/>
                  <a:gd name="T16" fmla="*/ 0 w 134"/>
                  <a:gd name="T17" fmla="*/ 0 h 115"/>
                  <a:gd name="T18" fmla="*/ 0 w 134"/>
                  <a:gd name="T19" fmla="*/ 0 h 115"/>
                  <a:gd name="T20" fmla="*/ 0 w 134"/>
                  <a:gd name="T21" fmla="*/ 0 h 115"/>
                  <a:gd name="T22" fmla="*/ 0 w 134"/>
                  <a:gd name="T23" fmla="*/ 0 h 115"/>
                  <a:gd name="T24" fmla="*/ 0 w 134"/>
                  <a:gd name="T25" fmla="*/ 0 h 115"/>
                  <a:gd name="T26" fmla="*/ 0 w 134"/>
                  <a:gd name="T27" fmla="*/ 0 h 115"/>
                  <a:gd name="T28" fmla="*/ 0 w 134"/>
                  <a:gd name="T29" fmla="*/ 0 h 115"/>
                  <a:gd name="T30" fmla="*/ 0 w 134"/>
                  <a:gd name="T31" fmla="*/ 0 h 115"/>
                  <a:gd name="T32" fmla="*/ 0 w 134"/>
                  <a:gd name="T33" fmla="*/ 0 h 115"/>
                  <a:gd name="T34" fmla="*/ 0 w 134"/>
                  <a:gd name="T35" fmla="*/ 0 h 115"/>
                  <a:gd name="T36" fmla="*/ 0 w 134"/>
                  <a:gd name="T37" fmla="*/ 0 h 115"/>
                  <a:gd name="T38" fmla="*/ 0 w 134"/>
                  <a:gd name="T39" fmla="*/ 0 h 115"/>
                  <a:gd name="T40" fmla="*/ 0 w 134"/>
                  <a:gd name="T41" fmla="*/ 0 h 115"/>
                  <a:gd name="T42" fmla="*/ 0 w 134"/>
                  <a:gd name="T43" fmla="*/ 0 h 115"/>
                  <a:gd name="T44" fmla="*/ 0 w 134"/>
                  <a:gd name="T45" fmla="*/ 0 h 115"/>
                  <a:gd name="T46" fmla="*/ 0 w 134"/>
                  <a:gd name="T47" fmla="*/ 0 h 115"/>
                  <a:gd name="T48" fmla="*/ 0 w 134"/>
                  <a:gd name="T49" fmla="*/ 0 h 115"/>
                  <a:gd name="T50" fmla="*/ 0 w 134"/>
                  <a:gd name="T51" fmla="*/ 0 h 115"/>
                  <a:gd name="T52" fmla="*/ 0 w 134"/>
                  <a:gd name="T53" fmla="*/ 0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4"/>
                  <a:gd name="T82" fmla="*/ 0 h 115"/>
                  <a:gd name="T83" fmla="*/ 134 w 13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4" h="115">
                    <a:moveTo>
                      <a:pt x="68" y="5"/>
                    </a:moveTo>
                    <a:lnTo>
                      <a:pt x="68" y="5"/>
                    </a:lnTo>
                    <a:lnTo>
                      <a:pt x="69" y="0"/>
                    </a:lnTo>
                    <a:lnTo>
                      <a:pt x="69" y="1"/>
                    </a:lnTo>
                    <a:lnTo>
                      <a:pt x="66" y="4"/>
                    </a:lnTo>
                    <a:lnTo>
                      <a:pt x="63" y="8"/>
                    </a:lnTo>
                    <a:lnTo>
                      <a:pt x="50" y="19"/>
                    </a:lnTo>
                    <a:lnTo>
                      <a:pt x="37" y="29"/>
                    </a:lnTo>
                    <a:lnTo>
                      <a:pt x="23" y="39"/>
                    </a:lnTo>
                    <a:lnTo>
                      <a:pt x="12" y="47"/>
                    </a:lnTo>
                    <a:lnTo>
                      <a:pt x="3" y="53"/>
                    </a:lnTo>
                    <a:lnTo>
                      <a:pt x="0" y="55"/>
                    </a:lnTo>
                    <a:lnTo>
                      <a:pt x="37" y="115"/>
                    </a:lnTo>
                    <a:lnTo>
                      <a:pt x="41" y="112"/>
                    </a:lnTo>
                    <a:lnTo>
                      <a:pt x="49" y="106"/>
                    </a:lnTo>
                    <a:lnTo>
                      <a:pt x="63" y="98"/>
                    </a:lnTo>
                    <a:lnTo>
                      <a:pt x="78" y="86"/>
                    </a:lnTo>
                    <a:lnTo>
                      <a:pt x="94" y="73"/>
                    </a:lnTo>
                    <a:lnTo>
                      <a:pt x="108" y="60"/>
                    </a:lnTo>
                    <a:lnTo>
                      <a:pt x="117" y="53"/>
                    </a:lnTo>
                    <a:lnTo>
                      <a:pt x="123" y="45"/>
                    </a:lnTo>
                    <a:lnTo>
                      <a:pt x="129" y="36"/>
                    </a:lnTo>
                    <a:lnTo>
                      <a:pt x="134" y="23"/>
                    </a:lnTo>
                    <a:lnTo>
                      <a:pt x="134" y="24"/>
                    </a:lnTo>
                    <a:lnTo>
                      <a:pt x="68" y="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01" name="Freeform 1200"/>
              <p:cNvSpPr>
                <a:spLocks/>
              </p:cNvSpPr>
              <p:nvPr/>
            </p:nvSpPr>
            <p:spPr bwMode="auto">
              <a:xfrm>
                <a:off x="5210" y="200"/>
                <a:ext cx="4" cy="8"/>
              </a:xfrm>
              <a:custGeom>
                <a:avLst/>
                <a:gdLst>
                  <a:gd name="T0" fmla="*/ 0 w 71"/>
                  <a:gd name="T1" fmla="*/ 0 h 88"/>
                  <a:gd name="T2" fmla="*/ 0 w 71"/>
                  <a:gd name="T3" fmla="*/ 0 h 88"/>
                  <a:gd name="T4" fmla="*/ 0 w 71"/>
                  <a:gd name="T5" fmla="*/ 0 h 88"/>
                  <a:gd name="T6" fmla="*/ 0 w 71"/>
                  <a:gd name="T7" fmla="*/ 0 h 88"/>
                  <a:gd name="T8" fmla="*/ 0 w 71"/>
                  <a:gd name="T9" fmla="*/ 0 h 88"/>
                  <a:gd name="T10" fmla="*/ 0 w 71"/>
                  <a:gd name="T11" fmla="*/ 0 h 88"/>
                  <a:gd name="T12" fmla="*/ 0 w 71"/>
                  <a:gd name="T13" fmla="*/ 0 h 88"/>
                  <a:gd name="T14" fmla="*/ 0 w 71"/>
                  <a:gd name="T15" fmla="*/ 0 h 88"/>
                  <a:gd name="T16" fmla="*/ 0 w 71"/>
                  <a:gd name="T17" fmla="*/ 0 h 88"/>
                  <a:gd name="T18" fmla="*/ 0 w 71"/>
                  <a:gd name="T19" fmla="*/ 0 h 88"/>
                  <a:gd name="T20" fmla="*/ 0 w 71"/>
                  <a:gd name="T21" fmla="*/ 0 h 88"/>
                  <a:gd name="T22" fmla="*/ 0 w 71"/>
                  <a:gd name="T23" fmla="*/ 0 h 88"/>
                  <a:gd name="T24" fmla="*/ 0 w 71"/>
                  <a:gd name="T25" fmla="*/ 0 h 88"/>
                  <a:gd name="T26" fmla="*/ 0 w 71"/>
                  <a:gd name="T27" fmla="*/ 0 h 88"/>
                  <a:gd name="T28" fmla="*/ 0 w 71"/>
                  <a:gd name="T29" fmla="*/ 0 h 88"/>
                  <a:gd name="T30" fmla="*/ 0 w 71"/>
                  <a:gd name="T31" fmla="*/ 0 h 88"/>
                  <a:gd name="T32" fmla="*/ 0 w 71"/>
                  <a:gd name="T33" fmla="*/ 0 h 88"/>
                  <a:gd name="T34" fmla="*/ 0 w 71"/>
                  <a:gd name="T35" fmla="*/ 0 h 88"/>
                  <a:gd name="T36" fmla="*/ 0 w 71"/>
                  <a:gd name="T37" fmla="*/ 0 h 88"/>
                  <a:gd name="T38" fmla="*/ 0 w 71"/>
                  <a:gd name="T39" fmla="*/ 0 h 88"/>
                  <a:gd name="T40" fmla="*/ 0 w 71"/>
                  <a:gd name="T41" fmla="*/ 0 h 88"/>
                  <a:gd name="T42" fmla="*/ 0 w 71"/>
                  <a:gd name="T43" fmla="*/ 0 h 88"/>
                  <a:gd name="T44" fmla="*/ 0 w 71"/>
                  <a:gd name="T45" fmla="*/ 0 h 88"/>
                  <a:gd name="T46" fmla="*/ 0 w 71"/>
                  <a:gd name="T47" fmla="*/ 0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88"/>
                  <a:gd name="T74" fmla="*/ 71 w 71"/>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88">
                    <a:moveTo>
                      <a:pt x="10" y="52"/>
                    </a:moveTo>
                    <a:lnTo>
                      <a:pt x="0" y="33"/>
                    </a:lnTo>
                    <a:lnTo>
                      <a:pt x="1" y="37"/>
                    </a:lnTo>
                    <a:lnTo>
                      <a:pt x="1" y="41"/>
                    </a:lnTo>
                    <a:lnTo>
                      <a:pt x="2" y="46"/>
                    </a:lnTo>
                    <a:lnTo>
                      <a:pt x="2" y="53"/>
                    </a:lnTo>
                    <a:lnTo>
                      <a:pt x="2" y="59"/>
                    </a:lnTo>
                    <a:lnTo>
                      <a:pt x="2" y="64"/>
                    </a:lnTo>
                    <a:lnTo>
                      <a:pt x="1" y="69"/>
                    </a:lnTo>
                    <a:lnTo>
                      <a:pt x="67" y="88"/>
                    </a:lnTo>
                    <a:lnTo>
                      <a:pt x="69" y="75"/>
                    </a:lnTo>
                    <a:lnTo>
                      <a:pt x="71" y="62"/>
                    </a:lnTo>
                    <a:lnTo>
                      <a:pt x="71" y="52"/>
                    </a:lnTo>
                    <a:lnTo>
                      <a:pt x="70" y="41"/>
                    </a:lnTo>
                    <a:lnTo>
                      <a:pt x="69" y="33"/>
                    </a:lnTo>
                    <a:lnTo>
                      <a:pt x="69" y="26"/>
                    </a:lnTo>
                    <a:lnTo>
                      <a:pt x="68" y="22"/>
                    </a:lnTo>
                    <a:lnTo>
                      <a:pt x="67" y="19"/>
                    </a:lnTo>
                    <a:lnTo>
                      <a:pt x="58" y="0"/>
                    </a:lnTo>
                    <a:lnTo>
                      <a:pt x="67" y="19"/>
                    </a:lnTo>
                    <a:lnTo>
                      <a:pt x="65" y="8"/>
                    </a:lnTo>
                    <a:lnTo>
                      <a:pt x="58" y="0"/>
                    </a:lnTo>
                    <a:lnTo>
                      <a:pt x="10" y="5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02" name="Freeform 1201"/>
              <p:cNvSpPr>
                <a:spLocks/>
              </p:cNvSpPr>
              <p:nvPr/>
            </p:nvSpPr>
            <p:spPr bwMode="auto">
              <a:xfrm>
                <a:off x="5208" y="190"/>
                <a:ext cx="5" cy="15"/>
              </a:xfrm>
              <a:custGeom>
                <a:avLst/>
                <a:gdLst>
                  <a:gd name="T0" fmla="*/ 0 w 89"/>
                  <a:gd name="T1" fmla="*/ 0 h 166"/>
                  <a:gd name="T2" fmla="*/ 0 w 89"/>
                  <a:gd name="T3" fmla="*/ 0 h 166"/>
                  <a:gd name="T4" fmla="*/ 0 w 89"/>
                  <a:gd name="T5" fmla="*/ 0 h 166"/>
                  <a:gd name="T6" fmla="*/ 0 w 89"/>
                  <a:gd name="T7" fmla="*/ 0 h 166"/>
                  <a:gd name="T8" fmla="*/ 0 w 89"/>
                  <a:gd name="T9" fmla="*/ 0 h 166"/>
                  <a:gd name="T10" fmla="*/ 0 w 89"/>
                  <a:gd name="T11" fmla="*/ 0 h 166"/>
                  <a:gd name="T12" fmla="*/ 0 w 89"/>
                  <a:gd name="T13" fmla="*/ 0 h 166"/>
                  <a:gd name="T14" fmla="*/ 0 w 89"/>
                  <a:gd name="T15" fmla="*/ 0 h 166"/>
                  <a:gd name="T16" fmla="*/ 0 w 89"/>
                  <a:gd name="T17" fmla="*/ 0 h 166"/>
                  <a:gd name="T18" fmla="*/ 0 w 89"/>
                  <a:gd name="T19" fmla="*/ 0 h 166"/>
                  <a:gd name="T20" fmla="*/ 0 w 89"/>
                  <a:gd name="T21" fmla="*/ 0 h 166"/>
                  <a:gd name="T22" fmla="*/ 0 w 89"/>
                  <a:gd name="T23" fmla="*/ 0 h 166"/>
                  <a:gd name="T24" fmla="*/ 0 w 89"/>
                  <a:gd name="T25" fmla="*/ 0 h 166"/>
                  <a:gd name="T26" fmla="*/ 0 w 89"/>
                  <a:gd name="T27" fmla="*/ 0 h 166"/>
                  <a:gd name="T28" fmla="*/ 0 w 89"/>
                  <a:gd name="T29" fmla="*/ 0 h 166"/>
                  <a:gd name="T30" fmla="*/ 0 w 89"/>
                  <a:gd name="T31" fmla="*/ 0 h 166"/>
                  <a:gd name="T32" fmla="*/ 0 w 89"/>
                  <a:gd name="T33" fmla="*/ 0 h 166"/>
                  <a:gd name="T34" fmla="*/ 0 w 89"/>
                  <a:gd name="T35" fmla="*/ 0 h 166"/>
                  <a:gd name="T36" fmla="*/ 0 w 89"/>
                  <a:gd name="T37" fmla="*/ 0 h 166"/>
                  <a:gd name="T38" fmla="*/ 0 w 89"/>
                  <a:gd name="T39" fmla="*/ 0 h 166"/>
                  <a:gd name="T40" fmla="*/ 0 w 89"/>
                  <a:gd name="T41" fmla="*/ 0 h 166"/>
                  <a:gd name="T42" fmla="*/ 0 w 89"/>
                  <a:gd name="T43" fmla="*/ 0 h 166"/>
                  <a:gd name="T44" fmla="*/ 0 w 89"/>
                  <a:gd name="T45" fmla="*/ 0 h 166"/>
                  <a:gd name="T46" fmla="*/ 0 w 89"/>
                  <a:gd name="T47" fmla="*/ 0 h 166"/>
                  <a:gd name="T48" fmla="*/ 0 w 89"/>
                  <a:gd name="T49" fmla="*/ 0 h 166"/>
                  <a:gd name="T50" fmla="*/ 0 w 89"/>
                  <a:gd name="T51" fmla="*/ 0 h 166"/>
                  <a:gd name="T52" fmla="*/ 0 w 89"/>
                  <a:gd name="T53" fmla="*/ 0 h 166"/>
                  <a:gd name="T54" fmla="*/ 0 w 89"/>
                  <a:gd name="T55" fmla="*/ 0 h 166"/>
                  <a:gd name="T56" fmla="*/ 0 w 89"/>
                  <a:gd name="T57" fmla="*/ 0 h 166"/>
                  <a:gd name="T58" fmla="*/ 0 w 89"/>
                  <a:gd name="T59" fmla="*/ 0 h 166"/>
                  <a:gd name="T60" fmla="*/ 0 w 89"/>
                  <a:gd name="T61" fmla="*/ 0 h 166"/>
                  <a:gd name="T62" fmla="*/ 0 w 89"/>
                  <a:gd name="T63" fmla="*/ 0 h 166"/>
                  <a:gd name="T64" fmla="*/ 0 w 89"/>
                  <a:gd name="T65" fmla="*/ 0 h 166"/>
                  <a:gd name="T66" fmla="*/ 0 w 89"/>
                  <a:gd name="T67" fmla="*/ 0 h 166"/>
                  <a:gd name="T68" fmla="*/ 0 w 89"/>
                  <a:gd name="T69" fmla="*/ 0 h 166"/>
                  <a:gd name="T70" fmla="*/ 0 w 89"/>
                  <a:gd name="T71" fmla="*/ 0 h 166"/>
                  <a:gd name="T72" fmla="*/ 0 w 89"/>
                  <a:gd name="T73" fmla="*/ 0 h 166"/>
                  <a:gd name="T74" fmla="*/ 0 w 89"/>
                  <a:gd name="T75" fmla="*/ 0 h 166"/>
                  <a:gd name="T76" fmla="*/ 0 w 89"/>
                  <a:gd name="T77" fmla="*/ 0 h 166"/>
                  <a:gd name="T78" fmla="*/ 0 w 89"/>
                  <a:gd name="T79" fmla="*/ 0 h 166"/>
                  <a:gd name="T80" fmla="*/ 0 w 89"/>
                  <a:gd name="T81" fmla="*/ 0 h 166"/>
                  <a:gd name="T82" fmla="*/ 0 w 89"/>
                  <a:gd name="T83" fmla="*/ 0 h 166"/>
                  <a:gd name="T84" fmla="*/ 0 w 89"/>
                  <a:gd name="T85" fmla="*/ 0 h 1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9"/>
                  <a:gd name="T130" fmla="*/ 0 h 166"/>
                  <a:gd name="T131" fmla="*/ 89 w 89"/>
                  <a:gd name="T132" fmla="*/ 166 h 1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9" h="166">
                    <a:moveTo>
                      <a:pt x="66" y="0"/>
                    </a:moveTo>
                    <a:lnTo>
                      <a:pt x="56" y="4"/>
                    </a:lnTo>
                    <a:lnTo>
                      <a:pt x="46" y="9"/>
                    </a:lnTo>
                    <a:lnTo>
                      <a:pt x="38" y="14"/>
                    </a:lnTo>
                    <a:lnTo>
                      <a:pt x="30" y="19"/>
                    </a:lnTo>
                    <a:lnTo>
                      <a:pt x="22" y="26"/>
                    </a:lnTo>
                    <a:lnTo>
                      <a:pt x="16" y="32"/>
                    </a:lnTo>
                    <a:lnTo>
                      <a:pt x="11" y="40"/>
                    </a:lnTo>
                    <a:lnTo>
                      <a:pt x="7" y="48"/>
                    </a:lnTo>
                    <a:lnTo>
                      <a:pt x="3" y="57"/>
                    </a:lnTo>
                    <a:lnTo>
                      <a:pt x="1" y="65"/>
                    </a:lnTo>
                    <a:lnTo>
                      <a:pt x="0" y="74"/>
                    </a:lnTo>
                    <a:lnTo>
                      <a:pt x="0" y="83"/>
                    </a:lnTo>
                    <a:lnTo>
                      <a:pt x="2" y="97"/>
                    </a:lnTo>
                    <a:lnTo>
                      <a:pt x="5" y="110"/>
                    </a:lnTo>
                    <a:lnTo>
                      <a:pt x="10" y="123"/>
                    </a:lnTo>
                    <a:lnTo>
                      <a:pt x="16" y="132"/>
                    </a:lnTo>
                    <a:lnTo>
                      <a:pt x="21" y="142"/>
                    </a:lnTo>
                    <a:lnTo>
                      <a:pt x="28" y="151"/>
                    </a:lnTo>
                    <a:lnTo>
                      <a:pt x="36" y="160"/>
                    </a:lnTo>
                    <a:lnTo>
                      <a:pt x="41" y="166"/>
                    </a:lnTo>
                    <a:lnTo>
                      <a:pt x="89" y="114"/>
                    </a:lnTo>
                    <a:lnTo>
                      <a:pt x="88" y="113"/>
                    </a:lnTo>
                    <a:lnTo>
                      <a:pt x="82" y="106"/>
                    </a:lnTo>
                    <a:lnTo>
                      <a:pt x="78" y="101"/>
                    </a:lnTo>
                    <a:lnTo>
                      <a:pt x="75" y="96"/>
                    </a:lnTo>
                    <a:lnTo>
                      <a:pt x="72" y="91"/>
                    </a:lnTo>
                    <a:lnTo>
                      <a:pt x="70" y="87"/>
                    </a:lnTo>
                    <a:lnTo>
                      <a:pt x="69" y="82"/>
                    </a:lnTo>
                    <a:lnTo>
                      <a:pt x="68" y="78"/>
                    </a:lnTo>
                    <a:lnTo>
                      <a:pt x="69" y="79"/>
                    </a:lnTo>
                    <a:lnTo>
                      <a:pt x="69" y="78"/>
                    </a:lnTo>
                    <a:lnTo>
                      <a:pt x="70" y="77"/>
                    </a:lnTo>
                    <a:lnTo>
                      <a:pt x="71" y="76"/>
                    </a:lnTo>
                    <a:lnTo>
                      <a:pt x="74" y="74"/>
                    </a:lnTo>
                    <a:lnTo>
                      <a:pt x="77" y="73"/>
                    </a:lnTo>
                    <a:lnTo>
                      <a:pt x="82" y="70"/>
                    </a:lnTo>
                    <a:lnTo>
                      <a:pt x="88" y="68"/>
                    </a:lnTo>
                    <a:lnTo>
                      <a:pt x="66"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03" name="Freeform 1202"/>
              <p:cNvSpPr>
                <a:spLocks/>
              </p:cNvSpPr>
              <p:nvPr/>
            </p:nvSpPr>
            <p:spPr bwMode="auto">
              <a:xfrm>
                <a:off x="5211" y="187"/>
                <a:ext cx="5" cy="9"/>
              </a:xfrm>
              <a:custGeom>
                <a:avLst/>
                <a:gdLst>
                  <a:gd name="T0" fmla="*/ 0 w 91"/>
                  <a:gd name="T1" fmla="*/ 0 h 95"/>
                  <a:gd name="T2" fmla="*/ 0 w 91"/>
                  <a:gd name="T3" fmla="*/ 0 h 95"/>
                  <a:gd name="T4" fmla="*/ 0 w 91"/>
                  <a:gd name="T5" fmla="*/ 0 h 95"/>
                  <a:gd name="T6" fmla="*/ 0 w 91"/>
                  <a:gd name="T7" fmla="*/ 0 h 95"/>
                  <a:gd name="T8" fmla="*/ 0 w 91"/>
                  <a:gd name="T9" fmla="*/ 0 h 95"/>
                  <a:gd name="T10" fmla="*/ 0 w 91"/>
                  <a:gd name="T11" fmla="*/ 0 h 95"/>
                  <a:gd name="T12" fmla="*/ 0 60000 65536"/>
                  <a:gd name="T13" fmla="*/ 0 60000 65536"/>
                  <a:gd name="T14" fmla="*/ 0 60000 65536"/>
                  <a:gd name="T15" fmla="*/ 0 60000 65536"/>
                  <a:gd name="T16" fmla="*/ 0 60000 65536"/>
                  <a:gd name="T17" fmla="*/ 0 60000 65536"/>
                  <a:gd name="T18" fmla="*/ 0 w 91"/>
                  <a:gd name="T19" fmla="*/ 0 h 95"/>
                  <a:gd name="T20" fmla="*/ 91 w 91"/>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91" h="95">
                    <a:moveTo>
                      <a:pt x="75" y="31"/>
                    </a:moveTo>
                    <a:lnTo>
                      <a:pt x="58" y="0"/>
                    </a:lnTo>
                    <a:lnTo>
                      <a:pt x="0" y="33"/>
                    </a:lnTo>
                    <a:lnTo>
                      <a:pt x="32" y="95"/>
                    </a:lnTo>
                    <a:lnTo>
                      <a:pt x="91" y="63"/>
                    </a:lnTo>
                    <a:lnTo>
                      <a:pt x="75" y="3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04" name="Freeform 1203"/>
              <p:cNvSpPr>
                <a:spLocks/>
              </p:cNvSpPr>
              <p:nvPr/>
            </p:nvSpPr>
            <p:spPr bwMode="auto">
              <a:xfrm>
                <a:off x="5214" y="182"/>
                <a:ext cx="6" cy="9"/>
              </a:xfrm>
              <a:custGeom>
                <a:avLst/>
                <a:gdLst>
                  <a:gd name="T0" fmla="*/ 0 w 118"/>
                  <a:gd name="T1" fmla="*/ 0 h 101"/>
                  <a:gd name="T2" fmla="*/ 0 w 118"/>
                  <a:gd name="T3" fmla="*/ 0 h 101"/>
                  <a:gd name="T4" fmla="*/ 0 w 118"/>
                  <a:gd name="T5" fmla="*/ 0 h 101"/>
                  <a:gd name="T6" fmla="*/ 0 w 118"/>
                  <a:gd name="T7" fmla="*/ 0 h 101"/>
                  <a:gd name="T8" fmla="*/ 0 w 118"/>
                  <a:gd name="T9" fmla="*/ 0 h 101"/>
                  <a:gd name="T10" fmla="*/ 0 w 118"/>
                  <a:gd name="T11" fmla="*/ 0 h 101"/>
                  <a:gd name="T12" fmla="*/ 0 w 118"/>
                  <a:gd name="T13" fmla="*/ 0 h 101"/>
                  <a:gd name="T14" fmla="*/ 0 w 118"/>
                  <a:gd name="T15" fmla="*/ 0 h 101"/>
                  <a:gd name="T16" fmla="*/ 0 w 118"/>
                  <a:gd name="T17" fmla="*/ 0 h 101"/>
                  <a:gd name="T18" fmla="*/ 0 w 118"/>
                  <a:gd name="T19" fmla="*/ 0 h 101"/>
                  <a:gd name="T20" fmla="*/ 0 w 118"/>
                  <a:gd name="T21" fmla="*/ 0 h 101"/>
                  <a:gd name="T22" fmla="*/ 0 w 118"/>
                  <a:gd name="T23" fmla="*/ 0 h 101"/>
                  <a:gd name="T24" fmla="*/ 0 w 118"/>
                  <a:gd name="T25" fmla="*/ 0 h 101"/>
                  <a:gd name="T26" fmla="*/ 0 w 118"/>
                  <a:gd name="T27" fmla="*/ 0 h 101"/>
                  <a:gd name="T28" fmla="*/ 0 w 118"/>
                  <a:gd name="T29" fmla="*/ 0 h 101"/>
                  <a:gd name="T30" fmla="*/ 0 w 118"/>
                  <a:gd name="T31" fmla="*/ 0 h 101"/>
                  <a:gd name="T32" fmla="*/ 0 w 118"/>
                  <a:gd name="T33" fmla="*/ 0 h 101"/>
                  <a:gd name="T34" fmla="*/ 0 w 118"/>
                  <a:gd name="T35" fmla="*/ 0 h 101"/>
                  <a:gd name="T36" fmla="*/ 0 w 118"/>
                  <a:gd name="T37" fmla="*/ 0 h 101"/>
                  <a:gd name="T38" fmla="*/ 0 w 118"/>
                  <a:gd name="T39" fmla="*/ 0 h 101"/>
                  <a:gd name="T40" fmla="*/ 0 w 118"/>
                  <a:gd name="T41" fmla="*/ 0 h 101"/>
                  <a:gd name="T42" fmla="*/ 0 w 118"/>
                  <a:gd name="T43" fmla="*/ 0 h 101"/>
                  <a:gd name="T44" fmla="*/ 0 w 118"/>
                  <a:gd name="T45" fmla="*/ 0 h 101"/>
                  <a:gd name="T46" fmla="*/ 0 w 118"/>
                  <a:gd name="T47" fmla="*/ 0 h 101"/>
                  <a:gd name="T48" fmla="*/ 0 w 118"/>
                  <a:gd name="T49" fmla="*/ 0 h 101"/>
                  <a:gd name="T50" fmla="*/ 0 w 118"/>
                  <a:gd name="T51" fmla="*/ 0 h 101"/>
                  <a:gd name="T52" fmla="*/ 0 w 118"/>
                  <a:gd name="T53" fmla="*/ 0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8"/>
                  <a:gd name="T82" fmla="*/ 0 h 101"/>
                  <a:gd name="T83" fmla="*/ 118 w 118"/>
                  <a:gd name="T84" fmla="*/ 101 h 1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8" h="101">
                    <a:moveTo>
                      <a:pt x="118" y="0"/>
                    </a:moveTo>
                    <a:lnTo>
                      <a:pt x="101" y="0"/>
                    </a:lnTo>
                    <a:lnTo>
                      <a:pt x="86" y="2"/>
                    </a:lnTo>
                    <a:lnTo>
                      <a:pt x="72" y="6"/>
                    </a:lnTo>
                    <a:lnTo>
                      <a:pt x="59" y="11"/>
                    </a:lnTo>
                    <a:lnTo>
                      <a:pt x="48" y="17"/>
                    </a:lnTo>
                    <a:lnTo>
                      <a:pt x="38" y="25"/>
                    </a:lnTo>
                    <a:lnTo>
                      <a:pt x="29" y="32"/>
                    </a:lnTo>
                    <a:lnTo>
                      <a:pt x="21" y="41"/>
                    </a:lnTo>
                    <a:lnTo>
                      <a:pt x="12" y="56"/>
                    </a:lnTo>
                    <a:lnTo>
                      <a:pt x="4" y="70"/>
                    </a:lnTo>
                    <a:lnTo>
                      <a:pt x="1" y="79"/>
                    </a:lnTo>
                    <a:lnTo>
                      <a:pt x="0" y="86"/>
                    </a:lnTo>
                    <a:lnTo>
                      <a:pt x="68" y="100"/>
                    </a:lnTo>
                    <a:lnTo>
                      <a:pt x="67" y="101"/>
                    </a:lnTo>
                    <a:lnTo>
                      <a:pt x="69" y="97"/>
                    </a:lnTo>
                    <a:lnTo>
                      <a:pt x="71" y="92"/>
                    </a:lnTo>
                    <a:lnTo>
                      <a:pt x="76" y="85"/>
                    </a:lnTo>
                    <a:lnTo>
                      <a:pt x="77" y="82"/>
                    </a:lnTo>
                    <a:lnTo>
                      <a:pt x="80" y="80"/>
                    </a:lnTo>
                    <a:lnTo>
                      <a:pt x="83" y="78"/>
                    </a:lnTo>
                    <a:lnTo>
                      <a:pt x="87" y="75"/>
                    </a:lnTo>
                    <a:lnTo>
                      <a:pt x="93" y="74"/>
                    </a:lnTo>
                    <a:lnTo>
                      <a:pt x="99" y="72"/>
                    </a:lnTo>
                    <a:lnTo>
                      <a:pt x="106" y="71"/>
                    </a:lnTo>
                    <a:lnTo>
                      <a:pt x="114" y="71"/>
                    </a:lnTo>
                    <a:lnTo>
                      <a:pt x="11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05" name="Freeform 1204"/>
              <p:cNvSpPr>
                <a:spLocks/>
              </p:cNvSpPr>
              <p:nvPr/>
            </p:nvSpPr>
            <p:spPr bwMode="auto">
              <a:xfrm>
                <a:off x="5218" y="180"/>
                <a:ext cx="5" cy="6"/>
              </a:xfrm>
              <a:custGeom>
                <a:avLst/>
                <a:gdLst>
                  <a:gd name="T0" fmla="*/ 0 w 81"/>
                  <a:gd name="T1" fmla="*/ 0 h 68"/>
                  <a:gd name="T2" fmla="*/ 0 w 81"/>
                  <a:gd name="T3" fmla="*/ 0 h 68"/>
                  <a:gd name="T4" fmla="*/ 0 w 81"/>
                  <a:gd name="T5" fmla="*/ 0 h 68"/>
                  <a:gd name="T6" fmla="*/ 0 w 81"/>
                  <a:gd name="T7" fmla="*/ 0 h 68"/>
                  <a:gd name="T8" fmla="*/ 0 w 81"/>
                  <a:gd name="T9" fmla="*/ 0 h 68"/>
                  <a:gd name="T10" fmla="*/ 0 w 81"/>
                  <a:gd name="T11" fmla="*/ 0 h 68"/>
                  <a:gd name="T12" fmla="*/ 0 w 81"/>
                  <a:gd name="T13" fmla="*/ 0 h 68"/>
                  <a:gd name="T14" fmla="*/ 0 w 81"/>
                  <a:gd name="T15" fmla="*/ 0 h 68"/>
                  <a:gd name="T16" fmla="*/ 0 w 81"/>
                  <a:gd name="T17" fmla="*/ 0 h 68"/>
                  <a:gd name="T18" fmla="*/ 0 w 81"/>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68"/>
                  <a:gd name="T32" fmla="*/ 81 w 81"/>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68">
                    <a:moveTo>
                      <a:pt x="30" y="68"/>
                    </a:moveTo>
                    <a:lnTo>
                      <a:pt x="6" y="25"/>
                    </a:lnTo>
                    <a:lnTo>
                      <a:pt x="0" y="50"/>
                    </a:lnTo>
                    <a:lnTo>
                      <a:pt x="68" y="67"/>
                    </a:lnTo>
                    <a:lnTo>
                      <a:pt x="74" y="42"/>
                    </a:lnTo>
                    <a:lnTo>
                      <a:pt x="50" y="0"/>
                    </a:lnTo>
                    <a:lnTo>
                      <a:pt x="74" y="42"/>
                    </a:lnTo>
                    <a:lnTo>
                      <a:pt x="81" y="9"/>
                    </a:lnTo>
                    <a:lnTo>
                      <a:pt x="50" y="0"/>
                    </a:lnTo>
                    <a:lnTo>
                      <a:pt x="30"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06" name="Freeform 1205"/>
              <p:cNvSpPr>
                <a:spLocks/>
              </p:cNvSpPr>
              <p:nvPr/>
            </p:nvSpPr>
            <p:spPr bwMode="auto">
              <a:xfrm>
                <a:off x="5215" y="178"/>
                <a:ext cx="6" cy="8"/>
              </a:xfrm>
              <a:custGeom>
                <a:avLst/>
                <a:gdLst>
                  <a:gd name="T0" fmla="*/ 0 w 97"/>
                  <a:gd name="T1" fmla="*/ 0 h 84"/>
                  <a:gd name="T2" fmla="*/ 0 w 97"/>
                  <a:gd name="T3" fmla="*/ 0 h 84"/>
                  <a:gd name="T4" fmla="*/ 0 w 97"/>
                  <a:gd name="T5" fmla="*/ 0 h 84"/>
                  <a:gd name="T6" fmla="*/ 0 w 97"/>
                  <a:gd name="T7" fmla="*/ 0 h 84"/>
                  <a:gd name="T8" fmla="*/ 0 w 97"/>
                  <a:gd name="T9" fmla="*/ 0 h 84"/>
                  <a:gd name="T10" fmla="*/ 0 w 97"/>
                  <a:gd name="T11" fmla="*/ 0 h 84"/>
                  <a:gd name="T12" fmla="*/ 0 w 97"/>
                  <a:gd name="T13" fmla="*/ 0 h 84"/>
                  <a:gd name="T14" fmla="*/ 0 w 97"/>
                  <a:gd name="T15" fmla="*/ 0 h 84"/>
                  <a:gd name="T16" fmla="*/ 0 w 97"/>
                  <a:gd name="T17" fmla="*/ 0 h 84"/>
                  <a:gd name="T18" fmla="*/ 0 w 97"/>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84"/>
                  <a:gd name="T32" fmla="*/ 97 w 97"/>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84">
                    <a:moveTo>
                      <a:pt x="0" y="34"/>
                    </a:moveTo>
                    <a:lnTo>
                      <a:pt x="24" y="68"/>
                    </a:lnTo>
                    <a:lnTo>
                      <a:pt x="77" y="84"/>
                    </a:lnTo>
                    <a:lnTo>
                      <a:pt x="97" y="16"/>
                    </a:lnTo>
                    <a:lnTo>
                      <a:pt x="44" y="0"/>
                    </a:lnTo>
                    <a:lnTo>
                      <a:pt x="69" y="34"/>
                    </a:lnTo>
                    <a:lnTo>
                      <a:pt x="0" y="34"/>
                    </a:lnTo>
                    <a:lnTo>
                      <a:pt x="0" y="60"/>
                    </a:lnTo>
                    <a:lnTo>
                      <a:pt x="24" y="68"/>
                    </a:lnTo>
                    <a:lnTo>
                      <a:pt x="0"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07" name="Freeform 1206"/>
              <p:cNvSpPr>
                <a:spLocks/>
              </p:cNvSpPr>
              <p:nvPr/>
            </p:nvSpPr>
            <p:spPr bwMode="auto">
              <a:xfrm>
                <a:off x="5215" y="179"/>
                <a:ext cx="4" cy="2"/>
              </a:xfrm>
              <a:custGeom>
                <a:avLst/>
                <a:gdLst>
                  <a:gd name="T0" fmla="*/ 0 w 69"/>
                  <a:gd name="T1" fmla="*/ 0 h 25"/>
                  <a:gd name="T2" fmla="*/ 0 w 69"/>
                  <a:gd name="T3" fmla="*/ 0 h 25"/>
                  <a:gd name="T4" fmla="*/ 0 w 69"/>
                  <a:gd name="T5" fmla="*/ 0 h 25"/>
                  <a:gd name="T6" fmla="*/ 0 w 69"/>
                  <a:gd name="T7" fmla="*/ 0 h 25"/>
                  <a:gd name="T8" fmla="*/ 0 w 69"/>
                  <a:gd name="T9" fmla="*/ 0 h 25"/>
                  <a:gd name="T10" fmla="*/ 0 w 69"/>
                  <a:gd name="T11" fmla="*/ 0 h 25"/>
                  <a:gd name="T12" fmla="*/ 0 60000 65536"/>
                  <a:gd name="T13" fmla="*/ 0 60000 65536"/>
                  <a:gd name="T14" fmla="*/ 0 60000 65536"/>
                  <a:gd name="T15" fmla="*/ 0 60000 65536"/>
                  <a:gd name="T16" fmla="*/ 0 60000 65536"/>
                  <a:gd name="T17" fmla="*/ 0 60000 65536"/>
                  <a:gd name="T18" fmla="*/ 0 w 69"/>
                  <a:gd name="T19" fmla="*/ 0 h 25"/>
                  <a:gd name="T20" fmla="*/ 69 w 69"/>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69" h="25">
                    <a:moveTo>
                      <a:pt x="34" y="0"/>
                    </a:moveTo>
                    <a:lnTo>
                      <a:pt x="0" y="0"/>
                    </a:lnTo>
                    <a:lnTo>
                      <a:pt x="0" y="25"/>
                    </a:lnTo>
                    <a:lnTo>
                      <a:pt x="69" y="25"/>
                    </a:lnTo>
                    <a:lnTo>
                      <a:pt x="69" y="0"/>
                    </a:lnTo>
                    <a:lnTo>
                      <a:pt x="34"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08" name="Freeform 1207"/>
              <p:cNvSpPr>
                <a:spLocks/>
              </p:cNvSpPr>
              <p:nvPr/>
            </p:nvSpPr>
            <p:spPr bwMode="auto">
              <a:xfrm>
                <a:off x="5210" y="171"/>
                <a:ext cx="8" cy="11"/>
              </a:xfrm>
              <a:custGeom>
                <a:avLst/>
                <a:gdLst>
                  <a:gd name="T0" fmla="*/ 0 w 156"/>
                  <a:gd name="T1" fmla="*/ 0 h 124"/>
                  <a:gd name="T2" fmla="*/ 0 w 156"/>
                  <a:gd name="T3" fmla="*/ 0 h 124"/>
                  <a:gd name="T4" fmla="*/ 0 w 156"/>
                  <a:gd name="T5" fmla="*/ 0 h 124"/>
                  <a:gd name="T6" fmla="*/ 0 w 156"/>
                  <a:gd name="T7" fmla="*/ 0 h 124"/>
                  <a:gd name="T8" fmla="*/ 0 w 156"/>
                  <a:gd name="T9" fmla="*/ 0 h 124"/>
                  <a:gd name="T10" fmla="*/ 0 w 156"/>
                  <a:gd name="T11" fmla="*/ 0 h 124"/>
                  <a:gd name="T12" fmla="*/ 0 w 156"/>
                  <a:gd name="T13" fmla="*/ 0 h 124"/>
                  <a:gd name="T14" fmla="*/ 0 w 156"/>
                  <a:gd name="T15" fmla="*/ 0 h 124"/>
                  <a:gd name="T16" fmla="*/ 0 w 156"/>
                  <a:gd name="T17" fmla="*/ 0 h 124"/>
                  <a:gd name="T18" fmla="*/ 0 w 156"/>
                  <a:gd name="T19" fmla="*/ 0 h 124"/>
                  <a:gd name="T20" fmla="*/ 0 w 156"/>
                  <a:gd name="T21" fmla="*/ 0 h 124"/>
                  <a:gd name="T22" fmla="*/ 0 w 156"/>
                  <a:gd name="T23" fmla="*/ 0 h 124"/>
                  <a:gd name="T24" fmla="*/ 0 w 156"/>
                  <a:gd name="T25" fmla="*/ 0 h 124"/>
                  <a:gd name="T26" fmla="*/ 0 w 156"/>
                  <a:gd name="T27" fmla="*/ 0 h 124"/>
                  <a:gd name="T28" fmla="*/ 0 w 156"/>
                  <a:gd name="T29" fmla="*/ 0 h 124"/>
                  <a:gd name="T30" fmla="*/ 0 w 156"/>
                  <a:gd name="T31" fmla="*/ 0 h 124"/>
                  <a:gd name="T32" fmla="*/ 0 w 156"/>
                  <a:gd name="T33" fmla="*/ 0 h 124"/>
                  <a:gd name="T34" fmla="*/ 0 w 156"/>
                  <a:gd name="T35" fmla="*/ 0 h 124"/>
                  <a:gd name="T36" fmla="*/ 0 w 156"/>
                  <a:gd name="T37" fmla="*/ 0 h 124"/>
                  <a:gd name="T38" fmla="*/ 0 w 156"/>
                  <a:gd name="T39" fmla="*/ 0 h 124"/>
                  <a:gd name="T40" fmla="*/ 0 w 156"/>
                  <a:gd name="T41" fmla="*/ 0 h 124"/>
                  <a:gd name="T42" fmla="*/ 0 w 156"/>
                  <a:gd name="T43" fmla="*/ 0 h 124"/>
                  <a:gd name="T44" fmla="*/ 0 w 156"/>
                  <a:gd name="T45" fmla="*/ 0 h 124"/>
                  <a:gd name="T46" fmla="*/ 0 w 156"/>
                  <a:gd name="T47" fmla="*/ 0 h 124"/>
                  <a:gd name="T48" fmla="*/ 0 w 156"/>
                  <a:gd name="T49" fmla="*/ 0 h 124"/>
                  <a:gd name="T50" fmla="*/ 0 w 156"/>
                  <a:gd name="T51" fmla="*/ 0 h 124"/>
                  <a:gd name="T52" fmla="*/ 0 w 156"/>
                  <a:gd name="T53" fmla="*/ 0 h 124"/>
                  <a:gd name="T54" fmla="*/ 0 w 156"/>
                  <a:gd name="T55" fmla="*/ 0 h 1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6"/>
                  <a:gd name="T85" fmla="*/ 0 h 124"/>
                  <a:gd name="T86" fmla="*/ 156 w 156"/>
                  <a:gd name="T87" fmla="*/ 124 h 1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6" h="124">
                    <a:moveTo>
                      <a:pt x="1" y="72"/>
                    </a:moveTo>
                    <a:lnTo>
                      <a:pt x="0" y="71"/>
                    </a:lnTo>
                    <a:lnTo>
                      <a:pt x="6" y="72"/>
                    </a:lnTo>
                    <a:lnTo>
                      <a:pt x="14" y="74"/>
                    </a:lnTo>
                    <a:lnTo>
                      <a:pt x="23" y="77"/>
                    </a:lnTo>
                    <a:lnTo>
                      <a:pt x="32" y="81"/>
                    </a:lnTo>
                    <a:lnTo>
                      <a:pt x="54" y="89"/>
                    </a:lnTo>
                    <a:lnTo>
                      <a:pt x="74" y="99"/>
                    </a:lnTo>
                    <a:lnTo>
                      <a:pt x="93" y="108"/>
                    </a:lnTo>
                    <a:lnTo>
                      <a:pt x="109" y="117"/>
                    </a:lnTo>
                    <a:lnTo>
                      <a:pt x="119" y="122"/>
                    </a:lnTo>
                    <a:lnTo>
                      <a:pt x="122" y="124"/>
                    </a:lnTo>
                    <a:lnTo>
                      <a:pt x="156" y="62"/>
                    </a:lnTo>
                    <a:lnTo>
                      <a:pt x="151" y="59"/>
                    </a:lnTo>
                    <a:lnTo>
                      <a:pt x="141" y="54"/>
                    </a:lnTo>
                    <a:lnTo>
                      <a:pt x="124" y="45"/>
                    </a:lnTo>
                    <a:lnTo>
                      <a:pt x="104" y="35"/>
                    </a:lnTo>
                    <a:lnTo>
                      <a:pt x="81" y="24"/>
                    </a:lnTo>
                    <a:lnTo>
                      <a:pt x="57" y="14"/>
                    </a:lnTo>
                    <a:lnTo>
                      <a:pt x="44" y="10"/>
                    </a:lnTo>
                    <a:lnTo>
                      <a:pt x="32" y="6"/>
                    </a:lnTo>
                    <a:lnTo>
                      <a:pt x="20" y="3"/>
                    </a:lnTo>
                    <a:lnTo>
                      <a:pt x="7" y="0"/>
                    </a:lnTo>
                    <a:lnTo>
                      <a:pt x="6" y="0"/>
                    </a:lnTo>
                    <a:lnTo>
                      <a:pt x="7" y="0"/>
                    </a:lnTo>
                    <a:lnTo>
                      <a:pt x="6" y="0"/>
                    </a:lnTo>
                    <a:lnTo>
                      <a:pt x="1"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09" name="Freeform 1208"/>
              <p:cNvSpPr>
                <a:spLocks/>
              </p:cNvSpPr>
              <p:nvPr/>
            </p:nvSpPr>
            <p:spPr bwMode="auto">
              <a:xfrm>
                <a:off x="5201" y="169"/>
                <a:ext cx="9" cy="8"/>
              </a:xfrm>
              <a:custGeom>
                <a:avLst/>
                <a:gdLst>
                  <a:gd name="T0" fmla="*/ 0 w 159"/>
                  <a:gd name="T1" fmla="*/ 0 h 90"/>
                  <a:gd name="T2" fmla="*/ 0 w 159"/>
                  <a:gd name="T3" fmla="*/ 0 h 90"/>
                  <a:gd name="T4" fmla="*/ 0 w 159"/>
                  <a:gd name="T5" fmla="*/ 0 h 90"/>
                  <a:gd name="T6" fmla="*/ 0 w 159"/>
                  <a:gd name="T7" fmla="*/ 0 h 90"/>
                  <a:gd name="T8" fmla="*/ 0 w 159"/>
                  <a:gd name="T9" fmla="*/ 0 h 90"/>
                  <a:gd name="T10" fmla="*/ 0 w 159"/>
                  <a:gd name="T11" fmla="*/ 0 h 90"/>
                  <a:gd name="T12" fmla="*/ 0 w 159"/>
                  <a:gd name="T13" fmla="*/ 0 h 90"/>
                  <a:gd name="T14" fmla="*/ 0 w 159"/>
                  <a:gd name="T15" fmla="*/ 0 h 90"/>
                  <a:gd name="T16" fmla="*/ 0 w 159"/>
                  <a:gd name="T17" fmla="*/ 0 h 90"/>
                  <a:gd name="T18" fmla="*/ 0 w 159"/>
                  <a:gd name="T19" fmla="*/ 0 h 90"/>
                  <a:gd name="T20" fmla="*/ 0 w 159"/>
                  <a:gd name="T21" fmla="*/ 0 h 90"/>
                  <a:gd name="T22" fmla="*/ 0 w 159"/>
                  <a:gd name="T23" fmla="*/ 0 h 90"/>
                  <a:gd name="T24" fmla="*/ 0 w 159"/>
                  <a:gd name="T25" fmla="*/ 0 h 90"/>
                  <a:gd name="T26" fmla="*/ 0 w 159"/>
                  <a:gd name="T27" fmla="*/ 0 h 90"/>
                  <a:gd name="T28" fmla="*/ 0 w 159"/>
                  <a:gd name="T29" fmla="*/ 0 h 90"/>
                  <a:gd name="T30" fmla="*/ 0 w 159"/>
                  <a:gd name="T31" fmla="*/ 0 h 90"/>
                  <a:gd name="T32" fmla="*/ 0 w 159"/>
                  <a:gd name="T33" fmla="*/ 0 h 90"/>
                  <a:gd name="T34" fmla="*/ 0 w 159"/>
                  <a:gd name="T35" fmla="*/ 0 h 90"/>
                  <a:gd name="T36" fmla="*/ 0 w 159"/>
                  <a:gd name="T37" fmla="*/ 0 h 90"/>
                  <a:gd name="T38" fmla="*/ 0 w 159"/>
                  <a:gd name="T39" fmla="*/ 0 h 90"/>
                  <a:gd name="T40" fmla="*/ 0 w 159"/>
                  <a:gd name="T41" fmla="*/ 0 h 90"/>
                  <a:gd name="T42" fmla="*/ 0 w 159"/>
                  <a:gd name="T43" fmla="*/ 0 h 90"/>
                  <a:gd name="T44" fmla="*/ 0 w 159"/>
                  <a:gd name="T45" fmla="*/ 0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9"/>
                  <a:gd name="T70" fmla="*/ 0 h 90"/>
                  <a:gd name="T71" fmla="*/ 159 w 159"/>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9" h="90">
                    <a:moveTo>
                      <a:pt x="0" y="35"/>
                    </a:moveTo>
                    <a:lnTo>
                      <a:pt x="12" y="54"/>
                    </a:lnTo>
                    <a:lnTo>
                      <a:pt x="23" y="62"/>
                    </a:lnTo>
                    <a:lnTo>
                      <a:pt x="34" y="68"/>
                    </a:lnTo>
                    <a:lnTo>
                      <a:pt x="45" y="71"/>
                    </a:lnTo>
                    <a:lnTo>
                      <a:pt x="68" y="77"/>
                    </a:lnTo>
                    <a:lnTo>
                      <a:pt x="92" y="81"/>
                    </a:lnTo>
                    <a:lnTo>
                      <a:pt x="114" y="85"/>
                    </a:lnTo>
                    <a:lnTo>
                      <a:pt x="134" y="88"/>
                    </a:lnTo>
                    <a:lnTo>
                      <a:pt x="148" y="89"/>
                    </a:lnTo>
                    <a:lnTo>
                      <a:pt x="154" y="90"/>
                    </a:lnTo>
                    <a:lnTo>
                      <a:pt x="159" y="18"/>
                    </a:lnTo>
                    <a:lnTo>
                      <a:pt x="155" y="18"/>
                    </a:lnTo>
                    <a:lnTo>
                      <a:pt x="141" y="16"/>
                    </a:lnTo>
                    <a:lnTo>
                      <a:pt x="124" y="14"/>
                    </a:lnTo>
                    <a:lnTo>
                      <a:pt x="103" y="11"/>
                    </a:lnTo>
                    <a:lnTo>
                      <a:pt x="81" y="8"/>
                    </a:lnTo>
                    <a:lnTo>
                      <a:pt x="64" y="2"/>
                    </a:lnTo>
                    <a:lnTo>
                      <a:pt x="58" y="1"/>
                    </a:lnTo>
                    <a:lnTo>
                      <a:pt x="56" y="0"/>
                    </a:lnTo>
                    <a:lnTo>
                      <a:pt x="58" y="1"/>
                    </a:lnTo>
                    <a:lnTo>
                      <a:pt x="66" y="13"/>
                    </a:lnTo>
                    <a:lnTo>
                      <a:pt x="0" y="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10" name="Freeform 1209"/>
              <p:cNvSpPr>
                <a:spLocks/>
              </p:cNvSpPr>
              <p:nvPr/>
            </p:nvSpPr>
            <p:spPr bwMode="auto">
              <a:xfrm>
                <a:off x="5199" y="168"/>
                <a:ext cx="4" cy="7"/>
              </a:xfrm>
              <a:custGeom>
                <a:avLst/>
                <a:gdLst>
                  <a:gd name="T0" fmla="*/ 0 w 71"/>
                  <a:gd name="T1" fmla="*/ 0 h 80"/>
                  <a:gd name="T2" fmla="*/ 0 w 71"/>
                  <a:gd name="T3" fmla="*/ 0 h 80"/>
                  <a:gd name="T4" fmla="*/ 0 w 71"/>
                  <a:gd name="T5" fmla="*/ 0 h 80"/>
                  <a:gd name="T6" fmla="*/ 0 w 71"/>
                  <a:gd name="T7" fmla="*/ 0 h 80"/>
                  <a:gd name="T8" fmla="*/ 0 w 71"/>
                  <a:gd name="T9" fmla="*/ 0 h 80"/>
                  <a:gd name="T10" fmla="*/ 0 w 71"/>
                  <a:gd name="T11" fmla="*/ 0 h 80"/>
                  <a:gd name="T12" fmla="*/ 0 60000 65536"/>
                  <a:gd name="T13" fmla="*/ 0 60000 65536"/>
                  <a:gd name="T14" fmla="*/ 0 60000 65536"/>
                  <a:gd name="T15" fmla="*/ 0 60000 65536"/>
                  <a:gd name="T16" fmla="*/ 0 60000 65536"/>
                  <a:gd name="T17" fmla="*/ 0 60000 65536"/>
                  <a:gd name="T18" fmla="*/ 0 w 71"/>
                  <a:gd name="T19" fmla="*/ 0 h 80"/>
                  <a:gd name="T20" fmla="*/ 71 w 7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1" h="80">
                    <a:moveTo>
                      <a:pt x="6" y="45"/>
                    </a:moveTo>
                    <a:lnTo>
                      <a:pt x="12" y="80"/>
                    </a:lnTo>
                    <a:lnTo>
                      <a:pt x="71" y="69"/>
                    </a:lnTo>
                    <a:lnTo>
                      <a:pt x="58" y="0"/>
                    </a:lnTo>
                    <a:lnTo>
                      <a:pt x="0" y="10"/>
                    </a:lnTo>
                    <a:lnTo>
                      <a:pt x="6" y="4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11" name="Freeform 1210"/>
              <p:cNvSpPr>
                <a:spLocks/>
              </p:cNvSpPr>
              <p:nvPr/>
            </p:nvSpPr>
            <p:spPr bwMode="auto">
              <a:xfrm>
                <a:off x="5190" y="165"/>
                <a:ext cx="11" cy="10"/>
              </a:xfrm>
              <a:custGeom>
                <a:avLst/>
                <a:gdLst>
                  <a:gd name="T0" fmla="*/ 0 w 194"/>
                  <a:gd name="T1" fmla="*/ 0 h 104"/>
                  <a:gd name="T2" fmla="*/ 0 w 194"/>
                  <a:gd name="T3" fmla="*/ 0 h 104"/>
                  <a:gd name="T4" fmla="*/ 0 w 194"/>
                  <a:gd name="T5" fmla="*/ 0 h 104"/>
                  <a:gd name="T6" fmla="*/ 0 w 194"/>
                  <a:gd name="T7" fmla="*/ 0 h 104"/>
                  <a:gd name="T8" fmla="*/ 0 w 194"/>
                  <a:gd name="T9" fmla="*/ 0 h 104"/>
                  <a:gd name="T10" fmla="*/ 0 w 194"/>
                  <a:gd name="T11" fmla="*/ 0 h 104"/>
                  <a:gd name="T12" fmla="*/ 0 w 194"/>
                  <a:gd name="T13" fmla="*/ 0 h 104"/>
                  <a:gd name="T14" fmla="*/ 0 w 194"/>
                  <a:gd name="T15" fmla="*/ 0 h 104"/>
                  <a:gd name="T16" fmla="*/ 0 w 194"/>
                  <a:gd name="T17" fmla="*/ 0 h 104"/>
                  <a:gd name="T18" fmla="*/ 0 w 194"/>
                  <a:gd name="T19" fmla="*/ 0 h 104"/>
                  <a:gd name="T20" fmla="*/ 0 w 194"/>
                  <a:gd name="T21" fmla="*/ 0 h 104"/>
                  <a:gd name="T22" fmla="*/ 0 w 194"/>
                  <a:gd name="T23" fmla="*/ 0 h 104"/>
                  <a:gd name="T24" fmla="*/ 0 w 194"/>
                  <a:gd name="T25" fmla="*/ 0 h 104"/>
                  <a:gd name="T26" fmla="*/ 0 w 194"/>
                  <a:gd name="T27" fmla="*/ 0 h 104"/>
                  <a:gd name="T28" fmla="*/ 0 w 194"/>
                  <a:gd name="T29" fmla="*/ 0 h 104"/>
                  <a:gd name="T30" fmla="*/ 0 w 194"/>
                  <a:gd name="T31" fmla="*/ 0 h 104"/>
                  <a:gd name="T32" fmla="*/ 0 w 194"/>
                  <a:gd name="T33" fmla="*/ 0 h 104"/>
                  <a:gd name="T34" fmla="*/ 0 w 194"/>
                  <a:gd name="T35" fmla="*/ 0 h 104"/>
                  <a:gd name="T36" fmla="*/ 0 w 194"/>
                  <a:gd name="T37" fmla="*/ 0 h 104"/>
                  <a:gd name="T38" fmla="*/ 0 w 194"/>
                  <a:gd name="T39" fmla="*/ 0 h 104"/>
                  <a:gd name="T40" fmla="*/ 0 w 194"/>
                  <a:gd name="T41" fmla="*/ 0 h 104"/>
                  <a:gd name="T42" fmla="*/ 0 w 194"/>
                  <a:gd name="T43" fmla="*/ 0 h 104"/>
                  <a:gd name="T44" fmla="*/ 0 w 194"/>
                  <a:gd name="T45" fmla="*/ 0 h 104"/>
                  <a:gd name="T46" fmla="*/ 0 w 194"/>
                  <a:gd name="T47" fmla="*/ 0 h 104"/>
                  <a:gd name="T48" fmla="*/ 0 w 194"/>
                  <a:gd name="T49" fmla="*/ 0 h 104"/>
                  <a:gd name="T50" fmla="*/ 0 w 194"/>
                  <a:gd name="T51" fmla="*/ 0 h 104"/>
                  <a:gd name="T52" fmla="*/ 0 w 194"/>
                  <a:gd name="T53" fmla="*/ 0 h 1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4"/>
                  <a:gd name="T82" fmla="*/ 0 h 104"/>
                  <a:gd name="T83" fmla="*/ 194 w 194"/>
                  <a:gd name="T84" fmla="*/ 104 h 1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4" h="104">
                    <a:moveTo>
                      <a:pt x="13" y="74"/>
                    </a:moveTo>
                    <a:lnTo>
                      <a:pt x="29" y="71"/>
                    </a:lnTo>
                    <a:lnTo>
                      <a:pt x="44" y="71"/>
                    </a:lnTo>
                    <a:lnTo>
                      <a:pt x="57" y="71"/>
                    </a:lnTo>
                    <a:lnTo>
                      <a:pt x="71" y="72"/>
                    </a:lnTo>
                    <a:lnTo>
                      <a:pt x="83" y="74"/>
                    </a:lnTo>
                    <a:lnTo>
                      <a:pt x="95" y="77"/>
                    </a:lnTo>
                    <a:lnTo>
                      <a:pt x="105" y="81"/>
                    </a:lnTo>
                    <a:lnTo>
                      <a:pt x="113" y="84"/>
                    </a:lnTo>
                    <a:lnTo>
                      <a:pt x="131" y="91"/>
                    </a:lnTo>
                    <a:lnTo>
                      <a:pt x="142" y="99"/>
                    </a:lnTo>
                    <a:lnTo>
                      <a:pt x="149" y="103"/>
                    </a:lnTo>
                    <a:lnTo>
                      <a:pt x="150" y="104"/>
                    </a:lnTo>
                    <a:lnTo>
                      <a:pt x="194" y="50"/>
                    </a:lnTo>
                    <a:lnTo>
                      <a:pt x="189" y="45"/>
                    </a:lnTo>
                    <a:lnTo>
                      <a:pt x="179" y="38"/>
                    </a:lnTo>
                    <a:lnTo>
                      <a:pt x="162" y="28"/>
                    </a:lnTo>
                    <a:lnTo>
                      <a:pt x="140" y="19"/>
                    </a:lnTo>
                    <a:lnTo>
                      <a:pt x="127" y="13"/>
                    </a:lnTo>
                    <a:lnTo>
                      <a:pt x="112" y="8"/>
                    </a:lnTo>
                    <a:lnTo>
                      <a:pt x="96" y="5"/>
                    </a:lnTo>
                    <a:lnTo>
                      <a:pt x="79" y="2"/>
                    </a:lnTo>
                    <a:lnTo>
                      <a:pt x="61" y="0"/>
                    </a:lnTo>
                    <a:lnTo>
                      <a:pt x="42" y="0"/>
                    </a:lnTo>
                    <a:lnTo>
                      <a:pt x="22" y="1"/>
                    </a:lnTo>
                    <a:lnTo>
                      <a:pt x="0" y="4"/>
                    </a:lnTo>
                    <a:lnTo>
                      <a:pt x="13"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12" name="Freeform 1211"/>
              <p:cNvSpPr>
                <a:spLocks/>
              </p:cNvSpPr>
              <p:nvPr/>
            </p:nvSpPr>
            <p:spPr bwMode="auto">
              <a:xfrm>
                <a:off x="5187" y="166"/>
                <a:ext cx="4" cy="7"/>
              </a:xfrm>
              <a:custGeom>
                <a:avLst/>
                <a:gdLst>
                  <a:gd name="T0" fmla="*/ 0 w 73"/>
                  <a:gd name="T1" fmla="*/ 0 h 84"/>
                  <a:gd name="T2" fmla="*/ 0 w 73"/>
                  <a:gd name="T3" fmla="*/ 0 h 84"/>
                  <a:gd name="T4" fmla="*/ 0 w 73"/>
                  <a:gd name="T5" fmla="*/ 0 h 84"/>
                  <a:gd name="T6" fmla="*/ 0 w 73"/>
                  <a:gd name="T7" fmla="*/ 0 h 84"/>
                  <a:gd name="T8" fmla="*/ 0 w 73"/>
                  <a:gd name="T9" fmla="*/ 0 h 84"/>
                  <a:gd name="T10" fmla="*/ 0 w 73"/>
                  <a:gd name="T11" fmla="*/ 0 h 84"/>
                  <a:gd name="T12" fmla="*/ 0 60000 65536"/>
                  <a:gd name="T13" fmla="*/ 0 60000 65536"/>
                  <a:gd name="T14" fmla="*/ 0 60000 65536"/>
                  <a:gd name="T15" fmla="*/ 0 60000 65536"/>
                  <a:gd name="T16" fmla="*/ 0 60000 65536"/>
                  <a:gd name="T17" fmla="*/ 0 60000 65536"/>
                  <a:gd name="T18" fmla="*/ 0 w 73"/>
                  <a:gd name="T19" fmla="*/ 0 h 84"/>
                  <a:gd name="T20" fmla="*/ 73 w 73"/>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73" h="84">
                    <a:moveTo>
                      <a:pt x="10" y="50"/>
                    </a:moveTo>
                    <a:lnTo>
                      <a:pt x="20" y="84"/>
                    </a:lnTo>
                    <a:lnTo>
                      <a:pt x="73" y="68"/>
                    </a:lnTo>
                    <a:lnTo>
                      <a:pt x="53" y="0"/>
                    </a:lnTo>
                    <a:lnTo>
                      <a:pt x="0" y="16"/>
                    </a:lnTo>
                    <a:lnTo>
                      <a:pt x="10" y="5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13" name="Freeform 1212"/>
              <p:cNvSpPr>
                <a:spLocks/>
              </p:cNvSpPr>
              <p:nvPr/>
            </p:nvSpPr>
            <p:spPr bwMode="auto">
              <a:xfrm>
                <a:off x="5182" y="167"/>
                <a:ext cx="6" cy="7"/>
              </a:xfrm>
              <a:custGeom>
                <a:avLst/>
                <a:gdLst>
                  <a:gd name="T0" fmla="*/ 0 w 108"/>
                  <a:gd name="T1" fmla="*/ 0 h 75"/>
                  <a:gd name="T2" fmla="*/ 0 w 108"/>
                  <a:gd name="T3" fmla="*/ 0 h 75"/>
                  <a:gd name="T4" fmla="*/ 0 w 108"/>
                  <a:gd name="T5" fmla="*/ 0 h 75"/>
                  <a:gd name="T6" fmla="*/ 0 w 108"/>
                  <a:gd name="T7" fmla="*/ 0 h 75"/>
                  <a:gd name="T8" fmla="*/ 0 w 108"/>
                  <a:gd name="T9" fmla="*/ 0 h 75"/>
                  <a:gd name="T10" fmla="*/ 0 w 108"/>
                  <a:gd name="T11" fmla="*/ 0 h 75"/>
                  <a:gd name="T12" fmla="*/ 0 w 108"/>
                  <a:gd name="T13" fmla="*/ 0 h 75"/>
                  <a:gd name="T14" fmla="*/ 0 w 108"/>
                  <a:gd name="T15" fmla="*/ 0 h 75"/>
                  <a:gd name="T16" fmla="*/ 0 w 108"/>
                  <a:gd name="T17" fmla="*/ 0 h 75"/>
                  <a:gd name="T18" fmla="*/ 0 w 108"/>
                  <a:gd name="T19" fmla="*/ 0 h 75"/>
                  <a:gd name="T20" fmla="*/ 0 w 108"/>
                  <a:gd name="T21" fmla="*/ 0 h 75"/>
                  <a:gd name="T22" fmla="*/ 0 w 108"/>
                  <a:gd name="T23" fmla="*/ 0 h 75"/>
                  <a:gd name="T24" fmla="*/ 0 w 108"/>
                  <a:gd name="T25" fmla="*/ 0 h 75"/>
                  <a:gd name="T26" fmla="*/ 0 w 108"/>
                  <a:gd name="T27" fmla="*/ 0 h 75"/>
                  <a:gd name="T28" fmla="*/ 0 w 108"/>
                  <a:gd name="T29" fmla="*/ 0 h 75"/>
                  <a:gd name="T30" fmla="*/ 0 w 108"/>
                  <a:gd name="T31" fmla="*/ 0 h 75"/>
                  <a:gd name="T32" fmla="*/ 0 w 108"/>
                  <a:gd name="T33" fmla="*/ 0 h 75"/>
                  <a:gd name="T34" fmla="*/ 0 w 108"/>
                  <a:gd name="T35" fmla="*/ 0 h 75"/>
                  <a:gd name="T36" fmla="*/ 0 w 108"/>
                  <a:gd name="T37" fmla="*/ 0 h 75"/>
                  <a:gd name="T38" fmla="*/ 0 w 108"/>
                  <a:gd name="T39" fmla="*/ 0 h 75"/>
                  <a:gd name="T40" fmla="*/ 0 w 108"/>
                  <a:gd name="T41" fmla="*/ 0 h 75"/>
                  <a:gd name="T42" fmla="*/ 0 w 108"/>
                  <a:gd name="T43" fmla="*/ 0 h 75"/>
                  <a:gd name="T44" fmla="*/ 0 w 108"/>
                  <a:gd name="T45" fmla="*/ 0 h 75"/>
                  <a:gd name="T46" fmla="*/ 0 w 108"/>
                  <a:gd name="T47" fmla="*/ 0 h 75"/>
                  <a:gd name="T48" fmla="*/ 0 w 108"/>
                  <a:gd name="T49" fmla="*/ 0 h 75"/>
                  <a:gd name="T50" fmla="*/ 0 w 108"/>
                  <a:gd name="T51" fmla="*/ 0 h 75"/>
                  <a:gd name="T52" fmla="*/ 0 w 108"/>
                  <a:gd name="T53" fmla="*/ 0 h 75"/>
                  <a:gd name="T54" fmla="*/ 0 w 108"/>
                  <a:gd name="T55" fmla="*/ 0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75"/>
                  <a:gd name="T86" fmla="*/ 108 w 108"/>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75">
                    <a:moveTo>
                      <a:pt x="15" y="64"/>
                    </a:moveTo>
                    <a:lnTo>
                      <a:pt x="0" y="47"/>
                    </a:lnTo>
                    <a:lnTo>
                      <a:pt x="11" y="62"/>
                    </a:lnTo>
                    <a:lnTo>
                      <a:pt x="23" y="69"/>
                    </a:lnTo>
                    <a:lnTo>
                      <a:pt x="32" y="72"/>
                    </a:lnTo>
                    <a:lnTo>
                      <a:pt x="41" y="75"/>
                    </a:lnTo>
                    <a:lnTo>
                      <a:pt x="56" y="75"/>
                    </a:lnTo>
                    <a:lnTo>
                      <a:pt x="70" y="75"/>
                    </a:lnTo>
                    <a:lnTo>
                      <a:pt x="84" y="74"/>
                    </a:lnTo>
                    <a:lnTo>
                      <a:pt x="96" y="72"/>
                    </a:lnTo>
                    <a:lnTo>
                      <a:pt x="104" y="71"/>
                    </a:lnTo>
                    <a:lnTo>
                      <a:pt x="108" y="70"/>
                    </a:lnTo>
                    <a:lnTo>
                      <a:pt x="96" y="0"/>
                    </a:lnTo>
                    <a:lnTo>
                      <a:pt x="94" y="1"/>
                    </a:lnTo>
                    <a:lnTo>
                      <a:pt x="87" y="2"/>
                    </a:lnTo>
                    <a:lnTo>
                      <a:pt x="78" y="3"/>
                    </a:lnTo>
                    <a:lnTo>
                      <a:pt x="67" y="4"/>
                    </a:lnTo>
                    <a:lnTo>
                      <a:pt x="57" y="4"/>
                    </a:lnTo>
                    <a:lnTo>
                      <a:pt x="48" y="3"/>
                    </a:lnTo>
                    <a:lnTo>
                      <a:pt x="50" y="4"/>
                    </a:lnTo>
                    <a:lnTo>
                      <a:pt x="55" y="7"/>
                    </a:lnTo>
                    <a:lnTo>
                      <a:pt x="63" y="18"/>
                    </a:lnTo>
                    <a:lnTo>
                      <a:pt x="47" y="1"/>
                    </a:lnTo>
                    <a:lnTo>
                      <a:pt x="63" y="18"/>
                    </a:lnTo>
                    <a:lnTo>
                      <a:pt x="58" y="6"/>
                    </a:lnTo>
                    <a:lnTo>
                      <a:pt x="47" y="1"/>
                    </a:lnTo>
                    <a:lnTo>
                      <a:pt x="15" y="6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14" name="Freeform 1213"/>
              <p:cNvSpPr>
                <a:spLocks/>
              </p:cNvSpPr>
              <p:nvPr/>
            </p:nvSpPr>
            <p:spPr bwMode="auto">
              <a:xfrm>
                <a:off x="5181" y="162"/>
                <a:ext cx="5" cy="11"/>
              </a:xfrm>
              <a:custGeom>
                <a:avLst/>
                <a:gdLst>
                  <a:gd name="T0" fmla="*/ 0 w 84"/>
                  <a:gd name="T1" fmla="*/ 0 h 113"/>
                  <a:gd name="T2" fmla="*/ 0 w 84"/>
                  <a:gd name="T3" fmla="*/ 0 h 113"/>
                  <a:gd name="T4" fmla="*/ 0 w 84"/>
                  <a:gd name="T5" fmla="*/ 0 h 113"/>
                  <a:gd name="T6" fmla="*/ 0 w 84"/>
                  <a:gd name="T7" fmla="*/ 0 h 113"/>
                  <a:gd name="T8" fmla="*/ 0 w 84"/>
                  <a:gd name="T9" fmla="*/ 0 h 113"/>
                  <a:gd name="T10" fmla="*/ 0 w 84"/>
                  <a:gd name="T11" fmla="*/ 0 h 113"/>
                  <a:gd name="T12" fmla="*/ 0 w 84"/>
                  <a:gd name="T13" fmla="*/ 0 h 113"/>
                  <a:gd name="T14" fmla="*/ 0 w 84"/>
                  <a:gd name="T15" fmla="*/ 0 h 113"/>
                  <a:gd name="T16" fmla="*/ 0 w 84"/>
                  <a:gd name="T17" fmla="*/ 0 h 113"/>
                  <a:gd name="T18" fmla="*/ 0 w 84"/>
                  <a:gd name="T19" fmla="*/ 0 h 113"/>
                  <a:gd name="T20" fmla="*/ 0 w 84"/>
                  <a:gd name="T21" fmla="*/ 0 h 113"/>
                  <a:gd name="T22" fmla="*/ 0 w 84"/>
                  <a:gd name="T23" fmla="*/ 0 h 113"/>
                  <a:gd name="T24" fmla="*/ 0 w 84"/>
                  <a:gd name="T25" fmla="*/ 0 h 113"/>
                  <a:gd name="T26" fmla="*/ 0 w 84"/>
                  <a:gd name="T27" fmla="*/ 0 h 113"/>
                  <a:gd name="T28" fmla="*/ 0 w 84"/>
                  <a:gd name="T29" fmla="*/ 0 h 113"/>
                  <a:gd name="T30" fmla="*/ 0 w 84"/>
                  <a:gd name="T31" fmla="*/ 0 h 113"/>
                  <a:gd name="T32" fmla="*/ 0 w 84"/>
                  <a:gd name="T33" fmla="*/ 0 h 113"/>
                  <a:gd name="T34" fmla="*/ 0 w 84"/>
                  <a:gd name="T35" fmla="*/ 0 h 113"/>
                  <a:gd name="T36" fmla="*/ 0 w 84"/>
                  <a:gd name="T37" fmla="*/ 0 h 113"/>
                  <a:gd name="T38" fmla="*/ 0 w 84"/>
                  <a:gd name="T39" fmla="*/ 0 h 113"/>
                  <a:gd name="T40" fmla="*/ 0 w 84"/>
                  <a:gd name="T41" fmla="*/ 0 h 113"/>
                  <a:gd name="T42" fmla="*/ 0 w 84"/>
                  <a:gd name="T43" fmla="*/ 0 h 113"/>
                  <a:gd name="T44" fmla="*/ 0 w 84"/>
                  <a:gd name="T45" fmla="*/ 0 h 113"/>
                  <a:gd name="T46" fmla="*/ 0 w 84"/>
                  <a:gd name="T47" fmla="*/ 0 h 113"/>
                  <a:gd name="T48" fmla="*/ 0 w 84"/>
                  <a:gd name="T49" fmla="*/ 0 h 113"/>
                  <a:gd name="T50" fmla="*/ 0 w 84"/>
                  <a:gd name="T51" fmla="*/ 0 h 113"/>
                  <a:gd name="T52" fmla="*/ 0 w 84"/>
                  <a:gd name="T53" fmla="*/ 0 h 1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4"/>
                  <a:gd name="T82" fmla="*/ 0 h 113"/>
                  <a:gd name="T83" fmla="*/ 84 w 84"/>
                  <a:gd name="T84" fmla="*/ 113 h 1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4" h="113">
                    <a:moveTo>
                      <a:pt x="58" y="0"/>
                    </a:moveTo>
                    <a:lnTo>
                      <a:pt x="46" y="6"/>
                    </a:lnTo>
                    <a:lnTo>
                      <a:pt x="35" y="13"/>
                    </a:lnTo>
                    <a:lnTo>
                      <a:pt x="24" y="19"/>
                    </a:lnTo>
                    <a:lnTo>
                      <a:pt x="16" y="27"/>
                    </a:lnTo>
                    <a:lnTo>
                      <a:pt x="9" y="37"/>
                    </a:lnTo>
                    <a:lnTo>
                      <a:pt x="2" y="50"/>
                    </a:lnTo>
                    <a:lnTo>
                      <a:pt x="0" y="63"/>
                    </a:lnTo>
                    <a:lnTo>
                      <a:pt x="3" y="79"/>
                    </a:lnTo>
                    <a:lnTo>
                      <a:pt x="11" y="94"/>
                    </a:lnTo>
                    <a:lnTo>
                      <a:pt x="20" y="104"/>
                    </a:lnTo>
                    <a:lnTo>
                      <a:pt x="27" y="110"/>
                    </a:lnTo>
                    <a:lnTo>
                      <a:pt x="32" y="113"/>
                    </a:lnTo>
                    <a:lnTo>
                      <a:pt x="64" y="50"/>
                    </a:lnTo>
                    <a:lnTo>
                      <a:pt x="66" y="51"/>
                    </a:lnTo>
                    <a:lnTo>
                      <a:pt x="67" y="53"/>
                    </a:lnTo>
                    <a:lnTo>
                      <a:pt x="68" y="55"/>
                    </a:lnTo>
                    <a:lnTo>
                      <a:pt x="70" y="65"/>
                    </a:lnTo>
                    <a:lnTo>
                      <a:pt x="69" y="70"/>
                    </a:lnTo>
                    <a:lnTo>
                      <a:pt x="67" y="74"/>
                    </a:lnTo>
                    <a:lnTo>
                      <a:pt x="66" y="76"/>
                    </a:lnTo>
                    <a:lnTo>
                      <a:pt x="67" y="76"/>
                    </a:lnTo>
                    <a:lnTo>
                      <a:pt x="70" y="72"/>
                    </a:lnTo>
                    <a:lnTo>
                      <a:pt x="76" y="69"/>
                    </a:lnTo>
                    <a:lnTo>
                      <a:pt x="84" y="66"/>
                    </a:lnTo>
                    <a:lnTo>
                      <a:pt x="5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15" name="Freeform 1214"/>
              <p:cNvSpPr>
                <a:spLocks/>
              </p:cNvSpPr>
              <p:nvPr/>
            </p:nvSpPr>
            <p:spPr bwMode="auto">
              <a:xfrm>
                <a:off x="5183" y="159"/>
                <a:ext cx="4" cy="7"/>
              </a:xfrm>
              <a:custGeom>
                <a:avLst/>
                <a:gdLst>
                  <a:gd name="T0" fmla="*/ 0 w 76"/>
                  <a:gd name="T1" fmla="*/ 0 h 74"/>
                  <a:gd name="T2" fmla="*/ 0 w 76"/>
                  <a:gd name="T3" fmla="*/ 0 h 74"/>
                  <a:gd name="T4" fmla="*/ 0 w 76"/>
                  <a:gd name="T5" fmla="*/ 0 h 74"/>
                  <a:gd name="T6" fmla="*/ 0 w 76"/>
                  <a:gd name="T7" fmla="*/ 0 h 74"/>
                  <a:gd name="T8" fmla="*/ 0 w 76"/>
                  <a:gd name="T9" fmla="*/ 0 h 74"/>
                  <a:gd name="T10" fmla="*/ 0 w 76"/>
                  <a:gd name="T11" fmla="*/ 0 h 74"/>
                  <a:gd name="T12" fmla="*/ 0 w 76"/>
                  <a:gd name="T13" fmla="*/ 0 h 74"/>
                  <a:gd name="T14" fmla="*/ 0 w 76"/>
                  <a:gd name="T15" fmla="*/ 0 h 74"/>
                  <a:gd name="T16" fmla="*/ 0 w 76"/>
                  <a:gd name="T17" fmla="*/ 0 h 74"/>
                  <a:gd name="T18" fmla="*/ 0 w 76"/>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74"/>
                  <a:gd name="T32" fmla="*/ 76 w 76"/>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74">
                    <a:moveTo>
                      <a:pt x="17" y="55"/>
                    </a:moveTo>
                    <a:lnTo>
                      <a:pt x="6" y="23"/>
                    </a:lnTo>
                    <a:lnTo>
                      <a:pt x="0" y="63"/>
                    </a:lnTo>
                    <a:lnTo>
                      <a:pt x="68" y="74"/>
                    </a:lnTo>
                    <a:lnTo>
                      <a:pt x="74" y="32"/>
                    </a:lnTo>
                    <a:lnTo>
                      <a:pt x="62" y="0"/>
                    </a:lnTo>
                    <a:lnTo>
                      <a:pt x="74" y="32"/>
                    </a:lnTo>
                    <a:lnTo>
                      <a:pt x="76" y="13"/>
                    </a:lnTo>
                    <a:lnTo>
                      <a:pt x="62" y="0"/>
                    </a:lnTo>
                    <a:lnTo>
                      <a:pt x="17" y="5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16" name="Freeform 1215"/>
              <p:cNvSpPr>
                <a:spLocks/>
              </p:cNvSpPr>
              <p:nvPr/>
            </p:nvSpPr>
            <p:spPr bwMode="auto">
              <a:xfrm>
                <a:off x="5180" y="154"/>
                <a:ext cx="6" cy="10"/>
              </a:xfrm>
              <a:custGeom>
                <a:avLst/>
                <a:gdLst>
                  <a:gd name="T0" fmla="*/ 0 w 109"/>
                  <a:gd name="T1" fmla="*/ 0 h 116"/>
                  <a:gd name="T2" fmla="*/ 0 w 109"/>
                  <a:gd name="T3" fmla="*/ 0 h 116"/>
                  <a:gd name="T4" fmla="*/ 0 w 109"/>
                  <a:gd name="T5" fmla="*/ 0 h 116"/>
                  <a:gd name="T6" fmla="*/ 0 w 109"/>
                  <a:gd name="T7" fmla="*/ 0 h 116"/>
                  <a:gd name="T8" fmla="*/ 0 w 109"/>
                  <a:gd name="T9" fmla="*/ 0 h 116"/>
                  <a:gd name="T10" fmla="*/ 0 w 109"/>
                  <a:gd name="T11" fmla="*/ 0 h 116"/>
                  <a:gd name="T12" fmla="*/ 0 w 109"/>
                  <a:gd name="T13" fmla="*/ 0 h 116"/>
                  <a:gd name="T14" fmla="*/ 0 w 109"/>
                  <a:gd name="T15" fmla="*/ 0 h 116"/>
                  <a:gd name="T16" fmla="*/ 0 w 109"/>
                  <a:gd name="T17" fmla="*/ 0 h 116"/>
                  <a:gd name="T18" fmla="*/ 0 w 109"/>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116"/>
                  <a:gd name="T32" fmla="*/ 109 w 109"/>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116">
                    <a:moveTo>
                      <a:pt x="8" y="65"/>
                    </a:moveTo>
                    <a:lnTo>
                      <a:pt x="0" y="58"/>
                    </a:lnTo>
                    <a:lnTo>
                      <a:pt x="64" y="116"/>
                    </a:lnTo>
                    <a:lnTo>
                      <a:pt x="109" y="61"/>
                    </a:lnTo>
                    <a:lnTo>
                      <a:pt x="45" y="5"/>
                    </a:lnTo>
                    <a:lnTo>
                      <a:pt x="36" y="0"/>
                    </a:lnTo>
                    <a:lnTo>
                      <a:pt x="45" y="5"/>
                    </a:lnTo>
                    <a:lnTo>
                      <a:pt x="40" y="2"/>
                    </a:lnTo>
                    <a:lnTo>
                      <a:pt x="36" y="0"/>
                    </a:lnTo>
                    <a:lnTo>
                      <a:pt x="8"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17" name="Freeform 1216"/>
              <p:cNvSpPr>
                <a:spLocks/>
              </p:cNvSpPr>
              <p:nvPr/>
            </p:nvSpPr>
            <p:spPr bwMode="auto">
              <a:xfrm>
                <a:off x="5178" y="151"/>
                <a:ext cx="4" cy="9"/>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60000 65536"/>
                  <a:gd name="T13" fmla="*/ 0 60000 65536"/>
                  <a:gd name="T14" fmla="*/ 0 60000 65536"/>
                  <a:gd name="T15" fmla="*/ 0 60000 65536"/>
                  <a:gd name="T16" fmla="*/ 0 60000 65536"/>
                  <a:gd name="T17" fmla="*/ 0 60000 65536"/>
                  <a:gd name="T18" fmla="*/ 0 w 81"/>
                  <a:gd name="T19" fmla="*/ 0 h 90"/>
                  <a:gd name="T20" fmla="*/ 81 w 81"/>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81" h="90">
                    <a:moveTo>
                      <a:pt x="14" y="32"/>
                    </a:moveTo>
                    <a:lnTo>
                      <a:pt x="0" y="65"/>
                    </a:lnTo>
                    <a:lnTo>
                      <a:pt x="53" y="90"/>
                    </a:lnTo>
                    <a:lnTo>
                      <a:pt x="81" y="25"/>
                    </a:lnTo>
                    <a:lnTo>
                      <a:pt x="28" y="0"/>
                    </a:lnTo>
                    <a:lnTo>
                      <a:pt x="14" y="3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18" name="Freeform 1217"/>
              <p:cNvSpPr>
                <a:spLocks/>
              </p:cNvSpPr>
              <p:nvPr/>
            </p:nvSpPr>
            <p:spPr bwMode="auto">
              <a:xfrm>
                <a:off x="5169" y="150"/>
                <a:ext cx="10" cy="8"/>
              </a:xfrm>
              <a:custGeom>
                <a:avLst/>
                <a:gdLst>
                  <a:gd name="T0" fmla="*/ 0 w 170"/>
                  <a:gd name="T1" fmla="*/ 0 h 79"/>
                  <a:gd name="T2" fmla="*/ 0 w 170"/>
                  <a:gd name="T3" fmla="*/ 0 h 79"/>
                  <a:gd name="T4" fmla="*/ 0 w 170"/>
                  <a:gd name="T5" fmla="*/ 0 h 79"/>
                  <a:gd name="T6" fmla="*/ 0 w 170"/>
                  <a:gd name="T7" fmla="*/ 0 h 79"/>
                  <a:gd name="T8" fmla="*/ 0 w 170"/>
                  <a:gd name="T9" fmla="*/ 0 h 79"/>
                  <a:gd name="T10" fmla="*/ 0 w 170"/>
                  <a:gd name="T11" fmla="*/ 0 h 79"/>
                  <a:gd name="T12" fmla="*/ 0 w 170"/>
                  <a:gd name="T13" fmla="*/ 0 h 79"/>
                  <a:gd name="T14" fmla="*/ 0 w 170"/>
                  <a:gd name="T15" fmla="*/ 0 h 79"/>
                  <a:gd name="T16" fmla="*/ 0 w 170"/>
                  <a:gd name="T17" fmla="*/ 0 h 79"/>
                  <a:gd name="T18" fmla="*/ 0 w 170"/>
                  <a:gd name="T19" fmla="*/ 0 h 79"/>
                  <a:gd name="T20" fmla="*/ 0 w 170"/>
                  <a:gd name="T21" fmla="*/ 0 h 79"/>
                  <a:gd name="T22" fmla="*/ 0 w 170"/>
                  <a:gd name="T23" fmla="*/ 0 h 79"/>
                  <a:gd name="T24" fmla="*/ 0 w 170"/>
                  <a:gd name="T25" fmla="*/ 0 h 79"/>
                  <a:gd name="T26" fmla="*/ 0 w 170"/>
                  <a:gd name="T27" fmla="*/ 0 h 79"/>
                  <a:gd name="T28" fmla="*/ 0 w 170"/>
                  <a:gd name="T29" fmla="*/ 0 h 79"/>
                  <a:gd name="T30" fmla="*/ 0 w 170"/>
                  <a:gd name="T31" fmla="*/ 0 h 79"/>
                  <a:gd name="T32" fmla="*/ 0 w 170"/>
                  <a:gd name="T33" fmla="*/ 0 h 79"/>
                  <a:gd name="T34" fmla="*/ 0 w 170"/>
                  <a:gd name="T35" fmla="*/ 0 h 79"/>
                  <a:gd name="T36" fmla="*/ 0 w 170"/>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0"/>
                  <a:gd name="T58" fmla="*/ 0 h 79"/>
                  <a:gd name="T59" fmla="*/ 170 w 170"/>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0" h="79">
                    <a:moveTo>
                      <a:pt x="0" y="70"/>
                    </a:moveTo>
                    <a:lnTo>
                      <a:pt x="23" y="73"/>
                    </a:lnTo>
                    <a:lnTo>
                      <a:pt x="48" y="75"/>
                    </a:lnTo>
                    <a:lnTo>
                      <a:pt x="76" y="77"/>
                    </a:lnTo>
                    <a:lnTo>
                      <a:pt x="104" y="78"/>
                    </a:lnTo>
                    <a:lnTo>
                      <a:pt x="129" y="78"/>
                    </a:lnTo>
                    <a:lnTo>
                      <a:pt x="150" y="78"/>
                    </a:lnTo>
                    <a:lnTo>
                      <a:pt x="165" y="79"/>
                    </a:lnTo>
                    <a:lnTo>
                      <a:pt x="170" y="79"/>
                    </a:lnTo>
                    <a:lnTo>
                      <a:pt x="170" y="8"/>
                    </a:lnTo>
                    <a:lnTo>
                      <a:pt x="165" y="8"/>
                    </a:lnTo>
                    <a:lnTo>
                      <a:pt x="151" y="8"/>
                    </a:lnTo>
                    <a:lnTo>
                      <a:pt x="130" y="8"/>
                    </a:lnTo>
                    <a:lnTo>
                      <a:pt x="106" y="7"/>
                    </a:lnTo>
                    <a:lnTo>
                      <a:pt x="80" y="6"/>
                    </a:lnTo>
                    <a:lnTo>
                      <a:pt x="53" y="5"/>
                    </a:lnTo>
                    <a:lnTo>
                      <a:pt x="29" y="2"/>
                    </a:lnTo>
                    <a:lnTo>
                      <a:pt x="10" y="0"/>
                    </a:lnTo>
                    <a:lnTo>
                      <a:pt x="0"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19" name="Freeform 1218"/>
              <p:cNvSpPr>
                <a:spLocks/>
              </p:cNvSpPr>
              <p:nvPr/>
            </p:nvSpPr>
            <p:spPr bwMode="auto">
              <a:xfrm>
                <a:off x="5165" y="150"/>
                <a:ext cx="5" cy="7"/>
              </a:xfrm>
              <a:custGeom>
                <a:avLst/>
                <a:gdLst>
                  <a:gd name="T0" fmla="*/ 0 w 88"/>
                  <a:gd name="T1" fmla="*/ 0 h 74"/>
                  <a:gd name="T2" fmla="*/ 0 w 88"/>
                  <a:gd name="T3" fmla="*/ 0 h 74"/>
                  <a:gd name="T4" fmla="*/ 0 w 88"/>
                  <a:gd name="T5" fmla="*/ 0 h 74"/>
                  <a:gd name="T6" fmla="*/ 0 w 88"/>
                  <a:gd name="T7" fmla="*/ 0 h 74"/>
                  <a:gd name="T8" fmla="*/ 0 w 88"/>
                  <a:gd name="T9" fmla="*/ 0 h 74"/>
                  <a:gd name="T10" fmla="*/ 0 w 88"/>
                  <a:gd name="T11" fmla="*/ 0 h 74"/>
                  <a:gd name="T12" fmla="*/ 0 w 88"/>
                  <a:gd name="T13" fmla="*/ 0 h 74"/>
                  <a:gd name="T14" fmla="*/ 0 w 88"/>
                  <a:gd name="T15" fmla="*/ 0 h 74"/>
                  <a:gd name="T16" fmla="*/ 0 w 88"/>
                  <a:gd name="T17" fmla="*/ 0 h 74"/>
                  <a:gd name="T18" fmla="*/ 0 w 88"/>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4"/>
                  <a:gd name="T32" fmla="*/ 88 w 88"/>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4">
                    <a:moveTo>
                      <a:pt x="0" y="47"/>
                    </a:moveTo>
                    <a:lnTo>
                      <a:pt x="31" y="71"/>
                    </a:lnTo>
                    <a:lnTo>
                      <a:pt x="84" y="74"/>
                    </a:lnTo>
                    <a:lnTo>
                      <a:pt x="88" y="2"/>
                    </a:lnTo>
                    <a:lnTo>
                      <a:pt x="34" y="0"/>
                    </a:lnTo>
                    <a:lnTo>
                      <a:pt x="65" y="25"/>
                    </a:lnTo>
                    <a:lnTo>
                      <a:pt x="0" y="47"/>
                    </a:lnTo>
                    <a:lnTo>
                      <a:pt x="8" y="69"/>
                    </a:lnTo>
                    <a:lnTo>
                      <a:pt x="31" y="71"/>
                    </a:lnTo>
                    <a:lnTo>
                      <a:pt x="0" y="4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20" name="Freeform 1219"/>
              <p:cNvSpPr>
                <a:spLocks/>
              </p:cNvSpPr>
              <p:nvPr/>
            </p:nvSpPr>
            <p:spPr bwMode="auto">
              <a:xfrm>
                <a:off x="5164" y="147"/>
                <a:ext cx="4" cy="7"/>
              </a:xfrm>
              <a:custGeom>
                <a:avLst/>
                <a:gdLst>
                  <a:gd name="T0" fmla="*/ 0 w 83"/>
                  <a:gd name="T1" fmla="*/ 0 h 77"/>
                  <a:gd name="T2" fmla="*/ 0 w 83"/>
                  <a:gd name="T3" fmla="*/ 0 h 77"/>
                  <a:gd name="T4" fmla="*/ 0 w 83"/>
                  <a:gd name="T5" fmla="*/ 0 h 77"/>
                  <a:gd name="T6" fmla="*/ 0 w 83"/>
                  <a:gd name="T7" fmla="*/ 0 h 77"/>
                  <a:gd name="T8" fmla="*/ 0 w 83"/>
                  <a:gd name="T9" fmla="*/ 0 h 77"/>
                  <a:gd name="T10" fmla="*/ 0 w 83"/>
                  <a:gd name="T11" fmla="*/ 0 h 77"/>
                  <a:gd name="T12" fmla="*/ 0 60000 65536"/>
                  <a:gd name="T13" fmla="*/ 0 60000 65536"/>
                  <a:gd name="T14" fmla="*/ 0 60000 65536"/>
                  <a:gd name="T15" fmla="*/ 0 60000 65536"/>
                  <a:gd name="T16" fmla="*/ 0 60000 65536"/>
                  <a:gd name="T17" fmla="*/ 0 60000 65536"/>
                  <a:gd name="T18" fmla="*/ 0 w 83"/>
                  <a:gd name="T19" fmla="*/ 0 h 77"/>
                  <a:gd name="T20" fmla="*/ 83 w 83"/>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83" h="77">
                    <a:moveTo>
                      <a:pt x="33" y="11"/>
                    </a:moveTo>
                    <a:lnTo>
                      <a:pt x="0" y="23"/>
                    </a:lnTo>
                    <a:lnTo>
                      <a:pt x="18" y="77"/>
                    </a:lnTo>
                    <a:lnTo>
                      <a:pt x="83" y="55"/>
                    </a:lnTo>
                    <a:lnTo>
                      <a:pt x="66" y="0"/>
                    </a:lnTo>
                    <a:lnTo>
                      <a:pt x="33" y="1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21" name="Freeform 1220"/>
              <p:cNvSpPr>
                <a:spLocks/>
              </p:cNvSpPr>
              <p:nvPr/>
            </p:nvSpPr>
            <p:spPr bwMode="auto">
              <a:xfrm>
                <a:off x="5161" y="144"/>
                <a:ext cx="5" cy="7"/>
              </a:xfrm>
              <a:custGeom>
                <a:avLst/>
                <a:gdLst>
                  <a:gd name="T0" fmla="*/ 0 w 100"/>
                  <a:gd name="T1" fmla="*/ 0 h 85"/>
                  <a:gd name="T2" fmla="*/ 0 w 100"/>
                  <a:gd name="T3" fmla="*/ 0 h 85"/>
                  <a:gd name="T4" fmla="*/ 0 w 100"/>
                  <a:gd name="T5" fmla="*/ 0 h 85"/>
                  <a:gd name="T6" fmla="*/ 0 w 100"/>
                  <a:gd name="T7" fmla="*/ 0 h 85"/>
                  <a:gd name="T8" fmla="*/ 0 w 100"/>
                  <a:gd name="T9" fmla="*/ 0 h 85"/>
                  <a:gd name="T10" fmla="*/ 0 w 100"/>
                  <a:gd name="T11" fmla="*/ 0 h 85"/>
                  <a:gd name="T12" fmla="*/ 0 w 100"/>
                  <a:gd name="T13" fmla="*/ 0 h 85"/>
                  <a:gd name="T14" fmla="*/ 0 w 100"/>
                  <a:gd name="T15" fmla="*/ 0 h 85"/>
                  <a:gd name="T16" fmla="*/ 0 w 100"/>
                  <a:gd name="T17" fmla="*/ 0 h 85"/>
                  <a:gd name="T18" fmla="*/ 0 w 100"/>
                  <a:gd name="T19" fmla="*/ 0 h 85"/>
                  <a:gd name="T20" fmla="*/ 0 w 100"/>
                  <a:gd name="T21" fmla="*/ 0 h 85"/>
                  <a:gd name="T22" fmla="*/ 0 w 100"/>
                  <a:gd name="T23" fmla="*/ 0 h 85"/>
                  <a:gd name="T24" fmla="*/ 0 w 100"/>
                  <a:gd name="T25" fmla="*/ 0 h 85"/>
                  <a:gd name="T26" fmla="*/ 0 w 100"/>
                  <a:gd name="T27" fmla="*/ 0 h 85"/>
                  <a:gd name="T28" fmla="*/ 0 w 100"/>
                  <a:gd name="T29" fmla="*/ 0 h 85"/>
                  <a:gd name="T30" fmla="*/ 0 w 100"/>
                  <a:gd name="T31" fmla="*/ 0 h 85"/>
                  <a:gd name="T32" fmla="*/ 0 w 100"/>
                  <a:gd name="T33" fmla="*/ 0 h 85"/>
                  <a:gd name="T34" fmla="*/ 0 w 100"/>
                  <a:gd name="T35" fmla="*/ 0 h 85"/>
                  <a:gd name="T36" fmla="*/ 0 w 100"/>
                  <a:gd name="T37" fmla="*/ 0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
                  <a:gd name="T58" fmla="*/ 0 h 85"/>
                  <a:gd name="T59" fmla="*/ 100 w 100"/>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 h="85">
                    <a:moveTo>
                      <a:pt x="0" y="70"/>
                    </a:moveTo>
                    <a:lnTo>
                      <a:pt x="14" y="71"/>
                    </a:lnTo>
                    <a:lnTo>
                      <a:pt x="28" y="73"/>
                    </a:lnTo>
                    <a:lnTo>
                      <a:pt x="42" y="76"/>
                    </a:lnTo>
                    <a:lnTo>
                      <a:pt x="54" y="79"/>
                    </a:lnTo>
                    <a:lnTo>
                      <a:pt x="65" y="81"/>
                    </a:lnTo>
                    <a:lnTo>
                      <a:pt x="74" y="83"/>
                    </a:lnTo>
                    <a:lnTo>
                      <a:pt x="79" y="85"/>
                    </a:lnTo>
                    <a:lnTo>
                      <a:pt x="81" y="85"/>
                    </a:lnTo>
                    <a:lnTo>
                      <a:pt x="100" y="17"/>
                    </a:lnTo>
                    <a:lnTo>
                      <a:pt x="97" y="17"/>
                    </a:lnTo>
                    <a:lnTo>
                      <a:pt x="90" y="15"/>
                    </a:lnTo>
                    <a:lnTo>
                      <a:pt x="81" y="12"/>
                    </a:lnTo>
                    <a:lnTo>
                      <a:pt x="69" y="9"/>
                    </a:lnTo>
                    <a:lnTo>
                      <a:pt x="54" y="6"/>
                    </a:lnTo>
                    <a:lnTo>
                      <a:pt x="39" y="3"/>
                    </a:lnTo>
                    <a:lnTo>
                      <a:pt x="21" y="1"/>
                    </a:lnTo>
                    <a:lnTo>
                      <a:pt x="4" y="0"/>
                    </a:lnTo>
                    <a:lnTo>
                      <a:pt x="0"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22" name="Freeform 1221"/>
              <p:cNvSpPr>
                <a:spLocks/>
              </p:cNvSpPr>
              <p:nvPr/>
            </p:nvSpPr>
            <p:spPr bwMode="auto">
              <a:xfrm>
                <a:off x="5155" y="142"/>
                <a:ext cx="6" cy="8"/>
              </a:xfrm>
              <a:custGeom>
                <a:avLst/>
                <a:gdLst>
                  <a:gd name="T0" fmla="*/ 0 w 115"/>
                  <a:gd name="T1" fmla="*/ 0 h 84"/>
                  <a:gd name="T2" fmla="*/ 0 w 115"/>
                  <a:gd name="T3" fmla="*/ 0 h 84"/>
                  <a:gd name="T4" fmla="*/ 0 w 115"/>
                  <a:gd name="T5" fmla="*/ 0 h 84"/>
                  <a:gd name="T6" fmla="*/ 0 w 115"/>
                  <a:gd name="T7" fmla="*/ 0 h 84"/>
                  <a:gd name="T8" fmla="*/ 0 w 115"/>
                  <a:gd name="T9" fmla="*/ 0 h 84"/>
                  <a:gd name="T10" fmla="*/ 0 w 115"/>
                  <a:gd name="T11" fmla="*/ 0 h 84"/>
                  <a:gd name="T12" fmla="*/ 0 w 115"/>
                  <a:gd name="T13" fmla="*/ 0 h 84"/>
                  <a:gd name="T14" fmla="*/ 0 w 115"/>
                  <a:gd name="T15" fmla="*/ 0 h 84"/>
                  <a:gd name="T16" fmla="*/ 0 w 115"/>
                  <a:gd name="T17" fmla="*/ 0 h 84"/>
                  <a:gd name="T18" fmla="*/ 0 w 115"/>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4"/>
                  <a:gd name="T32" fmla="*/ 115 w 115"/>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4">
                    <a:moveTo>
                      <a:pt x="7" y="70"/>
                    </a:moveTo>
                    <a:lnTo>
                      <a:pt x="0" y="70"/>
                    </a:lnTo>
                    <a:lnTo>
                      <a:pt x="107" y="84"/>
                    </a:lnTo>
                    <a:lnTo>
                      <a:pt x="115" y="14"/>
                    </a:lnTo>
                    <a:lnTo>
                      <a:pt x="9" y="0"/>
                    </a:lnTo>
                    <a:lnTo>
                      <a:pt x="2" y="0"/>
                    </a:lnTo>
                    <a:lnTo>
                      <a:pt x="9" y="0"/>
                    </a:lnTo>
                    <a:lnTo>
                      <a:pt x="5" y="0"/>
                    </a:lnTo>
                    <a:lnTo>
                      <a:pt x="2" y="0"/>
                    </a:lnTo>
                    <a:lnTo>
                      <a:pt x="7"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23" name="Freeform 1222"/>
              <p:cNvSpPr>
                <a:spLocks/>
              </p:cNvSpPr>
              <p:nvPr/>
            </p:nvSpPr>
            <p:spPr bwMode="auto">
              <a:xfrm>
                <a:off x="5150" y="142"/>
                <a:ext cx="5" cy="7"/>
              </a:xfrm>
              <a:custGeom>
                <a:avLst/>
                <a:gdLst>
                  <a:gd name="T0" fmla="*/ 0 w 93"/>
                  <a:gd name="T1" fmla="*/ 0 h 77"/>
                  <a:gd name="T2" fmla="*/ 0 w 93"/>
                  <a:gd name="T3" fmla="*/ 0 h 77"/>
                  <a:gd name="T4" fmla="*/ 0 w 93"/>
                  <a:gd name="T5" fmla="*/ 0 h 77"/>
                  <a:gd name="T6" fmla="*/ 0 w 93"/>
                  <a:gd name="T7" fmla="*/ 0 h 77"/>
                  <a:gd name="T8" fmla="*/ 0 w 93"/>
                  <a:gd name="T9" fmla="*/ 0 h 77"/>
                  <a:gd name="T10" fmla="*/ 0 w 93"/>
                  <a:gd name="T11" fmla="*/ 0 h 77"/>
                  <a:gd name="T12" fmla="*/ 0 w 93"/>
                  <a:gd name="T13" fmla="*/ 0 h 77"/>
                  <a:gd name="T14" fmla="*/ 0 w 93"/>
                  <a:gd name="T15" fmla="*/ 0 h 77"/>
                  <a:gd name="T16" fmla="*/ 0 w 93"/>
                  <a:gd name="T17" fmla="*/ 0 h 77"/>
                  <a:gd name="T18" fmla="*/ 0 w 93"/>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7"/>
                  <a:gd name="T32" fmla="*/ 93 w 9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7">
                    <a:moveTo>
                      <a:pt x="0" y="74"/>
                    </a:moveTo>
                    <a:lnTo>
                      <a:pt x="11" y="76"/>
                    </a:lnTo>
                    <a:lnTo>
                      <a:pt x="93" y="70"/>
                    </a:lnTo>
                    <a:lnTo>
                      <a:pt x="88" y="0"/>
                    </a:lnTo>
                    <a:lnTo>
                      <a:pt x="6" y="5"/>
                    </a:lnTo>
                    <a:lnTo>
                      <a:pt x="17" y="6"/>
                    </a:lnTo>
                    <a:lnTo>
                      <a:pt x="0" y="74"/>
                    </a:lnTo>
                    <a:lnTo>
                      <a:pt x="5" y="77"/>
                    </a:lnTo>
                    <a:lnTo>
                      <a:pt x="11" y="76"/>
                    </a:lnTo>
                    <a:lnTo>
                      <a:pt x="0"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24" name="Freeform 1223"/>
              <p:cNvSpPr>
                <a:spLocks/>
              </p:cNvSpPr>
              <p:nvPr/>
            </p:nvSpPr>
            <p:spPr bwMode="auto">
              <a:xfrm>
                <a:off x="5145" y="141"/>
                <a:ext cx="6" cy="8"/>
              </a:xfrm>
              <a:custGeom>
                <a:avLst/>
                <a:gdLst>
                  <a:gd name="T0" fmla="*/ 0 w 103"/>
                  <a:gd name="T1" fmla="*/ 0 h 87"/>
                  <a:gd name="T2" fmla="*/ 0 w 103"/>
                  <a:gd name="T3" fmla="*/ 0 h 87"/>
                  <a:gd name="T4" fmla="*/ 0 w 103"/>
                  <a:gd name="T5" fmla="*/ 0 h 87"/>
                  <a:gd name="T6" fmla="*/ 0 w 103"/>
                  <a:gd name="T7" fmla="*/ 0 h 87"/>
                  <a:gd name="T8" fmla="*/ 0 w 103"/>
                  <a:gd name="T9" fmla="*/ 0 h 87"/>
                  <a:gd name="T10" fmla="*/ 0 w 103"/>
                  <a:gd name="T11" fmla="*/ 0 h 87"/>
                  <a:gd name="T12" fmla="*/ 0 w 103"/>
                  <a:gd name="T13" fmla="*/ 0 h 87"/>
                  <a:gd name="T14" fmla="*/ 0 w 103"/>
                  <a:gd name="T15" fmla="*/ 0 h 87"/>
                  <a:gd name="T16" fmla="*/ 0 w 103"/>
                  <a:gd name="T17" fmla="*/ 0 h 87"/>
                  <a:gd name="T18" fmla="*/ 0 w 103"/>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87"/>
                  <a:gd name="T32" fmla="*/ 103 w 10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87">
                    <a:moveTo>
                      <a:pt x="0" y="60"/>
                    </a:moveTo>
                    <a:lnTo>
                      <a:pt x="15" y="69"/>
                    </a:lnTo>
                    <a:lnTo>
                      <a:pt x="86" y="87"/>
                    </a:lnTo>
                    <a:lnTo>
                      <a:pt x="103" y="19"/>
                    </a:lnTo>
                    <a:lnTo>
                      <a:pt x="32" y="0"/>
                    </a:lnTo>
                    <a:lnTo>
                      <a:pt x="48" y="8"/>
                    </a:lnTo>
                    <a:lnTo>
                      <a:pt x="0" y="60"/>
                    </a:lnTo>
                    <a:lnTo>
                      <a:pt x="6" y="66"/>
                    </a:lnTo>
                    <a:lnTo>
                      <a:pt x="15" y="69"/>
                    </a:lnTo>
                    <a:lnTo>
                      <a:pt x="0" y="6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25" name="Freeform 1224"/>
              <p:cNvSpPr>
                <a:spLocks/>
              </p:cNvSpPr>
              <p:nvPr/>
            </p:nvSpPr>
            <p:spPr bwMode="auto">
              <a:xfrm>
                <a:off x="5143" y="137"/>
                <a:ext cx="5" cy="10"/>
              </a:xfrm>
              <a:custGeom>
                <a:avLst/>
                <a:gdLst>
                  <a:gd name="T0" fmla="*/ 0 w 89"/>
                  <a:gd name="T1" fmla="*/ 0 h 103"/>
                  <a:gd name="T2" fmla="*/ 0 w 89"/>
                  <a:gd name="T3" fmla="*/ 0 h 103"/>
                  <a:gd name="T4" fmla="*/ 0 w 89"/>
                  <a:gd name="T5" fmla="*/ 0 h 103"/>
                  <a:gd name="T6" fmla="*/ 0 w 89"/>
                  <a:gd name="T7" fmla="*/ 0 h 103"/>
                  <a:gd name="T8" fmla="*/ 0 w 89"/>
                  <a:gd name="T9" fmla="*/ 0 h 103"/>
                  <a:gd name="T10" fmla="*/ 0 w 89"/>
                  <a:gd name="T11" fmla="*/ 0 h 103"/>
                  <a:gd name="T12" fmla="*/ 0 w 89"/>
                  <a:gd name="T13" fmla="*/ 0 h 103"/>
                  <a:gd name="T14" fmla="*/ 0 w 89"/>
                  <a:gd name="T15" fmla="*/ 0 h 103"/>
                  <a:gd name="T16" fmla="*/ 0 w 89"/>
                  <a:gd name="T17" fmla="*/ 0 h 103"/>
                  <a:gd name="T18" fmla="*/ 0 w 89"/>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03"/>
                  <a:gd name="T32" fmla="*/ 89 w 89"/>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03">
                    <a:moveTo>
                      <a:pt x="28" y="72"/>
                    </a:moveTo>
                    <a:lnTo>
                      <a:pt x="0" y="62"/>
                    </a:lnTo>
                    <a:lnTo>
                      <a:pt x="41" y="103"/>
                    </a:lnTo>
                    <a:lnTo>
                      <a:pt x="89" y="51"/>
                    </a:lnTo>
                    <a:lnTo>
                      <a:pt x="47" y="11"/>
                    </a:lnTo>
                    <a:lnTo>
                      <a:pt x="19" y="1"/>
                    </a:lnTo>
                    <a:lnTo>
                      <a:pt x="47" y="11"/>
                    </a:lnTo>
                    <a:lnTo>
                      <a:pt x="36" y="0"/>
                    </a:lnTo>
                    <a:lnTo>
                      <a:pt x="19" y="1"/>
                    </a:lnTo>
                    <a:lnTo>
                      <a:pt x="28"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26" name="Freeform 1225"/>
              <p:cNvSpPr>
                <a:spLocks/>
              </p:cNvSpPr>
              <p:nvPr/>
            </p:nvSpPr>
            <p:spPr bwMode="auto">
              <a:xfrm>
                <a:off x="5140" y="137"/>
                <a:ext cx="4" cy="7"/>
              </a:xfrm>
              <a:custGeom>
                <a:avLst/>
                <a:gdLst>
                  <a:gd name="T0" fmla="*/ 0 w 84"/>
                  <a:gd name="T1" fmla="*/ 0 h 76"/>
                  <a:gd name="T2" fmla="*/ 0 w 84"/>
                  <a:gd name="T3" fmla="*/ 0 h 76"/>
                  <a:gd name="T4" fmla="*/ 0 w 84"/>
                  <a:gd name="T5" fmla="*/ 0 h 76"/>
                  <a:gd name="T6" fmla="*/ 0 w 84"/>
                  <a:gd name="T7" fmla="*/ 0 h 76"/>
                  <a:gd name="T8" fmla="*/ 0 w 84"/>
                  <a:gd name="T9" fmla="*/ 0 h 76"/>
                  <a:gd name="T10" fmla="*/ 0 w 84"/>
                  <a:gd name="T11" fmla="*/ 0 h 76"/>
                  <a:gd name="T12" fmla="*/ 0 w 84"/>
                  <a:gd name="T13" fmla="*/ 0 h 76"/>
                  <a:gd name="T14" fmla="*/ 0 w 84"/>
                  <a:gd name="T15" fmla="*/ 0 h 76"/>
                  <a:gd name="T16" fmla="*/ 0 w 84"/>
                  <a:gd name="T17" fmla="*/ 0 h 76"/>
                  <a:gd name="T18" fmla="*/ 0 w 84"/>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76"/>
                  <a:gd name="T32" fmla="*/ 84 w 84"/>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76">
                    <a:moveTo>
                      <a:pt x="65" y="53"/>
                    </a:moveTo>
                    <a:lnTo>
                      <a:pt x="36" y="76"/>
                    </a:lnTo>
                    <a:lnTo>
                      <a:pt x="84" y="71"/>
                    </a:lnTo>
                    <a:lnTo>
                      <a:pt x="75" y="0"/>
                    </a:lnTo>
                    <a:lnTo>
                      <a:pt x="29" y="6"/>
                    </a:lnTo>
                    <a:lnTo>
                      <a:pt x="0" y="30"/>
                    </a:lnTo>
                    <a:lnTo>
                      <a:pt x="29" y="6"/>
                    </a:lnTo>
                    <a:lnTo>
                      <a:pt x="7" y="9"/>
                    </a:lnTo>
                    <a:lnTo>
                      <a:pt x="0" y="30"/>
                    </a:lnTo>
                    <a:lnTo>
                      <a:pt x="65" y="5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27" name="Freeform 1226"/>
              <p:cNvSpPr>
                <a:spLocks/>
              </p:cNvSpPr>
              <p:nvPr/>
            </p:nvSpPr>
            <p:spPr bwMode="auto">
              <a:xfrm>
                <a:off x="5139" y="140"/>
                <a:ext cx="4" cy="5"/>
              </a:xfrm>
              <a:custGeom>
                <a:avLst/>
                <a:gdLst>
                  <a:gd name="T0" fmla="*/ 0 w 79"/>
                  <a:gd name="T1" fmla="*/ 0 h 58"/>
                  <a:gd name="T2" fmla="*/ 0 w 79"/>
                  <a:gd name="T3" fmla="*/ 0 h 58"/>
                  <a:gd name="T4" fmla="*/ 0 w 79"/>
                  <a:gd name="T5" fmla="*/ 0 h 58"/>
                  <a:gd name="T6" fmla="*/ 0 w 79"/>
                  <a:gd name="T7" fmla="*/ 0 h 58"/>
                  <a:gd name="T8" fmla="*/ 0 w 79"/>
                  <a:gd name="T9" fmla="*/ 0 h 58"/>
                  <a:gd name="T10" fmla="*/ 0 w 79"/>
                  <a:gd name="T11" fmla="*/ 0 h 58"/>
                  <a:gd name="T12" fmla="*/ 0 w 79"/>
                  <a:gd name="T13" fmla="*/ 0 h 58"/>
                  <a:gd name="T14" fmla="*/ 0 w 79"/>
                  <a:gd name="T15" fmla="*/ 0 h 58"/>
                  <a:gd name="T16" fmla="*/ 0 w 79"/>
                  <a:gd name="T17" fmla="*/ 0 h 58"/>
                  <a:gd name="T18" fmla="*/ 0 w 79"/>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58"/>
                  <a:gd name="T32" fmla="*/ 79 w 79"/>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58">
                    <a:moveTo>
                      <a:pt x="70" y="46"/>
                    </a:moveTo>
                    <a:lnTo>
                      <a:pt x="67" y="58"/>
                    </a:lnTo>
                    <a:lnTo>
                      <a:pt x="79" y="23"/>
                    </a:lnTo>
                    <a:lnTo>
                      <a:pt x="14" y="0"/>
                    </a:lnTo>
                    <a:lnTo>
                      <a:pt x="2" y="35"/>
                    </a:lnTo>
                    <a:lnTo>
                      <a:pt x="0" y="46"/>
                    </a:lnTo>
                    <a:lnTo>
                      <a:pt x="2" y="35"/>
                    </a:lnTo>
                    <a:lnTo>
                      <a:pt x="0" y="41"/>
                    </a:lnTo>
                    <a:lnTo>
                      <a:pt x="0" y="46"/>
                    </a:lnTo>
                    <a:lnTo>
                      <a:pt x="70" y="4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28" name="Freeform 1227"/>
              <p:cNvSpPr>
                <a:spLocks/>
              </p:cNvSpPr>
              <p:nvPr/>
            </p:nvSpPr>
            <p:spPr bwMode="auto">
              <a:xfrm>
                <a:off x="5139" y="143"/>
                <a:ext cx="4" cy="7"/>
              </a:xfrm>
              <a:custGeom>
                <a:avLst/>
                <a:gdLst>
                  <a:gd name="T0" fmla="*/ 0 w 70"/>
                  <a:gd name="T1" fmla="*/ 0 h 70"/>
                  <a:gd name="T2" fmla="*/ 0 w 70"/>
                  <a:gd name="T3" fmla="*/ 0 h 70"/>
                  <a:gd name="T4" fmla="*/ 0 w 70"/>
                  <a:gd name="T5" fmla="*/ 0 h 70"/>
                  <a:gd name="T6" fmla="*/ 0 w 70"/>
                  <a:gd name="T7" fmla="*/ 0 h 70"/>
                  <a:gd name="T8" fmla="*/ 0 w 70"/>
                  <a:gd name="T9" fmla="*/ 0 h 70"/>
                  <a:gd name="T10" fmla="*/ 0 w 70"/>
                  <a:gd name="T11" fmla="*/ 0 h 70"/>
                  <a:gd name="T12" fmla="*/ 0 w 70"/>
                  <a:gd name="T13" fmla="*/ 0 h 70"/>
                  <a:gd name="T14" fmla="*/ 0 w 70"/>
                  <a:gd name="T15" fmla="*/ 0 h 70"/>
                  <a:gd name="T16" fmla="*/ 0 w 70"/>
                  <a:gd name="T17" fmla="*/ 0 h 70"/>
                  <a:gd name="T18" fmla="*/ 0 w 70"/>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70"/>
                  <a:gd name="T32" fmla="*/ 70 w 70"/>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70">
                    <a:moveTo>
                      <a:pt x="41" y="70"/>
                    </a:moveTo>
                    <a:lnTo>
                      <a:pt x="70" y="35"/>
                    </a:lnTo>
                    <a:lnTo>
                      <a:pt x="70" y="10"/>
                    </a:lnTo>
                    <a:lnTo>
                      <a:pt x="0" y="10"/>
                    </a:lnTo>
                    <a:lnTo>
                      <a:pt x="0" y="35"/>
                    </a:lnTo>
                    <a:lnTo>
                      <a:pt x="28" y="0"/>
                    </a:lnTo>
                    <a:lnTo>
                      <a:pt x="41" y="70"/>
                    </a:lnTo>
                    <a:lnTo>
                      <a:pt x="70" y="65"/>
                    </a:lnTo>
                    <a:lnTo>
                      <a:pt x="70" y="35"/>
                    </a:lnTo>
                    <a:lnTo>
                      <a:pt x="41"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29" name="Freeform 1228"/>
              <p:cNvSpPr>
                <a:spLocks/>
              </p:cNvSpPr>
              <p:nvPr/>
            </p:nvSpPr>
            <p:spPr bwMode="auto">
              <a:xfrm>
                <a:off x="5138" y="143"/>
                <a:ext cx="3" cy="8"/>
              </a:xfrm>
              <a:custGeom>
                <a:avLst/>
                <a:gdLst>
                  <a:gd name="T0" fmla="*/ 0 w 64"/>
                  <a:gd name="T1" fmla="*/ 0 h 79"/>
                  <a:gd name="T2" fmla="*/ 0 w 64"/>
                  <a:gd name="T3" fmla="*/ 0 h 79"/>
                  <a:gd name="T4" fmla="*/ 0 w 64"/>
                  <a:gd name="T5" fmla="*/ 0 h 79"/>
                  <a:gd name="T6" fmla="*/ 0 w 64"/>
                  <a:gd name="T7" fmla="*/ 0 h 79"/>
                  <a:gd name="T8" fmla="*/ 0 w 64"/>
                  <a:gd name="T9" fmla="*/ 0 h 79"/>
                  <a:gd name="T10" fmla="*/ 0 w 64"/>
                  <a:gd name="T11" fmla="*/ 0 h 79"/>
                  <a:gd name="T12" fmla="*/ 0 w 64"/>
                  <a:gd name="T13" fmla="*/ 0 h 79"/>
                  <a:gd name="T14" fmla="*/ 0 w 64"/>
                  <a:gd name="T15" fmla="*/ 0 h 79"/>
                  <a:gd name="T16" fmla="*/ 0 w 64"/>
                  <a:gd name="T17" fmla="*/ 0 h 79"/>
                  <a:gd name="T18" fmla="*/ 0 w 64"/>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79"/>
                  <a:gd name="T32" fmla="*/ 64 w 64"/>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79">
                    <a:moveTo>
                      <a:pt x="0" y="61"/>
                    </a:moveTo>
                    <a:lnTo>
                      <a:pt x="34" y="75"/>
                    </a:lnTo>
                    <a:lnTo>
                      <a:pt x="64" y="70"/>
                    </a:lnTo>
                    <a:lnTo>
                      <a:pt x="51" y="0"/>
                    </a:lnTo>
                    <a:lnTo>
                      <a:pt x="22" y="6"/>
                    </a:lnTo>
                    <a:lnTo>
                      <a:pt x="55" y="20"/>
                    </a:lnTo>
                    <a:lnTo>
                      <a:pt x="0" y="61"/>
                    </a:lnTo>
                    <a:lnTo>
                      <a:pt x="14" y="79"/>
                    </a:lnTo>
                    <a:lnTo>
                      <a:pt x="34" y="75"/>
                    </a:lnTo>
                    <a:lnTo>
                      <a:pt x="0" y="6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30" name="Freeform 1229"/>
              <p:cNvSpPr>
                <a:spLocks/>
              </p:cNvSpPr>
              <p:nvPr/>
            </p:nvSpPr>
            <p:spPr bwMode="auto">
              <a:xfrm>
                <a:off x="5136" y="140"/>
                <a:ext cx="5" cy="9"/>
              </a:xfrm>
              <a:custGeom>
                <a:avLst/>
                <a:gdLst>
                  <a:gd name="T0" fmla="*/ 0 w 84"/>
                  <a:gd name="T1" fmla="*/ 0 h 97"/>
                  <a:gd name="T2" fmla="*/ 0 w 84"/>
                  <a:gd name="T3" fmla="*/ 0 h 97"/>
                  <a:gd name="T4" fmla="*/ 0 w 84"/>
                  <a:gd name="T5" fmla="*/ 0 h 97"/>
                  <a:gd name="T6" fmla="*/ 0 w 84"/>
                  <a:gd name="T7" fmla="*/ 0 h 97"/>
                  <a:gd name="T8" fmla="*/ 0 w 84"/>
                  <a:gd name="T9" fmla="*/ 0 h 97"/>
                  <a:gd name="T10" fmla="*/ 0 w 84"/>
                  <a:gd name="T11" fmla="*/ 0 h 97"/>
                  <a:gd name="T12" fmla="*/ 0 w 84"/>
                  <a:gd name="T13" fmla="*/ 0 h 97"/>
                  <a:gd name="T14" fmla="*/ 0 w 84"/>
                  <a:gd name="T15" fmla="*/ 0 h 97"/>
                  <a:gd name="T16" fmla="*/ 0 w 84"/>
                  <a:gd name="T17" fmla="*/ 0 h 97"/>
                  <a:gd name="T18" fmla="*/ 0 w 84"/>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97"/>
                  <a:gd name="T32" fmla="*/ 84 w 8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97">
                    <a:moveTo>
                      <a:pt x="27" y="72"/>
                    </a:moveTo>
                    <a:lnTo>
                      <a:pt x="0" y="57"/>
                    </a:lnTo>
                    <a:lnTo>
                      <a:pt x="29" y="97"/>
                    </a:lnTo>
                    <a:lnTo>
                      <a:pt x="84" y="56"/>
                    </a:lnTo>
                    <a:lnTo>
                      <a:pt x="55" y="14"/>
                    </a:lnTo>
                    <a:lnTo>
                      <a:pt x="27" y="0"/>
                    </a:lnTo>
                    <a:lnTo>
                      <a:pt x="55" y="14"/>
                    </a:lnTo>
                    <a:lnTo>
                      <a:pt x="45" y="0"/>
                    </a:lnTo>
                    <a:lnTo>
                      <a:pt x="27" y="0"/>
                    </a:lnTo>
                    <a:lnTo>
                      <a:pt x="27"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31" name="Freeform 1230"/>
              <p:cNvSpPr>
                <a:spLocks/>
              </p:cNvSpPr>
              <p:nvPr/>
            </p:nvSpPr>
            <p:spPr bwMode="auto">
              <a:xfrm>
                <a:off x="5132" y="140"/>
                <a:ext cx="5" cy="7"/>
              </a:xfrm>
              <a:custGeom>
                <a:avLst/>
                <a:gdLst>
                  <a:gd name="T0" fmla="*/ 0 w 101"/>
                  <a:gd name="T1" fmla="*/ 0 h 72"/>
                  <a:gd name="T2" fmla="*/ 0 w 101"/>
                  <a:gd name="T3" fmla="*/ 0 h 72"/>
                  <a:gd name="T4" fmla="*/ 0 w 101"/>
                  <a:gd name="T5" fmla="*/ 0 h 72"/>
                  <a:gd name="T6" fmla="*/ 0 w 101"/>
                  <a:gd name="T7" fmla="*/ 0 h 72"/>
                  <a:gd name="T8" fmla="*/ 0 w 101"/>
                  <a:gd name="T9" fmla="*/ 0 h 72"/>
                  <a:gd name="T10" fmla="*/ 0 w 101"/>
                  <a:gd name="T11" fmla="*/ 0 h 72"/>
                  <a:gd name="T12" fmla="*/ 0 w 101"/>
                  <a:gd name="T13" fmla="*/ 0 h 72"/>
                  <a:gd name="T14" fmla="*/ 0 w 101"/>
                  <a:gd name="T15" fmla="*/ 0 h 72"/>
                  <a:gd name="T16" fmla="*/ 0 w 101"/>
                  <a:gd name="T17" fmla="*/ 0 h 72"/>
                  <a:gd name="T18" fmla="*/ 0 w 101"/>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72"/>
                  <a:gd name="T32" fmla="*/ 101 w 101"/>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72">
                    <a:moveTo>
                      <a:pt x="15" y="71"/>
                    </a:moveTo>
                    <a:lnTo>
                      <a:pt x="8" y="72"/>
                    </a:lnTo>
                    <a:lnTo>
                      <a:pt x="101" y="72"/>
                    </a:lnTo>
                    <a:lnTo>
                      <a:pt x="101" y="0"/>
                    </a:lnTo>
                    <a:lnTo>
                      <a:pt x="8" y="0"/>
                    </a:lnTo>
                    <a:lnTo>
                      <a:pt x="0" y="1"/>
                    </a:lnTo>
                    <a:lnTo>
                      <a:pt x="8" y="0"/>
                    </a:lnTo>
                    <a:lnTo>
                      <a:pt x="4" y="0"/>
                    </a:lnTo>
                    <a:lnTo>
                      <a:pt x="0" y="1"/>
                    </a:lnTo>
                    <a:lnTo>
                      <a:pt x="15"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32" name="Freeform 1231"/>
              <p:cNvSpPr>
                <a:spLocks/>
              </p:cNvSpPr>
              <p:nvPr/>
            </p:nvSpPr>
            <p:spPr bwMode="auto">
              <a:xfrm>
                <a:off x="5129" y="140"/>
                <a:ext cx="4" cy="7"/>
              </a:xfrm>
              <a:custGeom>
                <a:avLst/>
                <a:gdLst>
                  <a:gd name="T0" fmla="*/ 0 w 66"/>
                  <a:gd name="T1" fmla="*/ 0 h 77"/>
                  <a:gd name="T2" fmla="*/ 0 w 66"/>
                  <a:gd name="T3" fmla="*/ 0 h 77"/>
                  <a:gd name="T4" fmla="*/ 0 w 66"/>
                  <a:gd name="T5" fmla="*/ 0 h 77"/>
                  <a:gd name="T6" fmla="*/ 0 w 66"/>
                  <a:gd name="T7" fmla="*/ 0 h 77"/>
                  <a:gd name="T8" fmla="*/ 0 w 66"/>
                  <a:gd name="T9" fmla="*/ 0 h 77"/>
                  <a:gd name="T10" fmla="*/ 0 w 66"/>
                  <a:gd name="T11" fmla="*/ 0 h 77"/>
                  <a:gd name="T12" fmla="*/ 0 w 66"/>
                  <a:gd name="T13" fmla="*/ 0 h 77"/>
                  <a:gd name="T14" fmla="*/ 0 w 66"/>
                  <a:gd name="T15" fmla="*/ 0 h 77"/>
                  <a:gd name="T16" fmla="*/ 0 w 66"/>
                  <a:gd name="T17" fmla="*/ 0 h 77"/>
                  <a:gd name="T18" fmla="*/ 0 w 66"/>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77"/>
                  <a:gd name="T32" fmla="*/ 66 w 66"/>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77">
                    <a:moveTo>
                      <a:pt x="46" y="70"/>
                    </a:moveTo>
                    <a:lnTo>
                      <a:pt x="31" y="77"/>
                    </a:lnTo>
                    <a:lnTo>
                      <a:pt x="66" y="70"/>
                    </a:lnTo>
                    <a:lnTo>
                      <a:pt x="51" y="0"/>
                    </a:lnTo>
                    <a:lnTo>
                      <a:pt x="15" y="9"/>
                    </a:lnTo>
                    <a:lnTo>
                      <a:pt x="0" y="16"/>
                    </a:lnTo>
                    <a:lnTo>
                      <a:pt x="15" y="9"/>
                    </a:lnTo>
                    <a:lnTo>
                      <a:pt x="7" y="10"/>
                    </a:lnTo>
                    <a:lnTo>
                      <a:pt x="0" y="16"/>
                    </a:lnTo>
                    <a:lnTo>
                      <a:pt x="46"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33" name="Freeform 1232"/>
              <p:cNvSpPr>
                <a:spLocks/>
              </p:cNvSpPr>
              <p:nvPr/>
            </p:nvSpPr>
            <p:spPr bwMode="auto">
              <a:xfrm>
                <a:off x="5127" y="142"/>
                <a:ext cx="5" cy="7"/>
              </a:xfrm>
              <a:custGeom>
                <a:avLst/>
                <a:gdLst>
                  <a:gd name="T0" fmla="*/ 0 w 76"/>
                  <a:gd name="T1" fmla="*/ 0 h 75"/>
                  <a:gd name="T2" fmla="*/ 0 w 76"/>
                  <a:gd name="T3" fmla="*/ 0 h 75"/>
                  <a:gd name="T4" fmla="*/ 0 w 76"/>
                  <a:gd name="T5" fmla="*/ 0 h 75"/>
                  <a:gd name="T6" fmla="*/ 0 w 76"/>
                  <a:gd name="T7" fmla="*/ 0 h 75"/>
                  <a:gd name="T8" fmla="*/ 0 w 76"/>
                  <a:gd name="T9" fmla="*/ 0 h 75"/>
                  <a:gd name="T10" fmla="*/ 0 w 76"/>
                  <a:gd name="T11" fmla="*/ 0 h 75"/>
                  <a:gd name="T12" fmla="*/ 0 w 76"/>
                  <a:gd name="T13" fmla="*/ 0 h 75"/>
                  <a:gd name="T14" fmla="*/ 0 w 76"/>
                  <a:gd name="T15" fmla="*/ 0 h 75"/>
                  <a:gd name="T16" fmla="*/ 0 w 76"/>
                  <a:gd name="T17" fmla="*/ 0 h 75"/>
                  <a:gd name="T18" fmla="*/ 0 w 76"/>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75"/>
                  <a:gd name="T32" fmla="*/ 76 w 76"/>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75">
                    <a:moveTo>
                      <a:pt x="59" y="68"/>
                    </a:moveTo>
                    <a:lnTo>
                      <a:pt x="53" y="75"/>
                    </a:lnTo>
                    <a:lnTo>
                      <a:pt x="76" y="54"/>
                    </a:lnTo>
                    <a:lnTo>
                      <a:pt x="30" y="0"/>
                    </a:lnTo>
                    <a:lnTo>
                      <a:pt x="7" y="23"/>
                    </a:lnTo>
                    <a:lnTo>
                      <a:pt x="0" y="30"/>
                    </a:lnTo>
                    <a:lnTo>
                      <a:pt x="7" y="23"/>
                    </a:lnTo>
                    <a:lnTo>
                      <a:pt x="3" y="26"/>
                    </a:lnTo>
                    <a:lnTo>
                      <a:pt x="0" y="30"/>
                    </a:lnTo>
                    <a:lnTo>
                      <a:pt x="59"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34" name="Freeform 1233"/>
              <p:cNvSpPr>
                <a:spLocks/>
              </p:cNvSpPr>
              <p:nvPr/>
            </p:nvSpPr>
            <p:spPr bwMode="auto">
              <a:xfrm>
                <a:off x="5126" y="144"/>
                <a:ext cx="5" cy="8"/>
              </a:xfrm>
              <a:custGeom>
                <a:avLst/>
                <a:gdLst>
                  <a:gd name="T0" fmla="*/ 0 w 77"/>
                  <a:gd name="T1" fmla="*/ 0 h 84"/>
                  <a:gd name="T2" fmla="*/ 0 w 77"/>
                  <a:gd name="T3" fmla="*/ 0 h 84"/>
                  <a:gd name="T4" fmla="*/ 0 w 77"/>
                  <a:gd name="T5" fmla="*/ 0 h 84"/>
                  <a:gd name="T6" fmla="*/ 0 w 77"/>
                  <a:gd name="T7" fmla="*/ 0 h 84"/>
                  <a:gd name="T8" fmla="*/ 0 w 77"/>
                  <a:gd name="T9" fmla="*/ 0 h 84"/>
                  <a:gd name="T10" fmla="*/ 0 w 77"/>
                  <a:gd name="T11" fmla="*/ 0 h 84"/>
                  <a:gd name="T12" fmla="*/ 0 w 77"/>
                  <a:gd name="T13" fmla="*/ 0 h 84"/>
                  <a:gd name="T14" fmla="*/ 0 w 77"/>
                  <a:gd name="T15" fmla="*/ 0 h 84"/>
                  <a:gd name="T16" fmla="*/ 0 w 77"/>
                  <a:gd name="T17" fmla="*/ 0 h 84"/>
                  <a:gd name="T18" fmla="*/ 0 w 77"/>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4"/>
                  <a:gd name="T32" fmla="*/ 77 w 77"/>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4">
                    <a:moveTo>
                      <a:pt x="31" y="84"/>
                    </a:moveTo>
                    <a:lnTo>
                      <a:pt x="59" y="67"/>
                    </a:lnTo>
                    <a:lnTo>
                      <a:pt x="77" y="38"/>
                    </a:lnTo>
                    <a:lnTo>
                      <a:pt x="18" y="0"/>
                    </a:lnTo>
                    <a:lnTo>
                      <a:pt x="0" y="30"/>
                    </a:lnTo>
                    <a:lnTo>
                      <a:pt x="28" y="13"/>
                    </a:lnTo>
                    <a:lnTo>
                      <a:pt x="31" y="83"/>
                    </a:lnTo>
                    <a:lnTo>
                      <a:pt x="50" y="83"/>
                    </a:lnTo>
                    <a:lnTo>
                      <a:pt x="59" y="67"/>
                    </a:lnTo>
                    <a:lnTo>
                      <a:pt x="31" y="8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35" name="Freeform 1234"/>
              <p:cNvSpPr>
                <a:spLocks/>
              </p:cNvSpPr>
              <p:nvPr/>
            </p:nvSpPr>
            <p:spPr bwMode="auto">
              <a:xfrm>
                <a:off x="5125" y="146"/>
                <a:ext cx="3" cy="6"/>
              </a:xfrm>
              <a:custGeom>
                <a:avLst/>
                <a:gdLst>
                  <a:gd name="T0" fmla="*/ 0 w 58"/>
                  <a:gd name="T1" fmla="*/ 0 h 74"/>
                  <a:gd name="T2" fmla="*/ 0 w 58"/>
                  <a:gd name="T3" fmla="*/ 0 h 74"/>
                  <a:gd name="T4" fmla="*/ 0 w 58"/>
                  <a:gd name="T5" fmla="*/ 0 h 74"/>
                  <a:gd name="T6" fmla="*/ 0 w 58"/>
                  <a:gd name="T7" fmla="*/ 0 h 74"/>
                  <a:gd name="T8" fmla="*/ 0 w 58"/>
                  <a:gd name="T9" fmla="*/ 0 h 74"/>
                  <a:gd name="T10" fmla="*/ 0 w 58"/>
                  <a:gd name="T11" fmla="*/ 0 h 74"/>
                  <a:gd name="T12" fmla="*/ 0 w 58"/>
                  <a:gd name="T13" fmla="*/ 0 h 74"/>
                  <a:gd name="T14" fmla="*/ 0 w 58"/>
                  <a:gd name="T15" fmla="*/ 0 h 74"/>
                  <a:gd name="T16" fmla="*/ 0 w 58"/>
                  <a:gd name="T17" fmla="*/ 0 h 74"/>
                  <a:gd name="T18" fmla="*/ 0 w 58"/>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74"/>
                  <a:gd name="T32" fmla="*/ 58 w 58"/>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74">
                    <a:moveTo>
                      <a:pt x="0" y="74"/>
                    </a:moveTo>
                    <a:lnTo>
                      <a:pt x="5" y="74"/>
                    </a:lnTo>
                    <a:lnTo>
                      <a:pt x="58" y="71"/>
                    </a:lnTo>
                    <a:lnTo>
                      <a:pt x="55" y="0"/>
                    </a:lnTo>
                    <a:lnTo>
                      <a:pt x="2" y="3"/>
                    </a:lnTo>
                    <a:lnTo>
                      <a:pt x="7" y="3"/>
                    </a:lnTo>
                    <a:lnTo>
                      <a:pt x="0" y="74"/>
                    </a:lnTo>
                    <a:lnTo>
                      <a:pt x="3" y="74"/>
                    </a:lnTo>
                    <a:lnTo>
                      <a:pt x="5" y="74"/>
                    </a:lnTo>
                    <a:lnTo>
                      <a:pt x="0"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36" name="Freeform 1235"/>
              <p:cNvSpPr>
                <a:spLocks/>
              </p:cNvSpPr>
              <p:nvPr/>
            </p:nvSpPr>
            <p:spPr bwMode="auto">
              <a:xfrm>
                <a:off x="5120" y="145"/>
                <a:ext cx="5" cy="7"/>
              </a:xfrm>
              <a:custGeom>
                <a:avLst/>
                <a:gdLst>
                  <a:gd name="T0" fmla="*/ 0 w 88"/>
                  <a:gd name="T1" fmla="*/ 0 h 79"/>
                  <a:gd name="T2" fmla="*/ 0 w 88"/>
                  <a:gd name="T3" fmla="*/ 0 h 79"/>
                  <a:gd name="T4" fmla="*/ 0 w 88"/>
                  <a:gd name="T5" fmla="*/ 0 h 79"/>
                  <a:gd name="T6" fmla="*/ 0 w 88"/>
                  <a:gd name="T7" fmla="*/ 0 h 79"/>
                  <a:gd name="T8" fmla="*/ 0 w 88"/>
                  <a:gd name="T9" fmla="*/ 0 h 79"/>
                  <a:gd name="T10" fmla="*/ 0 w 88"/>
                  <a:gd name="T11" fmla="*/ 0 h 79"/>
                  <a:gd name="T12" fmla="*/ 0 w 88"/>
                  <a:gd name="T13" fmla="*/ 0 h 79"/>
                  <a:gd name="T14" fmla="*/ 0 w 88"/>
                  <a:gd name="T15" fmla="*/ 0 h 79"/>
                  <a:gd name="T16" fmla="*/ 0 w 88"/>
                  <a:gd name="T17" fmla="*/ 0 h 79"/>
                  <a:gd name="T18" fmla="*/ 0 w 88"/>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9"/>
                  <a:gd name="T32" fmla="*/ 88 w 8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9">
                    <a:moveTo>
                      <a:pt x="0" y="69"/>
                    </a:moveTo>
                    <a:lnTo>
                      <a:pt x="4" y="70"/>
                    </a:lnTo>
                    <a:lnTo>
                      <a:pt x="81" y="79"/>
                    </a:lnTo>
                    <a:lnTo>
                      <a:pt x="88" y="8"/>
                    </a:lnTo>
                    <a:lnTo>
                      <a:pt x="12" y="0"/>
                    </a:lnTo>
                    <a:lnTo>
                      <a:pt x="17" y="1"/>
                    </a:lnTo>
                    <a:lnTo>
                      <a:pt x="0" y="69"/>
                    </a:lnTo>
                    <a:lnTo>
                      <a:pt x="2" y="70"/>
                    </a:lnTo>
                    <a:lnTo>
                      <a:pt x="4" y="70"/>
                    </a:lnTo>
                    <a:lnTo>
                      <a:pt x="0"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37" name="Freeform 1236"/>
              <p:cNvSpPr>
                <a:spLocks/>
              </p:cNvSpPr>
              <p:nvPr/>
            </p:nvSpPr>
            <p:spPr bwMode="auto">
              <a:xfrm>
                <a:off x="5114" y="143"/>
                <a:ext cx="7" cy="8"/>
              </a:xfrm>
              <a:custGeom>
                <a:avLst/>
                <a:gdLst>
                  <a:gd name="T0" fmla="*/ 0 w 124"/>
                  <a:gd name="T1" fmla="*/ 0 h 90"/>
                  <a:gd name="T2" fmla="*/ 0 w 124"/>
                  <a:gd name="T3" fmla="*/ 0 h 90"/>
                  <a:gd name="T4" fmla="*/ 0 w 124"/>
                  <a:gd name="T5" fmla="*/ 0 h 90"/>
                  <a:gd name="T6" fmla="*/ 0 w 124"/>
                  <a:gd name="T7" fmla="*/ 0 h 90"/>
                  <a:gd name="T8" fmla="*/ 0 w 124"/>
                  <a:gd name="T9" fmla="*/ 0 h 90"/>
                  <a:gd name="T10" fmla="*/ 0 w 124"/>
                  <a:gd name="T11" fmla="*/ 0 h 90"/>
                  <a:gd name="T12" fmla="*/ 0 w 124"/>
                  <a:gd name="T13" fmla="*/ 0 h 90"/>
                  <a:gd name="T14" fmla="*/ 0 w 124"/>
                  <a:gd name="T15" fmla="*/ 0 h 90"/>
                  <a:gd name="T16" fmla="*/ 0 w 124"/>
                  <a:gd name="T17" fmla="*/ 0 h 90"/>
                  <a:gd name="T18" fmla="*/ 0 w 124"/>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90"/>
                  <a:gd name="T32" fmla="*/ 124 w 124"/>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90">
                    <a:moveTo>
                      <a:pt x="0" y="45"/>
                    </a:moveTo>
                    <a:lnTo>
                      <a:pt x="24" y="69"/>
                    </a:lnTo>
                    <a:lnTo>
                      <a:pt x="107" y="90"/>
                    </a:lnTo>
                    <a:lnTo>
                      <a:pt x="124" y="22"/>
                    </a:lnTo>
                    <a:lnTo>
                      <a:pt x="41" y="0"/>
                    </a:lnTo>
                    <a:lnTo>
                      <a:pt x="66" y="24"/>
                    </a:lnTo>
                    <a:lnTo>
                      <a:pt x="0" y="45"/>
                    </a:lnTo>
                    <a:lnTo>
                      <a:pt x="5" y="64"/>
                    </a:lnTo>
                    <a:lnTo>
                      <a:pt x="24" y="69"/>
                    </a:lnTo>
                    <a:lnTo>
                      <a:pt x="0" y="4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38" name="Freeform 1237"/>
              <p:cNvSpPr>
                <a:spLocks/>
              </p:cNvSpPr>
              <p:nvPr/>
            </p:nvSpPr>
            <p:spPr bwMode="auto">
              <a:xfrm>
                <a:off x="5114" y="142"/>
                <a:ext cx="4" cy="5"/>
              </a:xfrm>
              <a:custGeom>
                <a:avLst/>
                <a:gdLst>
                  <a:gd name="T0" fmla="*/ 0 w 78"/>
                  <a:gd name="T1" fmla="*/ 0 h 60"/>
                  <a:gd name="T2" fmla="*/ 0 w 78"/>
                  <a:gd name="T3" fmla="*/ 0 h 60"/>
                  <a:gd name="T4" fmla="*/ 0 w 78"/>
                  <a:gd name="T5" fmla="*/ 0 h 60"/>
                  <a:gd name="T6" fmla="*/ 0 w 78"/>
                  <a:gd name="T7" fmla="*/ 0 h 60"/>
                  <a:gd name="T8" fmla="*/ 0 w 78"/>
                  <a:gd name="T9" fmla="*/ 0 h 60"/>
                  <a:gd name="T10" fmla="*/ 0 w 78"/>
                  <a:gd name="T11" fmla="*/ 0 h 60"/>
                  <a:gd name="T12" fmla="*/ 0 60000 65536"/>
                  <a:gd name="T13" fmla="*/ 0 60000 65536"/>
                  <a:gd name="T14" fmla="*/ 0 60000 65536"/>
                  <a:gd name="T15" fmla="*/ 0 60000 65536"/>
                  <a:gd name="T16" fmla="*/ 0 60000 65536"/>
                  <a:gd name="T17" fmla="*/ 0 60000 65536"/>
                  <a:gd name="T18" fmla="*/ 0 w 78"/>
                  <a:gd name="T19" fmla="*/ 0 h 60"/>
                  <a:gd name="T20" fmla="*/ 78 w 7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78" h="60">
                    <a:moveTo>
                      <a:pt x="33" y="11"/>
                    </a:moveTo>
                    <a:lnTo>
                      <a:pt x="0" y="22"/>
                    </a:lnTo>
                    <a:lnTo>
                      <a:pt x="12" y="60"/>
                    </a:lnTo>
                    <a:lnTo>
                      <a:pt x="78" y="39"/>
                    </a:lnTo>
                    <a:lnTo>
                      <a:pt x="66" y="0"/>
                    </a:lnTo>
                    <a:lnTo>
                      <a:pt x="33" y="1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39" name="Freeform 1238"/>
              <p:cNvSpPr>
                <a:spLocks/>
              </p:cNvSpPr>
              <p:nvPr/>
            </p:nvSpPr>
            <p:spPr bwMode="auto">
              <a:xfrm>
                <a:off x="5114" y="136"/>
                <a:ext cx="6" cy="9"/>
              </a:xfrm>
              <a:custGeom>
                <a:avLst/>
                <a:gdLst>
                  <a:gd name="T0" fmla="*/ 0 w 104"/>
                  <a:gd name="T1" fmla="*/ 0 h 98"/>
                  <a:gd name="T2" fmla="*/ 0 w 104"/>
                  <a:gd name="T3" fmla="*/ 0 h 98"/>
                  <a:gd name="T4" fmla="*/ 0 w 104"/>
                  <a:gd name="T5" fmla="*/ 0 h 98"/>
                  <a:gd name="T6" fmla="*/ 0 w 104"/>
                  <a:gd name="T7" fmla="*/ 0 h 98"/>
                  <a:gd name="T8" fmla="*/ 0 w 104"/>
                  <a:gd name="T9" fmla="*/ 0 h 98"/>
                  <a:gd name="T10" fmla="*/ 0 w 104"/>
                  <a:gd name="T11" fmla="*/ 0 h 98"/>
                  <a:gd name="T12" fmla="*/ 0 w 104"/>
                  <a:gd name="T13" fmla="*/ 0 h 98"/>
                  <a:gd name="T14" fmla="*/ 0 w 104"/>
                  <a:gd name="T15" fmla="*/ 0 h 98"/>
                  <a:gd name="T16" fmla="*/ 0 w 104"/>
                  <a:gd name="T17" fmla="*/ 0 h 98"/>
                  <a:gd name="T18" fmla="*/ 0 w 104"/>
                  <a:gd name="T19" fmla="*/ 0 h 98"/>
                  <a:gd name="T20" fmla="*/ 0 w 104"/>
                  <a:gd name="T21" fmla="*/ 0 h 98"/>
                  <a:gd name="T22" fmla="*/ 0 w 104"/>
                  <a:gd name="T23" fmla="*/ 0 h 98"/>
                  <a:gd name="T24" fmla="*/ 0 w 104"/>
                  <a:gd name="T25" fmla="*/ 0 h 98"/>
                  <a:gd name="T26" fmla="*/ 0 w 104"/>
                  <a:gd name="T27" fmla="*/ 0 h 98"/>
                  <a:gd name="T28" fmla="*/ 0 w 104"/>
                  <a:gd name="T29" fmla="*/ 0 h 98"/>
                  <a:gd name="T30" fmla="*/ 0 w 104"/>
                  <a:gd name="T31" fmla="*/ 0 h 98"/>
                  <a:gd name="T32" fmla="*/ 0 w 104"/>
                  <a:gd name="T33" fmla="*/ 0 h 98"/>
                  <a:gd name="T34" fmla="*/ 0 w 104"/>
                  <a:gd name="T35" fmla="*/ 0 h 98"/>
                  <a:gd name="T36" fmla="*/ 0 w 104"/>
                  <a:gd name="T37" fmla="*/ 0 h 98"/>
                  <a:gd name="T38" fmla="*/ 0 w 104"/>
                  <a:gd name="T39" fmla="*/ 0 h 98"/>
                  <a:gd name="T40" fmla="*/ 0 w 104"/>
                  <a:gd name="T41" fmla="*/ 0 h 98"/>
                  <a:gd name="T42" fmla="*/ 0 w 104"/>
                  <a:gd name="T43" fmla="*/ 0 h 98"/>
                  <a:gd name="T44" fmla="*/ 0 w 104"/>
                  <a:gd name="T45" fmla="*/ 0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98"/>
                  <a:gd name="T71" fmla="*/ 104 w 104"/>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98">
                    <a:moveTo>
                      <a:pt x="34" y="11"/>
                    </a:moveTo>
                    <a:lnTo>
                      <a:pt x="34" y="11"/>
                    </a:lnTo>
                    <a:lnTo>
                      <a:pt x="36" y="0"/>
                    </a:lnTo>
                    <a:lnTo>
                      <a:pt x="33" y="6"/>
                    </a:lnTo>
                    <a:lnTo>
                      <a:pt x="27" y="16"/>
                    </a:lnTo>
                    <a:lnTo>
                      <a:pt x="20" y="28"/>
                    </a:lnTo>
                    <a:lnTo>
                      <a:pt x="12" y="39"/>
                    </a:lnTo>
                    <a:lnTo>
                      <a:pt x="6" y="48"/>
                    </a:lnTo>
                    <a:lnTo>
                      <a:pt x="1" y="56"/>
                    </a:lnTo>
                    <a:lnTo>
                      <a:pt x="0" y="58"/>
                    </a:lnTo>
                    <a:lnTo>
                      <a:pt x="56" y="98"/>
                    </a:lnTo>
                    <a:lnTo>
                      <a:pt x="58" y="96"/>
                    </a:lnTo>
                    <a:lnTo>
                      <a:pt x="62" y="89"/>
                    </a:lnTo>
                    <a:lnTo>
                      <a:pt x="69" y="79"/>
                    </a:lnTo>
                    <a:lnTo>
                      <a:pt x="77" y="67"/>
                    </a:lnTo>
                    <a:lnTo>
                      <a:pt x="85" y="55"/>
                    </a:lnTo>
                    <a:lnTo>
                      <a:pt x="92" y="42"/>
                    </a:lnTo>
                    <a:lnTo>
                      <a:pt x="99" y="31"/>
                    </a:lnTo>
                    <a:lnTo>
                      <a:pt x="104" y="11"/>
                    </a:lnTo>
                    <a:lnTo>
                      <a:pt x="34" y="1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40" name="Freeform 1239"/>
              <p:cNvSpPr>
                <a:spLocks/>
              </p:cNvSpPr>
              <p:nvPr/>
            </p:nvSpPr>
            <p:spPr bwMode="auto">
              <a:xfrm>
                <a:off x="5114" y="131"/>
                <a:ext cx="6" cy="7"/>
              </a:xfrm>
              <a:custGeom>
                <a:avLst/>
                <a:gdLst>
                  <a:gd name="T0" fmla="*/ 0 w 111"/>
                  <a:gd name="T1" fmla="*/ 0 h 78"/>
                  <a:gd name="T2" fmla="*/ 0 w 111"/>
                  <a:gd name="T3" fmla="*/ 0 h 78"/>
                  <a:gd name="T4" fmla="*/ 0 w 111"/>
                  <a:gd name="T5" fmla="*/ 0 h 78"/>
                  <a:gd name="T6" fmla="*/ 0 w 111"/>
                  <a:gd name="T7" fmla="*/ 0 h 78"/>
                  <a:gd name="T8" fmla="*/ 0 w 111"/>
                  <a:gd name="T9" fmla="*/ 0 h 78"/>
                  <a:gd name="T10" fmla="*/ 0 w 111"/>
                  <a:gd name="T11" fmla="*/ 0 h 78"/>
                  <a:gd name="T12" fmla="*/ 0 w 111"/>
                  <a:gd name="T13" fmla="*/ 0 h 78"/>
                  <a:gd name="T14" fmla="*/ 0 w 111"/>
                  <a:gd name="T15" fmla="*/ 0 h 78"/>
                  <a:gd name="T16" fmla="*/ 0 w 111"/>
                  <a:gd name="T17" fmla="*/ 0 h 78"/>
                  <a:gd name="T18" fmla="*/ 0 w 111"/>
                  <a:gd name="T19" fmla="*/ 0 h 78"/>
                  <a:gd name="T20" fmla="*/ 0 w 111"/>
                  <a:gd name="T21" fmla="*/ 0 h 78"/>
                  <a:gd name="T22" fmla="*/ 0 w 111"/>
                  <a:gd name="T23" fmla="*/ 0 h 78"/>
                  <a:gd name="T24" fmla="*/ 0 w 111"/>
                  <a:gd name="T25" fmla="*/ 0 h 78"/>
                  <a:gd name="T26" fmla="*/ 0 w 111"/>
                  <a:gd name="T27" fmla="*/ 0 h 78"/>
                  <a:gd name="T28" fmla="*/ 0 w 111"/>
                  <a:gd name="T29" fmla="*/ 0 h 78"/>
                  <a:gd name="T30" fmla="*/ 0 w 111"/>
                  <a:gd name="T31" fmla="*/ 0 h 78"/>
                  <a:gd name="T32" fmla="*/ 0 w 111"/>
                  <a:gd name="T33" fmla="*/ 0 h 78"/>
                  <a:gd name="T34" fmla="*/ 0 w 111"/>
                  <a:gd name="T35" fmla="*/ 0 h 78"/>
                  <a:gd name="T36" fmla="*/ 0 w 111"/>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78"/>
                  <a:gd name="T59" fmla="*/ 111 w 111"/>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78">
                    <a:moveTo>
                      <a:pt x="0" y="71"/>
                    </a:moveTo>
                    <a:lnTo>
                      <a:pt x="20" y="72"/>
                    </a:lnTo>
                    <a:lnTo>
                      <a:pt x="35" y="73"/>
                    </a:lnTo>
                    <a:lnTo>
                      <a:pt x="43" y="76"/>
                    </a:lnTo>
                    <a:lnTo>
                      <a:pt x="46" y="78"/>
                    </a:lnTo>
                    <a:lnTo>
                      <a:pt x="44" y="74"/>
                    </a:lnTo>
                    <a:lnTo>
                      <a:pt x="42" y="70"/>
                    </a:lnTo>
                    <a:lnTo>
                      <a:pt x="41" y="66"/>
                    </a:lnTo>
                    <a:lnTo>
                      <a:pt x="111" y="66"/>
                    </a:lnTo>
                    <a:lnTo>
                      <a:pt x="110" y="53"/>
                    </a:lnTo>
                    <a:lnTo>
                      <a:pt x="104" y="40"/>
                    </a:lnTo>
                    <a:lnTo>
                      <a:pt x="95" y="27"/>
                    </a:lnTo>
                    <a:lnTo>
                      <a:pt x="82" y="17"/>
                    </a:lnTo>
                    <a:lnTo>
                      <a:pt x="66" y="9"/>
                    </a:lnTo>
                    <a:lnTo>
                      <a:pt x="47" y="4"/>
                    </a:lnTo>
                    <a:lnTo>
                      <a:pt x="26" y="1"/>
                    </a:lnTo>
                    <a:lnTo>
                      <a:pt x="0" y="0"/>
                    </a:lnTo>
                    <a:lnTo>
                      <a:pt x="0"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41" name="Freeform 1240"/>
              <p:cNvSpPr>
                <a:spLocks/>
              </p:cNvSpPr>
              <p:nvPr/>
            </p:nvSpPr>
            <p:spPr bwMode="auto">
              <a:xfrm>
                <a:off x="5110" y="131"/>
                <a:ext cx="4" cy="7"/>
              </a:xfrm>
              <a:custGeom>
                <a:avLst/>
                <a:gdLst>
                  <a:gd name="T0" fmla="*/ 0 w 74"/>
                  <a:gd name="T1" fmla="*/ 0 h 79"/>
                  <a:gd name="T2" fmla="*/ 0 w 74"/>
                  <a:gd name="T3" fmla="*/ 0 h 79"/>
                  <a:gd name="T4" fmla="*/ 0 w 74"/>
                  <a:gd name="T5" fmla="*/ 0 h 79"/>
                  <a:gd name="T6" fmla="*/ 0 w 74"/>
                  <a:gd name="T7" fmla="*/ 0 h 79"/>
                  <a:gd name="T8" fmla="*/ 0 w 74"/>
                  <a:gd name="T9" fmla="*/ 0 h 79"/>
                  <a:gd name="T10" fmla="*/ 0 w 74"/>
                  <a:gd name="T11" fmla="*/ 0 h 79"/>
                  <a:gd name="T12" fmla="*/ 0 60000 65536"/>
                  <a:gd name="T13" fmla="*/ 0 60000 65536"/>
                  <a:gd name="T14" fmla="*/ 0 60000 65536"/>
                  <a:gd name="T15" fmla="*/ 0 60000 65536"/>
                  <a:gd name="T16" fmla="*/ 0 60000 65536"/>
                  <a:gd name="T17" fmla="*/ 0 60000 65536"/>
                  <a:gd name="T18" fmla="*/ 0 w 74"/>
                  <a:gd name="T19" fmla="*/ 0 h 79"/>
                  <a:gd name="T20" fmla="*/ 74 w 74"/>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74" h="79">
                    <a:moveTo>
                      <a:pt x="4" y="43"/>
                    </a:moveTo>
                    <a:lnTo>
                      <a:pt x="9" y="79"/>
                    </a:lnTo>
                    <a:lnTo>
                      <a:pt x="74" y="71"/>
                    </a:lnTo>
                    <a:lnTo>
                      <a:pt x="66" y="0"/>
                    </a:lnTo>
                    <a:lnTo>
                      <a:pt x="0" y="8"/>
                    </a:lnTo>
                    <a:lnTo>
                      <a:pt x="4" y="4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42" name="Freeform 1241"/>
              <p:cNvSpPr>
                <a:spLocks/>
              </p:cNvSpPr>
              <p:nvPr/>
            </p:nvSpPr>
            <p:spPr bwMode="auto">
              <a:xfrm>
                <a:off x="5105" y="129"/>
                <a:ext cx="5" cy="9"/>
              </a:xfrm>
              <a:custGeom>
                <a:avLst/>
                <a:gdLst>
                  <a:gd name="T0" fmla="*/ 0 w 88"/>
                  <a:gd name="T1" fmla="*/ 0 h 103"/>
                  <a:gd name="T2" fmla="*/ 0 w 88"/>
                  <a:gd name="T3" fmla="*/ 0 h 103"/>
                  <a:gd name="T4" fmla="*/ 0 w 88"/>
                  <a:gd name="T5" fmla="*/ 0 h 103"/>
                  <a:gd name="T6" fmla="*/ 0 w 88"/>
                  <a:gd name="T7" fmla="*/ 0 h 103"/>
                  <a:gd name="T8" fmla="*/ 0 w 88"/>
                  <a:gd name="T9" fmla="*/ 0 h 103"/>
                  <a:gd name="T10" fmla="*/ 0 w 88"/>
                  <a:gd name="T11" fmla="*/ 0 h 103"/>
                  <a:gd name="T12" fmla="*/ 0 w 88"/>
                  <a:gd name="T13" fmla="*/ 0 h 103"/>
                  <a:gd name="T14" fmla="*/ 0 w 88"/>
                  <a:gd name="T15" fmla="*/ 0 h 103"/>
                  <a:gd name="T16" fmla="*/ 0 w 88"/>
                  <a:gd name="T17" fmla="*/ 0 h 103"/>
                  <a:gd name="T18" fmla="*/ 0 w 88"/>
                  <a:gd name="T19" fmla="*/ 0 h 103"/>
                  <a:gd name="T20" fmla="*/ 0 w 88"/>
                  <a:gd name="T21" fmla="*/ 0 h 103"/>
                  <a:gd name="T22" fmla="*/ 0 w 88"/>
                  <a:gd name="T23" fmla="*/ 0 h 103"/>
                  <a:gd name="T24" fmla="*/ 0 w 88"/>
                  <a:gd name="T25" fmla="*/ 0 h 103"/>
                  <a:gd name="T26" fmla="*/ 0 w 88"/>
                  <a:gd name="T27" fmla="*/ 0 h 103"/>
                  <a:gd name="T28" fmla="*/ 0 w 88"/>
                  <a:gd name="T29" fmla="*/ 0 h 103"/>
                  <a:gd name="T30" fmla="*/ 0 w 88"/>
                  <a:gd name="T31" fmla="*/ 0 h 103"/>
                  <a:gd name="T32" fmla="*/ 0 w 88"/>
                  <a:gd name="T33" fmla="*/ 0 h 103"/>
                  <a:gd name="T34" fmla="*/ 0 w 88"/>
                  <a:gd name="T35" fmla="*/ 0 h 103"/>
                  <a:gd name="T36" fmla="*/ 0 w 88"/>
                  <a:gd name="T37" fmla="*/ 0 h 103"/>
                  <a:gd name="T38" fmla="*/ 0 w 88"/>
                  <a:gd name="T39" fmla="*/ 0 h 103"/>
                  <a:gd name="T40" fmla="*/ 0 w 88"/>
                  <a:gd name="T41" fmla="*/ 0 h 103"/>
                  <a:gd name="T42" fmla="*/ 0 w 88"/>
                  <a:gd name="T43" fmla="*/ 0 h 103"/>
                  <a:gd name="T44" fmla="*/ 0 w 88"/>
                  <a:gd name="T45" fmla="*/ 0 h 103"/>
                  <a:gd name="T46" fmla="*/ 0 w 88"/>
                  <a:gd name="T47" fmla="*/ 0 h 103"/>
                  <a:gd name="T48" fmla="*/ 0 w 88"/>
                  <a:gd name="T49" fmla="*/ 0 h 103"/>
                  <a:gd name="T50" fmla="*/ 0 w 88"/>
                  <a:gd name="T51" fmla="*/ 0 h 103"/>
                  <a:gd name="T52" fmla="*/ 0 w 88"/>
                  <a:gd name="T53" fmla="*/ 0 h 1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8"/>
                  <a:gd name="T82" fmla="*/ 0 h 103"/>
                  <a:gd name="T83" fmla="*/ 88 w 88"/>
                  <a:gd name="T84" fmla="*/ 103 h 1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8" h="103">
                    <a:moveTo>
                      <a:pt x="44" y="0"/>
                    </a:moveTo>
                    <a:lnTo>
                      <a:pt x="30" y="8"/>
                    </a:lnTo>
                    <a:lnTo>
                      <a:pt x="19" y="16"/>
                    </a:lnTo>
                    <a:lnTo>
                      <a:pt x="7" y="28"/>
                    </a:lnTo>
                    <a:lnTo>
                      <a:pt x="0" y="48"/>
                    </a:lnTo>
                    <a:lnTo>
                      <a:pt x="4" y="74"/>
                    </a:lnTo>
                    <a:lnTo>
                      <a:pt x="18" y="88"/>
                    </a:lnTo>
                    <a:lnTo>
                      <a:pt x="29" y="94"/>
                    </a:lnTo>
                    <a:lnTo>
                      <a:pt x="40" y="97"/>
                    </a:lnTo>
                    <a:lnTo>
                      <a:pt x="56" y="100"/>
                    </a:lnTo>
                    <a:lnTo>
                      <a:pt x="72" y="103"/>
                    </a:lnTo>
                    <a:lnTo>
                      <a:pt x="83" y="103"/>
                    </a:lnTo>
                    <a:lnTo>
                      <a:pt x="88" y="103"/>
                    </a:lnTo>
                    <a:lnTo>
                      <a:pt x="88" y="32"/>
                    </a:lnTo>
                    <a:lnTo>
                      <a:pt x="86" y="32"/>
                    </a:lnTo>
                    <a:lnTo>
                      <a:pt x="77" y="31"/>
                    </a:lnTo>
                    <a:lnTo>
                      <a:pt x="66" y="30"/>
                    </a:lnTo>
                    <a:lnTo>
                      <a:pt x="55" y="29"/>
                    </a:lnTo>
                    <a:lnTo>
                      <a:pt x="55" y="28"/>
                    </a:lnTo>
                    <a:lnTo>
                      <a:pt x="57" y="30"/>
                    </a:lnTo>
                    <a:lnTo>
                      <a:pt x="65" y="38"/>
                    </a:lnTo>
                    <a:lnTo>
                      <a:pt x="69" y="57"/>
                    </a:lnTo>
                    <a:lnTo>
                      <a:pt x="63" y="69"/>
                    </a:lnTo>
                    <a:lnTo>
                      <a:pt x="61" y="72"/>
                    </a:lnTo>
                    <a:lnTo>
                      <a:pt x="66" y="68"/>
                    </a:lnTo>
                    <a:lnTo>
                      <a:pt x="74" y="64"/>
                    </a:lnTo>
                    <a:lnTo>
                      <a:pt x="44"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grpSp>
        <p:grpSp>
          <p:nvGrpSpPr>
            <p:cNvPr id="6" name="Group 5"/>
            <p:cNvGrpSpPr>
              <a:grpSpLocks/>
            </p:cNvGrpSpPr>
            <p:nvPr/>
          </p:nvGrpSpPr>
          <p:grpSpPr bwMode="auto">
            <a:xfrm>
              <a:off x="5088" y="40"/>
              <a:ext cx="473" cy="115"/>
              <a:chOff x="5088" y="40"/>
              <a:chExt cx="473" cy="115"/>
            </a:xfrm>
          </p:grpSpPr>
          <p:sp>
            <p:nvSpPr>
              <p:cNvPr id="843" name="Freeform 842"/>
              <p:cNvSpPr>
                <a:spLocks/>
              </p:cNvSpPr>
              <p:nvPr/>
            </p:nvSpPr>
            <p:spPr bwMode="auto">
              <a:xfrm>
                <a:off x="5108" y="126"/>
                <a:ext cx="5" cy="9"/>
              </a:xfrm>
              <a:custGeom>
                <a:avLst/>
                <a:gdLst>
                  <a:gd name="T0" fmla="*/ 0 w 94"/>
                  <a:gd name="T1" fmla="*/ 0 h 91"/>
                  <a:gd name="T2" fmla="*/ 0 w 94"/>
                  <a:gd name="T3" fmla="*/ 0 h 91"/>
                  <a:gd name="T4" fmla="*/ 0 w 94"/>
                  <a:gd name="T5" fmla="*/ 0 h 91"/>
                  <a:gd name="T6" fmla="*/ 0 w 94"/>
                  <a:gd name="T7" fmla="*/ 0 h 91"/>
                  <a:gd name="T8" fmla="*/ 0 w 94"/>
                  <a:gd name="T9" fmla="*/ 0 h 91"/>
                  <a:gd name="T10" fmla="*/ 0 w 94"/>
                  <a:gd name="T11" fmla="*/ 0 h 91"/>
                  <a:gd name="T12" fmla="*/ 0 w 94"/>
                  <a:gd name="T13" fmla="*/ 0 h 91"/>
                  <a:gd name="T14" fmla="*/ 0 w 94"/>
                  <a:gd name="T15" fmla="*/ 0 h 91"/>
                  <a:gd name="T16" fmla="*/ 0 w 94"/>
                  <a:gd name="T17" fmla="*/ 0 h 91"/>
                  <a:gd name="T18" fmla="*/ 0 w 94"/>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91"/>
                  <a:gd name="T32" fmla="*/ 94 w 94"/>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91">
                    <a:moveTo>
                      <a:pt x="59" y="4"/>
                    </a:moveTo>
                    <a:lnTo>
                      <a:pt x="65" y="0"/>
                    </a:lnTo>
                    <a:lnTo>
                      <a:pt x="0" y="25"/>
                    </a:lnTo>
                    <a:lnTo>
                      <a:pt x="24" y="91"/>
                    </a:lnTo>
                    <a:lnTo>
                      <a:pt x="89" y="67"/>
                    </a:lnTo>
                    <a:lnTo>
                      <a:pt x="94" y="64"/>
                    </a:lnTo>
                    <a:lnTo>
                      <a:pt x="89" y="67"/>
                    </a:lnTo>
                    <a:lnTo>
                      <a:pt x="92" y="66"/>
                    </a:lnTo>
                    <a:lnTo>
                      <a:pt x="94" y="64"/>
                    </a:lnTo>
                    <a:lnTo>
                      <a:pt x="59"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44" name="Freeform 843"/>
              <p:cNvSpPr>
                <a:spLocks/>
              </p:cNvSpPr>
              <p:nvPr/>
            </p:nvSpPr>
            <p:spPr bwMode="auto">
              <a:xfrm>
                <a:off x="5111" y="125"/>
                <a:ext cx="5" cy="7"/>
              </a:xfrm>
              <a:custGeom>
                <a:avLst/>
                <a:gdLst>
                  <a:gd name="T0" fmla="*/ 0 w 88"/>
                  <a:gd name="T1" fmla="*/ 0 h 83"/>
                  <a:gd name="T2" fmla="*/ 0 w 88"/>
                  <a:gd name="T3" fmla="*/ 0 h 83"/>
                  <a:gd name="T4" fmla="*/ 0 w 88"/>
                  <a:gd name="T5" fmla="*/ 0 h 83"/>
                  <a:gd name="T6" fmla="*/ 0 w 88"/>
                  <a:gd name="T7" fmla="*/ 0 h 83"/>
                  <a:gd name="T8" fmla="*/ 0 w 88"/>
                  <a:gd name="T9" fmla="*/ 0 h 83"/>
                  <a:gd name="T10" fmla="*/ 0 w 88"/>
                  <a:gd name="T11" fmla="*/ 0 h 83"/>
                  <a:gd name="T12" fmla="*/ 0 w 88"/>
                  <a:gd name="T13" fmla="*/ 0 h 83"/>
                  <a:gd name="T14" fmla="*/ 0 w 88"/>
                  <a:gd name="T15" fmla="*/ 0 h 83"/>
                  <a:gd name="T16" fmla="*/ 0 w 88"/>
                  <a:gd name="T17" fmla="*/ 0 h 83"/>
                  <a:gd name="T18" fmla="*/ 0 w 88"/>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83"/>
                  <a:gd name="T32" fmla="*/ 88 w 88"/>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83">
                    <a:moveTo>
                      <a:pt x="19" y="31"/>
                    </a:moveTo>
                    <a:lnTo>
                      <a:pt x="35" y="0"/>
                    </a:lnTo>
                    <a:lnTo>
                      <a:pt x="0" y="23"/>
                    </a:lnTo>
                    <a:lnTo>
                      <a:pt x="35" y="83"/>
                    </a:lnTo>
                    <a:lnTo>
                      <a:pt x="72" y="61"/>
                    </a:lnTo>
                    <a:lnTo>
                      <a:pt x="88" y="31"/>
                    </a:lnTo>
                    <a:lnTo>
                      <a:pt x="72" y="61"/>
                    </a:lnTo>
                    <a:lnTo>
                      <a:pt x="88" y="51"/>
                    </a:lnTo>
                    <a:lnTo>
                      <a:pt x="88" y="31"/>
                    </a:lnTo>
                    <a:lnTo>
                      <a:pt x="19" y="3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45" name="Freeform 844"/>
              <p:cNvSpPr>
                <a:spLocks/>
              </p:cNvSpPr>
              <p:nvPr/>
            </p:nvSpPr>
            <p:spPr bwMode="auto">
              <a:xfrm>
                <a:off x="5112" y="122"/>
                <a:ext cx="4" cy="5"/>
              </a:xfrm>
              <a:custGeom>
                <a:avLst/>
                <a:gdLst>
                  <a:gd name="T0" fmla="*/ 0 w 69"/>
                  <a:gd name="T1" fmla="*/ 0 h 60"/>
                  <a:gd name="T2" fmla="*/ 0 w 69"/>
                  <a:gd name="T3" fmla="*/ 0 h 60"/>
                  <a:gd name="T4" fmla="*/ 0 w 69"/>
                  <a:gd name="T5" fmla="*/ 0 h 60"/>
                  <a:gd name="T6" fmla="*/ 0 w 69"/>
                  <a:gd name="T7" fmla="*/ 0 h 60"/>
                  <a:gd name="T8" fmla="*/ 0 w 69"/>
                  <a:gd name="T9" fmla="*/ 0 h 60"/>
                  <a:gd name="T10" fmla="*/ 0 w 69"/>
                  <a:gd name="T11" fmla="*/ 0 h 60"/>
                  <a:gd name="T12" fmla="*/ 0 w 69"/>
                  <a:gd name="T13" fmla="*/ 0 h 60"/>
                  <a:gd name="T14" fmla="*/ 0 w 69"/>
                  <a:gd name="T15" fmla="*/ 0 h 60"/>
                  <a:gd name="T16" fmla="*/ 0 w 69"/>
                  <a:gd name="T17" fmla="*/ 0 h 60"/>
                  <a:gd name="T18" fmla="*/ 0 w 69"/>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60"/>
                  <a:gd name="T32" fmla="*/ 69 w 69"/>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60">
                    <a:moveTo>
                      <a:pt x="16" y="0"/>
                    </a:moveTo>
                    <a:lnTo>
                      <a:pt x="0" y="30"/>
                    </a:lnTo>
                    <a:lnTo>
                      <a:pt x="0" y="60"/>
                    </a:lnTo>
                    <a:lnTo>
                      <a:pt x="69" y="60"/>
                    </a:lnTo>
                    <a:lnTo>
                      <a:pt x="69" y="30"/>
                    </a:lnTo>
                    <a:lnTo>
                      <a:pt x="53" y="60"/>
                    </a:lnTo>
                    <a:lnTo>
                      <a:pt x="16" y="0"/>
                    </a:lnTo>
                    <a:lnTo>
                      <a:pt x="0" y="10"/>
                    </a:lnTo>
                    <a:lnTo>
                      <a:pt x="0" y="30"/>
                    </a:lnTo>
                    <a:lnTo>
                      <a:pt x="16"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46" name="Freeform 845"/>
              <p:cNvSpPr>
                <a:spLocks/>
              </p:cNvSpPr>
              <p:nvPr/>
            </p:nvSpPr>
            <p:spPr bwMode="auto">
              <a:xfrm>
                <a:off x="5113" y="120"/>
                <a:ext cx="9" cy="7"/>
              </a:xfrm>
              <a:custGeom>
                <a:avLst/>
                <a:gdLst>
                  <a:gd name="T0" fmla="*/ 0 w 156"/>
                  <a:gd name="T1" fmla="*/ 0 h 84"/>
                  <a:gd name="T2" fmla="*/ 0 w 156"/>
                  <a:gd name="T3" fmla="*/ 0 h 84"/>
                  <a:gd name="T4" fmla="*/ 0 w 156"/>
                  <a:gd name="T5" fmla="*/ 0 h 84"/>
                  <a:gd name="T6" fmla="*/ 0 w 156"/>
                  <a:gd name="T7" fmla="*/ 0 h 84"/>
                  <a:gd name="T8" fmla="*/ 0 w 156"/>
                  <a:gd name="T9" fmla="*/ 0 h 84"/>
                  <a:gd name="T10" fmla="*/ 0 w 156"/>
                  <a:gd name="T11" fmla="*/ 0 h 84"/>
                  <a:gd name="T12" fmla="*/ 0 w 156"/>
                  <a:gd name="T13" fmla="*/ 0 h 84"/>
                  <a:gd name="T14" fmla="*/ 0 w 156"/>
                  <a:gd name="T15" fmla="*/ 0 h 84"/>
                  <a:gd name="T16" fmla="*/ 0 w 156"/>
                  <a:gd name="T17" fmla="*/ 0 h 84"/>
                  <a:gd name="T18" fmla="*/ 0 w 15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84"/>
                  <a:gd name="T32" fmla="*/ 156 w 15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84">
                    <a:moveTo>
                      <a:pt x="46" y="70"/>
                    </a:moveTo>
                    <a:lnTo>
                      <a:pt x="29" y="5"/>
                    </a:lnTo>
                    <a:lnTo>
                      <a:pt x="0" y="24"/>
                    </a:lnTo>
                    <a:lnTo>
                      <a:pt x="37" y="84"/>
                    </a:lnTo>
                    <a:lnTo>
                      <a:pt x="67" y="65"/>
                    </a:lnTo>
                    <a:lnTo>
                      <a:pt x="49" y="0"/>
                    </a:lnTo>
                    <a:lnTo>
                      <a:pt x="66" y="65"/>
                    </a:lnTo>
                    <a:lnTo>
                      <a:pt x="156" y="6"/>
                    </a:lnTo>
                    <a:lnTo>
                      <a:pt x="49" y="0"/>
                    </a:lnTo>
                    <a:lnTo>
                      <a:pt x="46"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47" name="Freeform 846"/>
              <p:cNvSpPr>
                <a:spLocks/>
              </p:cNvSpPr>
              <p:nvPr/>
            </p:nvSpPr>
            <p:spPr bwMode="auto">
              <a:xfrm>
                <a:off x="5110" y="119"/>
                <a:ext cx="6" cy="7"/>
              </a:xfrm>
              <a:custGeom>
                <a:avLst/>
                <a:gdLst>
                  <a:gd name="T0" fmla="*/ 0 w 109"/>
                  <a:gd name="T1" fmla="*/ 0 h 76"/>
                  <a:gd name="T2" fmla="*/ 0 w 109"/>
                  <a:gd name="T3" fmla="*/ 0 h 76"/>
                  <a:gd name="T4" fmla="*/ 0 w 109"/>
                  <a:gd name="T5" fmla="*/ 0 h 76"/>
                  <a:gd name="T6" fmla="*/ 0 w 109"/>
                  <a:gd name="T7" fmla="*/ 0 h 76"/>
                  <a:gd name="T8" fmla="*/ 0 w 109"/>
                  <a:gd name="T9" fmla="*/ 0 h 76"/>
                  <a:gd name="T10" fmla="*/ 0 w 109"/>
                  <a:gd name="T11" fmla="*/ 0 h 76"/>
                  <a:gd name="T12" fmla="*/ 0 60000 65536"/>
                  <a:gd name="T13" fmla="*/ 0 60000 65536"/>
                  <a:gd name="T14" fmla="*/ 0 60000 65536"/>
                  <a:gd name="T15" fmla="*/ 0 60000 65536"/>
                  <a:gd name="T16" fmla="*/ 0 60000 65536"/>
                  <a:gd name="T17" fmla="*/ 0 60000 65536"/>
                  <a:gd name="T18" fmla="*/ 0 w 109"/>
                  <a:gd name="T19" fmla="*/ 0 h 76"/>
                  <a:gd name="T20" fmla="*/ 109 w 109"/>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109" h="76">
                    <a:moveTo>
                      <a:pt x="2" y="36"/>
                    </a:moveTo>
                    <a:lnTo>
                      <a:pt x="0" y="71"/>
                    </a:lnTo>
                    <a:lnTo>
                      <a:pt x="106" y="76"/>
                    </a:lnTo>
                    <a:lnTo>
                      <a:pt x="109" y="6"/>
                    </a:lnTo>
                    <a:lnTo>
                      <a:pt x="3" y="0"/>
                    </a:lnTo>
                    <a:lnTo>
                      <a:pt x="2"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48" name="Freeform 847"/>
              <p:cNvSpPr>
                <a:spLocks/>
              </p:cNvSpPr>
              <p:nvPr/>
            </p:nvSpPr>
            <p:spPr bwMode="auto">
              <a:xfrm>
                <a:off x="5104" y="119"/>
                <a:ext cx="7" cy="8"/>
              </a:xfrm>
              <a:custGeom>
                <a:avLst/>
                <a:gdLst>
                  <a:gd name="T0" fmla="*/ 0 w 116"/>
                  <a:gd name="T1" fmla="*/ 0 h 89"/>
                  <a:gd name="T2" fmla="*/ 0 w 116"/>
                  <a:gd name="T3" fmla="*/ 0 h 89"/>
                  <a:gd name="T4" fmla="*/ 0 w 116"/>
                  <a:gd name="T5" fmla="*/ 0 h 89"/>
                  <a:gd name="T6" fmla="*/ 0 w 116"/>
                  <a:gd name="T7" fmla="*/ 0 h 89"/>
                  <a:gd name="T8" fmla="*/ 0 w 116"/>
                  <a:gd name="T9" fmla="*/ 0 h 89"/>
                  <a:gd name="T10" fmla="*/ 0 w 116"/>
                  <a:gd name="T11" fmla="*/ 0 h 89"/>
                  <a:gd name="T12" fmla="*/ 0 w 116"/>
                  <a:gd name="T13" fmla="*/ 0 h 89"/>
                  <a:gd name="T14" fmla="*/ 0 w 116"/>
                  <a:gd name="T15" fmla="*/ 0 h 89"/>
                  <a:gd name="T16" fmla="*/ 0 w 116"/>
                  <a:gd name="T17" fmla="*/ 0 h 89"/>
                  <a:gd name="T18" fmla="*/ 0 w 116"/>
                  <a:gd name="T19" fmla="*/ 0 h 89"/>
                  <a:gd name="T20" fmla="*/ 0 w 116"/>
                  <a:gd name="T21" fmla="*/ 0 h 89"/>
                  <a:gd name="T22" fmla="*/ 0 w 116"/>
                  <a:gd name="T23" fmla="*/ 0 h 89"/>
                  <a:gd name="T24" fmla="*/ 0 w 116"/>
                  <a:gd name="T25" fmla="*/ 0 h 89"/>
                  <a:gd name="T26" fmla="*/ 0 w 116"/>
                  <a:gd name="T27" fmla="*/ 0 h 89"/>
                  <a:gd name="T28" fmla="*/ 0 w 116"/>
                  <a:gd name="T29" fmla="*/ 0 h 89"/>
                  <a:gd name="T30" fmla="*/ 0 w 116"/>
                  <a:gd name="T31" fmla="*/ 0 h 89"/>
                  <a:gd name="T32" fmla="*/ 0 w 116"/>
                  <a:gd name="T33" fmla="*/ 0 h 89"/>
                  <a:gd name="T34" fmla="*/ 0 w 116"/>
                  <a:gd name="T35" fmla="*/ 0 h 89"/>
                  <a:gd name="T36" fmla="*/ 0 w 116"/>
                  <a:gd name="T37" fmla="*/ 0 h 89"/>
                  <a:gd name="T38" fmla="*/ 0 w 116"/>
                  <a:gd name="T39" fmla="*/ 0 h 89"/>
                  <a:gd name="T40" fmla="*/ 0 w 116"/>
                  <a:gd name="T41" fmla="*/ 0 h 89"/>
                  <a:gd name="T42" fmla="*/ 0 w 116"/>
                  <a:gd name="T43" fmla="*/ 0 h 89"/>
                  <a:gd name="T44" fmla="*/ 0 w 116"/>
                  <a:gd name="T45" fmla="*/ 0 h 89"/>
                  <a:gd name="T46" fmla="*/ 0 w 116"/>
                  <a:gd name="T47" fmla="*/ 0 h 89"/>
                  <a:gd name="T48" fmla="*/ 0 w 116"/>
                  <a:gd name="T49" fmla="*/ 0 h 89"/>
                  <a:gd name="T50" fmla="*/ 0 w 116"/>
                  <a:gd name="T51" fmla="*/ 0 h 89"/>
                  <a:gd name="T52" fmla="*/ 0 w 116"/>
                  <a:gd name="T53" fmla="*/ 0 h 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6"/>
                  <a:gd name="T82" fmla="*/ 0 h 89"/>
                  <a:gd name="T83" fmla="*/ 116 w 116"/>
                  <a:gd name="T84" fmla="*/ 89 h 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6" h="89">
                    <a:moveTo>
                      <a:pt x="55" y="89"/>
                    </a:moveTo>
                    <a:lnTo>
                      <a:pt x="60" y="83"/>
                    </a:lnTo>
                    <a:lnTo>
                      <a:pt x="64" y="79"/>
                    </a:lnTo>
                    <a:lnTo>
                      <a:pt x="67" y="76"/>
                    </a:lnTo>
                    <a:lnTo>
                      <a:pt x="70" y="74"/>
                    </a:lnTo>
                    <a:lnTo>
                      <a:pt x="72" y="73"/>
                    </a:lnTo>
                    <a:lnTo>
                      <a:pt x="74" y="72"/>
                    </a:lnTo>
                    <a:lnTo>
                      <a:pt x="76" y="72"/>
                    </a:lnTo>
                    <a:lnTo>
                      <a:pt x="81" y="72"/>
                    </a:lnTo>
                    <a:lnTo>
                      <a:pt x="82" y="72"/>
                    </a:lnTo>
                    <a:lnTo>
                      <a:pt x="83" y="73"/>
                    </a:lnTo>
                    <a:lnTo>
                      <a:pt x="81" y="71"/>
                    </a:lnTo>
                    <a:lnTo>
                      <a:pt x="116" y="10"/>
                    </a:lnTo>
                    <a:lnTo>
                      <a:pt x="110" y="7"/>
                    </a:lnTo>
                    <a:lnTo>
                      <a:pt x="101" y="4"/>
                    </a:lnTo>
                    <a:lnTo>
                      <a:pt x="89" y="1"/>
                    </a:lnTo>
                    <a:lnTo>
                      <a:pt x="75" y="0"/>
                    </a:lnTo>
                    <a:lnTo>
                      <a:pt x="65" y="1"/>
                    </a:lnTo>
                    <a:lnTo>
                      <a:pt x="56" y="3"/>
                    </a:lnTo>
                    <a:lnTo>
                      <a:pt x="46" y="8"/>
                    </a:lnTo>
                    <a:lnTo>
                      <a:pt x="36" y="12"/>
                    </a:lnTo>
                    <a:lnTo>
                      <a:pt x="27" y="18"/>
                    </a:lnTo>
                    <a:lnTo>
                      <a:pt x="17" y="27"/>
                    </a:lnTo>
                    <a:lnTo>
                      <a:pt x="8" y="35"/>
                    </a:lnTo>
                    <a:lnTo>
                      <a:pt x="0" y="47"/>
                    </a:lnTo>
                    <a:lnTo>
                      <a:pt x="55" y="8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49" name="Freeform 848"/>
              <p:cNvSpPr>
                <a:spLocks/>
              </p:cNvSpPr>
              <p:nvPr/>
            </p:nvSpPr>
            <p:spPr bwMode="auto">
              <a:xfrm>
                <a:off x="5103" y="123"/>
                <a:ext cx="4" cy="7"/>
              </a:xfrm>
              <a:custGeom>
                <a:avLst/>
                <a:gdLst>
                  <a:gd name="T0" fmla="*/ 0 w 73"/>
                  <a:gd name="T1" fmla="*/ 0 h 84"/>
                  <a:gd name="T2" fmla="*/ 0 w 73"/>
                  <a:gd name="T3" fmla="*/ 0 h 84"/>
                  <a:gd name="T4" fmla="*/ 0 w 73"/>
                  <a:gd name="T5" fmla="*/ 0 h 84"/>
                  <a:gd name="T6" fmla="*/ 0 w 73"/>
                  <a:gd name="T7" fmla="*/ 0 h 84"/>
                  <a:gd name="T8" fmla="*/ 0 w 73"/>
                  <a:gd name="T9" fmla="*/ 0 h 84"/>
                  <a:gd name="T10" fmla="*/ 0 w 73"/>
                  <a:gd name="T11" fmla="*/ 0 h 84"/>
                  <a:gd name="T12" fmla="*/ 0 w 73"/>
                  <a:gd name="T13" fmla="*/ 0 h 84"/>
                  <a:gd name="T14" fmla="*/ 0 w 73"/>
                  <a:gd name="T15" fmla="*/ 0 h 84"/>
                  <a:gd name="T16" fmla="*/ 0 w 73"/>
                  <a:gd name="T17" fmla="*/ 0 h 84"/>
                  <a:gd name="T18" fmla="*/ 0 w 73"/>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4"/>
                  <a:gd name="T32" fmla="*/ 73 w 73"/>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4">
                    <a:moveTo>
                      <a:pt x="31" y="84"/>
                    </a:moveTo>
                    <a:lnTo>
                      <a:pt x="49" y="75"/>
                    </a:lnTo>
                    <a:lnTo>
                      <a:pt x="73" y="50"/>
                    </a:lnTo>
                    <a:lnTo>
                      <a:pt x="24" y="0"/>
                    </a:lnTo>
                    <a:lnTo>
                      <a:pt x="0" y="24"/>
                    </a:lnTo>
                    <a:lnTo>
                      <a:pt x="18" y="15"/>
                    </a:lnTo>
                    <a:lnTo>
                      <a:pt x="31" y="84"/>
                    </a:lnTo>
                    <a:lnTo>
                      <a:pt x="41" y="82"/>
                    </a:lnTo>
                    <a:lnTo>
                      <a:pt x="49" y="75"/>
                    </a:lnTo>
                    <a:lnTo>
                      <a:pt x="31" y="8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50" name="Freeform 849"/>
              <p:cNvSpPr>
                <a:spLocks/>
              </p:cNvSpPr>
              <p:nvPr/>
            </p:nvSpPr>
            <p:spPr bwMode="auto">
              <a:xfrm>
                <a:off x="5100" y="124"/>
                <a:ext cx="5" cy="8"/>
              </a:xfrm>
              <a:custGeom>
                <a:avLst/>
                <a:gdLst>
                  <a:gd name="T0" fmla="*/ 0 w 78"/>
                  <a:gd name="T1" fmla="*/ 0 h 83"/>
                  <a:gd name="T2" fmla="*/ 0 w 78"/>
                  <a:gd name="T3" fmla="*/ 0 h 83"/>
                  <a:gd name="T4" fmla="*/ 0 w 78"/>
                  <a:gd name="T5" fmla="*/ 0 h 83"/>
                  <a:gd name="T6" fmla="*/ 0 w 78"/>
                  <a:gd name="T7" fmla="*/ 0 h 83"/>
                  <a:gd name="T8" fmla="*/ 0 w 78"/>
                  <a:gd name="T9" fmla="*/ 0 h 83"/>
                  <a:gd name="T10" fmla="*/ 0 w 78"/>
                  <a:gd name="T11" fmla="*/ 0 h 83"/>
                  <a:gd name="T12" fmla="*/ 0 w 78"/>
                  <a:gd name="T13" fmla="*/ 0 h 83"/>
                  <a:gd name="T14" fmla="*/ 0 w 78"/>
                  <a:gd name="T15" fmla="*/ 0 h 83"/>
                  <a:gd name="T16" fmla="*/ 0 w 78"/>
                  <a:gd name="T17" fmla="*/ 0 h 83"/>
                  <a:gd name="T18" fmla="*/ 0 w 78"/>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3"/>
                  <a:gd name="T32" fmla="*/ 78 w 78"/>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3">
                    <a:moveTo>
                      <a:pt x="9" y="83"/>
                    </a:moveTo>
                    <a:lnTo>
                      <a:pt x="14" y="82"/>
                    </a:lnTo>
                    <a:lnTo>
                      <a:pt x="78" y="69"/>
                    </a:lnTo>
                    <a:lnTo>
                      <a:pt x="65" y="0"/>
                    </a:lnTo>
                    <a:lnTo>
                      <a:pt x="0" y="13"/>
                    </a:lnTo>
                    <a:lnTo>
                      <a:pt x="5" y="13"/>
                    </a:lnTo>
                    <a:lnTo>
                      <a:pt x="9" y="83"/>
                    </a:lnTo>
                    <a:lnTo>
                      <a:pt x="11" y="83"/>
                    </a:lnTo>
                    <a:lnTo>
                      <a:pt x="14" y="82"/>
                    </a:lnTo>
                    <a:lnTo>
                      <a:pt x="9" y="8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51" name="Freeform 850"/>
              <p:cNvSpPr>
                <a:spLocks/>
              </p:cNvSpPr>
              <p:nvPr/>
            </p:nvSpPr>
            <p:spPr bwMode="auto">
              <a:xfrm>
                <a:off x="5097" y="125"/>
                <a:ext cx="4" cy="7"/>
              </a:xfrm>
              <a:custGeom>
                <a:avLst/>
                <a:gdLst>
                  <a:gd name="T0" fmla="*/ 0 w 74"/>
                  <a:gd name="T1" fmla="*/ 0 h 73"/>
                  <a:gd name="T2" fmla="*/ 0 w 74"/>
                  <a:gd name="T3" fmla="*/ 0 h 73"/>
                  <a:gd name="T4" fmla="*/ 0 w 74"/>
                  <a:gd name="T5" fmla="*/ 0 h 73"/>
                  <a:gd name="T6" fmla="*/ 0 w 74"/>
                  <a:gd name="T7" fmla="*/ 0 h 73"/>
                  <a:gd name="T8" fmla="*/ 0 w 74"/>
                  <a:gd name="T9" fmla="*/ 0 h 73"/>
                  <a:gd name="T10" fmla="*/ 0 w 74"/>
                  <a:gd name="T11" fmla="*/ 0 h 73"/>
                  <a:gd name="T12" fmla="*/ 0 w 74"/>
                  <a:gd name="T13" fmla="*/ 0 h 73"/>
                  <a:gd name="T14" fmla="*/ 0 w 74"/>
                  <a:gd name="T15" fmla="*/ 0 h 73"/>
                  <a:gd name="T16" fmla="*/ 0 w 74"/>
                  <a:gd name="T17" fmla="*/ 0 h 73"/>
                  <a:gd name="T18" fmla="*/ 0 w 74"/>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73"/>
                  <a:gd name="T32" fmla="*/ 74 w 7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73">
                    <a:moveTo>
                      <a:pt x="0" y="72"/>
                    </a:moveTo>
                    <a:lnTo>
                      <a:pt x="8" y="73"/>
                    </a:lnTo>
                    <a:lnTo>
                      <a:pt x="74" y="70"/>
                    </a:lnTo>
                    <a:lnTo>
                      <a:pt x="70" y="0"/>
                    </a:lnTo>
                    <a:lnTo>
                      <a:pt x="6" y="2"/>
                    </a:lnTo>
                    <a:lnTo>
                      <a:pt x="13" y="3"/>
                    </a:lnTo>
                    <a:lnTo>
                      <a:pt x="0" y="72"/>
                    </a:lnTo>
                    <a:lnTo>
                      <a:pt x="4" y="73"/>
                    </a:lnTo>
                    <a:lnTo>
                      <a:pt x="8" y="73"/>
                    </a:lnTo>
                    <a:lnTo>
                      <a:pt x="0"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52" name="Freeform 851"/>
              <p:cNvSpPr>
                <a:spLocks/>
              </p:cNvSpPr>
              <p:nvPr/>
            </p:nvSpPr>
            <p:spPr bwMode="auto">
              <a:xfrm>
                <a:off x="5093" y="124"/>
                <a:ext cx="5" cy="8"/>
              </a:xfrm>
              <a:custGeom>
                <a:avLst/>
                <a:gdLst>
                  <a:gd name="T0" fmla="*/ 0 w 86"/>
                  <a:gd name="T1" fmla="*/ 0 h 80"/>
                  <a:gd name="T2" fmla="*/ 0 w 86"/>
                  <a:gd name="T3" fmla="*/ 0 h 80"/>
                  <a:gd name="T4" fmla="*/ 0 w 86"/>
                  <a:gd name="T5" fmla="*/ 0 h 80"/>
                  <a:gd name="T6" fmla="*/ 0 w 86"/>
                  <a:gd name="T7" fmla="*/ 0 h 80"/>
                  <a:gd name="T8" fmla="*/ 0 w 86"/>
                  <a:gd name="T9" fmla="*/ 0 h 80"/>
                  <a:gd name="T10" fmla="*/ 0 w 86"/>
                  <a:gd name="T11" fmla="*/ 0 h 80"/>
                  <a:gd name="T12" fmla="*/ 0 w 86"/>
                  <a:gd name="T13" fmla="*/ 0 h 80"/>
                  <a:gd name="T14" fmla="*/ 0 w 86"/>
                  <a:gd name="T15" fmla="*/ 0 h 80"/>
                  <a:gd name="T16" fmla="*/ 0 w 86"/>
                  <a:gd name="T17" fmla="*/ 0 h 80"/>
                  <a:gd name="T18" fmla="*/ 0 w 86"/>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0"/>
                  <a:gd name="T32" fmla="*/ 86 w 86"/>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0">
                    <a:moveTo>
                      <a:pt x="0" y="58"/>
                    </a:moveTo>
                    <a:lnTo>
                      <a:pt x="20" y="70"/>
                    </a:lnTo>
                    <a:lnTo>
                      <a:pt x="73" y="80"/>
                    </a:lnTo>
                    <a:lnTo>
                      <a:pt x="86" y="11"/>
                    </a:lnTo>
                    <a:lnTo>
                      <a:pt x="33" y="0"/>
                    </a:lnTo>
                    <a:lnTo>
                      <a:pt x="53" y="12"/>
                    </a:lnTo>
                    <a:lnTo>
                      <a:pt x="0" y="58"/>
                    </a:lnTo>
                    <a:lnTo>
                      <a:pt x="9" y="67"/>
                    </a:lnTo>
                    <a:lnTo>
                      <a:pt x="20" y="70"/>
                    </a:lnTo>
                    <a:lnTo>
                      <a:pt x="0" y="5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53" name="Freeform 852"/>
              <p:cNvSpPr>
                <a:spLocks/>
              </p:cNvSpPr>
              <p:nvPr/>
            </p:nvSpPr>
            <p:spPr bwMode="auto">
              <a:xfrm>
                <a:off x="5092" y="123"/>
                <a:ext cx="4" cy="7"/>
              </a:xfrm>
              <a:custGeom>
                <a:avLst/>
                <a:gdLst>
                  <a:gd name="T0" fmla="*/ 0 w 70"/>
                  <a:gd name="T1" fmla="*/ 0 h 76"/>
                  <a:gd name="T2" fmla="*/ 0 w 70"/>
                  <a:gd name="T3" fmla="*/ 0 h 76"/>
                  <a:gd name="T4" fmla="*/ 0 w 70"/>
                  <a:gd name="T5" fmla="*/ 0 h 76"/>
                  <a:gd name="T6" fmla="*/ 0 w 70"/>
                  <a:gd name="T7" fmla="*/ 0 h 76"/>
                  <a:gd name="T8" fmla="*/ 0 w 70"/>
                  <a:gd name="T9" fmla="*/ 0 h 76"/>
                  <a:gd name="T10" fmla="*/ 0 w 70"/>
                  <a:gd name="T11" fmla="*/ 0 h 76"/>
                  <a:gd name="T12" fmla="*/ 0 w 70"/>
                  <a:gd name="T13" fmla="*/ 0 h 76"/>
                  <a:gd name="T14" fmla="*/ 0 w 70"/>
                  <a:gd name="T15" fmla="*/ 0 h 76"/>
                  <a:gd name="T16" fmla="*/ 0 w 70"/>
                  <a:gd name="T17" fmla="*/ 0 h 76"/>
                  <a:gd name="T18" fmla="*/ 0 w 70"/>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76"/>
                  <a:gd name="T32" fmla="*/ 70 w 70"/>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76">
                    <a:moveTo>
                      <a:pt x="9" y="62"/>
                    </a:moveTo>
                    <a:lnTo>
                      <a:pt x="0" y="53"/>
                    </a:lnTo>
                    <a:lnTo>
                      <a:pt x="17" y="76"/>
                    </a:lnTo>
                    <a:lnTo>
                      <a:pt x="70" y="30"/>
                    </a:lnTo>
                    <a:lnTo>
                      <a:pt x="53" y="9"/>
                    </a:lnTo>
                    <a:lnTo>
                      <a:pt x="43" y="0"/>
                    </a:lnTo>
                    <a:lnTo>
                      <a:pt x="53" y="9"/>
                    </a:lnTo>
                    <a:lnTo>
                      <a:pt x="48" y="3"/>
                    </a:lnTo>
                    <a:lnTo>
                      <a:pt x="43" y="0"/>
                    </a:lnTo>
                    <a:lnTo>
                      <a:pt x="9" y="6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54" name="Freeform 853"/>
              <p:cNvSpPr>
                <a:spLocks/>
              </p:cNvSpPr>
              <p:nvPr/>
            </p:nvSpPr>
            <p:spPr bwMode="auto">
              <a:xfrm>
                <a:off x="5088" y="120"/>
                <a:ext cx="6" cy="8"/>
              </a:xfrm>
              <a:custGeom>
                <a:avLst/>
                <a:gdLst>
                  <a:gd name="T0" fmla="*/ 0 w 115"/>
                  <a:gd name="T1" fmla="*/ 0 h 90"/>
                  <a:gd name="T2" fmla="*/ 0 w 115"/>
                  <a:gd name="T3" fmla="*/ 0 h 90"/>
                  <a:gd name="T4" fmla="*/ 0 w 115"/>
                  <a:gd name="T5" fmla="*/ 0 h 90"/>
                  <a:gd name="T6" fmla="*/ 0 w 115"/>
                  <a:gd name="T7" fmla="*/ 0 h 90"/>
                  <a:gd name="T8" fmla="*/ 0 w 115"/>
                  <a:gd name="T9" fmla="*/ 0 h 90"/>
                  <a:gd name="T10" fmla="*/ 0 w 115"/>
                  <a:gd name="T11" fmla="*/ 0 h 90"/>
                  <a:gd name="T12" fmla="*/ 0 w 115"/>
                  <a:gd name="T13" fmla="*/ 0 h 90"/>
                  <a:gd name="T14" fmla="*/ 0 w 115"/>
                  <a:gd name="T15" fmla="*/ 0 h 90"/>
                  <a:gd name="T16" fmla="*/ 0 w 115"/>
                  <a:gd name="T17" fmla="*/ 0 h 90"/>
                  <a:gd name="T18" fmla="*/ 0 w 115"/>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90"/>
                  <a:gd name="T32" fmla="*/ 115 w 115"/>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90">
                    <a:moveTo>
                      <a:pt x="24" y="11"/>
                    </a:moveTo>
                    <a:lnTo>
                      <a:pt x="34" y="63"/>
                    </a:lnTo>
                    <a:lnTo>
                      <a:pt x="81" y="90"/>
                    </a:lnTo>
                    <a:lnTo>
                      <a:pt x="115" y="28"/>
                    </a:lnTo>
                    <a:lnTo>
                      <a:pt x="69" y="0"/>
                    </a:lnTo>
                    <a:lnTo>
                      <a:pt x="79" y="53"/>
                    </a:lnTo>
                    <a:lnTo>
                      <a:pt x="24" y="11"/>
                    </a:lnTo>
                    <a:lnTo>
                      <a:pt x="0" y="43"/>
                    </a:lnTo>
                    <a:lnTo>
                      <a:pt x="34" y="63"/>
                    </a:lnTo>
                    <a:lnTo>
                      <a:pt x="24" y="1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55" name="Freeform 854"/>
              <p:cNvSpPr>
                <a:spLocks/>
              </p:cNvSpPr>
              <p:nvPr/>
            </p:nvSpPr>
            <p:spPr bwMode="auto">
              <a:xfrm>
                <a:off x="5089" y="117"/>
                <a:ext cx="5" cy="8"/>
              </a:xfrm>
              <a:custGeom>
                <a:avLst/>
                <a:gdLst>
                  <a:gd name="T0" fmla="*/ 0 w 79"/>
                  <a:gd name="T1" fmla="*/ 0 h 87"/>
                  <a:gd name="T2" fmla="*/ 0 w 79"/>
                  <a:gd name="T3" fmla="*/ 0 h 87"/>
                  <a:gd name="T4" fmla="*/ 0 w 79"/>
                  <a:gd name="T5" fmla="*/ 0 h 87"/>
                  <a:gd name="T6" fmla="*/ 0 w 79"/>
                  <a:gd name="T7" fmla="*/ 0 h 87"/>
                  <a:gd name="T8" fmla="*/ 0 w 79"/>
                  <a:gd name="T9" fmla="*/ 0 h 87"/>
                  <a:gd name="T10" fmla="*/ 0 w 79"/>
                  <a:gd name="T11" fmla="*/ 0 h 87"/>
                  <a:gd name="T12" fmla="*/ 0 w 79"/>
                  <a:gd name="T13" fmla="*/ 0 h 87"/>
                  <a:gd name="T14" fmla="*/ 0 w 79"/>
                  <a:gd name="T15" fmla="*/ 0 h 87"/>
                  <a:gd name="T16" fmla="*/ 0 w 79"/>
                  <a:gd name="T17" fmla="*/ 0 h 87"/>
                  <a:gd name="T18" fmla="*/ 0 w 79"/>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7"/>
                  <a:gd name="T32" fmla="*/ 79 w 7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7">
                    <a:moveTo>
                      <a:pt x="39" y="0"/>
                    </a:moveTo>
                    <a:lnTo>
                      <a:pt x="23" y="12"/>
                    </a:lnTo>
                    <a:lnTo>
                      <a:pt x="0" y="45"/>
                    </a:lnTo>
                    <a:lnTo>
                      <a:pt x="55" y="87"/>
                    </a:lnTo>
                    <a:lnTo>
                      <a:pt x="79" y="54"/>
                    </a:lnTo>
                    <a:lnTo>
                      <a:pt x="62" y="66"/>
                    </a:lnTo>
                    <a:lnTo>
                      <a:pt x="39" y="0"/>
                    </a:lnTo>
                    <a:lnTo>
                      <a:pt x="29" y="3"/>
                    </a:lnTo>
                    <a:lnTo>
                      <a:pt x="23" y="12"/>
                    </a:lnTo>
                    <a:lnTo>
                      <a:pt x="3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56" name="Freeform 855"/>
              <p:cNvSpPr>
                <a:spLocks/>
              </p:cNvSpPr>
              <p:nvPr/>
            </p:nvSpPr>
            <p:spPr bwMode="auto">
              <a:xfrm>
                <a:off x="5091" y="115"/>
                <a:ext cx="5" cy="8"/>
              </a:xfrm>
              <a:custGeom>
                <a:avLst/>
                <a:gdLst>
                  <a:gd name="T0" fmla="*/ 0 w 82"/>
                  <a:gd name="T1" fmla="*/ 0 h 88"/>
                  <a:gd name="T2" fmla="*/ 0 w 82"/>
                  <a:gd name="T3" fmla="*/ 0 h 88"/>
                  <a:gd name="T4" fmla="*/ 0 w 82"/>
                  <a:gd name="T5" fmla="*/ 0 h 88"/>
                  <a:gd name="T6" fmla="*/ 0 w 82"/>
                  <a:gd name="T7" fmla="*/ 0 h 88"/>
                  <a:gd name="T8" fmla="*/ 0 w 82"/>
                  <a:gd name="T9" fmla="*/ 0 h 88"/>
                  <a:gd name="T10" fmla="*/ 0 w 82"/>
                  <a:gd name="T11" fmla="*/ 0 h 88"/>
                  <a:gd name="T12" fmla="*/ 0 60000 65536"/>
                  <a:gd name="T13" fmla="*/ 0 60000 65536"/>
                  <a:gd name="T14" fmla="*/ 0 60000 65536"/>
                  <a:gd name="T15" fmla="*/ 0 60000 65536"/>
                  <a:gd name="T16" fmla="*/ 0 60000 65536"/>
                  <a:gd name="T17" fmla="*/ 0 60000 65536"/>
                  <a:gd name="T18" fmla="*/ 0 w 82"/>
                  <a:gd name="T19" fmla="*/ 0 h 88"/>
                  <a:gd name="T20" fmla="*/ 82 w 82"/>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82" h="88">
                    <a:moveTo>
                      <a:pt x="71" y="34"/>
                    </a:moveTo>
                    <a:lnTo>
                      <a:pt x="59" y="0"/>
                    </a:lnTo>
                    <a:lnTo>
                      <a:pt x="0" y="22"/>
                    </a:lnTo>
                    <a:lnTo>
                      <a:pt x="23" y="88"/>
                    </a:lnTo>
                    <a:lnTo>
                      <a:pt x="82" y="67"/>
                    </a:lnTo>
                    <a:lnTo>
                      <a:pt x="71"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57" name="Freeform 856"/>
              <p:cNvSpPr>
                <a:spLocks/>
              </p:cNvSpPr>
              <p:nvPr/>
            </p:nvSpPr>
            <p:spPr bwMode="auto">
              <a:xfrm>
                <a:off x="5092" y="109"/>
                <a:ext cx="7" cy="12"/>
              </a:xfrm>
              <a:custGeom>
                <a:avLst/>
                <a:gdLst>
                  <a:gd name="T0" fmla="*/ 0 w 115"/>
                  <a:gd name="T1" fmla="*/ 0 h 132"/>
                  <a:gd name="T2" fmla="*/ 0 w 115"/>
                  <a:gd name="T3" fmla="*/ 0 h 132"/>
                  <a:gd name="T4" fmla="*/ 0 w 115"/>
                  <a:gd name="T5" fmla="*/ 0 h 132"/>
                  <a:gd name="T6" fmla="*/ 0 w 115"/>
                  <a:gd name="T7" fmla="*/ 0 h 132"/>
                  <a:gd name="T8" fmla="*/ 0 w 115"/>
                  <a:gd name="T9" fmla="*/ 0 h 132"/>
                  <a:gd name="T10" fmla="*/ 0 w 115"/>
                  <a:gd name="T11" fmla="*/ 0 h 132"/>
                  <a:gd name="T12" fmla="*/ 0 w 115"/>
                  <a:gd name="T13" fmla="*/ 0 h 132"/>
                  <a:gd name="T14" fmla="*/ 0 w 115"/>
                  <a:gd name="T15" fmla="*/ 0 h 132"/>
                  <a:gd name="T16" fmla="*/ 0 w 115"/>
                  <a:gd name="T17" fmla="*/ 0 h 132"/>
                  <a:gd name="T18" fmla="*/ 0 w 115"/>
                  <a:gd name="T19" fmla="*/ 0 h 132"/>
                  <a:gd name="T20" fmla="*/ 0 w 115"/>
                  <a:gd name="T21" fmla="*/ 0 h 132"/>
                  <a:gd name="T22" fmla="*/ 0 w 115"/>
                  <a:gd name="T23" fmla="*/ 0 h 132"/>
                  <a:gd name="T24" fmla="*/ 0 w 115"/>
                  <a:gd name="T25" fmla="*/ 0 h 132"/>
                  <a:gd name="T26" fmla="*/ 0 w 115"/>
                  <a:gd name="T27" fmla="*/ 0 h 132"/>
                  <a:gd name="T28" fmla="*/ 0 w 115"/>
                  <a:gd name="T29" fmla="*/ 0 h 132"/>
                  <a:gd name="T30" fmla="*/ 0 w 115"/>
                  <a:gd name="T31" fmla="*/ 0 h 132"/>
                  <a:gd name="T32" fmla="*/ 0 w 115"/>
                  <a:gd name="T33" fmla="*/ 0 h 132"/>
                  <a:gd name="T34" fmla="*/ 0 w 115"/>
                  <a:gd name="T35" fmla="*/ 0 h 132"/>
                  <a:gd name="T36" fmla="*/ 0 w 115"/>
                  <a:gd name="T37" fmla="*/ 0 h 132"/>
                  <a:gd name="T38" fmla="*/ 0 w 115"/>
                  <a:gd name="T39" fmla="*/ 0 h 132"/>
                  <a:gd name="T40" fmla="*/ 0 w 115"/>
                  <a:gd name="T41" fmla="*/ 0 h 132"/>
                  <a:gd name="T42" fmla="*/ 0 w 115"/>
                  <a:gd name="T43" fmla="*/ 0 h 132"/>
                  <a:gd name="T44" fmla="*/ 0 w 115"/>
                  <a:gd name="T45" fmla="*/ 0 h 132"/>
                  <a:gd name="T46" fmla="*/ 0 w 115"/>
                  <a:gd name="T47" fmla="*/ 0 h 132"/>
                  <a:gd name="T48" fmla="*/ 0 w 115"/>
                  <a:gd name="T49" fmla="*/ 0 h 132"/>
                  <a:gd name="T50" fmla="*/ 0 w 115"/>
                  <a:gd name="T51" fmla="*/ 0 h 132"/>
                  <a:gd name="T52" fmla="*/ 0 w 115"/>
                  <a:gd name="T53" fmla="*/ 0 h 132"/>
                  <a:gd name="T54" fmla="*/ 0 w 115"/>
                  <a:gd name="T55" fmla="*/ 0 h 132"/>
                  <a:gd name="T56" fmla="*/ 0 w 115"/>
                  <a:gd name="T57" fmla="*/ 0 h 132"/>
                  <a:gd name="T58" fmla="*/ 0 w 115"/>
                  <a:gd name="T59" fmla="*/ 0 h 132"/>
                  <a:gd name="T60" fmla="*/ 0 w 115"/>
                  <a:gd name="T61" fmla="*/ 0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5"/>
                  <a:gd name="T94" fmla="*/ 0 h 132"/>
                  <a:gd name="T95" fmla="*/ 115 w 115"/>
                  <a:gd name="T96" fmla="*/ 132 h 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5" h="132">
                    <a:moveTo>
                      <a:pt x="94" y="0"/>
                    </a:moveTo>
                    <a:lnTo>
                      <a:pt x="73" y="8"/>
                    </a:lnTo>
                    <a:lnTo>
                      <a:pt x="55" y="15"/>
                    </a:lnTo>
                    <a:lnTo>
                      <a:pt x="39" y="23"/>
                    </a:lnTo>
                    <a:lnTo>
                      <a:pt x="26" y="31"/>
                    </a:lnTo>
                    <a:lnTo>
                      <a:pt x="16" y="41"/>
                    </a:lnTo>
                    <a:lnTo>
                      <a:pt x="6" y="53"/>
                    </a:lnTo>
                    <a:lnTo>
                      <a:pt x="1" y="69"/>
                    </a:lnTo>
                    <a:lnTo>
                      <a:pt x="0" y="85"/>
                    </a:lnTo>
                    <a:lnTo>
                      <a:pt x="4" y="100"/>
                    </a:lnTo>
                    <a:lnTo>
                      <a:pt x="10" y="110"/>
                    </a:lnTo>
                    <a:lnTo>
                      <a:pt x="17" y="118"/>
                    </a:lnTo>
                    <a:lnTo>
                      <a:pt x="24" y="124"/>
                    </a:lnTo>
                    <a:lnTo>
                      <a:pt x="32" y="129"/>
                    </a:lnTo>
                    <a:lnTo>
                      <a:pt x="38" y="132"/>
                    </a:lnTo>
                    <a:lnTo>
                      <a:pt x="64" y="67"/>
                    </a:lnTo>
                    <a:lnTo>
                      <a:pt x="66" y="68"/>
                    </a:lnTo>
                    <a:lnTo>
                      <a:pt x="62" y="65"/>
                    </a:lnTo>
                    <a:lnTo>
                      <a:pt x="63" y="66"/>
                    </a:lnTo>
                    <a:lnTo>
                      <a:pt x="64" y="67"/>
                    </a:lnTo>
                    <a:lnTo>
                      <a:pt x="66" y="71"/>
                    </a:lnTo>
                    <a:lnTo>
                      <a:pt x="68" y="77"/>
                    </a:lnTo>
                    <a:lnTo>
                      <a:pt x="67" y="85"/>
                    </a:lnTo>
                    <a:lnTo>
                      <a:pt x="65" y="90"/>
                    </a:lnTo>
                    <a:lnTo>
                      <a:pt x="65" y="91"/>
                    </a:lnTo>
                    <a:lnTo>
                      <a:pt x="67" y="89"/>
                    </a:lnTo>
                    <a:lnTo>
                      <a:pt x="73" y="85"/>
                    </a:lnTo>
                    <a:lnTo>
                      <a:pt x="83" y="81"/>
                    </a:lnTo>
                    <a:lnTo>
                      <a:pt x="96" y="74"/>
                    </a:lnTo>
                    <a:lnTo>
                      <a:pt x="115" y="68"/>
                    </a:lnTo>
                    <a:lnTo>
                      <a:pt x="94"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58" name="Freeform 857"/>
              <p:cNvSpPr>
                <a:spLocks/>
              </p:cNvSpPr>
              <p:nvPr/>
            </p:nvSpPr>
            <p:spPr bwMode="auto">
              <a:xfrm>
                <a:off x="5097" y="106"/>
                <a:ext cx="4" cy="8"/>
              </a:xfrm>
              <a:custGeom>
                <a:avLst/>
                <a:gdLst>
                  <a:gd name="T0" fmla="*/ 0 w 79"/>
                  <a:gd name="T1" fmla="*/ 0 h 89"/>
                  <a:gd name="T2" fmla="*/ 0 w 79"/>
                  <a:gd name="T3" fmla="*/ 0 h 89"/>
                  <a:gd name="T4" fmla="*/ 0 w 79"/>
                  <a:gd name="T5" fmla="*/ 0 h 89"/>
                  <a:gd name="T6" fmla="*/ 0 w 79"/>
                  <a:gd name="T7" fmla="*/ 0 h 89"/>
                  <a:gd name="T8" fmla="*/ 0 w 79"/>
                  <a:gd name="T9" fmla="*/ 0 h 89"/>
                  <a:gd name="T10" fmla="*/ 0 w 79"/>
                  <a:gd name="T11" fmla="*/ 0 h 89"/>
                  <a:gd name="T12" fmla="*/ 0 w 79"/>
                  <a:gd name="T13" fmla="*/ 0 h 89"/>
                  <a:gd name="T14" fmla="*/ 0 w 79"/>
                  <a:gd name="T15" fmla="*/ 0 h 89"/>
                  <a:gd name="T16" fmla="*/ 0 w 79"/>
                  <a:gd name="T17" fmla="*/ 0 h 89"/>
                  <a:gd name="T18" fmla="*/ 0 w 79"/>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9"/>
                  <a:gd name="T32" fmla="*/ 79 w 79"/>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9">
                    <a:moveTo>
                      <a:pt x="45" y="0"/>
                    </a:moveTo>
                    <a:lnTo>
                      <a:pt x="24" y="14"/>
                    </a:lnTo>
                    <a:lnTo>
                      <a:pt x="0" y="47"/>
                    </a:lnTo>
                    <a:lnTo>
                      <a:pt x="56" y="89"/>
                    </a:lnTo>
                    <a:lnTo>
                      <a:pt x="79" y="57"/>
                    </a:lnTo>
                    <a:lnTo>
                      <a:pt x="57" y="71"/>
                    </a:lnTo>
                    <a:lnTo>
                      <a:pt x="45" y="0"/>
                    </a:lnTo>
                    <a:lnTo>
                      <a:pt x="32" y="2"/>
                    </a:lnTo>
                    <a:lnTo>
                      <a:pt x="24" y="14"/>
                    </a:lnTo>
                    <a:lnTo>
                      <a:pt x="45"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59" name="Freeform 858"/>
              <p:cNvSpPr>
                <a:spLocks/>
              </p:cNvSpPr>
              <p:nvPr/>
            </p:nvSpPr>
            <p:spPr bwMode="auto">
              <a:xfrm>
                <a:off x="5099" y="103"/>
                <a:ext cx="12" cy="10"/>
              </a:xfrm>
              <a:custGeom>
                <a:avLst/>
                <a:gdLst>
                  <a:gd name="T0" fmla="*/ 0 w 219"/>
                  <a:gd name="T1" fmla="*/ 0 h 108"/>
                  <a:gd name="T2" fmla="*/ 0 w 219"/>
                  <a:gd name="T3" fmla="*/ 0 h 108"/>
                  <a:gd name="T4" fmla="*/ 0 w 219"/>
                  <a:gd name="T5" fmla="*/ 0 h 108"/>
                  <a:gd name="T6" fmla="*/ 0 w 219"/>
                  <a:gd name="T7" fmla="*/ 0 h 108"/>
                  <a:gd name="T8" fmla="*/ 0 w 219"/>
                  <a:gd name="T9" fmla="*/ 0 h 108"/>
                  <a:gd name="T10" fmla="*/ 0 w 219"/>
                  <a:gd name="T11" fmla="*/ 0 h 108"/>
                  <a:gd name="T12" fmla="*/ 0 w 219"/>
                  <a:gd name="T13" fmla="*/ 0 h 108"/>
                  <a:gd name="T14" fmla="*/ 0 w 219"/>
                  <a:gd name="T15" fmla="*/ 0 h 108"/>
                  <a:gd name="T16" fmla="*/ 0 w 219"/>
                  <a:gd name="T17" fmla="*/ 0 h 108"/>
                  <a:gd name="T18" fmla="*/ 0 w 219"/>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08"/>
                  <a:gd name="T32" fmla="*/ 219 w 219"/>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08">
                    <a:moveTo>
                      <a:pt x="219" y="4"/>
                    </a:moveTo>
                    <a:lnTo>
                      <a:pt x="201" y="2"/>
                    </a:lnTo>
                    <a:lnTo>
                      <a:pt x="0" y="37"/>
                    </a:lnTo>
                    <a:lnTo>
                      <a:pt x="12" y="108"/>
                    </a:lnTo>
                    <a:lnTo>
                      <a:pt x="212" y="73"/>
                    </a:lnTo>
                    <a:lnTo>
                      <a:pt x="193" y="70"/>
                    </a:lnTo>
                    <a:lnTo>
                      <a:pt x="219" y="4"/>
                    </a:lnTo>
                    <a:lnTo>
                      <a:pt x="210" y="0"/>
                    </a:lnTo>
                    <a:lnTo>
                      <a:pt x="201" y="2"/>
                    </a:lnTo>
                    <a:lnTo>
                      <a:pt x="219"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60" name="Freeform 859"/>
              <p:cNvSpPr>
                <a:spLocks/>
              </p:cNvSpPr>
              <p:nvPr/>
            </p:nvSpPr>
            <p:spPr bwMode="auto">
              <a:xfrm>
                <a:off x="5110" y="103"/>
                <a:ext cx="5" cy="9"/>
              </a:xfrm>
              <a:custGeom>
                <a:avLst/>
                <a:gdLst>
                  <a:gd name="T0" fmla="*/ 0 w 97"/>
                  <a:gd name="T1" fmla="*/ 0 h 98"/>
                  <a:gd name="T2" fmla="*/ 0 w 97"/>
                  <a:gd name="T3" fmla="*/ 0 h 98"/>
                  <a:gd name="T4" fmla="*/ 0 w 97"/>
                  <a:gd name="T5" fmla="*/ 0 h 98"/>
                  <a:gd name="T6" fmla="*/ 0 w 97"/>
                  <a:gd name="T7" fmla="*/ 0 h 98"/>
                  <a:gd name="T8" fmla="*/ 0 w 97"/>
                  <a:gd name="T9" fmla="*/ 0 h 98"/>
                  <a:gd name="T10" fmla="*/ 0 w 97"/>
                  <a:gd name="T11" fmla="*/ 0 h 98"/>
                  <a:gd name="T12" fmla="*/ 0 w 97"/>
                  <a:gd name="T13" fmla="*/ 0 h 98"/>
                  <a:gd name="T14" fmla="*/ 0 w 97"/>
                  <a:gd name="T15" fmla="*/ 0 h 98"/>
                  <a:gd name="T16" fmla="*/ 0 w 97"/>
                  <a:gd name="T17" fmla="*/ 0 h 98"/>
                  <a:gd name="T18" fmla="*/ 0 w 97"/>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98"/>
                  <a:gd name="T32" fmla="*/ 97 w 97"/>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98">
                    <a:moveTo>
                      <a:pt x="82" y="28"/>
                    </a:moveTo>
                    <a:lnTo>
                      <a:pt x="97" y="30"/>
                    </a:lnTo>
                    <a:lnTo>
                      <a:pt x="26" y="0"/>
                    </a:lnTo>
                    <a:lnTo>
                      <a:pt x="0" y="66"/>
                    </a:lnTo>
                    <a:lnTo>
                      <a:pt x="71" y="96"/>
                    </a:lnTo>
                    <a:lnTo>
                      <a:pt x="85" y="98"/>
                    </a:lnTo>
                    <a:lnTo>
                      <a:pt x="71" y="96"/>
                    </a:lnTo>
                    <a:lnTo>
                      <a:pt x="78" y="98"/>
                    </a:lnTo>
                    <a:lnTo>
                      <a:pt x="85" y="98"/>
                    </a:lnTo>
                    <a:lnTo>
                      <a:pt x="82" y="2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61" name="Freeform 860"/>
              <p:cNvSpPr>
                <a:spLocks/>
              </p:cNvSpPr>
              <p:nvPr/>
            </p:nvSpPr>
            <p:spPr bwMode="auto">
              <a:xfrm>
                <a:off x="5114" y="105"/>
                <a:ext cx="6" cy="7"/>
              </a:xfrm>
              <a:custGeom>
                <a:avLst/>
                <a:gdLst>
                  <a:gd name="T0" fmla="*/ 0 w 104"/>
                  <a:gd name="T1" fmla="*/ 0 h 73"/>
                  <a:gd name="T2" fmla="*/ 0 w 104"/>
                  <a:gd name="T3" fmla="*/ 0 h 73"/>
                  <a:gd name="T4" fmla="*/ 0 w 104"/>
                  <a:gd name="T5" fmla="*/ 0 h 73"/>
                  <a:gd name="T6" fmla="*/ 0 w 104"/>
                  <a:gd name="T7" fmla="*/ 0 h 73"/>
                  <a:gd name="T8" fmla="*/ 0 w 104"/>
                  <a:gd name="T9" fmla="*/ 0 h 73"/>
                  <a:gd name="T10" fmla="*/ 0 w 104"/>
                  <a:gd name="T11" fmla="*/ 0 h 73"/>
                  <a:gd name="T12" fmla="*/ 0 w 104"/>
                  <a:gd name="T13" fmla="*/ 0 h 73"/>
                  <a:gd name="T14" fmla="*/ 0 w 104"/>
                  <a:gd name="T15" fmla="*/ 0 h 73"/>
                  <a:gd name="T16" fmla="*/ 0 w 104"/>
                  <a:gd name="T17" fmla="*/ 0 h 73"/>
                  <a:gd name="T18" fmla="*/ 0 w 104"/>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73"/>
                  <a:gd name="T32" fmla="*/ 104 w 10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73">
                    <a:moveTo>
                      <a:pt x="27" y="42"/>
                    </a:moveTo>
                    <a:lnTo>
                      <a:pt x="59" y="0"/>
                    </a:lnTo>
                    <a:lnTo>
                      <a:pt x="0" y="3"/>
                    </a:lnTo>
                    <a:lnTo>
                      <a:pt x="3" y="73"/>
                    </a:lnTo>
                    <a:lnTo>
                      <a:pt x="63" y="71"/>
                    </a:lnTo>
                    <a:lnTo>
                      <a:pt x="95" y="28"/>
                    </a:lnTo>
                    <a:lnTo>
                      <a:pt x="63" y="70"/>
                    </a:lnTo>
                    <a:lnTo>
                      <a:pt x="104" y="69"/>
                    </a:lnTo>
                    <a:lnTo>
                      <a:pt x="95" y="28"/>
                    </a:lnTo>
                    <a:lnTo>
                      <a:pt x="27" y="4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62" name="Freeform 861"/>
              <p:cNvSpPr>
                <a:spLocks/>
              </p:cNvSpPr>
              <p:nvPr/>
            </p:nvSpPr>
            <p:spPr bwMode="auto">
              <a:xfrm>
                <a:off x="5115" y="103"/>
                <a:ext cx="5" cy="6"/>
              </a:xfrm>
              <a:custGeom>
                <a:avLst/>
                <a:gdLst>
                  <a:gd name="T0" fmla="*/ 0 w 82"/>
                  <a:gd name="T1" fmla="*/ 0 h 71"/>
                  <a:gd name="T2" fmla="*/ 0 w 82"/>
                  <a:gd name="T3" fmla="*/ 0 h 71"/>
                  <a:gd name="T4" fmla="*/ 0 w 82"/>
                  <a:gd name="T5" fmla="*/ 0 h 71"/>
                  <a:gd name="T6" fmla="*/ 0 w 82"/>
                  <a:gd name="T7" fmla="*/ 0 h 71"/>
                  <a:gd name="T8" fmla="*/ 0 w 82"/>
                  <a:gd name="T9" fmla="*/ 0 h 71"/>
                  <a:gd name="T10" fmla="*/ 0 w 82"/>
                  <a:gd name="T11" fmla="*/ 0 h 71"/>
                  <a:gd name="T12" fmla="*/ 0 w 82"/>
                  <a:gd name="T13" fmla="*/ 0 h 71"/>
                  <a:gd name="T14" fmla="*/ 0 w 82"/>
                  <a:gd name="T15" fmla="*/ 0 h 71"/>
                  <a:gd name="T16" fmla="*/ 0 w 82"/>
                  <a:gd name="T17" fmla="*/ 0 h 71"/>
                  <a:gd name="T18" fmla="*/ 0 w 82"/>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71"/>
                  <a:gd name="T32" fmla="*/ 82 w 82"/>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71">
                    <a:moveTo>
                      <a:pt x="40" y="0"/>
                    </a:moveTo>
                    <a:lnTo>
                      <a:pt x="9" y="43"/>
                    </a:lnTo>
                    <a:lnTo>
                      <a:pt x="14" y="69"/>
                    </a:lnTo>
                    <a:lnTo>
                      <a:pt x="82" y="55"/>
                    </a:lnTo>
                    <a:lnTo>
                      <a:pt x="75" y="28"/>
                    </a:lnTo>
                    <a:lnTo>
                      <a:pt x="44" y="71"/>
                    </a:lnTo>
                    <a:lnTo>
                      <a:pt x="40" y="0"/>
                    </a:lnTo>
                    <a:lnTo>
                      <a:pt x="0" y="3"/>
                    </a:lnTo>
                    <a:lnTo>
                      <a:pt x="9" y="43"/>
                    </a:lnTo>
                    <a:lnTo>
                      <a:pt x="4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63" name="Freeform 862"/>
              <p:cNvSpPr>
                <a:spLocks/>
              </p:cNvSpPr>
              <p:nvPr/>
            </p:nvSpPr>
            <p:spPr bwMode="auto">
              <a:xfrm>
                <a:off x="5117" y="102"/>
                <a:ext cx="7" cy="7"/>
              </a:xfrm>
              <a:custGeom>
                <a:avLst/>
                <a:gdLst>
                  <a:gd name="T0" fmla="*/ 0 w 111"/>
                  <a:gd name="T1" fmla="*/ 0 h 80"/>
                  <a:gd name="T2" fmla="*/ 0 w 111"/>
                  <a:gd name="T3" fmla="*/ 0 h 80"/>
                  <a:gd name="T4" fmla="*/ 0 w 111"/>
                  <a:gd name="T5" fmla="*/ 0 h 80"/>
                  <a:gd name="T6" fmla="*/ 0 w 111"/>
                  <a:gd name="T7" fmla="*/ 0 h 80"/>
                  <a:gd name="T8" fmla="*/ 0 w 111"/>
                  <a:gd name="T9" fmla="*/ 0 h 80"/>
                  <a:gd name="T10" fmla="*/ 0 w 111"/>
                  <a:gd name="T11" fmla="*/ 0 h 80"/>
                  <a:gd name="T12" fmla="*/ 0 60000 65536"/>
                  <a:gd name="T13" fmla="*/ 0 60000 65536"/>
                  <a:gd name="T14" fmla="*/ 0 60000 65536"/>
                  <a:gd name="T15" fmla="*/ 0 60000 65536"/>
                  <a:gd name="T16" fmla="*/ 0 60000 65536"/>
                  <a:gd name="T17" fmla="*/ 0 60000 65536"/>
                  <a:gd name="T18" fmla="*/ 0 w 111"/>
                  <a:gd name="T19" fmla="*/ 0 h 80"/>
                  <a:gd name="T20" fmla="*/ 111 w 111"/>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111" h="80">
                    <a:moveTo>
                      <a:pt x="108" y="36"/>
                    </a:moveTo>
                    <a:lnTo>
                      <a:pt x="106" y="0"/>
                    </a:lnTo>
                    <a:lnTo>
                      <a:pt x="0" y="9"/>
                    </a:lnTo>
                    <a:lnTo>
                      <a:pt x="4" y="80"/>
                    </a:lnTo>
                    <a:lnTo>
                      <a:pt x="111" y="71"/>
                    </a:lnTo>
                    <a:lnTo>
                      <a:pt x="108"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64" name="Freeform 863"/>
              <p:cNvSpPr>
                <a:spLocks/>
              </p:cNvSpPr>
              <p:nvPr/>
            </p:nvSpPr>
            <p:spPr bwMode="auto">
              <a:xfrm>
                <a:off x="5123" y="102"/>
                <a:ext cx="6" cy="8"/>
              </a:xfrm>
              <a:custGeom>
                <a:avLst/>
                <a:gdLst>
                  <a:gd name="T0" fmla="*/ 0 w 105"/>
                  <a:gd name="T1" fmla="*/ 0 h 91"/>
                  <a:gd name="T2" fmla="*/ 0 w 105"/>
                  <a:gd name="T3" fmla="*/ 0 h 91"/>
                  <a:gd name="T4" fmla="*/ 0 w 105"/>
                  <a:gd name="T5" fmla="*/ 0 h 91"/>
                  <a:gd name="T6" fmla="*/ 0 w 105"/>
                  <a:gd name="T7" fmla="*/ 0 h 91"/>
                  <a:gd name="T8" fmla="*/ 0 w 105"/>
                  <a:gd name="T9" fmla="*/ 0 h 91"/>
                  <a:gd name="T10" fmla="*/ 0 w 105"/>
                  <a:gd name="T11" fmla="*/ 0 h 91"/>
                  <a:gd name="T12" fmla="*/ 0 w 105"/>
                  <a:gd name="T13" fmla="*/ 0 h 91"/>
                  <a:gd name="T14" fmla="*/ 0 w 105"/>
                  <a:gd name="T15" fmla="*/ 0 h 91"/>
                  <a:gd name="T16" fmla="*/ 0 w 105"/>
                  <a:gd name="T17" fmla="*/ 0 h 91"/>
                  <a:gd name="T18" fmla="*/ 0 w 105"/>
                  <a:gd name="T19" fmla="*/ 0 h 91"/>
                  <a:gd name="T20" fmla="*/ 0 w 105"/>
                  <a:gd name="T21" fmla="*/ 0 h 91"/>
                  <a:gd name="T22" fmla="*/ 0 w 105"/>
                  <a:gd name="T23" fmla="*/ 0 h 91"/>
                  <a:gd name="T24" fmla="*/ 0 w 105"/>
                  <a:gd name="T25" fmla="*/ 0 h 91"/>
                  <a:gd name="T26" fmla="*/ 0 w 105"/>
                  <a:gd name="T27" fmla="*/ 0 h 91"/>
                  <a:gd name="T28" fmla="*/ 0 w 105"/>
                  <a:gd name="T29" fmla="*/ 0 h 91"/>
                  <a:gd name="T30" fmla="*/ 0 w 105"/>
                  <a:gd name="T31" fmla="*/ 0 h 91"/>
                  <a:gd name="T32" fmla="*/ 0 w 105"/>
                  <a:gd name="T33" fmla="*/ 0 h 91"/>
                  <a:gd name="T34" fmla="*/ 0 w 105"/>
                  <a:gd name="T35" fmla="*/ 0 h 91"/>
                  <a:gd name="T36" fmla="*/ 0 w 105"/>
                  <a:gd name="T37" fmla="*/ 0 h 91"/>
                  <a:gd name="T38" fmla="*/ 0 w 105"/>
                  <a:gd name="T39" fmla="*/ 0 h 91"/>
                  <a:gd name="T40" fmla="*/ 0 w 105"/>
                  <a:gd name="T41" fmla="*/ 0 h 91"/>
                  <a:gd name="T42" fmla="*/ 0 w 105"/>
                  <a:gd name="T43" fmla="*/ 0 h 91"/>
                  <a:gd name="T44" fmla="*/ 0 w 105"/>
                  <a:gd name="T45" fmla="*/ 0 h 91"/>
                  <a:gd name="T46" fmla="*/ 0 w 105"/>
                  <a:gd name="T47" fmla="*/ 0 h 91"/>
                  <a:gd name="T48" fmla="*/ 0 w 105"/>
                  <a:gd name="T49" fmla="*/ 0 h 91"/>
                  <a:gd name="T50" fmla="*/ 0 w 105"/>
                  <a:gd name="T51" fmla="*/ 0 h 91"/>
                  <a:gd name="T52" fmla="*/ 0 w 105"/>
                  <a:gd name="T53" fmla="*/ 0 h 91"/>
                  <a:gd name="T54" fmla="*/ 0 w 105"/>
                  <a:gd name="T55" fmla="*/ 0 h 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5"/>
                  <a:gd name="T85" fmla="*/ 0 h 91"/>
                  <a:gd name="T86" fmla="*/ 105 w 105"/>
                  <a:gd name="T87" fmla="*/ 91 h 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5" h="91">
                    <a:moveTo>
                      <a:pt x="89" y="21"/>
                    </a:moveTo>
                    <a:lnTo>
                      <a:pt x="105" y="26"/>
                    </a:lnTo>
                    <a:lnTo>
                      <a:pt x="95" y="21"/>
                    </a:lnTo>
                    <a:lnTo>
                      <a:pt x="86" y="15"/>
                    </a:lnTo>
                    <a:lnTo>
                      <a:pt x="77" y="12"/>
                    </a:lnTo>
                    <a:lnTo>
                      <a:pt x="67" y="9"/>
                    </a:lnTo>
                    <a:lnTo>
                      <a:pt x="51" y="5"/>
                    </a:lnTo>
                    <a:lnTo>
                      <a:pt x="35" y="1"/>
                    </a:lnTo>
                    <a:lnTo>
                      <a:pt x="22" y="1"/>
                    </a:lnTo>
                    <a:lnTo>
                      <a:pt x="10" y="0"/>
                    </a:lnTo>
                    <a:lnTo>
                      <a:pt x="3" y="1"/>
                    </a:lnTo>
                    <a:lnTo>
                      <a:pt x="0" y="1"/>
                    </a:lnTo>
                    <a:lnTo>
                      <a:pt x="7" y="72"/>
                    </a:lnTo>
                    <a:lnTo>
                      <a:pt x="11" y="72"/>
                    </a:lnTo>
                    <a:lnTo>
                      <a:pt x="19" y="72"/>
                    </a:lnTo>
                    <a:lnTo>
                      <a:pt x="28" y="73"/>
                    </a:lnTo>
                    <a:lnTo>
                      <a:pt x="37" y="74"/>
                    </a:lnTo>
                    <a:lnTo>
                      <a:pt x="49" y="77"/>
                    </a:lnTo>
                    <a:lnTo>
                      <a:pt x="53" y="78"/>
                    </a:lnTo>
                    <a:lnTo>
                      <a:pt x="58" y="81"/>
                    </a:lnTo>
                    <a:lnTo>
                      <a:pt x="62" y="83"/>
                    </a:lnTo>
                    <a:lnTo>
                      <a:pt x="66" y="86"/>
                    </a:lnTo>
                    <a:lnTo>
                      <a:pt x="82" y="91"/>
                    </a:lnTo>
                    <a:lnTo>
                      <a:pt x="66" y="86"/>
                    </a:lnTo>
                    <a:lnTo>
                      <a:pt x="74" y="90"/>
                    </a:lnTo>
                    <a:lnTo>
                      <a:pt x="82" y="91"/>
                    </a:lnTo>
                    <a:lnTo>
                      <a:pt x="89" y="2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65" name="Freeform 864"/>
              <p:cNvSpPr>
                <a:spLocks/>
              </p:cNvSpPr>
              <p:nvPr/>
            </p:nvSpPr>
            <p:spPr bwMode="auto">
              <a:xfrm>
                <a:off x="5128" y="104"/>
                <a:ext cx="5" cy="7"/>
              </a:xfrm>
              <a:custGeom>
                <a:avLst/>
                <a:gdLst>
                  <a:gd name="T0" fmla="*/ 0 w 86"/>
                  <a:gd name="T1" fmla="*/ 0 h 78"/>
                  <a:gd name="T2" fmla="*/ 0 w 86"/>
                  <a:gd name="T3" fmla="*/ 0 h 78"/>
                  <a:gd name="T4" fmla="*/ 0 w 86"/>
                  <a:gd name="T5" fmla="*/ 0 h 78"/>
                  <a:gd name="T6" fmla="*/ 0 w 86"/>
                  <a:gd name="T7" fmla="*/ 0 h 78"/>
                  <a:gd name="T8" fmla="*/ 0 w 86"/>
                  <a:gd name="T9" fmla="*/ 0 h 78"/>
                  <a:gd name="T10" fmla="*/ 0 w 86"/>
                  <a:gd name="T11" fmla="*/ 0 h 78"/>
                  <a:gd name="T12" fmla="*/ 0 w 86"/>
                  <a:gd name="T13" fmla="*/ 0 h 78"/>
                  <a:gd name="T14" fmla="*/ 0 w 86"/>
                  <a:gd name="T15" fmla="*/ 0 h 78"/>
                  <a:gd name="T16" fmla="*/ 0 w 86"/>
                  <a:gd name="T17" fmla="*/ 0 h 78"/>
                  <a:gd name="T18" fmla="*/ 0 w 86"/>
                  <a:gd name="T19" fmla="*/ 0 h 78"/>
                  <a:gd name="T20" fmla="*/ 0 w 86"/>
                  <a:gd name="T21" fmla="*/ 0 h 78"/>
                  <a:gd name="T22" fmla="*/ 0 w 86"/>
                  <a:gd name="T23" fmla="*/ 0 h 78"/>
                  <a:gd name="T24" fmla="*/ 0 w 86"/>
                  <a:gd name="T25" fmla="*/ 0 h 78"/>
                  <a:gd name="T26" fmla="*/ 0 w 86"/>
                  <a:gd name="T27" fmla="*/ 0 h 78"/>
                  <a:gd name="T28" fmla="*/ 0 w 86"/>
                  <a:gd name="T29" fmla="*/ 0 h 78"/>
                  <a:gd name="T30" fmla="*/ 0 w 86"/>
                  <a:gd name="T31" fmla="*/ 0 h 78"/>
                  <a:gd name="T32" fmla="*/ 0 w 86"/>
                  <a:gd name="T33" fmla="*/ 0 h 78"/>
                  <a:gd name="T34" fmla="*/ 0 w 86"/>
                  <a:gd name="T35" fmla="*/ 0 h 78"/>
                  <a:gd name="T36" fmla="*/ 0 w 86"/>
                  <a:gd name="T37" fmla="*/ 0 h 78"/>
                  <a:gd name="T38" fmla="*/ 0 w 86"/>
                  <a:gd name="T39" fmla="*/ 0 h 78"/>
                  <a:gd name="T40" fmla="*/ 0 w 86"/>
                  <a:gd name="T41" fmla="*/ 0 h 78"/>
                  <a:gd name="T42" fmla="*/ 0 w 86"/>
                  <a:gd name="T43" fmla="*/ 0 h 78"/>
                  <a:gd name="T44" fmla="*/ 0 w 86"/>
                  <a:gd name="T45" fmla="*/ 0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78"/>
                  <a:gd name="T71" fmla="*/ 86 w 86"/>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78">
                    <a:moveTo>
                      <a:pt x="83" y="69"/>
                    </a:moveTo>
                    <a:lnTo>
                      <a:pt x="86" y="52"/>
                    </a:lnTo>
                    <a:lnTo>
                      <a:pt x="81" y="35"/>
                    </a:lnTo>
                    <a:lnTo>
                      <a:pt x="73" y="23"/>
                    </a:lnTo>
                    <a:lnTo>
                      <a:pt x="63" y="16"/>
                    </a:lnTo>
                    <a:lnTo>
                      <a:pt x="51" y="9"/>
                    </a:lnTo>
                    <a:lnTo>
                      <a:pt x="38" y="5"/>
                    </a:lnTo>
                    <a:lnTo>
                      <a:pt x="27" y="3"/>
                    </a:lnTo>
                    <a:lnTo>
                      <a:pt x="18" y="1"/>
                    </a:lnTo>
                    <a:lnTo>
                      <a:pt x="10" y="0"/>
                    </a:lnTo>
                    <a:lnTo>
                      <a:pt x="7" y="0"/>
                    </a:lnTo>
                    <a:lnTo>
                      <a:pt x="0" y="70"/>
                    </a:lnTo>
                    <a:lnTo>
                      <a:pt x="2" y="70"/>
                    </a:lnTo>
                    <a:lnTo>
                      <a:pt x="6" y="71"/>
                    </a:lnTo>
                    <a:lnTo>
                      <a:pt x="13" y="72"/>
                    </a:lnTo>
                    <a:lnTo>
                      <a:pt x="21" y="74"/>
                    </a:lnTo>
                    <a:lnTo>
                      <a:pt x="26" y="76"/>
                    </a:lnTo>
                    <a:lnTo>
                      <a:pt x="29" y="78"/>
                    </a:lnTo>
                    <a:lnTo>
                      <a:pt x="25" y="73"/>
                    </a:lnTo>
                    <a:lnTo>
                      <a:pt x="20" y="67"/>
                    </a:lnTo>
                    <a:lnTo>
                      <a:pt x="16" y="56"/>
                    </a:lnTo>
                    <a:lnTo>
                      <a:pt x="19" y="45"/>
                    </a:lnTo>
                    <a:lnTo>
                      <a:pt x="83"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66" name="Freeform 865"/>
              <p:cNvSpPr>
                <a:spLocks/>
              </p:cNvSpPr>
              <p:nvPr/>
            </p:nvSpPr>
            <p:spPr bwMode="auto">
              <a:xfrm>
                <a:off x="5128" y="107"/>
                <a:ext cx="4" cy="7"/>
              </a:xfrm>
              <a:custGeom>
                <a:avLst/>
                <a:gdLst>
                  <a:gd name="T0" fmla="*/ 0 w 70"/>
                  <a:gd name="T1" fmla="*/ 0 h 71"/>
                  <a:gd name="T2" fmla="*/ 0 w 70"/>
                  <a:gd name="T3" fmla="*/ 0 h 71"/>
                  <a:gd name="T4" fmla="*/ 0 w 70"/>
                  <a:gd name="T5" fmla="*/ 0 h 71"/>
                  <a:gd name="T6" fmla="*/ 0 w 70"/>
                  <a:gd name="T7" fmla="*/ 0 h 71"/>
                  <a:gd name="T8" fmla="*/ 0 w 70"/>
                  <a:gd name="T9" fmla="*/ 0 h 71"/>
                  <a:gd name="T10" fmla="*/ 0 w 70"/>
                  <a:gd name="T11" fmla="*/ 0 h 71"/>
                  <a:gd name="T12" fmla="*/ 0 w 70"/>
                  <a:gd name="T13" fmla="*/ 0 h 71"/>
                  <a:gd name="T14" fmla="*/ 0 w 70"/>
                  <a:gd name="T15" fmla="*/ 0 h 71"/>
                  <a:gd name="T16" fmla="*/ 0 w 70"/>
                  <a:gd name="T17" fmla="*/ 0 h 71"/>
                  <a:gd name="T18" fmla="*/ 0 w 7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71"/>
                  <a:gd name="T32" fmla="*/ 70 w 70"/>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71">
                    <a:moveTo>
                      <a:pt x="41" y="71"/>
                    </a:moveTo>
                    <a:lnTo>
                      <a:pt x="58" y="57"/>
                    </a:lnTo>
                    <a:lnTo>
                      <a:pt x="70" y="38"/>
                    </a:lnTo>
                    <a:lnTo>
                      <a:pt x="12" y="0"/>
                    </a:lnTo>
                    <a:lnTo>
                      <a:pt x="0" y="18"/>
                    </a:lnTo>
                    <a:lnTo>
                      <a:pt x="17" y="4"/>
                    </a:lnTo>
                    <a:lnTo>
                      <a:pt x="41" y="71"/>
                    </a:lnTo>
                    <a:lnTo>
                      <a:pt x="52" y="66"/>
                    </a:lnTo>
                    <a:lnTo>
                      <a:pt x="58" y="57"/>
                    </a:lnTo>
                    <a:lnTo>
                      <a:pt x="41"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67" name="Freeform 866"/>
              <p:cNvSpPr>
                <a:spLocks/>
              </p:cNvSpPr>
              <p:nvPr/>
            </p:nvSpPr>
            <p:spPr bwMode="auto">
              <a:xfrm>
                <a:off x="5126" y="108"/>
                <a:ext cx="5" cy="7"/>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w 80"/>
                  <a:gd name="T13" fmla="*/ 0 h 81"/>
                  <a:gd name="T14" fmla="*/ 0 w 80"/>
                  <a:gd name="T15" fmla="*/ 0 h 81"/>
                  <a:gd name="T16" fmla="*/ 0 w 80"/>
                  <a:gd name="T17" fmla="*/ 0 h 81"/>
                  <a:gd name="T18" fmla="*/ 0 w 80"/>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1"/>
                  <a:gd name="T32" fmla="*/ 80 w 8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1">
                    <a:moveTo>
                      <a:pt x="66" y="57"/>
                    </a:moveTo>
                    <a:lnTo>
                      <a:pt x="44" y="81"/>
                    </a:lnTo>
                    <a:lnTo>
                      <a:pt x="80" y="67"/>
                    </a:lnTo>
                    <a:lnTo>
                      <a:pt x="56" y="0"/>
                    </a:lnTo>
                    <a:lnTo>
                      <a:pt x="21" y="14"/>
                    </a:lnTo>
                    <a:lnTo>
                      <a:pt x="0" y="38"/>
                    </a:lnTo>
                    <a:lnTo>
                      <a:pt x="21" y="14"/>
                    </a:lnTo>
                    <a:lnTo>
                      <a:pt x="4" y="21"/>
                    </a:lnTo>
                    <a:lnTo>
                      <a:pt x="0" y="38"/>
                    </a:lnTo>
                    <a:lnTo>
                      <a:pt x="66" y="5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68" name="Freeform 867"/>
              <p:cNvSpPr>
                <a:spLocks/>
              </p:cNvSpPr>
              <p:nvPr/>
            </p:nvSpPr>
            <p:spPr bwMode="auto">
              <a:xfrm>
                <a:off x="5126" y="111"/>
                <a:ext cx="4" cy="4"/>
              </a:xfrm>
              <a:custGeom>
                <a:avLst/>
                <a:gdLst>
                  <a:gd name="T0" fmla="*/ 0 w 72"/>
                  <a:gd name="T1" fmla="*/ 0 h 44"/>
                  <a:gd name="T2" fmla="*/ 0 w 72"/>
                  <a:gd name="T3" fmla="*/ 0 h 44"/>
                  <a:gd name="T4" fmla="*/ 0 w 72"/>
                  <a:gd name="T5" fmla="*/ 0 h 44"/>
                  <a:gd name="T6" fmla="*/ 0 w 72"/>
                  <a:gd name="T7" fmla="*/ 0 h 44"/>
                  <a:gd name="T8" fmla="*/ 0 w 72"/>
                  <a:gd name="T9" fmla="*/ 0 h 44"/>
                  <a:gd name="T10" fmla="*/ 0 w 72"/>
                  <a:gd name="T11" fmla="*/ 0 h 44"/>
                  <a:gd name="T12" fmla="*/ 0 w 72"/>
                  <a:gd name="T13" fmla="*/ 0 h 44"/>
                  <a:gd name="T14" fmla="*/ 0 w 72"/>
                  <a:gd name="T15" fmla="*/ 0 h 44"/>
                  <a:gd name="T16" fmla="*/ 0 w 72"/>
                  <a:gd name="T17" fmla="*/ 0 h 44"/>
                  <a:gd name="T18" fmla="*/ 0 w 72"/>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44"/>
                  <a:gd name="T32" fmla="*/ 72 w 72"/>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44">
                    <a:moveTo>
                      <a:pt x="65" y="44"/>
                    </a:moveTo>
                    <a:lnTo>
                      <a:pt x="66" y="40"/>
                    </a:lnTo>
                    <a:lnTo>
                      <a:pt x="72" y="19"/>
                    </a:lnTo>
                    <a:lnTo>
                      <a:pt x="6" y="0"/>
                    </a:lnTo>
                    <a:lnTo>
                      <a:pt x="0" y="21"/>
                    </a:lnTo>
                    <a:lnTo>
                      <a:pt x="1" y="19"/>
                    </a:lnTo>
                    <a:lnTo>
                      <a:pt x="65" y="44"/>
                    </a:lnTo>
                    <a:lnTo>
                      <a:pt x="66" y="41"/>
                    </a:lnTo>
                    <a:lnTo>
                      <a:pt x="66" y="40"/>
                    </a:lnTo>
                    <a:lnTo>
                      <a:pt x="65" y="4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69" name="Freeform 868"/>
              <p:cNvSpPr>
                <a:spLocks/>
              </p:cNvSpPr>
              <p:nvPr/>
            </p:nvSpPr>
            <p:spPr bwMode="auto">
              <a:xfrm>
                <a:off x="5125" y="112"/>
                <a:ext cx="4" cy="7"/>
              </a:xfrm>
              <a:custGeom>
                <a:avLst/>
                <a:gdLst>
                  <a:gd name="T0" fmla="*/ 0 w 88"/>
                  <a:gd name="T1" fmla="*/ 0 h 72"/>
                  <a:gd name="T2" fmla="*/ 0 w 88"/>
                  <a:gd name="T3" fmla="*/ 0 h 72"/>
                  <a:gd name="T4" fmla="*/ 0 w 88"/>
                  <a:gd name="T5" fmla="*/ 0 h 72"/>
                  <a:gd name="T6" fmla="*/ 0 w 88"/>
                  <a:gd name="T7" fmla="*/ 0 h 72"/>
                  <a:gd name="T8" fmla="*/ 0 w 88"/>
                  <a:gd name="T9" fmla="*/ 0 h 72"/>
                  <a:gd name="T10" fmla="*/ 0 w 88"/>
                  <a:gd name="T11" fmla="*/ 0 h 72"/>
                  <a:gd name="T12" fmla="*/ 0 w 88"/>
                  <a:gd name="T13" fmla="*/ 0 h 72"/>
                  <a:gd name="T14" fmla="*/ 0 w 88"/>
                  <a:gd name="T15" fmla="*/ 0 h 72"/>
                  <a:gd name="T16" fmla="*/ 0 w 88"/>
                  <a:gd name="T17" fmla="*/ 0 h 72"/>
                  <a:gd name="T18" fmla="*/ 0 w 88"/>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2"/>
                  <a:gd name="T32" fmla="*/ 88 w 8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2">
                    <a:moveTo>
                      <a:pt x="49" y="0"/>
                    </a:moveTo>
                    <a:lnTo>
                      <a:pt x="83" y="48"/>
                    </a:lnTo>
                    <a:lnTo>
                      <a:pt x="88" y="32"/>
                    </a:lnTo>
                    <a:lnTo>
                      <a:pt x="24" y="7"/>
                    </a:lnTo>
                    <a:lnTo>
                      <a:pt x="17" y="23"/>
                    </a:lnTo>
                    <a:lnTo>
                      <a:pt x="52" y="71"/>
                    </a:lnTo>
                    <a:lnTo>
                      <a:pt x="17" y="23"/>
                    </a:lnTo>
                    <a:lnTo>
                      <a:pt x="0" y="72"/>
                    </a:lnTo>
                    <a:lnTo>
                      <a:pt x="52" y="71"/>
                    </a:lnTo>
                    <a:lnTo>
                      <a:pt x="4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70" name="Freeform 869"/>
              <p:cNvSpPr>
                <a:spLocks/>
              </p:cNvSpPr>
              <p:nvPr/>
            </p:nvSpPr>
            <p:spPr bwMode="auto">
              <a:xfrm>
                <a:off x="5127" y="112"/>
                <a:ext cx="4" cy="7"/>
              </a:xfrm>
              <a:custGeom>
                <a:avLst/>
                <a:gdLst>
                  <a:gd name="T0" fmla="*/ 0 w 73"/>
                  <a:gd name="T1" fmla="*/ 0 h 74"/>
                  <a:gd name="T2" fmla="*/ 0 w 73"/>
                  <a:gd name="T3" fmla="*/ 0 h 74"/>
                  <a:gd name="T4" fmla="*/ 0 w 73"/>
                  <a:gd name="T5" fmla="*/ 0 h 74"/>
                  <a:gd name="T6" fmla="*/ 0 w 73"/>
                  <a:gd name="T7" fmla="*/ 0 h 74"/>
                  <a:gd name="T8" fmla="*/ 0 w 73"/>
                  <a:gd name="T9" fmla="*/ 0 h 74"/>
                  <a:gd name="T10" fmla="*/ 0 w 73"/>
                  <a:gd name="T11" fmla="*/ 0 h 74"/>
                  <a:gd name="T12" fmla="*/ 0 60000 65536"/>
                  <a:gd name="T13" fmla="*/ 0 60000 65536"/>
                  <a:gd name="T14" fmla="*/ 0 60000 65536"/>
                  <a:gd name="T15" fmla="*/ 0 60000 65536"/>
                  <a:gd name="T16" fmla="*/ 0 60000 65536"/>
                  <a:gd name="T17" fmla="*/ 0 60000 65536"/>
                  <a:gd name="T18" fmla="*/ 0 w 73"/>
                  <a:gd name="T19" fmla="*/ 0 h 74"/>
                  <a:gd name="T20" fmla="*/ 73 w 73"/>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3" h="74">
                    <a:moveTo>
                      <a:pt x="72" y="36"/>
                    </a:moveTo>
                    <a:lnTo>
                      <a:pt x="70" y="0"/>
                    </a:lnTo>
                    <a:lnTo>
                      <a:pt x="0" y="3"/>
                    </a:lnTo>
                    <a:lnTo>
                      <a:pt x="3" y="74"/>
                    </a:lnTo>
                    <a:lnTo>
                      <a:pt x="73" y="71"/>
                    </a:lnTo>
                    <a:lnTo>
                      <a:pt x="72"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71" name="Freeform 870"/>
              <p:cNvSpPr>
                <a:spLocks/>
              </p:cNvSpPr>
              <p:nvPr/>
            </p:nvSpPr>
            <p:spPr bwMode="auto">
              <a:xfrm>
                <a:off x="5131" y="112"/>
                <a:ext cx="5" cy="8"/>
              </a:xfrm>
              <a:custGeom>
                <a:avLst/>
                <a:gdLst>
                  <a:gd name="T0" fmla="*/ 0 w 91"/>
                  <a:gd name="T1" fmla="*/ 0 h 85"/>
                  <a:gd name="T2" fmla="*/ 0 w 91"/>
                  <a:gd name="T3" fmla="*/ 0 h 85"/>
                  <a:gd name="T4" fmla="*/ 0 w 91"/>
                  <a:gd name="T5" fmla="*/ 0 h 85"/>
                  <a:gd name="T6" fmla="*/ 0 w 91"/>
                  <a:gd name="T7" fmla="*/ 0 h 85"/>
                  <a:gd name="T8" fmla="*/ 0 w 91"/>
                  <a:gd name="T9" fmla="*/ 0 h 85"/>
                  <a:gd name="T10" fmla="*/ 0 w 91"/>
                  <a:gd name="T11" fmla="*/ 0 h 85"/>
                  <a:gd name="T12" fmla="*/ 0 w 91"/>
                  <a:gd name="T13" fmla="*/ 0 h 85"/>
                  <a:gd name="T14" fmla="*/ 0 w 91"/>
                  <a:gd name="T15" fmla="*/ 0 h 85"/>
                  <a:gd name="T16" fmla="*/ 0 w 91"/>
                  <a:gd name="T17" fmla="*/ 0 h 85"/>
                  <a:gd name="T18" fmla="*/ 0 w 91"/>
                  <a:gd name="T19" fmla="*/ 0 h 85"/>
                  <a:gd name="T20" fmla="*/ 0 w 91"/>
                  <a:gd name="T21" fmla="*/ 0 h 85"/>
                  <a:gd name="T22" fmla="*/ 0 w 91"/>
                  <a:gd name="T23" fmla="*/ 0 h 85"/>
                  <a:gd name="T24" fmla="*/ 0 w 91"/>
                  <a:gd name="T25" fmla="*/ 0 h 85"/>
                  <a:gd name="T26" fmla="*/ 0 w 91"/>
                  <a:gd name="T27" fmla="*/ 0 h 85"/>
                  <a:gd name="T28" fmla="*/ 0 w 91"/>
                  <a:gd name="T29" fmla="*/ 0 h 85"/>
                  <a:gd name="T30" fmla="*/ 0 w 91"/>
                  <a:gd name="T31" fmla="*/ 0 h 85"/>
                  <a:gd name="T32" fmla="*/ 0 w 91"/>
                  <a:gd name="T33" fmla="*/ 0 h 85"/>
                  <a:gd name="T34" fmla="*/ 0 w 91"/>
                  <a:gd name="T35" fmla="*/ 0 h 85"/>
                  <a:gd name="T36" fmla="*/ 0 w 91"/>
                  <a:gd name="T37" fmla="*/ 0 h 85"/>
                  <a:gd name="T38" fmla="*/ 0 w 91"/>
                  <a:gd name="T39" fmla="*/ 0 h 85"/>
                  <a:gd name="T40" fmla="*/ 0 w 91"/>
                  <a:gd name="T41" fmla="*/ 0 h 85"/>
                  <a:gd name="T42" fmla="*/ 0 w 91"/>
                  <a:gd name="T43" fmla="*/ 0 h 85"/>
                  <a:gd name="T44" fmla="*/ 0 w 91"/>
                  <a:gd name="T45" fmla="*/ 0 h 85"/>
                  <a:gd name="T46" fmla="*/ 0 w 91"/>
                  <a:gd name="T47" fmla="*/ 0 h 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1"/>
                  <a:gd name="T73" fmla="*/ 0 h 85"/>
                  <a:gd name="T74" fmla="*/ 91 w 91"/>
                  <a:gd name="T75" fmla="*/ 85 h 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1" h="85">
                    <a:moveTo>
                      <a:pt x="91" y="25"/>
                    </a:moveTo>
                    <a:lnTo>
                      <a:pt x="90" y="25"/>
                    </a:lnTo>
                    <a:lnTo>
                      <a:pt x="79" y="19"/>
                    </a:lnTo>
                    <a:lnTo>
                      <a:pt x="67" y="14"/>
                    </a:lnTo>
                    <a:lnTo>
                      <a:pt x="55" y="11"/>
                    </a:lnTo>
                    <a:lnTo>
                      <a:pt x="42" y="8"/>
                    </a:lnTo>
                    <a:lnTo>
                      <a:pt x="32" y="5"/>
                    </a:lnTo>
                    <a:lnTo>
                      <a:pt x="23" y="3"/>
                    </a:lnTo>
                    <a:lnTo>
                      <a:pt x="15" y="1"/>
                    </a:lnTo>
                    <a:lnTo>
                      <a:pt x="13" y="0"/>
                    </a:lnTo>
                    <a:lnTo>
                      <a:pt x="0" y="71"/>
                    </a:lnTo>
                    <a:lnTo>
                      <a:pt x="2" y="71"/>
                    </a:lnTo>
                    <a:lnTo>
                      <a:pt x="8" y="72"/>
                    </a:lnTo>
                    <a:lnTo>
                      <a:pt x="17" y="74"/>
                    </a:lnTo>
                    <a:lnTo>
                      <a:pt x="27" y="76"/>
                    </a:lnTo>
                    <a:lnTo>
                      <a:pt x="36" y="79"/>
                    </a:lnTo>
                    <a:lnTo>
                      <a:pt x="46" y="82"/>
                    </a:lnTo>
                    <a:lnTo>
                      <a:pt x="52" y="85"/>
                    </a:lnTo>
                    <a:lnTo>
                      <a:pt x="53" y="84"/>
                    </a:lnTo>
                    <a:lnTo>
                      <a:pt x="52" y="84"/>
                    </a:lnTo>
                    <a:lnTo>
                      <a:pt x="91" y="25"/>
                    </a:lnTo>
                    <a:lnTo>
                      <a:pt x="90" y="25"/>
                    </a:lnTo>
                    <a:lnTo>
                      <a:pt x="91" y="2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72" name="Freeform 871"/>
              <p:cNvSpPr>
                <a:spLocks/>
              </p:cNvSpPr>
              <p:nvPr/>
            </p:nvSpPr>
            <p:spPr bwMode="auto">
              <a:xfrm>
                <a:off x="5134" y="114"/>
                <a:ext cx="6" cy="7"/>
              </a:xfrm>
              <a:custGeom>
                <a:avLst/>
                <a:gdLst>
                  <a:gd name="T0" fmla="*/ 0 w 116"/>
                  <a:gd name="T1" fmla="*/ 0 h 72"/>
                  <a:gd name="T2" fmla="*/ 0 w 116"/>
                  <a:gd name="T3" fmla="*/ 0 h 72"/>
                  <a:gd name="T4" fmla="*/ 0 w 116"/>
                  <a:gd name="T5" fmla="*/ 0 h 72"/>
                  <a:gd name="T6" fmla="*/ 0 w 116"/>
                  <a:gd name="T7" fmla="*/ 0 h 72"/>
                  <a:gd name="T8" fmla="*/ 0 w 116"/>
                  <a:gd name="T9" fmla="*/ 0 h 72"/>
                  <a:gd name="T10" fmla="*/ 0 w 116"/>
                  <a:gd name="T11" fmla="*/ 0 h 72"/>
                  <a:gd name="T12" fmla="*/ 0 w 116"/>
                  <a:gd name="T13" fmla="*/ 0 h 72"/>
                  <a:gd name="T14" fmla="*/ 0 w 116"/>
                  <a:gd name="T15" fmla="*/ 0 h 72"/>
                  <a:gd name="T16" fmla="*/ 0 w 116"/>
                  <a:gd name="T17" fmla="*/ 0 h 72"/>
                  <a:gd name="T18" fmla="*/ 0 w 116"/>
                  <a:gd name="T19" fmla="*/ 0 h 72"/>
                  <a:gd name="T20" fmla="*/ 0 w 116"/>
                  <a:gd name="T21" fmla="*/ 0 h 72"/>
                  <a:gd name="T22" fmla="*/ 0 w 116"/>
                  <a:gd name="T23" fmla="*/ 0 h 72"/>
                  <a:gd name="T24" fmla="*/ 0 w 116"/>
                  <a:gd name="T25" fmla="*/ 0 h 72"/>
                  <a:gd name="T26" fmla="*/ 0 w 116"/>
                  <a:gd name="T27" fmla="*/ 0 h 72"/>
                  <a:gd name="T28" fmla="*/ 0 w 116"/>
                  <a:gd name="T29" fmla="*/ 0 h 72"/>
                  <a:gd name="T30" fmla="*/ 0 w 116"/>
                  <a:gd name="T31" fmla="*/ 0 h 72"/>
                  <a:gd name="T32" fmla="*/ 0 w 116"/>
                  <a:gd name="T33" fmla="*/ 0 h 72"/>
                  <a:gd name="T34" fmla="*/ 0 w 116"/>
                  <a:gd name="T35" fmla="*/ 0 h 72"/>
                  <a:gd name="T36" fmla="*/ 0 w 116"/>
                  <a:gd name="T37" fmla="*/ 0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6"/>
                  <a:gd name="T58" fmla="*/ 0 h 72"/>
                  <a:gd name="T59" fmla="*/ 116 w 11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6" h="72">
                    <a:moveTo>
                      <a:pt x="112" y="0"/>
                    </a:moveTo>
                    <a:lnTo>
                      <a:pt x="109" y="0"/>
                    </a:lnTo>
                    <a:lnTo>
                      <a:pt x="99" y="1"/>
                    </a:lnTo>
                    <a:lnTo>
                      <a:pt x="86" y="1"/>
                    </a:lnTo>
                    <a:lnTo>
                      <a:pt x="70" y="2"/>
                    </a:lnTo>
                    <a:lnTo>
                      <a:pt x="55" y="2"/>
                    </a:lnTo>
                    <a:lnTo>
                      <a:pt x="41" y="1"/>
                    </a:lnTo>
                    <a:lnTo>
                      <a:pt x="33" y="0"/>
                    </a:lnTo>
                    <a:lnTo>
                      <a:pt x="39" y="3"/>
                    </a:lnTo>
                    <a:lnTo>
                      <a:pt x="0" y="62"/>
                    </a:lnTo>
                    <a:lnTo>
                      <a:pt x="21" y="70"/>
                    </a:lnTo>
                    <a:lnTo>
                      <a:pt x="37" y="72"/>
                    </a:lnTo>
                    <a:lnTo>
                      <a:pt x="54" y="72"/>
                    </a:lnTo>
                    <a:lnTo>
                      <a:pt x="71" y="72"/>
                    </a:lnTo>
                    <a:lnTo>
                      <a:pt x="88" y="72"/>
                    </a:lnTo>
                    <a:lnTo>
                      <a:pt x="102" y="71"/>
                    </a:lnTo>
                    <a:lnTo>
                      <a:pt x="112" y="71"/>
                    </a:lnTo>
                    <a:lnTo>
                      <a:pt x="116" y="71"/>
                    </a:lnTo>
                    <a:lnTo>
                      <a:pt x="11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73" name="Freeform 872"/>
              <p:cNvSpPr>
                <a:spLocks/>
              </p:cNvSpPr>
              <p:nvPr/>
            </p:nvSpPr>
            <p:spPr bwMode="auto">
              <a:xfrm>
                <a:off x="5136" y="111"/>
                <a:ext cx="5" cy="9"/>
              </a:xfrm>
              <a:custGeom>
                <a:avLst/>
                <a:gdLst>
                  <a:gd name="T0" fmla="*/ 0 w 90"/>
                  <a:gd name="T1" fmla="*/ 0 h 95"/>
                  <a:gd name="T2" fmla="*/ 0 w 90"/>
                  <a:gd name="T3" fmla="*/ 0 h 95"/>
                  <a:gd name="T4" fmla="*/ 0 w 90"/>
                  <a:gd name="T5" fmla="*/ 0 h 95"/>
                  <a:gd name="T6" fmla="*/ 0 w 90"/>
                  <a:gd name="T7" fmla="*/ 0 h 95"/>
                  <a:gd name="T8" fmla="*/ 0 w 90"/>
                  <a:gd name="T9" fmla="*/ 0 h 95"/>
                  <a:gd name="T10" fmla="*/ 0 w 90"/>
                  <a:gd name="T11" fmla="*/ 0 h 95"/>
                  <a:gd name="T12" fmla="*/ 0 w 90"/>
                  <a:gd name="T13" fmla="*/ 0 h 95"/>
                  <a:gd name="T14" fmla="*/ 0 w 90"/>
                  <a:gd name="T15" fmla="*/ 0 h 95"/>
                  <a:gd name="T16" fmla="*/ 0 w 90"/>
                  <a:gd name="T17" fmla="*/ 0 h 95"/>
                  <a:gd name="T18" fmla="*/ 0 w 9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95"/>
                  <a:gd name="T32" fmla="*/ 90 w 90"/>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95">
                    <a:moveTo>
                      <a:pt x="5" y="67"/>
                    </a:moveTo>
                    <a:lnTo>
                      <a:pt x="0" y="65"/>
                    </a:lnTo>
                    <a:lnTo>
                      <a:pt x="59" y="95"/>
                    </a:lnTo>
                    <a:lnTo>
                      <a:pt x="90" y="32"/>
                    </a:lnTo>
                    <a:lnTo>
                      <a:pt x="31" y="2"/>
                    </a:lnTo>
                    <a:lnTo>
                      <a:pt x="26" y="0"/>
                    </a:lnTo>
                    <a:lnTo>
                      <a:pt x="31" y="2"/>
                    </a:lnTo>
                    <a:lnTo>
                      <a:pt x="29" y="1"/>
                    </a:lnTo>
                    <a:lnTo>
                      <a:pt x="26" y="0"/>
                    </a:lnTo>
                    <a:lnTo>
                      <a:pt x="5"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74" name="Freeform 873"/>
              <p:cNvSpPr>
                <a:spLocks/>
              </p:cNvSpPr>
              <p:nvPr/>
            </p:nvSpPr>
            <p:spPr bwMode="auto">
              <a:xfrm>
                <a:off x="5126" y="109"/>
                <a:ext cx="11" cy="9"/>
              </a:xfrm>
              <a:custGeom>
                <a:avLst/>
                <a:gdLst>
                  <a:gd name="T0" fmla="*/ 0 w 209"/>
                  <a:gd name="T1" fmla="*/ 0 h 90"/>
                  <a:gd name="T2" fmla="*/ 0 w 209"/>
                  <a:gd name="T3" fmla="*/ 0 h 90"/>
                  <a:gd name="T4" fmla="*/ 0 w 209"/>
                  <a:gd name="T5" fmla="*/ 0 h 90"/>
                  <a:gd name="T6" fmla="*/ 0 w 209"/>
                  <a:gd name="T7" fmla="*/ 0 h 90"/>
                  <a:gd name="T8" fmla="*/ 0 w 209"/>
                  <a:gd name="T9" fmla="*/ 0 h 90"/>
                  <a:gd name="T10" fmla="*/ 0 w 209"/>
                  <a:gd name="T11" fmla="*/ 0 h 90"/>
                  <a:gd name="T12" fmla="*/ 0 w 209"/>
                  <a:gd name="T13" fmla="*/ 0 h 90"/>
                  <a:gd name="T14" fmla="*/ 0 w 209"/>
                  <a:gd name="T15" fmla="*/ 0 h 90"/>
                  <a:gd name="T16" fmla="*/ 0 w 209"/>
                  <a:gd name="T17" fmla="*/ 0 h 90"/>
                  <a:gd name="T18" fmla="*/ 0 w 209"/>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90"/>
                  <a:gd name="T32" fmla="*/ 209 w 209"/>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90">
                    <a:moveTo>
                      <a:pt x="127" y="0"/>
                    </a:moveTo>
                    <a:lnTo>
                      <a:pt x="123" y="69"/>
                    </a:lnTo>
                    <a:lnTo>
                      <a:pt x="188" y="90"/>
                    </a:lnTo>
                    <a:lnTo>
                      <a:pt x="209" y="23"/>
                    </a:lnTo>
                    <a:lnTo>
                      <a:pt x="145" y="1"/>
                    </a:lnTo>
                    <a:lnTo>
                      <a:pt x="141" y="70"/>
                    </a:lnTo>
                    <a:lnTo>
                      <a:pt x="127" y="0"/>
                    </a:lnTo>
                    <a:lnTo>
                      <a:pt x="0" y="26"/>
                    </a:lnTo>
                    <a:lnTo>
                      <a:pt x="123" y="69"/>
                    </a:lnTo>
                    <a:lnTo>
                      <a:pt x="12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75" name="Freeform 874"/>
              <p:cNvSpPr>
                <a:spLocks/>
              </p:cNvSpPr>
              <p:nvPr/>
            </p:nvSpPr>
            <p:spPr bwMode="auto">
              <a:xfrm>
                <a:off x="5133" y="108"/>
                <a:ext cx="7" cy="8"/>
              </a:xfrm>
              <a:custGeom>
                <a:avLst/>
                <a:gdLst>
                  <a:gd name="T0" fmla="*/ 0 w 126"/>
                  <a:gd name="T1" fmla="*/ 0 h 81"/>
                  <a:gd name="T2" fmla="*/ 0 w 126"/>
                  <a:gd name="T3" fmla="*/ 0 h 81"/>
                  <a:gd name="T4" fmla="*/ 0 w 126"/>
                  <a:gd name="T5" fmla="*/ 0 h 81"/>
                  <a:gd name="T6" fmla="*/ 0 w 126"/>
                  <a:gd name="T7" fmla="*/ 0 h 81"/>
                  <a:gd name="T8" fmla="*/ 0 w 126"/>
                  <a:gd name="T9" fmla="*/ 0 h 81"/>
                  <a:gd name="T10" fmla="*/ 0 w 126"/>
                  <a:gd name="T11" fmla="*/ 0 h 81"/>
                  <a:gd name="T12" fmla="*/ 0 w 126"/>
                  <a:gd name="T13" fmla="*/ 0 h 81"/>
                  <a:gd name="T14" fmla="*/ 0 w 126"/>
                  <a:gd name="T15" fmla="*/ 0 h 81"/>
                  <a:gd name="T16" fmla="*/ 0 w 126"/>
                  <a:gd name="T17" fmla="*/ 0 h 81"/>
                  <a:gd name="T18" fmla="*/ 0 w 126"/>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81"/>
                  <a:gd name="T32" fmla="*/ 126 w 126"/>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81">
                    <a:moveTo>
                      <a:pt x="34" y="59"/>
                    </a:moveTo>
                    <a:lnTo>
                      <a:pt x="53" y="0"/>
                    </a:lnTo>
                    <a:lnTo>
                      <a:pt x="0" y="11"/>
                    </a:lnTo>
                    <a:lnTo>
                      <a:pt x="14" y="81"/>
                    </a:lnTo>
                    <a:lnTo>
                      <a:pt x="67" y="69"/>
                    </a:lnTo>
                    <a:lnTo>
                      <a:pt x="86" y="12"/>
                    </a:lnTo>
                    <a:lnTo>
                      <a:pt x="67" y="69"/>
                    </a:lnTo>
                    <a:lnTo>
                      <a:pt x="126" y="58"/>
                    </a:lnTo>
                    <a:lnTo>
                      <a:pt x="86" y="12"/>
                    </a:lnTo>
                    <a:lnTo>
                      <a:pt x="34" y="5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76" name="Freeform 875"/>
              <p:cNvSpPr>
                <a:spLocks/>
              </p:cNvSpPr>
              <p:nvPr/>
            </p:nvSpPr>
            <p:spPr bwMode="auto">
              <a:xfrm>
                <a:off x="5133" y="107"/>
                <a:ext cx="5" cy="7"/>
              </a:xfrm>
              <a:custGeom>
                <a:avLst/>
                <a:gdLst>
                  <a:gd name="T0" fmla="*/ 0 w 75"/>
                  <a:gd name="T1" fmla="*/ 0 h 75"/>
                  <a:gd name="T2" fmla="*/ 0 w 75"/>
                  <a:gd name="T3" fmla="*/ 0 h 75"/>
                  <a:gd name="T4" fmla="*/ 0 w 75"/>
                  <a:gd name="T5" fmla="*/ 0 h 75"/>
                  <a:gd name="T6" fmla="*/ 0 w 75"/>
                  <a:gd name="T7" fmla="*/ 0 h 75"/>
                  <a:gd name="T8" fmla="*/ 0 w 75"/>
                  <a:gd name="T9" fmla="*/ 0 h 75"/>
                  <a:gd name="T10" fmla="*/ 0 w 75"/>
                  <a:gd name="T11" fmla="*/ 0 h 75"/>
                  <a:gd name="T12" fmla="*/ 0 60000 65536"/>
                  <a:gd name="T13" fmla="*/ 0 60000 65536"/>
                  <a:gd name="T14" fmla="*/ 0 60000 65536"/>
                  <a:gd name="T15" fmla="*/ 0 60000 65536"/>
                  <a:gd name="T16" fmla="*/ 0 60000 65536"/>
                  <a:gd name="T17" fmla="*/ 0 60000 65536"/>
                  <a:gd name="T18" fmla="*/ 0 w 75"/>
                  <a:gd name="T19" fmla="*/ 0 h 75"/>
                  <a:gd name="T20" fmla="*/ 75 w 7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75" h="75">
                    <a:moveTo>
                      <a:pt x="25" y="23"/>
                    </a:moveTo>
                    <a:lnTo>
                      <a:pt x="0" y="47"/>
                    </a:lnTo>
                    <a:lnTo>
                      <a:pt x="23" y="75"/>
                    </a:lnTo>
                    <a:lnTo>
                      <a:pt x="75" y="28"/>
                    </a:lnTo>
                    <a:lnTo>
                      <a:pt x="51" y="0"/>
                    </a:lnTo>
                    <a:lnTo>
                      <a:pt x="25" y="2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77" name="Freeform 876"/>
              <p:cNvSpPr>
                <a:spLocks/>
              </p:cNvSpPr>
              <p:nvPr/>
            </p:nvSpPr>
            <p:spPr bwMode="auto">
              <a:xfrm>
                <a:off x="5132" y="97"/>
                <a:ext cx="6" cy="14"/>
              </a:xfrm>
              <a:custGeom>
                <a:avLst/>
                <a:gdLst>
                  <a:gd name="T0" fmla="*/ 0 w 99"/>
                  <a:gd name="T1" fmla="*/ 0 h 150"/>
                  <a:gd name="T2" fmla="*/ 0 w 99"/>
                  <a:gd name="T3" fmla="*/ 0 h 150"/>
                  <a:gd name="T4" fmla="*/ 0 w 99"/>
                  <a:gd name="T5" fmla="*/ 0 h 150"/>
                  <a:gd name="T6" fmla="*/ 0 w 99"/>
                  <a:gd name="T7" fmla="*/ 0 h 150"/>
                  <a:gd name="T8" fmla="*/ 0 w 99"/>
                  <a:gd name="T9" fmla="*/ 0 h 150"/>
                  <a:gd name="T10" fmla="*/ 0 w 99"/>
                  <a:gd name="T11" fmla="*/ 0 h 150"/>
                  <a:gd name="T12" fmla="*/ 0 w 99"/>
                  <a:gd name="T13" fmla="*/ 0 h 150"/>
                  <a:gd name="T14" fmla="*/ 0 w 99"/>
                  <a:gd name="T15" fmla="*/ 0 h 150"/>
                  <a:gd name="T16" fmla="*/ 0 w 99"/>
                  <a:gd name="T17" fmla="*/ 0 h 150"/>
                  <a:gd name="T18" fmla="*/ 0 w 99"/>
                  <a:gd name="T19" fmla="*/ 0 h 150"/>
                  <a:gd name="T20" fmla="*/ 0 w 99"/>
                  <a:gd name="T21" fmla="*/ 0 h 150"/>
                  <a:gd name="T22" fmla="*/ 0 w 99"/>
                  <a:gd name="T23" fmla="*/ 0 h 150"/>
                  <a:gd name="T24" fmla="*/ 0 w 99"/>
                  <a:gd name="T25" fmla="*/ 0 h 150"/>
                  <a:gd name="T26" fmla="*/ 0 w 99"/>
                  <a:gd name="T27" fmla="*/ 0 h 150"/>
                  <a:gd name="T28" fmla="*/ 0 w 99"/>
                  <a:gd name="T29" fmla="*/ 0 h 150"/>
                  <a:gd name="T30" fmla="*/ 0 w 99"/>
                  <a:gd name="T31" fmla="*/ 0 h 150"/>
                  <a:gd name="T32" fmla="*/ 0 w 99"/>
                  <a:gd name="T33" fmla="*/ 0 h 150"/>
                  <a:gd name="T34" fmla="*/ 0 w 99"/>
                  <a:gd name="T35" fmla="*/ 0 h 150"/>
                  <a:gd name="T36" fmla="*/ 0 w 99"/>
                  <a:gd name="T37" fmla="*/ 0 h 150"/>
                  <a:gd name="T38" fmla="*/ 0 w 99"/>
                  <a:gd name="T39" fmla="*/ 0 h 150"/>
                  <a:gd name="T40" fmla="*/ 0 w 99"/>
                  <a:gd name="T41" fmla="*/ 0 h 150"/>
                  <a:gd name="T42" fmla="*/ 0 w 99"/>
                  <a:gd name="T43" fmla="*/ 0 h 150"/>
                  <a:gd name="T44" fmla="*/ 0 w 99"/>
                  <a:gd name="T45" fmla="*/ 0 h 150"/>
                  <a:gd name="T46" fmla="*/ 0 w 99"/>
                  <a:gd name="T47" fmla="*/ 0 h 150"/>
                  <a:gd name="T48" fmla="*/ 0 w 99"/>
                  <a:gd name="T49" fmla="*/ 0 h 150"/>
                  <a:gd name="T50" fmla="*/ 0 w 99"/>
                  <a:gd name="T51" fmla="*/ 0 h 150"/>
                  <a:gd name="T52" fmla="*/ 0 w 99"/>
                  <a:gd name="T53" fmla="*/ 0 h 150"/>
                  <a:gd name="T54" fmla="*/ 0 w 99"/>
                  <a:gd name="T55" fmla="*/ 0 h 150"/>
                  <a:gd name="T56" fmla="*/ 0 w 99"/>
                  <a:gd name="T57" fmla="*/ 0 h 150"/>
                  <a:gd name="T58" fmla="*/ 0 w 99"/>
                  <a:gd name="T59" fmla="*/ 0 h 150"/>
                  <a:gd name="T60" fmla="*/ 0 w 99"/>
                  <a:gd name="T61" fmla="*/ 0 h 150"/>
                  <a:gd name="T62" fmla="*/ 0 w 99"/>
                  <a:gd name="T63" fmla="*/ 0 h 150"/>
                  <a:gd name="T64" fmla="*/ 0 w 99"/>
                  <a:gd name="T65" fmla="*/ 0 h 150"/>
                  <a:gd name="T66" fmla="*/ 0 w 99"/>
                  <a:gd name="T67" fmla="*/ 0 h 150"/>
                  <a:gd name="T68" fmla="*/ 0 w 99"/>
                  <a:gd name="T69" fmla="*/ 0 h 150"/>
                  <a:gd name="T70" fmla="*/ 0 w 99"/>
                  <a:gd name="T71" fmla="*/ 0 h 150"/>
                  <a:gd name="T72" fmla="*/ 0 w 99"/>
                  <a:gd name="T73" fmla="*/ 0 h 150"/>
                  <a:gd name="T74" fmla="*/ 0 w 99"/>
                  <a:gd name="T75" fmla="*/ 0 h 150"/>
                  <a:gd name="T76" fmla="*/ 0 w 99"/>
                  <a:gd name="T77" fmla="*/ 0 h 150"/>
                  <a:gd name="T78" fmla="*/ 0 w 99"/>
                  <a:gd name="T79" fmla="*/ 0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9"/>
                  <a:gd name="T121" fmla="*/ 0 h 150"/>
                  <a:gd name="T122" fmla="*/ 99 w 99"/>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9" h="150">
                    <a:moveTo>
                      <a:pt x="89" y="0"/>
                    </a:moveTo>
                    <a:lnTo>
                      <a:pt x="88" y="0"/>
                    </a:lnTo>
                    <a:lnTo>
                      <a:pt x="68" y="4"/>
                    </a:lnTo>
                    <a:lnTo>
                      <a:pt x="51" y="11"/>
                    </a:lnTo>
                    <a:lnTo>
                      <a:pt x="41" y="16"/>
                    </a:lnTo>
                    <a:lnTo>
                      <a:pt x="34" y="21"/>
                    </a:lnTo>
                    <a:lnTo>
                      <a:pt x="27" y="27"/>
                    </a:lnTo>
                    <a:lnTo>
                      <a:pt x="20" y="34"/>
                    </a:lnTo>
                    <a:lnTo>
                      <a:pt x="11" y="47"/>
                    </a:lnTo>
                    <a:lnTo>
                      <a:pt x="5" y="62"/>
                    </a:lnTo>
                    <a:lnTo>
                      <a:pt x="1" y="76"/>
                    </a:lnTo>
                    <a:lnTo>
                      <a:pt x="0" y="90"/>
                    </a:lnTo>
                    <a:lnTo>
                      <a:pt x="1" y="102"/>
                    </a:lnTo>
                    <a:lnTo>
                      <a:pt x="3" y="113"/>
                    </a:lnTo>
                    <a:lnTo>
                      <a:pt x="5" y="124"/>
                    </a:lnTo>
                    <a:lnTo>
                      <a:pt x="8" y="133"/>
                    </a:lnTo>
                    <a:lnTo>
                      <a:pt x="13" y="144"/>
                    </a:lnTo>
                    <a:lnTo>
                      <a:pt x="16" y="150"/>
                    </a:lnTo>
                    <a:lnTo>
                      <a:pt x="77" y="114"/>
                    </a:lnTo>
                    <a:lnTo>
                      <a:pt x="76" y="114"/>
                    </a:lnTo>
                    <a:lnTo>
                      <a:pt x="72" y="107"/>
                    </a:lnTo>
                    <a:lnTo>
                      <a:pt x="71" y="103"/>
                    </a:lnTo>
                    <a:lnTo>
                      <a:pt x="70" y="98"/>
                    </a:lnTo>
                    <a:lnTo>
                      <a:pt x="69" y="94"/>
                    </a:lnTo>
                    <a:lnTo>
                      <a:pt x="69" y="90"/>
                    </a:lnTo>
                    <a:lnTo>
                      <a:pt x="69" y="86"/>
                    </a:lnTo>
                    <a:lnTo>
                      <a:pt x="69" y="84"/>
                    </a:lnTo>
                    <a:lnTo>
                      <a:pt x="70" y="83"/>
                    </a:lnTo>
                    <a:lnTo>
                      <a:pt x="73" y="80"/>
                    </a:lnTo>
                    <a:lnTo>
                      <a:pt x="72" y="80"/>
                    </a:lnTo>
                    <a:lnTo>
                      <a:pt x="74" y="79"/>
                    </a:lnTo>
                    <a:lnTo>
                      <a:pt x="77" y="77"/>
                    </a:lnTo>
                    <a:lnTo>
                      <a:pt x="78" y="77"/>
                    </a:lnTo>
                    <a:lnTo>
                      <a:pt x="87" y="73"/>
                    </a:lnTo>
                    <a:lnTo>
                      <a:pt x="99" y="69"/>
                    </a:lnTo>
                    <a:lnTo>
                      <a:pt x="98" y="70"/>
                    </a:lnTo>
                    <a:lnTo>
                      <a:pt x="89" y="0"/>
                    </a:lnTo>
                    <a:lnTo>
                      <a:pt x="88" y="0"/>
                    </a:lnTo>
                    <a:lnTo>
                      <a:pt x="8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78" name="Freeform 877"/>
              <p:cNvSpPr>
                <a:spLocks/>
              </p:cNvSpPr>
              <p:nvPr/>
            </p:nvSpPr>
            <p:spPr bwMode="auto">
              <a:xfrm>
                <a:off x="5137" y="93"/>
                <a:ext cx="13" cy="10"/>
              </a:xfrm>
              <a:custGeom>
                <a:avLst/>
                <a:gdLst>
                  <a:gd name="T0" fmla="*/ 0 w 225"/>
                  <a:gd name="T1" fmla="*/ 0 h 111"/>
                  <a:gd name="T2" fmla="*/ 0 w 225"/>
                  <a:gd name="T3" fmla="*/ 0 h 111"/>
                  <a:gd name="T4" fmla="*/ 0 w 225"/>
                  <a:gd name="T5" fmla="*/ 0 h 111"/>
                  <a:gd name="T6" fmla="*/ 0 w 225"/>
                  <a:gd name="T7" fmla="*/ 0 h 111"/>
                  <a:gd name="T8" fmla="*/ 0 w 225"/>
                  <a:gd name="T9" fmla="*/ 0 h 111"/>
                  <a:gd name="T10" fmla="*/ 0 w 225"/>
                  <a:gd name="T11" fmla="*/ 0 h 111"/>
                  <a:gd name="T12" fmla="*/ 0 w 225"/>
                  <a:gd name="T13" fmla="*/ 0 h 111"/>
                  <a:gd name="T14" fmla="*/ 0 w 225"/>
                  <a:gd name="T15" fmla="*/ 0 h 111"/>
                  <a:gd name="T16" fmla="*/ 0 w 225"/>
                  <a:gd name="T17" fmla="*/ 0 h 111"/>
                  <a:gd name="T18" fmla="*/ 0 w 225"/>
                  <a:gd name="T19" fmla="*/ 0 h 111"/>
                  <a:gd name="T20" fmla="*/ 0 w 225"/>
                  <a:gd name="T21" fmla="*/ 0 h 111"/>
                  <a:gd name="T22" fmla="*/ 0 w 225"/>
                  <a:gd name="T23" fmla="*/ 0 h 111"/>
                  <a:gd name="T24" fmla="*/ 0 w 225"/>
                  <a:gd name="T25" fmla="*/ 0 h 111"/>
                  <a:gd name="T26" fmla="*/ 0 w 225"/>
                  <a:gd name="T27" fmla="*/ 0 h 111"/>
                  <a:gd name="T28" fmla="*/ 0 w 225"/>
                  <a:gd name="T29" fmla="*/ 0 h 111"/>
                  <a:gd name="T30" fmla="*/ 0 w 225"/>
                  <a:gd name="T31" fmla="*/ 0 h 111"/>
                  <a:gd name="T32" fmla="*/ 0 w 225"/>
                  <a:gd name="T33" fmla="*/ 0 h 111"/>
                  <a:gd name="T34" fmla="*/ 0 w 225"/>
                  <a:gd name="T35" fmla="*/ 0 h 111"/>
                  <a:gd name="T36" fmla="*/ 0 w 225"/>
                  <a:gd name="T37" fmla="*/ 0 h 111"/>
                  <a:gd name="T38" fmla="*/ 0 w 225"/>
                  <a:gd name="T39" fmla="*/ 0 h 111"/>
                  <a:gd name="T40" fmla="*/ 0 w 225"/>
                  <a:gd name="T41" fmla="*/ 0 h 111"/>
                  <a:gd name="T42" fmla="*/ 0 w 225"/>
                  <a:gd name="T43" fmla="*/ 0 h 111"/>
                  <a:gd name="T44" fmla="*/ 0 w 225"/>
                  <a:gd name="T45" fmla="*/ 0 h 111"/>
                  <a:gd name="T46" fmla="*/ 0 w 225"/>
                  <a:gd name="T47" fmla="*/ 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
                  <a:gd name="T73" fmla="*/ 0 h 111"/>
                  <a:gd name="T74" fmla="*/ 225 w 225"/>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 h="111">
                    <a:moveTo>
                      <a:pt x="210" y="0"/>
                    </a:moveTo>
                    <a:lnTo>
                      <a:pt x="208" y="0"/>
                    </a:lnTo>
                    <a:lnTo>
                      <a:pt x="173" y="9"/>
                    </a:lnTo>
                    <a:lnTo>
                      <a:pt x="137" y="17"/>
                    </a:lnTo>
                    <a:lnTo>
                      <a:pt x="102" y="24"/>
                    </a:lnTo>
                    <a:lnTo>
                      <a:pt x="70" y="29"/>
                    </a:lnTo>
                    <a:lnTo>
                      <a:pt x="41" y="34"/>
                    </a:lnTo>
                    <a:lnTo>
                      <a:pt x="20" y="38"/>
                    </a:lnTo>
                    <a:lnTo>
                      <a:pt x="5" y="40"/>
                    </a:lnTo>
                    <a:lnTo>
                      <a:pt x="0" y="41"/>
                    </a:lnTo>
                    <a:lnTo>
                      <a:pt x="9" y="111"/>
                    </a:lnTo>
                    <a:lnTo>
                      <a:pt x="15" y="110"/>
                    </a:lnTo>
                    <a:lnTo>
                      <a:pt x="29" y="108"/>
                    </a:lnTo>
                    <a:lnTo>
                      <a:pt x="52" y="104"/>
                    </a:lnTo>
                    <a:lnTo>
                      <a:pt x="81" y="100"/>
                    </a:lnTo>
                    <a:lnTo>
                      <a:pt x="114" y="93"/>
                    </a:lnTo>
                    <a:lnTo>
                      <a:pt x="150" y="87"/>
                    </a:lnTo>
                    <a:lnTo>
                      <a:pt x="188" y="78"/>
                    </a:lnTo>
                    <a:lnTo>
                      <a:pt x="225" y="70"/>
                    </a:lnTo>
                    <a:lnTo>
                      <a:pt x="224" y="70"/>
                    </a:lnTo>
                    <a:lnTo>
                      <a:pt x="210" y="0"/>
                    </a:lnTo>
                    <a:lnTo>
                      <a:pt x="208" y="0"/>
                    </a:lnTo>
                    <a:lnTo>
                      <a:pt x="21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79" name="Freeform 878"/>
              <p:cNvSpPr>
                <a:spLocks/>
              </p:cNvSpPr>
              <p:nvPr/>
            </p:nvSpPr>
            <p:spPr bwMode="auto">
              <a:xfrm>
                <a:off x="5149" y="87"/>
                <a:ext cx="7" cy="13"/>
              </a:xfrm>
              <a:custGeom>
                <a:avLst/>
                <a:gdLst>
                  <a:gd name="T0" fmla="*/ 0 w 123"/>
                  <a:gd name="T1" fmla="*/ 0 h 144"/>
                  <a:gd name="T2" fmla="*/ 0 w 123"/>
                  <a:gd name="T3" fmla="*/ 0 h 144"/>
                  <a:gd name="T4" fmla="*/ 0 w 123"/>
                  <a:gd name="T5" fmla="*/ 0 h 144"/>
                  <a:gd name="T6" fmla="*/ 0 w 123"/>
                  <a:gd name="T7" fmla="*/ 0 h 144"/>
                  <a:gd name="T8" fmla="*/ 0 w 123"/>
                  <a:gd name="T9" fmla="*/ 0 h 144"/>
                  <a:gd name="T10" fmla="*/ 0 w 123"/>
                  <a:gd name="T11" fmla="*/ 0 h 144"/>
                  <a:gd name="T12" fmla="*/ 0 w 123"/>
                  <a:gd name="T13" fmla="*/ 0 h 144"/>
                  <a:gd name="T14" fmla="*/ 0 w 123"/>
                  <a:gd name="T15" fmla="*/ 0 h 144"/>
                  <a:gd name="T16" fmla="*/ 0 w 123"/>
                  <a:gd name="T17" fmla="*/ 0 h 144"/>
                  <a:gd name="T18" fmla="*/ 0 w 123"/>
                  <a:gd name="T19" fmla="*/ 0 h 144"/>
                  <a:gd name="T20" fmla="*/ 0 w 123"/>
                  <a:gd name="T21" fmla="*/ 0 h 144"/>
                  <a:gd name="T22" fmla="*/ 0 w 123"/>
                  <a:gd name="T23" fmla="*/ 0 h 144"/>
                  <a:gd name="T24" fmla="*/ 0 w 123"/>
                  <a:gd name="T25" fmla="*/ 0 h 144"/>
                  <a:gd name="T26" fmla="*/ 0 w 123"/>
                  <a:gd name="T27" fmla="*/ 0 h 144"/>
                  <a:gd name="T28" fmla="*/ 0 w 123"/>
                  <a:gd name="T29" fmla="*/ 0 h 144"/>
                  <a:gd name="T30" fmla="*/ 0 w 123"/>
                  <a:gd name="T31" fmla="*/ 0 h 144"/>
                  <a:gd name="T32" fmla="*/ 0 w 123"/>
                  <a:gd name="T33" fmla="*/ 0 h 144"/>
                  <a:gd name="T34" fmla="*/ 0 w 123"/>
                  <a:gd name="T35" fmla="*/ 0 h 144"/>
                  <a:gd name="T36" fmla="*/ 0 w 123"/>
                  <a:gd name="T37" fmla="*/ 0 h 144"/>
                  <a:gd name="T38" fmla="*/ 0 w 123"/>
                  <a:gd name="T39" fmla="*/ 0 h 144"/>
                  <a:gd name="T40" fmla="*/ 0 w 123"/>
                  <a:gd name="T41" fmla="*/ 0 h 144"/>
                  <a:gd name="T42" fmla="*/ 0 w 123"/>
                  <a:gd name="T43" fmla="*/ 0 h 144"/>
                  <a:gd name="T44" fmla="*/ 0 w 123"/>
                  <a:gd name="T45" fmla="*/ 0 h 144"/>
                  <a:gd name="T46" fmla="*/ 0 w 123"/>
                  <a:gd name="T47" fmla="*/ 0 h 144"/>
                  <a:gd name="T48" fmla="*/ 0 w 123"/>
                  <a:gd name="T49" fmla="*/ 0 h 144"/>
                  <a:gd name="T50" fmla="*/ 0 w 123"/>
                  <a:gd name="T51" fmla="*/ 0 h 144"/>
                  <a:gd name="T52" fmla="*/ 0 w 123"/>
                  <a:gd name="T53" fmla="*/ 0 h 144"/>
                  <a:gd name="T54" fmla="*/ 0 w 123"/>
                  <a:gd name="T55" fmla="*/ 0 h 144"/>
                  <a:gd name="T56" fmla="*/ 0 w 123"/>
                  <a:gd name="T57" fmla="*/ 0 h 144"/>
                  <a:gd name="T58" fmla="*/ 0 w 123"/>
                  <a:gd name="T59" fmla="*/ 0 h 144"/>
                  <a:gd name="T60" fmla="*/ 0 w 123"/>
                  <a:gd name="T61" fmla="*/ 0 h 144"/>
                  <a:gd name="T62" fmla="*/ 0 w 123"/>
                  <a:gd name="T63" fmla="*/ 0 h 144"/>
                  <a:gd name="T64" fmla="*/ 0 w 123"/>
                  <a:gd name="T65" fmla="*/ 0 h 144"/>
                  <a:gd name="T66" fmla="*/ 0 w 123"/>
                  <a:gd name="T67" fmla="*/ 0 h 144"/>
                  <a:gd name="T68" fmla="*/ 0 w 123"/>
                  <a:gd name="T69" fmla="*/ 0 h 144"/>
                  <a:gd name="T70" fmla="*/ 0 w 123"/>
                  <a:gd name="T71" fmla="*/ 0 h 144"/>
                  <a:gd name="T72" fmla="*/ 0 w 123"/>
                  <a:gd name="T73" fmla="*/ 0 h 144"/>
                  <a:gd name="T74" fmla="*/ 0 w 123"/>
                  <a:gd name="T75" fmla="*/ 0 h 144"/>
                  <a:gd name="T76" fmla="*/ 0 w 123"/>
                  <a:gd name="T77" fmla="*/ 0 h 144"/>
                  <a:gd name="T78" fmla="*/ 0 w 123"/>
                  <a:gd name="T79" fmla="*/ 0 h 144"/>
                  <a:gd name="T80" fmla="*/ 0 w 123"/>
                  <a:gd name="T81" fmla="*/ 0 h 144"/>
                  <a:gd name="T82" fmla="*/ 0 w 123"/>
                  <a:gd name="T83" fmla="*/ 0 h 144"/>
                  <a:gd name="T84" fmla="*/ 0 w 123"/>
                  <a:gd name="T85" fmla="*/ 0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3"/>
                  <a:gd name="T130" fmla="*/ 0 h 144"/>
                  <a:gd name="T131" fmla="*/ 123 w 123"/>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3" h="144">
                    <a:moveTo>
                      <a:pt x="37" y="67"/>
                    </a:moveTo>
                    <a:lnTo>
                      <a:pt x="44" y="70"/>
                    </a:lnTo>
                    <a:lnTo>
                      <a:pt x="51" y="72"/>
                    </a:lnTo>
                    <a:lnTo>
                      <a:pt x="56" y="75"/>
                    </a:lnTo>
                    <a:lnTo>
                      <a:pt x="58" y="76"/>
                    </a:lnTo>
                    <a:lnTo>
                      <a:pt x="59" y="78"/>
                    </a:lnTo>
                    <a:lnTo>
                      <a:pt x="58" y="76"/>
                    </a:lnTo>
                    <a:lnTo>
                      <a:pt x="57" y="73"/>
                    </a:lnTo>
                    <a:lnTo>
                      <a:pt x="55" y="68"/>
                    </a:lnTo>
                    <a:lnTo>
                      <a:pt x="55" y="61"/>
                    </a:lnTo>
                    <a:lnTo>
                      <a:pt x="56" y="56"/>
                    </a:lnTo>
                    <a:lnTo>
                      <a:pt x="58" y="53"/>
                    </a:lnTo>
                    <a:lnTo>
                      <a:pt x="60" y="50"/>
                    </a:lnTo>
                    <a:lnTo>
                      <a:pt x="57" y="52"/>
                    </a:lnTo>
                    <a:lnTo>
                      <a:pt x="52" y="55"/>
                    </a:lnTo>
                    <a:lnTo>
                      <a:pt x="45" y="59"/>
                    </a:lnTo>
                    <a:lnTo>
                      <a:pt x="37" y="63"/>
                    </a:lnTo>
                    <a:lnTo>
                      <a:pt x="28" y="66"/>
                    </a:lnTo>
                    <a:lnTo>
                      <a:pt x="19" y="69"/>
                    </a:lnTo>
                    <a:lnTo>
                      <a:pt x="4" y="73"/>
                    </a:lnTo>
                    <a:lnTo>
                      <a:pt x="0" y="74"/>
                    </a:lnTo>
                    <a:lnTo>
                      <a:pt x="14" y="144"/>
                    </a:lnTo>
                    <a:lnTo>
                      <a:pt x="22" y="142"/>
                    </a:lnTo>
                    <a:lnTo>
                      <a:pt x="39" y="137"/>
                    </a:lnTo>
                    <a:lnTo>
                      <a:pt x="49" y="133"/>
                    </a:lnTo>
                    <a:lnTo>
                      <a:pt x="62" y="129"/>
                    </a:lnTo>
                    <a:lnTo>
                      <a:pt x="74" y="123"/>
                    </a:lnTo>
                    <a:lnTo>
                      <a:pt x="86" y="117"/>
                    </a:lnTo>
                    <a:lnTo>
                      <a:pt x="98" y="110"/>
                    </a:lnTo>
                    <a:lnTo>
                      <a:pt x="108" y="100"/>
                    </a:lnTo>
                    <a:lnTo>
                      <a:pt x="116" y="91"/>
                    </a:lnTo>
                    <a:lnTo>
                      <a:pt x="120" y="82"/>
                    </a:lnTo>
                    <a:lnTo>
                      <a:pt x="123" y="69"/>
                    </a:lnTo>
                    <a:lnTo>
                      <a:pt x="123" y="56"/>
                    </a:lnTo>
                    <a:lnTo>
                      <a:pt x="119" y="44"/>
                    </a:lnTo>
                    <a:lnTo>
                      <a:pt x="114" y="34"/>
                    </a:lnTo>
                    <a:lnTo>
                      <a:pt x="106" y="26"/>
                    </a:lnTo>
                    <a:lnTo>
                      <a:pt x="98" y="19"/>
                    </a:lnTo>
                    <a:lnTo>
                      <a:pt x="90" y="13"/>
                    </a:lnTo>
                    <a:lnTo>
                      <a:pt x="80" y="8"/>
                    </a:lnTo>
                    <a:lnTo>
                      <a:pt x="71" y="4"/>
                    </a:lnTo>
                    <a:lnTo>
                      <a:pt x="60" y="0"/>
                    </a:lnTo>
                    <a:lnTo>
                      <a:pt x="37"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80" name="Freeform 879"/>
              <p:cNvSpPr>
                <a:spLocks/>
              </p:cNvSpPr>
              <p:nvPr/>
            </p:nvSpPr>
            <p:spPr bwMode="auto">
              <a:xfrm>
                <a:off x="5151" y="86"/>
                <a:ext cx="5" cy="7"/>
              </a:xfrm>
              <a:custGeom>
                <a:avLst/>
                <a:gdLst>
                  <a:gd name="T0" fmla="*/ 0 w 80"/>
                  <a:gd name="T1" fmla="*/ 0 h 76"/>
                  <a:gd name="T2" fmla="*/ 0 w 80"/>
                  <a:gd name="T3" fmla="*/ 0 h 76"/>
                  <a:gd name="T4" fmla="*/ 0 w 80"/>
                  <a:gd name="T5" fmla="*/ 0 h 76"/>
                  <a:gd name="T6" fmla="*/ 0 w 80"/>
                  <a:gd name="T7" fmla="*/ 0 h 76"/>
                  <a:gd name="T8" fmla="*/ 0 w 80"/>
                  <a:gd name="T9" fmla="*/ 0 h 76"/>
                  <a:gd name="T10" fmla="*/ 0 w 80"/>
                  <a:gd name="T11" fmla="*/ 0 h 76"/>
                  <a:gd name="T12" fmla="*/ 0 w 80"/>
                  <a:gd name="T13" fmla="*/ 0 h 76"/>
                  <a:gd name="T14" fmla="*/ 0 w 80"/>
                  <a:gd name="T15" fmla="*/ 0 h 76"/>
                  <a:gd name="T16" fmla="*/ 0 w 80"/>
                  <a:gd name="T17" fmla="*/ 0 h 76"/>
                  <a:gd name="T18" fmla="*/ 0 w 80"/>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6"/>
                  <a:gd name="T32" fmla="*/ 80 w 80"/>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6">
                    <a:moveTo>
                      <a:pt x="67" y="1"/>
                    </a:moveTo>
                    <a:lnTo>
                      <a:pt x="71" y="0"/>
                    </a:lnTo>
                    <a:lnTo>
                      <a:pt x="0" y="5"/>
                    </a:lnTo>
                    <a:lnTo>
                      <a:pt x="5" y="76"/>
                    </a:lnTo>
                    <a:lnTo>
                      <a:pt x="76" y="71"/>
                    </a:lnTo>
                    <a:lnTo>
                      <a:pt x="80" y="71"/>
                    </a:lnTo>
                    <a:lnTo>
                      <a:pt x="76" y="71"/>
                    </a:lnTo>
                    <a:lnTo>
                      <a:pt x="78" y="71"/>
                    </a:lnTo>
                    <a:lnTo>
                      <a:pt x="80" y="71"/>
                    </a:lnTo>
                    <a:lnTo>
                      <a:pt x="67"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81" name="Freeform 880"/>
              <p:cNvSpPr>
                <a:spLocks/>
              </p:cNvSpPr>
              <p:nvPr/>
            </p:nvSpPr>
            <p:spPr bwMode="auto">
              <a:xfrm>
                <a:off x="5155" y="83"/>
                <a:ext cx="8" cy="9"/>
              </a:xfrm>
              <a:custGeom>
                <a:avLst/>
                <a:gdLst>
                  <a:gd name="T0" fmla="*/ 0 w 143"/>
                  <a:gd name="T1" fmla="*/ 0 h 99"/>
                  <a:gd name="T2" fmla="*/ 0 w 143"/>
                  <a:gd name="T3" fmla="*/ 0 h 99"/>
                  <a:gd name="T4" fmla="*/ 0 w 143"/>
                  <a:gd name="T5" fmla="*/ 0 h 99"/>
                  <a:gd name="T6" fmla="*/ 0 w 143"/>
                  <a:gd name="T7" fmla="*/ 0 h 99"/>
                  <a:gd name="T8" fmla="*/ 0 w 143"/>
                  <a:gd name="T9" fmla="*/ 0 h 99"/>
                  <a:gd name="T10" fmla="*/ 0 w 143"/>
                  <a:gd name="T11" fmla="*/ 0 h 99"/>
                  <a:gd name="T12" fmla="*/ 0 w 143"/>
                  <a:gd name="T13" fmla="*/ 0 h 99"/>
                  <a:gd name="T14" fmla="*/ 0 w 143"/>
                  <a:gd name="T15" fmla="*/ 0 h 99"/>
                  <a:gd name="T16" fmla="*/ 0 w 143"/>
                  <a:gd name="T17" fmla="*/ 0 h 99"/>
                  <a:gd name="T18" fmla="*/ 0 w 143"/>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99"/>
                  <a:gd name="T32" fmla="*/ 143 w 143"/>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99">
                    <a:moveTo>
                      <a:pt x="135" y="0"/>
                    </a:moveTo>
                    <a:lnTo>
                      <a:pt x="129" y="1"/>
                    </a:lnTo>
                    <a:lnTo>
                      <a:pt x="0" y="29"/>
                    </a:lnTo>
                    <a:lnTo>
                      <a:pt x="13" y="99"/>
                    </a:lnTo>
                    <a:lnTo>
                      <a:pt x="143" y="71"/>
                    </a:lnTo>
                    <a:lnTo>
                      <a:pt x="138" y="72"/>
                    </a:lnTo>
                    <a:lnTo>
                      <a:pt x="135" y="1"/>
                    </a:lnTo>
                    <a:lnTo>
                      <a:pt x="132" y="1"/>
                    </a:lnTo>
                    <a:lnTo>
                      <a:pt x="129" y="1"/>
                    </a:lnTo>
                    <a:lnTo>
                      <a:pt x="135"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82" name="Freeform 881"/>
              <p:cNvSpPr>
                <a:spLocks/>
              </p:cNvSpPr>
              <p:nvPr/>
            </p:nvSpPr>
            <p:spPr bwMode="auto">
              <a:xfrm>
                <a:off x="5163" y="83"/>
                <a:ext cx="7" cy="7"/>
              </a:xfrm>
              <a:custGeom>
                <a:avLst/>
                <a:gdLst>
                  <a:gd name="T0" fmla="*/ 0 w 135"/>
                  <a:gd name="T1" fmla="*/ 0 h 74"/>
                  <a:gd name="T2" fmla="*/ 0 w 135"/>
                  <a:gd name="T3" fmla="*/ 0 h 74"/>
                  <a:gd name="T4" fmla="*/ 0 w 135"/>
                  <a:gd name="T5" fmla="*/ 0 h 74"/>
                  <a:gd name="T6" fmla="*/ 0 w 135"/>
                  <a:gd name="T7" fmla="*/ 0 h 74"/>
                  <a:gd name="T8" fmla="*/ 0 w 135"/>
                  <a:gd name="T9" fmla="*/ 0 h 74"/>
                  <a:gd name="T10" fmla="*/ 0 w 135"/>
                  <a:gd name="T11" fmla="*/ 0 h 74"/>
                  <a:gd name="T12" fmla="*/ 0 w 135"/>
                  <a:gd name="T13" fmla="*/ 0 h 74"/>
                  <a:gd name="T14" fmla="*/ 0 w 135"/>
                  <a:gd name="T15" fmla="*/ 0 h 74"/>
                  <a:gd name="T16" fmla="*/ 0 w 135"/>
                  <a:gd name="T17" fmla="*/ 0 h 74"/>
                  <a:gd name="T18" fmla="*/ 0 w 135"/>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74"/>
                  <a:gd name="T32" fmla="*/ 135 w 135"/>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74">
                    <a:moveTo>
                      <a:pt x="62" y="41"/>
                    </a:moveTo>
                    <a:lnTo>
                      <a:pt x="95" y="0"/>
                    </a:lnTo>
                    <a:lnTo>
                      <a:pt x="0" y="2"/>
                    </a:lnTo>
                    <a:lnTo>
                      <a:pt x="3" y="74"/>
                    </a:lnTo>
                    <a:lnTo>
                      <a:pt x="97" y="71"/>
                    </a:lnTo>
                    <a:lnTo>
                      <a:pt x="130" y="30"/>
                    </a:lnTo>
                    <a:lnTo>
                      <a:pt x="97" y="71"/>
                    </a:lnTo>
                    <a:lnTo>
                      <a:pt x="135" y="70"/>
                    </a:lnTo>
                    <a:lnTo>
                      <a:pt x="130" y="30"/>
                    </a:lnTo>
                    <a:lnTo>
                      <a:pt x="62" y="4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83" name="Freeform 882"/>
              <p:cNvSpPr>
                <a:spLocks/>
              </p:cNvSpPr>
              <p:nvPr/>
            </p:nvSpPr>
            <p:spPr bwMode="auto">
              <a:xfrm>
                <a:off x="5166" y="82"/>
                <a:ext cx="4" cy="5"/>
              </a:xfrm>
              <a:custGeom>
                <a:avLst/>
                <a:gdLst>
                  <a:gd name="T0" fmla="*/ 0 w 75"/>
                  <a:gd name="T1" fmla="*/ 0 h 52"/>
                  <a:gd name="T2" fmla="*/ 0 w 75"/>
                  <a:gd name="T3" fmla="*/ 0 h 52"/>
                  <a:gd name="T4" fmla="*/ 0 w 75"/>
                  <a:gd name="T5" fmla="*/ 0 h 52"/>
                  <a:gd name="T6" fmla="*/ 0 w 75"/>
                  <a:gd name="T7" fmla="*/ 0 h 52"/>
                  <a:gd name="T8" fmla="*/ 0 w 75"/>
                  <a:gd name="T9" fmla="*/ 0 h 52"/>
                  <a:gd name="T10" fmla="*/ 0 w 75"/>
                  <a:gd name="T11" fmla="*/ 0 h 52"/>
                  <a:gd name="T12" fmla="*/ 0 60000 65536"/>
                  <a:gd name="T13" fmla="*/ 0 60000 65536"/>
                  <a:gd name="T14" fmla="*/ 0 60000 65536"/>
                  <a:gd name="T15" fmla="*/ 0 60000 65536"/>
                  <a:gd name="T16" fmla="*/ 0 60000 65536"/>
                  <a:gd name="T17" fmla="*/ 0 60000 65536"/>
                  <a:gd name="T18" fmla="*/ 0 w 75"/>
                  <a:gd name="T19" fmla="*/ 0 h 52"/>
                  <a:gd name="T20" fmla="*/ 75 w 7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75" h="52">
                    <a:moveTo>
                      <a:pt x="35" y="6"/>
                    </a:moveTo>
                    <a:lnTo>
                      <a:pt x="0" y="11"/>
                    </a:lnTo>
                    <a:lnTo>
                      <a:pt x="7" y="52"/>
                    </a:lnTo>
                    <a:lnTo>
                      <a:pt x="75" y="41"/>
                    </a:lnTo>
                    <a:lnTo>
                      <a:pt x="69" y="0"/>
                    </a:lnTo>
                    <a:lnTo>
                      <a:pt x="35" y="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84" name="Freeform 883"/>
              <p:cNvSpPr>
                <a:spLocks/>
              </p:cNvSpPr>
              <p:nvPr/>
            </p:nvSpPr>
            <p:spPr bwMode="auto">
              <a:xfrm>
                <a:off x="5167" y="75"/>
                <a:ext cx="12" cy="11"/>
              </a:xfrm>
              <a:custGeom>
                <a:avLst/>
                <a:gdLst>
                  <a:gd name="T0" fmla="*/ 0 w 220"/>
                  <a:gd name="T1" fmla="*/ 0 h 117"/>
                  <a:gd name="T2" fmla="*/ 0 w 220"/>
                  <a:gd name="T3" fmla="*/ 0 h 117"/>
                  <a:gd name="T4" fmla="*/ 0 w 220"/>
                  <a:gd name="T5" fmla="*/ 0 h 117"/>
                  <a:gd name="T6" fmla="*/ 0 w 220"/>
                  <a:gd name="T7" fmla="*/ 0 h 117"/>
                  <a:gd name="T8" fmla="*/ 0 w 220"/>
                  <a:gd name="T9" fmla="*/ 0 h 117"/>
                  <a:gd name="T10" fmla="*/ 0 w 220"/>
                  <a:gd name="T11" fmla="*/ 0 h 117"/>
                  <a:gd name="T12" fmla="*/ 0 w 220"/>
                  <a:gd name="T13" fmla="*/ 0 h 117"/>
                  <a:gd name="T14" fmla="*/ 0 w 220"/>
                  <a:gd name="T15" fmla="*/ 0 h 117"/>
                  <a:gd name="T16" fmla="*/ 0 w 220"/>
                  <a:gd name="T17" fmla="*/ 0 h 117"/>
                  <a:gd name="T18" fmla="*/ 0 w 220"/>
                  <a:gd name="T19" fmla="*/ 0 h 117"/>
                  <a:gd name="T20" fmla="*/ 0 w 220"/>
                  <a:gd name="T21" fmla="*/ 0 h 117"/>
                  <a:gd name="T22" fmla="*/ 0 w 220"/>
                  <a:gd name="T23" fmla="*/ 0 h 117"/>
                  <a:gd name="T24" fmla="*/ 0 w 220"/>
                  <a:gd name="T25" fmla="*/ 0 h 117"/>
                  <a:gd name="T26" fmla="*/ 0 w 220"/>
                  <a:gd name="T27" fmla="*/ 0 h 117"/>
                  <a:gd name="T28" fmla="*/ 0 w 220"/>
                  <a:gd name="T29" fmla="*/ 0 h 117"/>
                  <a:gd name="T30" fmla="*/ 0 w 220"/>
                  <a:gd name="T31" fmla="*/ 0 h 117"/>
                  <a:gd name="T32" fmla="*/ 0 w 220"/>
                  <a:gd name="T33" fmla="*/ 0 h 117"/>
                  <a:gd name="T34" fmla="*/ 0 w 220"/>
                  <a:gd name="T35" fmla="*/ 0 h 117"/>
                  <a:gd name="T36" fmla="*/ 0 w 220"/>
                  <a:gd name="T37" fmla="*/ 0 h 117"/>
                  <a:gd name="T38" fmla="*/ 0 w 220"/>
                  <a:gd name="T39" fmla="*/ 0 h 117"/>
                  <a:gd name="T40" fmla="*/ 0 w 220"/>
                  <a:gd name="T41" fmla="*/ 0 h 117"/>
                  <a:gd name="T42" fmla="*/ 0 w 220"/>
                  <a:gd name="T43" fmla="*/ 0 h 117"/>
                  <a:gd name="T44" fmla="*/ 0 w 220"/>
                  <a:gd name="T45" fmla="*/ 0 h 117"/>
                  <a:gd name="T46" fmla="*/ 0 w 220"/>
                  <a:gd name="T47" fmla="*/ 0 h 1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
                  <a:gd name="T73" fmla="*/ 0 h 117"/>
                  <a:gd name="T74" fmla="*/ 220 w 220"/>
                  <a:gd name="T75" fmla="*/ 117 h 1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 h="117">
                    <a:moveTo>
                      <a:pt x="220" y="26"/>
                    </a:moveTo>
                    <a:lnTo>
                      <a:pt x="181" y="6"/>
                    </a:lnTo>
                    <a:lnTo>
                      <a:pt x="145" y="16"/>
                    </a:lnTo>
                    <a:lnTo>
                      <a:pt x="111" y="23"/>
                    </a:lnTo>
                    <a:lnTo>
                      <a:pt x="80" y="30"/>
                    </a:lnTo>
                    <a:lnTo>
                      <a:pt x="53" y="36"/>
                    </a:lnTo>
                    <a:lnTo>
                      <a:pt x="32" y="40"/>
                    </a:lnTo>
                    <a:lnTo>
                      <a:pt x="14" y="44"/>
                    </a:lnTo>
                    <a:lnTo>
                      <a:pt x="4" y="47"/>
                    </a:lnTo>
                    <a:lnTo>
                      <a:pt x="0" y="47"/>
                    </a:lnTo>
                    <a:lnTo>
                      <a:pt x="13" y="117"/>
                    </a:lnTo>
                    <a:lnTo>
                      <a:pt x="17" y="116"/>
                    </a:lnTo>
                    <a:lnTo>
                      <a:pt x="27" y="114"/>
                    </a:lnTo>
                    <a:lnTo>
                      <a:pt x="45" y="110"/>
                    </a:lnTo>
                    <a:lnTo>
                      <a:pt x="68" y="105"/>
                    </a:lnTo>
                    <a:lnTo>
                      <a:pt x="95" y="99"/>
                    </a:lnTo>
                    <a:lnTo>
                      <a:pt x="126" y="93"/>
                    </a:lnTo>
                    <a:lnTo>
                      <a:pt x="160" y="84"/>
                    </a:lnTo>
                    <a:lnTo>
                      <a:pt x="197" y="75"/>
                    </a:lnTo>
                    <a:lnTo>
                      <a:pt x="158" y="55"/>
                    </a:lnTo>
                    <a:lnTo>
                      <a:pt x="220" y="26"/>
                    </a:lnTo>
                    <a:lnTo>
                      <a:pt x="209" y="0"/>
                    </a:lnTo>
                    <a:lnTo>
                      <a:pt x="181" y="6"/>
                    </a:lnTo>
                    <a:lnTo>
                      <a:pt x="220" y="2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85" name="Freeform 884"/>
              <p:cNvSpPr>
                <a:spLocks/>
              </p:cNvSpPr>
              <p:nvPr/>
            </p:nvSpPr>
            <p:spPr bwMode="auto">
              <a:xfrm>
                <a:off x="5176" y="74"/>
                <a:ext cx="13" cy="9"/>
              </a:xfrm>
              <a:custGeom>
                <a:avLst/>
                <a:gdLst>
                  <a:gd name="T0" fmla="*/ 0 w 240"/>
                  <a:gd name="T1" fmla="*/ 0 h 99"/>
                  <a:gd name="T2" fmla="*/ 0 w 240"/>
                  <a:gd name="T3" fmla="*/ 0 h 99"/>
                  <a:gd name="T4" fmla="*/ 0 w 240"/>
                  <a:gd name="T5" fmla="*/ 0 h 99"/>
                  <a:gd name="T6" fmla="*/ 0 w 240"/>
                  <a:gd name="T7" fmla="*/ 0 h 99"/>
                  <a:gd name="T8" fmla="*/ 0 w 240"/>
                  <a:gd name="T9" fmla="*/ 0 h 99"/>
                  <a:gd name="T10" fmla="*/ 0 w 240"/>
                  <a:gd name="T11" fmla="*/ 0 h 99"/>
                  <a:gd name="T12" fmla="*/ 0 w 240"/>
                  <a:gd name="T13" fmla="*/ 0 h 99"/>
                  <a:gd name="T14" fmla="*/ 0 w 240"/>
                  <a:gd name="T15" fmla="*/ 0 h 99"/>
                  <a:gd name="T16" fmla="*/ 0 w 240"/>
                  <a:gd name="T17" fmla="*/ 0 h 99"/>
                  <a:gd name="T18" fmla="*/ 0 w 240"/>
                  <a:gd name="T19" fmla="*/ 0 h 99"/>
                  <a:gd name="T20" fmla="*/ 0 w 240"/>
                  <a:gd name="T21" fmla="*/ 0 h 99"/>
                  <a:gd name="T22" fmla="*/ 0 w 240"/>
                  <a:gd name="T23" fmla="*/ 0 h 99"/>
                  <a:gd name="T24" fmla="*/ 0 w 240"/>
                  <a:gd name="T25" fmla="*/ 0 h 99"/>
                  <a:gd name="T26" fmla="*/ 0 w 240"/>
                  <a:gd name="T27" fmla="*/ 0 h 99"/>
                  <a:gd name="T28" fmla="*/ 0 w 240"/>
                  <a:gd name="T29" fmla="*/ 0 h 99"/>
                  <a:gd name="T30" fmla="*/ 0 w 240"/>
                  <a:gd name="T31" fmla="*/ 0 h 99"/>
                  <a:gd name="T32" fmla="*/ 0 w 240"/>
                  <a:gd name="T33" fmla="*/ 0 h 99"/>
                  <a:gd name="T34" fmla="*/ 0 w 240"/>
                  <a:gd name="T35" fmla="*/ 0 h 99"/>
                  <a:gd name="T36" fmla="*/ 0 w 240"/>
                  <a:gd name="T37" fmla="*/ 0 h 99"/>
                  <a:gd name="T38" fmla="*/ 0 w 240"/>
                  <a:gd name="T39" fmla="*/ 0 h 99"/>
                  <a:gd name="T40" fmla="*/ 0 w 240"/>
                  <a:gd name="T41" fmla="*/ 0 h 99"/>
                  <a:gd name="T42" fmla="*/ 0 w 240"/>
                  <a:gd name="T43" fmla="*/ 0 h 99"/>
                  <a:gd name="T44" fmla="*/ 0 w 240"/>
                  <a:gd name="T45" fmla="*/ 0 h 99"/>
                  <a:gd name="T46" fmla="*/ 0 w 240"/>
                  <a:gd name="T47" fmla="*/ 0 h 99"/>
                  <a:gd name="T48" fmla="*/ 0 w 240"/>
                  <a:gd name="T49" fmla="*/ 0 h 99"/>
                  <a:gd name="T50" fmla="*/ 0 w 240"/>
                  <a:gd name="T51" fmla="*/ 0 h 99"/>
                  <a:gd name="T52" fmla="*/ 0 w 240"/>
                  <a:gd name="T53" fmla="*/ 0 h 99"/>
                  <a:gd name="T54" fmla="*/ 0 w 240"/>
                  <a:gd name="T55" fmla="*/ 0 h 99"/>
                  <a:gd name="T56" fmla="*/ 0 w 240"/>
                  <a:gd name="T57" fmla="*/ 0 h 99"/>
                  <a:gd name="T58" fmla="*/ 0 w 240"/>
                  <a:gd name="T59" fmla="*/ 0 h 99"/>
                  <a:gd name="T60" fmla="*/ 0 w 240"/>
                  <a:gd name="T61" fmla="*/ 0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0"/>
                  <a:gd name="T94" fmla="*/ 0 h 99"/>
                  <a:gd name="T95" fmla="*/ 240 w 240"/>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0" h="99">
                    <a:moveTo>
                      <a:pt x="223" y="0"/>
                    </a:moveTo>
                    <a:lnTo>
                      <a:pt x="191" y="8"/>
                    </a:lnTo>
                    <a:lnTo>
                      <a:pt x="162" y="15"/>
                    </a:lnTo>
                    <a:lnTo>
                      <a:pt x="137" y="20"/>
                    </a:lnTo>
                    <a:lnTo>
                      <a:pt x="115" y="23"/>
                    </a:lnTo>
                    <a:lnTo>
                      <a:pt x="98" y="25"/>
                    </a:lnTo>
                    <a:lnTo>
                      <a:pt x="83" y="27"/>
                    </a:lnTo>
                    <a:lnTo>
                      <a:pt x="71" y="27"/>
                    </a:lnTo>
                    <a:lnTo>
                      <a:pt x="61" y="27"/>
                    </a:lnTo>
                    <a:lnTo>
                      <a:pt x="55" y="27"/>
                    </a:lnTo>
                    <a:lnTo>
                      <a:pt x="51" y="27"/>
                    </a:lnTo>
                    <a:lnTo>
                      <a:pt x="49" y="26"/>
                    </a:lnTo>
                    <a:lnTo>
                      <a:pt x="51" y="27"/>
                    </a:lnTo>
                    <a:lnTo>
                      <a:pt x="52" y="28"/>
                    </a:lnTo>
                    <a:lnTo>
                      <a:pt x="62" y="41"/>
                    </a:lnTo>
                    <a:lnTo>
                      <a:pt x="0" y="70"/>
                    </a:lnTo>
                    <a:lnTo>
                      <a:pt x="13" y="86"/>
                    </a:lnTo>
                    <a:lnTo>
                      <a:pt x="21" y="91"/>
                    </a:lnTo>
                    <a:lnTo>
                      <a:pt x="30" y="95"/>
                    </a:lnTo>
                    <a:lnTo>
                      <a:pt x="39" y="97"/>
                    </a:lnTo>
                    <a:lnTo>
                      <a:pt x="49" y="98"/>
                    </a:lnTo>
                    <a:lnTo>
                      <a:pt x="60" y="99"/>
                    </a:lnTo>
                    <a:lnTo>
                      <a:pt x="73" y="99"/>
                    </a:lnTo>
                    <a:lnTo>
                      <a:pt x="88" y="98"/>
                    </a:lnTo>
                    <a:lnTo>
                      <a:pt x="106" y="97"/>
                    </a:lnTo>
                    <a:lnTo>
                      <a:pt x="126" y="94"/>
                    </a:lnTo>
                    <a:lnTo>
                      <a:pt x="149" y="89"/>
                    </a:lnTo>
                    <a:lnTo>
                      <a:pt x="175" y="84"/>
                    </a:lnTo>
                    <a:lnTo>
                      <a:pt x="205" y="78"/>
                    </a:lnTo>
                    <a:lnTo>
                      <a:pt x="240" y="69"/>
                    </a:lnTo>
                    <a:lnTo>
                      <a:pt x="223"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86" name="Freeform 885"/>
              <p:cNvSpPr>
                <a:spLocks/>
              </p:cNvSpPr>
              <p:nvPr/>
            </p:nvSpPr>
            <p:spPr bwMode="auto">
              <a:xfrm>
                <a:off x="5180" y="72"/>
                <a:ext cx="9" cy="8"/>
              </a:xfrm>
              <a:custGeom>
                <a:avLst/>
                <a:gdLst>
                  <a:gd name="T0" fmla="*/ 0 w 164"/>
                  <a:gd name="T1" fmla="*/ 0 h 86"/>
                  <a:gd name="T2" fmla="*/ 0 w 164"/>
                  <a:gd name="T3" fmla="*/ 0 h 86"/>
                  <a:gd name="T4" fmla="*/ 0 w 164"/>
                  <a:gd name="T5" fmla="*/ 0 h 86"/>
                  <a:gd name="T6" fmla="*/ 0 w 164"/>
                  <a:gd name="T7" fmla="*/ 0 h 86"/>
                  <a:gd name="T8" fmla="*/ 0 w 164"/>
                  <a:gd name="T9" fmla="*/ 0 h 86"/>
                  <a:gd name="T10" fmla="*/ 0 w 164"/>
                  <a:gd name="T11" fmla="*/ 0 h 86"/>
                  <a:gd name="T12" fmla="*/ 0 w 164"/>
                  <a:gd name="T13" fmla="*/ 0 h 86"/>
                  <a:gd name="T14" fmla="*/ 0 w 164"/>
                  <a:gd name="T15" fmla="*/ 0 h 86"/>
                  <a:gd name="T16" fmla="*/ 0 w 164"/>
                  <a:gd name="T17" fmla="*/ 0 h 86"/>
                  <a:gd name="T18" fmla="*/ 0 w 164"/>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86"/>
                  <a:gd name="T32" fmla="*/ 164 w 16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86">
                    <a:moveTo>
                      <a:pt x="21" y="19"/>
                    </a:moveTo>
                    <a:lnTo>
                      <a:pt x="47" y="70"/>
                    </a:lnTo>
                    <a:lnTo>
                      <a:pt x="153" y="86"/>
                    </a:lnTo>
                    <a:lnTo>
                      <a:pt x="164" y="16"/>
                    </a:lnTo>
                    <a:lnTo>
                      <a:pt x="58" y="0"/>
                    </a:lnTo>
                    <a:lnTo>
                      <a:pt x="83" y="51"/>
                    </a:lnTo>
                    <a:lnTo>
                      <a:pt x="21" y="19"/>
                    </a:lnTo>
                    <a:lnTo>
                      <a:pt x="0" y="63"/>
                    </a:lnTo>
                    <a:lnTo>
                      <a:pt x="47" y="70"/>
                    </a:lnTo>
                    <a:lnTo>
                      <a:pt x="21" y="1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87" name="Freeform 886"/>
              <p:cNvSpPr>
                <a:spLocks/>
              </p:cNvSpPr>
              <p:nvPr/>
            </p:nvSpPr>
            <p:spPr bwMode="auto">
              <a:xfrm>
                <a:off x="5181" y="69"/>
                <a:ext cx="6" cy="8"/>
              </a:xfrm>
              <a:custGeom>
                <a:avLst/>
                <a:gdLst>
                  <a:gd name="T0" fmla="*/ 0 w 103"/>
                  <a:gd name="T1" fmla="*/ 0 h 87"/>
                  <a:gd name="T2" fmla="*/ 0 w 103"/>
                  <a:gd name="T3" fmla="*/ 0 h 87"/>
                  <a:gd name="T4" fmla="*/ 0 w 103"/>
                  <a:gd name="T5" fmla="*/ 0 h 87"/>
                  <a:gd name="T6" fmla="*/ 0 w 103"/>
                  <a:gd name="T7" fmla="*/ 0 h 87"/>
                  <a:gd name="T8" fmla="*/ 0 w 103"/>
                  <a:gd name="T9" fmla="*/ 0 h 87"/>
                  <a:gd name="T10" fmla="*/ 0 w 103"/>
                  <a:gd name="T11" fmla="*/ 0 h 87"/>
                  <a:gd name="T12" fmla="*/ 0 w 103"/>
                  <a:gd name="T13" fmla="*/ 0 h 87"/>
                  <a:gd name="T14" fmla="*/ 0 w 103"/>
                  <a:gd name="T15" fmla="*/ 0 h 87"/>
                  <a:gd name="T16" fmla="*/ 0 w 103"/>
                  <a:gd name="T17" fmla="*/ 0 h 87"/>
                  <a:gd name="T18" fmla="*/ 0 w 103"/>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87"/>
                  <a:gd name="T32" fmla="*/ 103 w 10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87">
                    <a:moveTo>
                      <a:pt x="47" y="71"/>
                    </a:moveTo>
                    <a:lnTo>
                      <a:pt x="18" y="20"/>
                    </a:lnTo>
                    <a:lnTo>
                      <a:pt x="0" y="55"/>
                    </a:lnTo>
                    <a:lnTo>
                      <a:pt x="62" y="87"/>
                    </a:lnTo>
                    <a:lnTo>
                      <a:pt x="79" y="52"/>
                    </a:lnTo>
                    <a:lnTo>
                      <a:pt x="51" y="0"/>
                    </a:lnTo>
                    <a:lnTo>
                      <a:pt x="79" y="52"/>
                    </a:lnTo>
                    <a:lnTo>
                      <a:pt x="103" y="4"/>
                    </a:lnTo>
                    <a:lnTo>
                      <a:pt x="51" y="0"/>
                    </a:lnTo>
                    <a:lnTo>
                      <a:pt x="47"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88" name="Freeform 887"/>
              <p:cNvSpPr>
                <a:spLocks/>
              </p:cNvSpPr>
              <p:nvPr/>
            </p:nvSpPr>
            <p:spPr bwMode="auto">
              <a:xfrm>
                <a:off x="5179" y="68"/>
                <a:ext cx="5" cy="7"/>
              </a:xfrm>
              <a:custGeom>
                <a:avLst/>
                <a:gdLst>
                  <a:gd name="T0" fmla="*/ 0 w 92"/>
                  <a:gd name="T1" fmla="*/ 0 h 77"/>
                  <a:gd name="T2" fmla="*/ 0 w 92"/>
                  <a:gd name="T3" fmla="*/ 0 h 77"/>
                  <a:gd name="T4" fmla="*/ 0 w 92"/>
                  <a:gd name="T5" fmla="*/ 0 h 77"/>
                  <a:gd name="T6" fmla="*/ 0 w 92"/>
                  <a:gd name="T7" fmla="*/ 0 h 77"/>
                  <a:gd name="T8" fmla="*/ 0 w 92"/>
                  <a:gd name="T9" fmla="*/ 0 h 77"/>
                  <a:gd name="T10" fmla="*/ 0 w 92"/>
                  <a:gd name="T11" fmla="*/ 0 h 77"/>
                  <a:gd name="T12" fmla="*/ 0 w 92"/>
                  <a:gd name="T13" fmla="*/ 0 h 77"/>
                  <a:gd name="T14" fmla="*/ 0 w 92"/>
                  <a:gd name="T15" fmla="*/ 0 h 77"/>
                  <a:gd name="T16" fmla="*/ 0 w 92"/>
                  <a:gd name="T17" fmla="*/ 0 h 77"/>
                  <a:gd name="T18" fmla="*/ 0 w 92"/>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77"/>
                  <a:gd name="T32" fmla="*/ 92 w 92"/>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77">
                    <a:moveTo>
                      <a:pt x="28" y="68"/>
                    </a:moveTo>
                    <a:lnTo>
                      <a:pt x="11" y="71"/>
                    </a:lnTo>
                    <a:lnTo>
                      <a:pt x="88" y="77"/>
                    </a:lnTo>
                    <a:lnTo>
                      <a:pt x="92" y="6"/>
                    </a:lnTo>
                    <a:lnTo>
                      <a:pt x="16" y="1"/>
                    </a:lnTo>
                    <a:lnTo>
                      <a:pt x="0" y="4"/>
                    </a:lnTo>
                    <a:lnTo>
                      <a:pt x="16" y="1"/>
                    </a:lnTo>
                    <a:lnTo>
                      <a:pt x="7" y="0"/>
                    </a:lnTo>
                    <a:lnTo>
                      <a:pt x="0" y="4"/>
                    </a:lnTo>
                    <a:lnTo>
                      <a:pt x="28"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89" name="Freeform 888"/>
              <p:cNvSpPr>
                <a:spLocks/>
              </p:cNvSpPr>
              <p:nvPr/>
            </p:nvSpPr>
            <p:spPr bwMode="auto">
              <a:xfrm>
                <a:off x="5174" y="69"/>
                <a:ext cx="6" cy="10"/>
              </a:xfrm>
              <a:custGeom>
                <a:avLst/>
                <a:gdLst>
                  <a:gd name="T0" fmla="*/ 0 w 112"/>
                  <a:gd name="T1" fmla="*/ 0 h 116"/>
                  <a:gd name="T2" fmla="*/ 0 w 112"/>
                  <a:gd name="T3" fmla="*/ 0 h 116"/>
                  <a:gd name="T4" fmla="*/ 0 w 112"/>
                  <a:gd name="T5" fmla="*/ 0 h 116"/>
                  <a:gd name="T6" fmla="*/ 0 w 112"/>
                  <a:gd name="T7" fmla="*/ 0 h 116"/>
                  <a:gd name="T8" fmla="*/ 0 w 112"/>
                  <a:gd name="T9" fmla="*/ 0 h 116"/>
                  <a:gd name="T10" fmla="*/ 0 w 112"/>
                  <a:gd name="T11" fmla="*/ 0 h 116"/>
                  <a:gd name="T12" fmla="*/ 0 w 112"/>
                  <a:gd name="T13" fmla="*/ 0 h 116"/>
                  <a:gd name="T14" fmla="*/ 0 w 112"/>
                  <a:gd name="T15" fmla="*/ 0 h 116"/>
                  <a:gd name="T16" fmla="*/ 0 w 112"/>
                  <a:gd name="T17" fmla="*/ 0 h 116"/>
                  <a:gd name="T18" fmla="*/ 0 w 112"/>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16"/>
                  <a:gd name="T32" fmla="*/ 112 w 112"/>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16">
                    <a:moveTo>
                      <a:pt x="17" y="45"/>
                    </a:moveTo>
                    <a:lnTo>
                      <a:pt x="64" y="87"/>
                    </a:lnTo>
                    <a:lnTo>
                      <a:pt x="112" y="64"/>
                    </a:lnTo>
                    <a:lnTo>
                      <a:pt x="84" y="0"/>
                    </a:lnTo>
                    <a:lnTo>
                      <a:pt x="36" y="22"/>
                    </a:lnTo>
                    <a:lnTo>
                      <a:pt x="84" y="63"/>
                    </a:lnTo>
                    <a:lnTo>
                      <a:pt x="17" y="45"/>
                    </a:lnTo>
                    <a:lnTo>
                      <a:pt x="0" y="116"/>
                    </a:lnTo>
                    <a:lnTo>
                      <a:pt x="64" y="87"/>
                    </a:lnTo>
                    <a:lnTo>
                      <a:pt x="17" y="4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90" name="Freeform 889"/>
              <p:cNvSpPr>
                <a:spLocks/>
              </p:cNvSpPr>
              <p:nvPr/>
            </p:nvSpPr>
            <p:spPr bwMode="auto">
              <a:xfrm>
                <a:off x="5175" y="69"/>
                <a:ext cx="5" cy="6"/>
              </a:xfrm>
              <a:custGeom>
                <a:avLst/>
                <a:gdLst>
                  <a:gd name="T0" fmla="*/ 0 w 78"/>
                  <a:gd name="T1" fmla="*/ 0 h 64"/>
                  <a:gd name="T2" fmla="*/ 0 w 78"/>
                  <a:gd name="T3" fmla="*/ 0 h 64"/>
                  <a:gd name="T4" fmla="*/ 0 w 78"/>
                  <a:gd name="T5" fmla="*/ 0 h 64"/>
                  <a:gd name="T6" fmla="*/ 0 w 78"/>
                  <a:gd name="T7" fmla="*/ 0 h 64"/>
                  <a:gd name="T8" fmla="*/ 0 w 78"/>
                  <a:gd name="T9" fmla="*/ 0 h 64"/>
                  <a:gd name="T10" fmla="*/ 0 w 78"/>
                  <a:gd name="T11" fmla="*/ 0 h 64"/>
                  <a:gd name="T12" fmla="*/ 0 60000 65536"/>
                  <a:gd name="T13" fmla="*/ 0 60000 65536"/>
                  <a:gd name="T14" fmla="*/ 0 60000 65536"/>
                  <a:gd name="T15" fmla="*/ 0 60000 65536"/>
                  <a:gd name="T16" fmla="*/ 0 60000 65536"/>
                  <a:gd name="T17" fmla="*/ 0 60000 65536"/>
                  <a:gd name="T18" fmla="*/ 0 w 78"/>
                  <a:gd name="T19" fmla="*/ 0 h 64"/>
                  <a:gd name="T20" fmla="*/ 78 w 7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78" h="64">
                    <a:moveTo>
                      <a:pt x="45" y="9"/>
                    </a:moveTo>
                    <a:lnTo>
                      <a:pt x="12" y="0"/>
                    </a:lnTo>
                    <a:lnTo>
                      <a:pt x="0" y="46"/>
                    </a:lnTo>
                    <a:lnTo>
                      <a:pt x="67" y="64"/>
                    </a:lnTo>
                    <a:lnTo>
                      <a:pt x="78" y="17"/>
                    </a:lnTo>
                    <a:lnTo>
                      <a:pt x="45" y="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91" name="Freeform 890"/>
              <p:cNvSpPr>
                <a:spLocks/>
              </p:cNvSpPr>
              <p:nvPr/>
            </p:nvSpPr>
            <p:spPr bwMode="auto">
              <a:xfrm>
                <a:off x="5177" y="65"/>
                <a:ext cx="9" cy="8"/>
              </a:xfrm>
              <a:custGeom>
                <a:avLst/>
                <a:gdLst>
                  <a:gd name="T0" fmla="*/ 0 w 146"/>
                  <a:gd name="T1" fmla="*/ 0 h 81"/>
                  <a:gd name="T2" fmla="*/ 0 w 146"/>
                  <a:gd name="T3" fmla="*/ 0 h 81"/>
                  <a:gd name="T4" fmla="*/ 0 w 146"/>
                  <a:gd name="T5" fmla="*/ 0 h 81"/>
                  <a:gd name="T6" fmla="*/ 0 w 146"/>
                  <a:gd name="T7" fmla="*/ 0 h 81"/>
                  <a:gd name="T8" fmla="*/ 0 w 146"/>
                  <a:gd name="T9" fmla="*/ 0 h 81"/>
                  <a:gd name="T10" fmla="*/ 0 w 146"/>
                  <a:gd name="T11" fmla="*/ 0 h 81"/>
                  <a:gd name="T12" fmla="*/ 0 w 146"/>
                  <a:gd name="T13" fmla="*/ 0 h 81"/>
                  <a:gd name="T14" fmla="*/ 0 w 146"/>
                  <a:gd name="T15" fmla="*/ 0 h 81"/>
                  <a:gd name="T16" fmla="*/ 0 w 146"/>
                  <a:gd name="T17" fmla="*/ 0 h 81"/>
                  <a:gd name="T18" fmla="*/ 0 w 146"/>
                  <a:gd name="T19" fmla="*/ 0 h 81"/>
                  <a:gd name="T20" fmla="*/ 0 w 146"/>
                  <a:gd name="T21" fmla="*/ 0 h 81"/>
                  <a:gd name="T22" fmla="*/ 0 w 146"/>
                  <a:gd name="T23" fmla="*/ 0 h 81"/>
                  <a:gd name="T24" fmla="*/ 0 w 146"/>
                  <a:gd name="T25" fmla="*/ 0 h 81"/>
                  <a:gd name="T26" fmla="*/ 0 w 146"/>
                  <a:gd name="T27" fmla="*/ 0 h 81"/>
                  <a:gd name="T28" fmla="*/ 0 w 146"/>
                  <a:gd name="T29" fmla="*/ 0 h 81"/>
                  <a:gd name="T30" fmla="*/ 0 w 146"/>
                  <a:gd name="T31" fmla="*/ 0 h 81"/>
                  <a:gd name="T32" fmla="*/ 0 w 146"/>
                  <a:gd name="T33" fmla="*/ 0 h 81"/>
                  <a:gd name="T34" fmla="*/ 0 w 146"/>
                  <a:gd name="T35" fmla="*/ 0 h 81"/>
                  <a:gd name="T36" fmla="*/ 0 w 146"/>
                  <a:gd name="T37" fmla="*/ 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81"/>
                  <a:gd name="T59" fmla="*/ 146 w 146"/>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81">
                    <a:moveTo>
                      <a:pt x="146" y="0"/>
                    </a:moveTo>
                    <a:lnTo>
                      <a:pt x="119" y="0"/>
                    </a:lnTo>
                    <a:lnTo>
                      <a:pt x="92" y="1"/>
                    </a:lnTo>
                    <a:lnTo>
                      <a:pt x="68" y="3"/>
                    </a:lnTo>
                    <a:lnTo>
                      <a:pt x="46" y="5"/>
                    </a:lnTo>
                    <a:lnTo>
                      <a:pt x="27" y="7"/>
                    </a:lnTo>
                    <a:lnTo>
                      <a:pt x="13" y="8"/>
                    </a:lnTo>
                    <a:lnTo>
                      <a:pt x="4" y="10"/>
                    </a:lnTo>
                    <a:lnTo>
                      <a:pt x="0" y="10"/>
                    </a:lnTo>
                    <a:lnTo>
                      <a:pt x="10" y="81"/>
                    </a:lnTo>
                    <a:lnTo>
                      <a:pt x="12" y="81"/>
                    </a:lnTo>
                    <a:lnTo>
                      <a:pt x="22" y="79"/>
                    </a:lnTo>
                    <a:lnTo>
                      <a:pt x="35" y="78"/>
                    </a:lnTo>
                    <a:lnTo>
                      <a:pt x="53" y="76"/>
                    </a:lnTo>
                    <a:lnTo>
                      <a:pt x="74" y="73"/>
                    </a:lnTo>
                    <a:lnTo>
                      <a:pt x="96" y="72"/>
                    </a:lnTo>
                    <a:lnTo>
                      <a:pt x="121" y="70"/>
                    </a:lnTo>
                    <a:lnTo>
                      <a:pt x="146" y="70"/>
                    </a:lnTo>
                    <a:lnTo>
                      <a:pt x="146"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92" name="Freeform 891"/>
              <p:cNvSpPr>
                <a:spLocks/>
              </p:cNvSpPr>
              <p:nvPr/>
            </p:nvSpPr>
            <p:spPr bwMode="auto">
              <a:xfrm>
                <a:off x="5185" y="65"/>
                <a:ext cx="9" cy="8"/>
              </a:xfrm>
              <a:custGeom>
                <a:avLst/>
                <a:gdLst>
                  <a:gd name="T0" fmla="*/ 0 w 152"/>
                  <a:gd name="T1" fmla="*/ 0 h 84"/>
                  <a:gd name="T2" fmla="*/ 0 w 152"/>
                  <a:gd name="T3" fmla="*/ 0 h 84"/>
                  <a:gd name="T4" fmla="*/ 0 w 152"/>
                  <a:gd name="T5" fmla="*/ 0 h 84"/>
                  <a:gd name="T6" fmla="*/ 0 w 152"/>
                  <a:gd name="T7" fmla="*/ 0 h 84"/>
                  <a:gd name="T8" fmla="*/ 0 w 152"/>
                  <a:gd name="T9" fmla="*/ 0 h 84"/>
                  <a:gd name="T10" fmla="*/ 0 w 152"/>
                  <a:gd name="T11" fmla="*/ 0 h 84"/>
                  <a:gd name="T12" fmla="*/ 0 w 152"/>
                  <a:gd name="T13" fmla="*/ 0 h 84"/>
                  <a:gd name="T14" fmla="*/ 0 w 152"/>
                  <a:gd name="T15" fmla="*/ 0 h 84"/>
                  <a:gd name="T16" fmla="*/ 0 w 152"/>
                  <a:gd name="T17" fmla="*/ 0 h 84"/>
                  <a:gd name="T18" fmla="*/ 0 w 152"/>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84"/>
                  <a:gd name="T32" fmla="*/ 152 w 152"/>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84">
                    <a:moveTo>
                      <a:pt x="152" y="16"/>
                    </a:moveTo>
                    <a:lnTo>
                      <a:pt x="142" y="14"/>
                    </a:lnTo>
                    <a:lnTo>
                      <a:pt x="6" y="0"/>
                    </a:lnTo>
                    <a:lnTo>
                      <a:pt x="0" y="70"/>
                    </a:lnTo>
                    <a:lnTo>
                      <a:pt x="136" y="84"/>
                    </a:lnTo>
                    <a:lnTo>
                      <a:pt x="126" y="81"/>
                    </a:lnTo>
                    <a:lnTo>
                      <a:pt x="152" y="16"/>
                    </a:lnTo>
                    <a:lnTo>
                      <a:pt x="147" y="14"/>
                    </a:lnTo>
                    <a:lnTo>
                      <a:pt x="142" y="14"/>
                    </a:lnTo>
                    <a:lnTo>
                      <a:pt x="152" y="1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93" name="Freeform 892"/>
              <p:cNvSpPr>
                <a:spLocks/>
              </p:cNvSpPr>
              <p:nvPr/>
            </p:nvSpPr>
            <p:spPr bwMode="auto">
              <a:xfrm>
                <a:off x="5192" y="67"/>
                <a:ext cx="5" cy="8"/>
              </a:xfrm>
              <a:custGeom>
                <a:avLst/>
                <a:gdLst>
                  <a:gd name="T0" fmla="*/ 0 w 91"/>
                  <a:gd name="T1" fmla="*/ 0 h 94"/>
                  <a:gd name="T2" fmla="*/ 0 w 91"/>
                  <a:gd name="T3" fmla="*/ 0 h 94"/>
                  <a:gd name="T4" fmla="*/ 0 w 91"/>
                  <a:gd name="T5" fmla="*/ 0 h 94"/>
                  <a:gd name="T6" fmla="*/ 0 w 91"/>
                  <a:gd name="T7" fmla="*/ 0 h 94"/>
                  <a:gd name="T8" fmla="*/ 0 w 91"/>
                  <a:gd name="T9" fmla="*/ 0 h 94"/>
                  <a:gd name="T10" fmla="*/ 0 w 91"/>
                  <a:gd name="T11" fmla="*/ 0 h 94"/>
                  <a:gd name="T12" fmla="*/ 0 w 91"/>
                  <a:gd name="T13" fmla="*/ 0 h 94"/>
                  <a:gd name="T14" fmla="*/ 0 w 91"/>
                  <a:gd name="T15" fmla="*/ 0 h 94"/>
                  <a:gd name="T16" fmla="*/ 0 w 91"/>
                  <a:gd name="T17" fmla="*/ 0 h 94"/>
                  <a:gd name="T18" fmla="*/ 0 w 9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4"/>
                  <a:gd name="T32" fmla="*/ 91 w 91"/>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4">
                    <a:moveTo>
                      <a:pt x="86" y="25"/>
                    </a:moveTo>
                    <a:lnTo>
                      <a:pt x="91" y="26"/>
                    </a:lnTo>
                    <a:lnTo>
                      <a:pt x="26" y="0"/>
                    </a:lnTo>
                    <a:lnTo>
                      <a:pt x="0" y="65"/>
                    </a:lnTo>
                    <a:lnTo>
                      <a:pt x="65" y="93"/>
                    </a:lnTo>
                    <a:lnTo>
                      <a:pt x="70" y="94"/>
                    </a:lnTo>
                    <a:lnTo>
                      <a:pt x="65" y="93"/>
                    </a:lnTo>
                    <a:lnTo>
                      <a:pt x="67" y="94"/>
                    </a:lnTo>
                    <a:lnTo>
                      <a:pt x="70" y="94"/>
                    </a:lnTo>
                    <a:lnTo>
                      <a:pt x="86" y="2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94" name="Freeform 893"/>
              <p:cNvSpPr>
                <a:spLocks/>
              </p:cNvSpPr>
              <p:nvPr/>
            </p:nvSpPr>
            <p:spPr bwMode="auto">
              <a:xfrm>
                <a:off x="5196" y="69"/>
                <a:ext cx="4" cy="8"/>
              </a:xfrm>
              <a:custGeom>
                <a:avLst/>
                <a:gdLst>
                  <a:gd name="T0" fmla="*/ 0 w 74"/>
                  <a:gd name="T1" fmla="*/ 0 h 84"/>
                  <a:gd name="T2" fmla="*/ 0 w 74"/>
                  <a:gd name="T3" fmla="*/ 0 h 84"/>
                  <a:gd name="T4" fmla="*/ 0 w 74"/>
                  <a:gd name="T5" fmla="*/ 0 h 84"/>
                  <a:gd name="T6" fmla="*/ 0 w 74"/>
                  <a:gd name="T7" fmla="*/ 0 h 84"/>
                  <a:gd name="T8" fmla="*/ 0 w 74"/>
                  <a:gd name="T9" fmla="*/ 0 h 84"/>
                  <a:gd name="T10" fmla="*/ 0 w 74"/>
                  <a:gd name="T11" fmla="*/ 0 h 84"/>
                  <a:gd name="T12" fmla="*/ 0 w 74"/>
                  <a:gd name="T13" fmla="*/ 0 h 84"/>
                  <a:gd name="T14" fmla="*/ 0 w 74"/>
                  <a:gd name="T15" fmla="*/ 0 h 84"/>
                  <a:gd name="T16" fmla="*/ 0 w 74"/>
                  <a:gd name="T17" fmla="*/ 0 h 84"/>
                  <a:gd name="T18" fmla="*/ 0 w 74"/>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84"/>
                  <a:gd name="T32" fmla="*/ 74 w 74"/>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84">
                    <a:moveTo>
                      <a:pt x="68" y="12"/>
                    </a:moveTo>
                    <a:lnTo>
                      <a:pt x="74" y="13"/>
                    </a:lnTo>
                    <a:lnTo>
                      <a:pt x="16" y="0"/>
                    </a:lnTo>
                    <a:lnTo>
                      <a:pt x="0" y="69"/>
                    </a:lnTo>
                    <a:lnTo>
                      <a:pt x="59" y="83"/>
                    </a:lnTo>
                    <a:lnTo>
                      <a:pt x="67" y="84"/>
                    </a:lnTo>
                    <a:lnTo>
                      <a:pt x="59" y="83"/>
                    </a:lnTo>
                    <a:lnTo>
                      <a:pt x="62" y="84"/>
                    </a:lnTo>
                    <a:lnTo>
                      <a:pt x="67" y="84"/>
                    </a:lnTo>
                    <a:lnTo>
                      <a:pt x="68"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95" name="Freeform 894"/>
              <p:cNvSpPr>
                <a:spLocks/>
              </p:cNvSpPr>
              <p:nvPr/>
            </p:nvSpPr>
            <p:spPr bwMode="auto">
              <a:xfrm>
                <a:off x="5200" y="70"/>
                <a:ext cx="8" cy="7"/>
              </a:xfrm>
              <a:custGeom>
                <a:avLst/>
                <a:gdLst>
                  <a:gd name="T0" fmla="*/ 0 w 147"/>
                  <a:gd name="T1" fmla="*/ 0 h 75"/>
                  <a:gd name="T2" fmla="*/ 0 w 147"/>
                  <a:gd name="T3" fmla="*/ 0 h 75"/>
                  <a:gd name="T4" fmla="*/ 0 w 147"/>
                  <a:gd name="T5" fmla="*/ 0 h 75"/>
                  <a:gd name="T6" fmla="*/ 0 w 147"/>
                  <a:gd name="T7" fmla="*/ 0 h 75"/>
                  <a:gd name="T8" fmla="*/ 0 w 147"/>
                  <a:gd name="T9" fmla="*/ 0 h 75"/>
                  <a:gd name="T10" fmla="*/ 0 w 147"/>
                  <a:gd name="T11" fmla="*/ 0 h 75"/>
                  <a:gd name="T12" fmla="*/ 0 w 147"/>
                  <a:gd name="T13" fmla="*/ 0 h 75"/>
                  <a:gd name="T14" fmla="*/ 0 w 147"/>
                  <a:gd name="T15" fmla="*/ 0 h 75"/>
                  <a:gd name="T16" fmla="*/ 0 w 147"/>
                  <a:gd name="T17" fmla="*/ 0 h 75"/>
                  <a:gd name="T18" fmla="*/ 0 w 147"/>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75"/>
                  <a:gd name="T32" fmla="*/ 147 w 147"/>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75">
                    <a:moveTo>
                      <a:pt x="100" y="13"/>
                    </a:moveTo>
                    <a:lnTo>
                      <a:pt x="124" y="3"/>
                    </a:lnTo>
                    <a:lnTo>
                      <a:pt x="1" y="0"/>
                    </a:lnTo>
                    <a:lnTo>
                      <a:pt x="0" y="72"/>
                    </a:lnTo>
                    <a:lnTo>
                      <a:pt x="123" y="75"/>
                    </a:lnTo>
                    <a:lnTo>
                      <a:pt x="147" y="65"/>
                    </a:lnTo>
                    <a:lnTo>
                      <a:pt x="123" y="74"/>
                    </a:lnTo>
                    <a:lnTo>
                      <a:pt x="136" y="75"/>
                    </a:lnTo>
                    <a:lnTo>
                      <a:pt x="147" y="65"/>
                    </a:lnTo>
                    <a:lnTo>
                      <a:pt x="100"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96" name="Freeform 895"/>
              <p:cNvSpPr>
                <a:spLocks/>
              </p:cNvSpPr>
              <p:nvPr/>
            </p:nvSpPr>
            <p:spPr bwMode="auto">
              <a:xfrm>
                <a:off x="5206" y="67"/>
                <a:ext cx="7" cy="9"/>
              </a:xfrm>
              <a:custGeom>
                <a:avLst/>
                <a:gdLst>
                  <a:gd name="T0" fmla="*/ 0 w 140"/>
                  <a:gd name="T1" fmla="*/ 0 h 99"/>
                  <a:gd name="T2" fmla="*/ 0 w 140"/>
                  <a:gd name="T3" fmla="*/ 0 h 99"/>
                  <a:gd name="T4" fmla="*/ 0 w 140"/>
                  <a:gd name="T5" fmla="*/ 0 h 99"/>
                  <a:gd name="T6" fmla="*/ 0 w 140"/>
                  <a:gd name="T7" fmla="*/ 0 h 99"/>
                  <a:gd name="T8" fmla="*/ 0 w 140"/>
                  <a:gd name="T9" fmla="*/ 0 h 99"/>
                  <a:gd name="T10" fmla="*/ 0 w 140"/>
                  <a:gd name="T11" fmla="*/ 0 h 99"/>
                  <a:gd name="T12" fmla="*/ 0 w 140"/>
                  <a:gd name="T13" fmla="*/ 0 h 99"/>
                  <a:gd name="T14" fmla="*/ 0 w 140"/>
                  <a:gd name="T15" fmla="*/ 0 h 99"/>
                  <a:gd name="T16" fmla="*/ 0 w 140"/>
                  <a:gd name="T17" fmla="*/ 0 h 99"/>
                  <a:gd name="T18" fmla="*/ 0 w 140"/>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99"/>
                  <a:gd name="T32" fmla="*/ 140 w 140"/>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99">
                    <a:moveTo>
                      <a:pt x="59" y="69"/>
                    </a:moveTo>
                    <a:lnTo>
                      <a:pt x="42" y="9"/>
                    </a:lnTo>
                    <a:lnTo>
                      <a:pt x="0" y="47"/>
                    </a:lnTo>
                    <a:lnTo>
                      <a:pt x="47" y="99"/>
                    </a:lnTo>
                    <a:lnTo>
                      <a:pt x="87" y="61"/>
                    </a:lnTo>
                    <a:lnTo>
                      <a:pt x="71" y="0"/>
                    </a:lnTo>
                    <a:lnTo>
                      <a:pt x="87" y="61"/>
                    </a:lnTo>
                    <a:lnTo>
                      <a:pt x="140" y="12"/>
                    </a:lnTo>
                    <a:lnTo>
                      <a:pt x="71" y="0"/>
                    </a:lnTo>
                    <a:lnTo>
                      <a:pt x="59"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97" name="Freeform 896"/>
              <p:cNvSpPr>
                <a:spLocks/>
              </p:cNvSpPr>
              <p:nvPr/>
            </p:nvSpPr>
            <p:spPr bwMode="auto">
              <a:xfrm>
                <a:off x="5203" y="65"/>
                <a:ext cx="6" cy="8"/>
              </a:xfrm>
              <a:custGeom>
                <a:avLst/>
                <a:gdLst>
                  <a:gd name="T0" fmla="*/ 0 w 124"/>
                  <a:gd name="T1" fmla="*/ 0 h 88"/>
                  <a:gd name="T2" fmla="*/ 0 w 124"/>
                  <a:gd name="T3" fmla="*/ 0 h 88"/>
                  <a:gd name="T4" fmla="*/ 0 w 124"/>
                  <a:gd name="T5" fmla="*/ 0 h 88"/>
                  <a:gd name="T6" fmla="*/ 0 w 124"/>
                  <a:gd name="T7" fmla="*/ 0 h 88"/>
                  <a:gd name="T8" fmla="*/ 0 w 124"/>
                  <a:gd name="T9" fmla="*/ 0 h 88"/>
                  <a:gd name="T10" fmla="*/ 0 w 124"/>
                  <a:gd name="T11" fmla="*/ 0 h 88"/>
                  <a:gd name="T12" fmla="*/ 0 w 124"/>
                  <a:gd name="T13" fmla="*/ 0 h 88"/>
                  <a:gd name="T14" fmla="*/ 0 w 124"/>
                  <a:gd name="T15" fmla="*/ 0 h 88"/>
                  <a:gd name="T16" fmla="*/ 0 w 124"/>
                  <a:gd name="T17" fmla="*/ 0 h 88"/>
                  <a:gd name="T18" fmla="*/ 0 w 124"/>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88"/>
                  <a:gd name="T32" fmla="*/ 124 w 12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88">
                    <a:moveTo>
                      <a:pt x="2" y="70"/>
                    </a:moveTo>
                    <a:lnTo>
                      <a:pt x="0" y="70"/>
                    </a:lnTo>
                    <a:lnTo>
                      <a:pt x="112" y="88"/>
                    </a:lnTo>
                    <a:lnTo>
                      <a:pt x="124" y="19"/>
                    </a:lnTo>
                    <a:lnTo>
                      <a:pt x="12" y="0"/>
                    </a:lnTo>
                    <a:lnTo>
                      <a:pt x="10" y="0"/>
                    </a:lnTo>
                    <a:lnTo>
                      <a:pt x="12" y="0"/>
                    </a:lnTo>
                    <a:lnTo>
                      <a:pt x="11" y="0"/>
                    </a:lnTo>
                    <a:lnTo>
                      <a:pt x="10" y="0"/>
                    </a:lnTo>
                    <a:lnTo>
                      <a:pt x="2"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98" name="Freeform 897"/>
              <p:cNvSpPr>
                <a:spLocks/>
              </p:cNvSpPr>
              <p:nvPr/>
            </p:nvSpPr>
            <p:spPr bwMode="auto">
              <a:xfrm>
                <a:off x="5190" y="65"/>
                <a:ext cx="13" cy="7"/>
              </a:xfrm>
              <a:custGeom>
                <a:avLst/>
                <a:gdLst>
                  <a:gd name="T0" fmla="*/ 0 w 236"/>
                  <a:gd name="T1" fmla="*/ 0 h 76"/>
                  <a:gd name="T2" fmla="*/ 0 w 236"/>
                  <a:gd name="T3" fmla="*/ 0 h 76"/>
                  <a:gd name="T4" fmla="*/ 0 w 236"/>
                  <a:gd name="T5" fmla="*/ 0 h 76"/>
                  <a:gd name="T6" fmla="*/ 0 w 236"/>
                  <a:gd name="T7" fmla="*/ 0 h 76"/>
                  <a:gd name="T8" fmla="*/ 0 w 236"/>
                  <a:gd name="T9" fmla="*/ 0 h 76"/>
                  <a:gd name="T10" fmla="*/ 0 w 236"/>
                  <a:gd name="T11" fmla="*/ 0 h 76"/>
                  <a:gd name="T12" fmla="*/ 0 w 236"/>
                  <a:gd name="T13" fmla="*/ 0 h 76"/>
                  <a:gd name="T14" fmla="*/ 0 w 236"/>
                  <a:gd name="T15" fmla="*/ 0 h 76"/>
                  <a:gd name="T16" fmla="*/ 0 w 236"/>
                  <a:gd name="T17" fmla="*/ 0 h 76"/>
                  <a:gd name="T18" fmla="*/ 0 w 236"/>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76"/>
                  <a:gd name="T32" fmla="*/ 236 w 23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76">
                    <a:moveTo>
                      <a:pt x="177" y="0"/>
                    </a:moveTo>
                    <a:lnTo>
                      <a:pt x="181" y="71"/>
                    </a:lnTo>
                    <a:lnTo>
                      <a:pt x="228" y="76"/>
                    </a:lnTo>
                    <a:lnTo>
                      <a:pt x="236" y="6"/>
                    </a:lnTo>
                    <a:lnTo>
                      <a:pt x="188" y="0"/>
                    </a:lnTo>
                    <a:lnTo>
                      <a:pt x="193" y="70"/>
                    </a:lnTo>
                    <a:lnTo>
                      <a:pt x="177" y="0"/>
                    </a:lnTo>
                    <a:lnTo>
                      <a:pt x="0" y="48"/>
                    </a:lnTo>
                    <a:lnTo>
                      <a:pt x="181" y="71"/>
                    </a:lnTo>
                    <a:lnTo>
                      <a:pt x="17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99" name="Freeform 898"/>
              <p:cNvSpPr>
                <a:spLocks/>
              </p:cNvSpPr>
              <p:nvPr/>
            </p:nvSpPr>
            <p:spPr bwMode="auto">
              <a:xfrm>
                <a:off x="5200" y="62"/>
                <a:ext cx="9" cy="9"/>
              </a:xfrm>
              <a:custGeom>
                <a:avLst/>
                <a:gdLst>
                  <a:gd name="T0" fmla="*/ 0 w 168"/>
                  <a:gd name="T1" fmla="*/ 0 h 98"/>
                  <a:gd name="T2" fmla="*/ 0 w 168"/>
                  <a:gd name="T3" fmla="*/ 0 h 98"/>
                  <a:gd name="T4" fmla="*/ 0 w 168"/>
                  <a:gd name="T5" fmla="*/ 0 h 98"/>
                  <a:gd name="T6" fmla="*/ 0 w 168"/>
                  <a:gd name="T7" fmla="*/ 0 h 98"/>
                  <a:gd name="T8" fmla="*/ 0 w 168"/>
                  <a:gd name="T9" fmla="*/ 0 h 98"/>
                  <a:gd name="T10" fmla="*/ 0 w 168"/>
                  <a:gd name="T11" fmla="*/ 0 h 98"/>
                  <a:gd name="T12" fmla="*/ 0 w 168"/>
                  <a:gd name="T13" fmla="*/ 0 h 98"/>
                  <a:gd name="T14" fmla="*/ 0 w 168"/>
                  <a:gd name="T15" fmla="*/ 0 h 98"/>
                  <a:gd name="T16" fmla="*/ 0 w 168"/>
                  <a:gd name="T17" fmla="*/ 0 h 98"/>
                  <a:gd name="T18" fmla="*/ 0 w 168"/>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98"/>
                  <a:gd name="T32" fmla="*/ 168 w 168"/>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98">
                    <a:moveTo>
                      <a:pt x="92" y="42"/>
                    </a:moveTo>
                    <a:lnTo>
                      <a:pt x="118" y="0"/>
                    </a:lnTo>
                    <a:lnTo>
                      <a:pt x="0" y="28"/>
                    </a:lnTo>
                    <a:lnTo>
                      <a:pt x="16" y="98"/>
                    </a:lnTo>
                    <a:lnTo>
                      <a:pt x="133" y="68"/>
                    </a:lnTo>
                    <a:lnTo>
                      <a:pt x="159" y="24"/>
                    </a:lnTo>
                    <a:lnTo>
                      <a:pt x="133" y="68"/>
                    </a:lnTo>
                    <a:lnTo>
                      <a:pt x="168" y="59"/>
                    </a:lnTo>
                    <a:lnTo>
                      <a:pt x="159" y="24"/>
                    </a:lnTo>
                    <a:lnTo>
                      <a:pt x="92" y="4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00" name="Freeform 899"/>
              <p:cNvSpPr>
                <a:spLocks/>
              </p:cNvSpPr>
              <p:nvPr/>
            </p:nvSpPr>
            <p:spPr bwMode="auto">
              <a:xfrm>
                <a:off x="5204" y="58"/>
                <a:ext cx="5" cy="8"/>
              </a:xfrm>
              <a:custGeom>
                <a:avLst/>
                <a:gdLst>
                  <a:gd name="T0" fmla="*/ 0 w 79"/>
                  <a:gd name="T1" fmla="*/ 0 h 89"/>
                  <a:gd name="T2" fmla="*/ 0 w 79"/>
                  <a:gd name="T3" fmla="*/ 0 h 89"/>
                  <a:gd name="T4" fmla="*/ 0 w 79"/>
                  <a:gd name="T5" fmla="*/ 0 h 89"/>
                  <a:gd name="T6" fmla="*/ 0 w 79"/>
                  <a:gd name="T7" fmla="*/ 0 h 89"/>
                  <a:gd name="T8" fmla="*/ 0 w 79"/>
                  <a:gd name="T9" fmla="*/ 0 h 89"/>
                  <a:gd name="T10" fmla="*/ 0 w 79"/>
                  <a:gd name="T11" fmla="*/ 0 h 89"/>
                  <a:gd name="T12" fmla="*/ 0 w 79"/>
                  <a:gd name="T13" fmla="*/ 0 h 89"/>
                  <a:gd name="T14" fmla="*/ 0 w 79"/>
                  <a:gd name="T15" fmla="*/ 0 h 89"/>
                  <a:gd name="T16" fmla="*/ 0 w 79"/>
                  <a:gd name="T17" fmla="*/ 0 h 89"/>
                  <a:gd name="T18" fmla="*/ 0 w 79"/>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9"/>
                  <a:gd name="T32" fmla="*/ 79 w 79"/>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9">
                    <a:moveTo>
                      <a:pt x="25" y="69"/>
                    </a:moveTo>
                    <a:lnTo>
                      <a:pt x="0" y="43"/>
                    </a:lnTo>
                    <a:lnTo>
                      <a:pt x="12" y="89"/>
                    </a:lnTo>
                    <a:lnTo>
                      <a:pt x="79" y="71"/>
                    </a:lnTo>
                    <a:lnTo>
                      <a:pt x="67" y="25"/>
                    </a:lnTo>
                    <a:lnTo>
                      <a:pt x="43" y="0"/>
                    </a:lnTo>
                    <a:lnTo>
                      <a:pt x="67" y="25"/>
                    </a:lnTo>
                    <a:lnTo>
                      <a:pt x="62" y="5"/>
                    </a:lnTo>
                    <a:lnTo>
                      <a:pt x="43" y="0"/>
                    </a:lnTo>
                    <a:lnTo>
                      <a:pt x="25"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01" name="Freeform 900"/>
              <p:cNvSpPr>
                <a:spLocks/>
              </p:cNvSpPr>
              <p:nvPr/>
            </p:nvSpPr>
            <p:spPr bwMode="auto">
              <a:xfrm>
                <a:off x="5200" y="57"/>
                <a:ext cx="7" cy="7"/>
              </a:xfrm>
              <a:custGeom>
                <a:avLst/>
                <a:gdLst>
                  <a:gd name="T0" fmla="*/ 0 w 120"/>
                  <a:gd name="T1" fmla="*/ 0 h 85"/>
                  <a:gd name="T2" fmla="*/ 0 w 120"/>
                  <a:gd name="T3" fmla="*/ 0 h 85"/>
                  <a:gd name="T4" fmla="*/ 0 w 120"/>
                  <a:gd name="T5" fmla="*/ 0 h 85"/>
                  <a:gd name="T6" fmla="*/ 0 w 120"/>
                  <a:gd name="T7" fmla="*/ 0 h 85"/>
                  <a:gd name="T8" fmla="*/ 0 w 120"/>
                  <a:gd name="T9" fmla="*/ 0 h 85"/>
                  <a:gd name="T10" fmla="*/ 0 w 120"/>
                  <a:gd name="T11" fmla="*/ 0 h 85"/>
                  <a:gd name="T12" fmla="*/ 0 w 120"/>
                  <a:gd name="T13" fmla="*/ 0 h 85"/>
                  <a:gd name="T14" fmla="*/ 0 w 120"/>
                  <a:gd name="T15" fmla="*/ 0 h 85"/>
                  <a:gd name="T16" fmla="*/ 0 w 120"/>
                  <a:gd name="T17" fmla="*/ 0 h 85"/>
                  <a:gd name="T18" fmla="*/ 0 w 12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85"/>
                  <a:gd name="T32" fmla="*/ 120 w 12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85">
                    <a:moveTo>
                      <a:pt x="22" y="17"/>
                    </a:moveTo>
                    <a:lnTo>
                      <a:pt x="43" y="68"/>
                    </a:lnTo>
                    <a:lnTo>
                      <a:pt x="102" y="85"/>
                    </a:lnTo>
                    <a:lnTo>
                      <a:pt x="120" y="16"/>
                    </a:lnTo>
                    <a:lnTo>
                      <a:pt x="61" y="0"/>
                    </a:lnTo>
                    <a:lnTo>
                      <a:pt x="82" y="52"/>
                    </a:lnTo>
                    <a:lnTo>
                      <a:pt x="22" y="17"/>
                    </a:lnTo>
                    <a:lnTo>
                      <a:pt x="0" y="56"/>
                    </a:lnTo>
                    <a:lnTo>
                      <a:pt x="43" y="68"/>
                    </a:lnTo>
                    <a:lnTo>
                      <a:pt x="22" y="1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02" name="Freeform 901"/>
              <p:cNvSpPr>
                <a:spLocks/>
              </p:cNvSpPr>
              <p:nvPr/>
            </p:nvSpPr>
            <p:spPr bwMode="auto">
              <a:xfrm>
                <a:off x="5201" y="50"/>
                <a:ext cx="7" cy="11"/>
              </a:xfrm>
              <a:custGeom>
                <a:avLst/>
                <a:gdLst>
                  <a:gd name="T0" fmla="*/ 0 w 127"/>
                  <a:gd name="T1" fmla="*/ 0 h 120"/>
                  <a:gd name="T2" fmla="*/ 0 w 127"/>
                  <a:gd name="T3" fmla="*/ 0 h 120"/>
                  <a:gd name="T4" fmla="*/ 0 w 127"/>
                  <a:gd name="T5" fmla="*/ 0 h 120"/>
                  <a:gd name="T6" fmla="*/ 0 w 127"/>
                  <a:gd name="T7" fmla="*/ 0 h 120"/>
                  <a:gd name="T8" fmla="*/ 0 w 127"/>
                  <a:gd name="T9" fmla="*/ 0 h 120"/>
                  <a:gd name="T10" fmla="*/ 0 w 127"/>
                  <a:gd name="T11" fmla="*/ 0 h 120"/>
                  <a:gd name="T12" fmla="*/ 0 w 127"/>
                  <a:gd name="T13" fmla="*/ 0 h 120"/>
                  <a:gd name="T14" fmla="*/ 0 w 127"/>
                  <a:gd name="T15" fmla="*/ 0 h 120"/>
                  <a:gd name="T16" fmla="*/ 0 w 127"/>
                  <a:gd name="T17" fmla="*/ 0 h 120"/>
                  <a:gd name="T18" fmla="*/ 0 w 127"/>
                  <a:gd name="T19" fmla="*/ 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120"/>
                  <a:gd name="T32" fmla="*/ 127 w 127"/>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120">
                    <a:moveTo>
                      <a:pt x="68" y="75"/>
                    </a:moveTo>
                    <a:lnTo>
                      <a:pt x="36" y="22"/>
                    </a:lnTo>
                    <a:lnTo>
                      <a:pt x="0" y="85"/>
                    </a:lnTo>
                    <a:lnTo>
                      <a:pt x="60" y="120"/>
                    </a:lnTo>
                    <a:lnTo>
                      <a:pt x="95" y="57"/>
                    </a:lnTo>
                    <a:lnTo>
                      <a:pt x="63" y="3"/>
                    </a:lnTo>
                    <a:lnTo>
                      <a:pt x="95" y="57"/>
                    </a:lnTo>
                    <a:lnTo>
                      <a:pt x="127" y="0"/>
                    </a:lnTo>
                    <a:lnTo>
                      <a:pt x="63" y="3"/>
                    </a:lnTo>
                    <a:lnTo>
                      <a:pt x="68" y="7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03" name="Freeform 902"/>
              <p:cNvSpPr>
                <a:spLocks/>
              </p:cNvSpPr>
              <p:nvPr/>
            </p:nvSpPr>
            <p:spPr bwMode="auto">
              <a:xfrm>
                <a:off x="5193" y="51"/>
                <a:ext cx="12" cy="7"/>
              </a:xfrm>
              <a:custGeom>
                <a:avLst/>
                <a:gdLst>
                  <a:gd name="T0" fmla="*/ 0 w 209"/>
                  <a:gd name="T1" fmla="*/ 0 h 86"/>
                  <a:gd name="T2" fmla="*/ 0 w 209"/>
                  <a:gd name="T3" fmla="*/ 0 h 86"/>
                  <a:gd name="T4" fmla="*/ 0 w 209"/>
                  <a:gd name="T5" fmla="*/ 0 h 86"/>
                  <a:gd name="T6" fmla="*/ 0 w 209"/>
                  <a:gd name="T7" fmla="*/ 0 h 86"/>
                  <a:gd name="T8" fmla="*/ 0 w 209"/>
                  <a:gd name="T9" fmla="*/ 0 h 86"/>
                  <a:gd name="T10" fmla="*/ 0 w 209"/>
                  <a:gd name="T11" fmla="*/ 0 h 86"/>
                  <a:gd name="T12" fmla="*/ 0 w 209"/>
                  <a:gd name="T13" fmla="*/ 0 h 86"/>
                  <a:gd name="T14" fmla="*/ 0 w 209"/>
                  <a:gd name="T15" fmla="*/ 0 h 86"/>
                  <a:gd name="T16" fmla="*/ 0 w 209"/>
                  <a:gd name="T17" fmla="*/ 0 h 86"/>
                  <a:gd name="T18" fmla="*/ 0 w 209"/>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86"/>
                  <a:gd name="T32" fmla="*/ 209 w 209"/>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86">
                    <a:moveTo>
                      <a:pt x="21" y="34"/>
                    </a:moveTo>
                    <a:lnTo>
                      <a:pt x="55" y="83"/>
                    </a:lnTo>
                    <a:lnTo>
                      <a:pt x="209" y="72"/>
                    </a:lnTo>
                    <a:lnTo>
                      <a:pt x="204" y="0"/>
                    </a:lnTo>
                    <a:lnTo>
                      <a:pt x="51" y="12"/>
                    </a:lnTo>
                    <a:lnTo>
                      <a:pt x="85" y="60"/>
                    </a:lnTo>
                    <a:lnTo>
                      <a:pt x="21" y="34"/>
                    </a:lnTo>
                    <a:lnTo>
                      <a:pt x="0" y="86"/>
                    </a:lnTo>
                    <a:lnTo>
                      <a:pt x="55" y="83"/>
                    </a:lnTo>
                    <a:lnTo>
                      <a:pt x="21"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04" name="Freeform 903"/>
              <p:cNvSpPr>
                <a:spLocks/>
              </p:cNvSpPr>
              <p:nvPr/>
            </p:nvSpPr>
            <p:spPr bwMode="auto">
              <a:xfrm>
                <a:off x="5195" y="49"/>
                <a:ext cx="5" cy="7"/>
              </a:xfrm>
              <a:custGeom>
                <a:avLst/>
                <a:gdLst>
                  <a:gd name="T0" fmla="*/ 0 w 96"/>
                  <a:gd name="T1" fmla="*/ 0 h 81"/>
                  <a:gd name="T2" fmla="*/ 0 w 96"/>
                  <a:gd name="T3" fmla="*/ 0 h 81"/>
                  <a:gd name="T4" fmla="*/ 0 w 96"/>
                  <a:gd name="T5" fmla="*/ 0 h 81"/>
                  <a:gd name="T6" fmla="*/ 0 w 96"/>
                  <a:gd name="T7" fmla="*/ 0 h 81"/>
                  <a:gd name="T8" fmla="*/ 0 w 96"/>
                  <a:gd name="T9" fmla="*/ 0 h 81"/>
                  <a:gd name="T10" fmla="*/ 0 w 96"/>
                  <a:gd name="T11" fmla="*/ 0 h 81"/>
                  <a:gd name="T12" fmla="*/ 0 w 96"/>
                  <a:gd name="T13" fmla="*/ 0 h 81"/>
                  <a:gd name="T14" fmla="*/ 0 w 96"/>
                  <a:gd name="T15" fmla="*/ 0 h 81"/>
                  <a:gd name="T16" fmla="*/ 0 w 96"/>
                  <a:gd name="T17" fmla="*/ 0 h 81"/>
                  <a:gd name="T18" fmla="*/ 0 w 96"/>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1"/>
                  <a:gd name="T32" fmla="*/ 96 w 96"/>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1">
                    <a:moveTo>
                      <a:pt x="46" y="74"/>
                    </a:moveTo>
                    <a:lnTo>
                      <a:pt x="12" y="25"/>
                    </a:lnTo>
                    <a:lnTo>
                      <a:pt x="0" y="55"/>
                    </a:lnTo>
                    <a:lnTo>
                      <a:pt x="64" y="81"/>
                    </a:lnTo>
                    <a:lnTo>
                      <a:pt x="76" y="51"/>
                    </a:lnTo>
                    <a:lnTo>
                      <a:pt x="42" y="3"/>
                    </a:lnTo>
                    <a:lnTo>
                      <a:pt x="76" y="51"/>
                    </a:lnTo>
                    <a:lnTo>
                      <a:pt x="96" y="0"/>
                    </a:lnTo>
                    <a:lnTo>
                      <a:pt x="42" y="3"/>
                    </a:lnTo>
                    <a:lnTo>
                      <a:pt x="46"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05" name="Freeform 904"/>
              <p:cNvSpPr>
                <a:spLocks/>
              </p:cNvSpPr>
              <p:nvPr/>
            </p:nvSpPr>
            <p:spPr bwMode="auto">
              <a:xfrm>
                <a:off x="5191" y="49"/>
                <a:ext cx="6" cy="7"/>
              </a:xfrm>
              <a:custGeom>
                <a:avLst/>
                <a:gdLst>
                  <a:gd name="T0" fmla="*/ 0 w 105"/>
                  <a:gd name="T1" fmla="*/ 0 h 77"/>
                  <a:gd name="T2" fmla="*/ 0 w 105"/>
                  <a:gd name="T3" fmla="*/ 0 h 77"/>
                  <a:gd name="T4" fmla="*/ 0 w 105"/>
                  <a:gd name="T5" fmla="*/ 0 h 77"/>
                  <a:gd name="T6" fmla="*/ 0 w 105"/>
                  <a:gd name="T7" fmla="*/ 0 h 77"/>
                  <a:gd name="T8" fmla="*/ 0 w 105"/>
                  <a:gd name="T9" fmla="*/ 0 h 77"/>
                  <a:gd name="T10" fmla="*/ 0 w 105"/>
                  <a:gd name="T11" fmla="*/ 0 h 77"/>
                  <a:gd name="T12" fmla="*/ 0 w 105"/>
                  <a:gd name="T13" fmla="*/ 0 h 77"/>
                  <a:gd name="T14" fmla="*/ 0 w 105"/>
                  <a:gd name="T15" fmla="*/ 0 h 77"/>
                  <a:gd name="T16" fmla="*/ 0 w 105"/>
                  <a:gd name="T17" fmla="*/ 0 h 77"/>
                  <a:gd name="T18" fmla="*/ 0 w 10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77"/>
                  <a:gd name="T32" fmla="*/ 105 w 105"/>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77">
                    <a:moveTo>
                      <a:pt x="0" y="73"/>
                    </a:moveTo>
                    <a:lnTo>
                      <a:pt x="17" y="76"/>
                    </a:lnTo>
                    <a:lnTo>
                      <a:pt x="105" y="71"/>
                    </a:lnTo>
                    <a:lnTo>
                      <a:pt x="101" y="0"/>
                    </a:lnTo>
                    <a:lnTo>
                      <a:pt x="12" y="6"/>
                    </a:lnTo>
                    <a:lnTo>
                      <a:pt x="28" y="9"/>
                    </a:lnTo>
                    <a:lnTo>
                      <a:pt x="0" y="73"/>
                    </a:lnTo>
                    <a:lnTo>
                      <a:pt x="8" y="77"/>
                    </a:lnTo>
                    <a:lnTo>
                      <a:pt x="17" y="76"/>
                    </a:lnTo>
                    <a:lnTo>
                      <a:pt x="0" y="7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06" name="Freeform 905"/>
              <p:cNvSpPr>
                <a:spLocks/>
              </p:cNvSpPr>
              <p:nvPr/>
            </p:nvSpPr>
            <p:spPr bwMode="auto">
              <a:xfrm>
                <a:off x="5189" y="48"/>
                <a:ext cx="4" cy="8"/>
              </a:xfrm>
              <a:custGeom>
                <a:avLst/>
                <a:gdLst>
                  <a:gd name="T0" fmla="*/ 0 w 63"/>
                  <a:gd name="T1" fmla="*/ 0 h 81"/>
                  <a:gd name="T2" fmla="*/ 0 w 63"/>
                  <a:gd name="T3" fmla="*/ 0 h 81"/>
                  <a:gd name="T4" fmla="*/ 0 w 63"/>
                  <a:gd name="T5" fmla="*/ 0 h 81"/>
                  <a:gd name="T6" fmla="*/ 0 w 63"/>
                  <a:gd name="T7" fmla="*/ 0 h 81"/>
                  <a:gd name="T8" fmla="*/ 0 w 63"/>
                  <a:gd name="T9" fmla="*/ 0 h 81"/>
                  <a:gd name="T10" fmla="*/ 0 w 63"/>
                  <a:gd name="T11" fmla="*/ 0 h 81"/>
                  <a:gd name="T12" fmla="*/ 0 60000 65536"/>
                  <a:gd name="T13" fmla="*/ 0 60000 65536"/>
                  <a:gd name="T14" fmla="*/ 0 60000 65536"/>
                  <a:gd name="T15" fmla="*/ 0 60000 65536"/>
                  <a:gd name="T16" fmla="*/ 0 60000 65536"/>
                  <a:gd name="T17" fmla="*/ 0 60000 65536"/>
                  <a:gd name="T18" fmla="*/ 0 w 63"/>
                  <a:gd name="T19" fmla="*/ 0 h 81"/>
                  <a:gd name="T20" fmla="*/ 63 w 63"/>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3" h="81">
                    <a:moveTo>
                      <a:pt x="14" y="33"/>
                    </a:moveTo>
                    <a:lnTo>
                      <a:pt x="0" y="65"/>
                    </a:lnTo>
                    <a:lnTo>
                      <a:pt x="35" y="81"/>
                    </a:lnTo>
                    <a:lnTo>
                      <a:pt x="63" y="17"/>
                    </a:lnTo>
                    <a:lnTo>
                      <a:pt x="28" y="0"/>
                    </a:lnTo>
                    <a:lnTo>
                      <a:pt x="14" y="3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07" name="Freeform 906"/>
              <p:cNvSpPr>
                <a:spLocks/>
              </p:cNvSpPr>
              <p:nvPr/>
            </p:nvSpPr>
            <p:spPr bwMode="auto">
              <a:xfrm>
                <a:off x="5182" y="48"/>
                <a:ext cx="8" cy="10"/>
              </a:xfrm>
              <a:custGeom>
                <a:avLst/>
                <a:gdLst>
                  <a:gd name="T0" fmla="*/ 0 w 154"/>
                  <a:gd name="T1" fmla="*/ 0 h 112"/>
                  <a:gd name="T2" fmla="*/ 0 w 154"/>
                  <a:gd name="T3" fmla="*/ 0 h 112"/>
                  <a:gd name="T4" fmla="*/ 0 w 154"/>
                  <a:gd name="T5" fmla="*/ 0 h 112"/>
                  <a:gd name="T6" fmla="*/ 0 w 154"/>
                  <a:gd name="T7" fmla="*/ 0 h 112"/>
                  <a:gd name="T8" fmla="*/ 0 w 154"/>
                  <a:gd name="T9" fmla="*/ 0 h 112"/>
                  <a:gd name="T10" fmla="*/ 0 w 154"/>
                  <a:gd name="T11" fmla="*/ 0 h 112"/>
                  <a:gd name="T12" fmla="*/ 0 w 154"/>
                  <a:gd name="T13" fmla="*/ 0 h 112"/>
                  <a:gd name="T14" fmla="*/ 0 w 154"/>
                  <a:gd name="T15" fmla="*/ 0 h 112"/>
                  <a:gd name="T16" fmla="*/ 0 w 154"/>
                  <a:gd name="T17" fmla="*/ 0 h 112"/>
                  <a:gd name="T18" fmla="*/ 0 w 154"/>
                  <a:gd name="T19" fmla="*/ 0 h 112"/>
                  <a:gd name="T20" fmla="*/ 0 w 154"/>
                  <a:gd name="T21" fmla="*/ 0 h 112"/>
                  <a:gd name="T22" fmla="*/ 0 w 154"/>
                  <a:gd name="T23" fmla="*/ 0 h 112"/>
                  <a:gd name="T24" fmla="*/ 0 w 154"/>
                  <a:gd name="T25" fmla="*/ 0 h 112"/>
                  <a:gd name="T26" fmla="*/ 0 w 154"/>
                  <a:gd name="T27" fmla="*/ 0 h 112"/>
                  <a:gd name="T28" fmla="*/ 0 w 154"/>
                  <a:gd name="T29" fmla="*/ 0 h 112"/>
                  <a:gd name="T30" fmla="*/ 0 w 154"/>
                  <a:gd name="T31" fmla="*/ 0 h 112"/>
                  <a:gd name="T32" fmla="*/ 0 w 154"/>
                  <a:gd name="T33" fmla="*/ 0 h 112"/>
                  <a:gd name="T34" fmla="*/ 0 w 154"/>
                  <a:gd name="T35" fmla="*/ 0 h 112"/>
                  <a:gd name="T36" fmla="*/ 0 w 154"/>
                  <a:gd name="T37" fmla="*/ 0 h 112"/>
                  <a:gd name="T38" fmla="*/ 0 w 154"/>
                  <a:gd name="T39" fmla="*/ 0 h 112"/>
                  <a:gd name="T40" fmla="*/ 0 w 154"/>
                  <a:gd name="T41" fmla="*/ 0 h 112"/>
                  <a:gd name="T42" fmla="*/ 0 w 154"/>
                  <a:gd name="T43" fmla="*/ 0 h 112"/>
                  <a:gd name="T44" fmla="*/ 0 w 154"/>
                  <a:gd name="T45" fmla="*/ 0 h 112"/>
                  <a:gd name="T46" fmla="*/ 0 w 154"/>
                  <a:gd name="T47" fmla="*/ 0 h 112"/>
                  <a:gd name="T48" fmla="*/ 0 w 154"/>
                  <a:gd name="T49" fmla="*/ 0 h 112"/>
                  <a:gd name="T50" fmla="*/ 0 w 154"/>
                  <a:gd name="T51" fmla="*/ 0 h 112"/>
                  <a:gd name="T52" fmla="*/ 0 w 154"/>
                  <a:gd name="T53" fmla="*/ 0 h 112"/>
                  <a:gd name="T54" fmla="*/ 0 w 154"/>
                  <a:gd name="T55" fmla="*/ 0 h 112"/>
                  <a:gd name="T56" fmla="*/ 0 w 154"/>
                  <a:gd name="T57" fmla="*/ 0 h 112"/>
                  <a:gd name="T58" fmla="*/ 0 w 154"/>
                  <a:gd name="T59" fmla="*/ 0 h 112"/>
                  <a:gd name="T60" fmla="*/ 0 w 154"/>
                  <a:gd name="T61" fmla="*/ 0 h 112"/>
                  <a:gd name="T62" fmla="*/ 0 w 154"/>
                  <a:gd name="T63" fmla="*/ 0 h 112"/>
                  <a:gd name="T64" fmla="*/ 0 w 154"/>
                  <a:gd name="T65" fmla="*/ 0 h 112"/>
                  <a:gd name="T66" fmla="*/ 0 w 154"/>
                  <a:gd name="T67" fmla="*/ 0 h 112"/>
                  <a:gd name="T68" fmla="*/ 0 w 154"/>
                  <a:gd name="T69" fmla="*/ 0 h 112"/>
                  <a:gd name="T70" fmla="*/ 0 w 154"/>
                  <a:gd name="T71" fmla="*/ 0 h 112"/>
                  <a:gd name="T72" fmla="*/ 0 w 154"/>
                  <a:gd name="T73" fmla="*/ 0 h 112"/>
                  <a:gd name="T74" fmla="*/ 0 w 154"/>
                  <a:gd name="T75" fmla="*/ 0 h 112"/>
                  <a:gd name="T76" fmla="*/ 0 w 154"/>
                  <a:gd name="T77" fmla="*/ 0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
                  <a:gd name="T118" fmla="*/ 0 h 112"/>
                  <a:gd name="T119" fmla="*/ 154 w 154"/>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 h="112">
                    <a:moveTo>
                      <a:pt x="69" y="112"/>
                    </a:moveTo>
                    <a:lnTo>
                      <a:pt x="69" y="107"/>
                    </a:lnTo>
                    <a:lnTo>
                      <a:pt x="69" y="103"/>
                    </a:lnTo>
                    <a:lnTo>
                      <a:pt x="70" y="101"/>
                    </a:lnTo>
                    <a:lnTo>
                      <a:pt x="71" y="98"/>
                    </a:lnTo>
                    <a:lnTo>
                      <a:pt x="72" y="96"/>
                    </a:lnTo>
                    <a:lnTo>
                      <a:pt x="73" y="94"/>
                    </a:lnTo>
                    <a:lnTo>
                      <a:pt x="74" y="91"/>
                    </a:lnTo>
                    <a:lnTo>
                      <a:pt x="75" y="90"/>
                    </a:lnTo>
                    <a:lnTo>
                      <a:pt x="82" y="86"/>
                    </a:lnTo>
                    <a:lnTo>
                      <a:pt x="87" y="82"/>
                    </a:lnTo>
                    <a:lnTo>
                      <a:pt x="94" y="79"/>
                    </a:lnTo>
                    <a:lnTo>
                      <a:pt x="102" y="76"/>
                    </a:lnTo>
                    <a:lnTo>
                      <a:pt x="111" y="74"/>
                    </a:lnTo>
                    <a:lnTo>
                      <a:pt x="120" y="72"/>
                    </a:lnTo>
                    <a:lnTo>
                      <a:pt x="128" y="71"/>
                    </a:lnTo>
                    <a:lnTo>
                      <a:pt x="135" y="71"/>
                    </a:lnTo>
                    <a:lnTo>
                      <a:pt x="147" y="71"/>
                    </a:lnTo>
                    <a:lnTo>
                      <a:pt x="150" y="71"/>
                    </a:lnTo>
                    <a:lnTo>
                      <a:pt x="154" y="0"/>
                    </a:lnTo>
                    <a:lnTo>
                      <a:pt x="147" y="0"/>
                    </a:lnTo>
                    <a:lnTo>
                      <a:pt x="133" y="1"/>
                    </a:lnTo>
                    <a:lnTo>
                      <a:pt x="121" y="1"/>
                    </a:lnTo>
                    <a:lnTo>
                      <a:pt x="110" y="2"/>
                    </a:lnTo>
                    <a:lnTo>
                      <a:pt x="97" y="5"/>
                    </a:lnTo>
                    <a:lnTo>
                      <a:pt x="84" y="8"/>
                    </a:lnTo>
                    <a:lnTo>
                      <a:pt x="70" y="12"/>
                    </a:lnTo>
                    <a:lnTo>
                      <a:pt x="56" y="19"/>
                    </a:lnTo>
                    <a:lnTo>
                      <a:pt x="41" y="27"/>
                    </a:lnTo>
                    <a:lnTo>
                      <a:pt x="30" y="38"/>
                    </a:lnTo>
                    <a:lnTo>
                      <a:pt x="23" y="45"/>
                    </a:lnTo>
                    <a:lnTo>
                      <a:pt x="16" y="53"/>
                    </a:lnTo>
                    <a:lnTo>
                      <a:pt x="12" y="62"/>
                    </a:lnTo>
                    <a:lnTo>
                      <a:pt x="7" y="70"/>
                    </a:lnTo>
                    <a:lnTo>
                      <a:pt x="4" y="80"/>
                    </a:lnTo>
                    <a:lnTo>
                      <a:pt x="2" y="90"/>
                    </a:lnTo>
                    <a:lnTo>
                      <a:pt x="0" y="101"/>
                    </a:lnTo>
                    <a:lnTo>
                      <a:pt x="0" y="112"/>
                    </a:lnTo>
                    <a:lnTo>
                      <a:pt x="69" y="1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08" name="Freeform 907"/>
              <p:cNvSpPr>
                <a:spLocks/>
              </p:cNvSpPr>
              <p:nvPr/>
            </p:nvSpPr>
            <p:spPr bwMode="auto">
              <a:xfrm>
                <a:off x="5179" y="53"/>
                <a:ext cx="5" cy="8"/>
              </a:xfrm>
              <a:custGeom>
                <a:avLst/>
                <a:gdLst>
                  <a:gd name="T0" fmla="*/ 0 w 86"/>
                  <a:gd name="T1" fmla="*/ 0 h 86"/>
                  <a:gd name="T2" fmla="*/ 0 w 86"/>
                  <a:gd name="T3" fmla="*/ 0 h 86"/>
                  <a:gd name="T4" fmla="*/ 0 w 86"/>
                  <a:gd name="T5" fmla="*/ 0 h 86"/>
                  <a:gd name="T6" fmla="*/ 0 w 86"/>
                  <a:gd name="T7" fmla="*/ 0 h 86"/>
                  <a:gd name="T8" fmla="*/ 0 w 86"/>
                  <a:gd name="T9" fmla="*/ 0 h 86"/>
                  <a:gd name="T10" fmla="*/ 0 w 86"/>
                  <a:gd name="T11" fmla="*/ 0 h 86"/>
                  <a:gd name="T12" fmla="*/ 0 w 86"/>
                  <a:gd name="T13" fmla="*/ 0 h 86"/>
                  <a:gd name="T14" fmla="*/ 0 w 86"/>
                  <a:gd name="T15" fmla="*/ 0 h 86"/>
                  <a:gd name="T16" fmla="*/ 0 w 86"/>
                  <a:gd name="T17" fmla="*/ 0 h 86"/>
                  <a:gd name="T18" fmla="*/ 0 w 86"/>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6"/>
                  <a:gd name="T32" fmla="*/ 86 w 86"/>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6">
                    <a:moveTo>
                      <a:pt x="41" y="67"/>
                    </a:moveTo>
                    <a:lnTo>
                      <a:pt x="13" y="73"/>
                    </a:lnTo>
                    <a:lnTo>
                      <a:pt x="72" y="86"/>
                    </a:lnTo>
                    <a:lnTo>
                      <a:pt x="86" y="18"/>
                    </a:lnTo>
                    <a:lnTo>
                      <a:pt x="28" y="4"/>
                    </a:lnTo>
                    <a:lnTo>
                      <a:pt x="0" y="9"/>
                    </a:lnTo>
                    <a:lnTo>
                      <a:pt x="28" y="4"/>
                    </a:lnTo>
                    <a:lnTo>
                      <a:pt x="13" y="0"/>
                    </a:lnTo>
                    <a:lnTo>
                      <a:pt x="0" y="9"/>
                    </a:lnTo>
                    <a:lnTo>
                      <a:pt x="41"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09" name="Freeform 908"/>
              <p:cNvSpPr>
                <a:spLocks/>
              </p:cNvSpPr>
              <p:nvPr/>
            </p:nvSpPr>
            <p:spPr bwMode="auto">
              <a:xfrm>
                <a:off x="5177" y="54"/>
                <a:ext cx="4" cy="9"/>
              </a:xfrm>
              <a:custGeom>
                <a:avLst/>
                <a:gdLst>
                  <a:gd name="T0" fmla="*/ 0 w 89"/>
                  <a:gd name="T1" fmla="*/ 0 h 93"/>
                  <a:gd name="T2" fmla="*/ 0 w 89"/>
                  <a:gd name="T3" fmla="*/ 0 h 93"/>
                  <a:gd name="T4" fmla="*/ 0 w 89"/>
                  <a:gd name="T5" fmla="*/ 0 h 93"/>
                  <a:gd name="T6" fmla="*/ 0 w 89"/>
                  <a:gd name="T7" fmla="*/ 0 h 93"/>
                  <a:gd name="T8" fmla="*/ 0 w 89"/>
                  <a:gd name="T9" fmla="*/ 0 h 93"/>
                  <a:gd name="T10" fmla="*/ 0 w 89"/>
                  <a:gd name="T11" fmla="*/ 0 h 93"/>
                  <a:gd name="T12" fmla="*/ 0 60000 65536"/>
                  <a:gd name="T13" fmla="*/ 0 60000 65536"/>
                  <a:gd name="T14" fmla="*/ 0 60000 65536"/>
                  <a:gd name="T15" fmla="*/ 0 60000 65536"/>
                  <a:gd name="T16" fmla="*/ 0 60000 65536"/>
                  <a:gd name="T17" fmla="*/ 0 60000 65536"/>
                  <a:gd name="T18" fmla="*/ 0 w 89"/>
                  <a:gd name="T19" fmla="*/ 0 h 93"/>
                  <a:gd name="T20" fmla="*/ 89 w 89"/>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89" h="93">
                    <a:moveTo>
                      <a:pt x="21" y="64"/>
                    </a:moveTo>
                    <a:lnTo>
                      <a:pt x="41" y="93"/>
                    </a:lnTo>
                    <a:lnTo>
                      <a:pt x="89" y="58"/>
                    </a:lnTo>
                    <a:lnTo>
                      <a:pt x="48" y="0"/>
                    </a:lnTo>
                    <a:lnTo>
                      <a:pt x="0" y="35"/>
                    </a:lnTo>
                    <a:lnTo>
                      <a:pt x="21" y="6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10" name="Freeform 909"/>
              <p:cNvSpPr>
                <a:spLocks/>
              </p:cNvSpPr>
              <p:nvPr/>
            </p:nvSpPr>
            <p:spPr bwMode="auto">
              <a:xfrm>
                <a:off x="5169" y="57"/>
                <a:ext cx="9" cy="10"/>
              </a:xfrm>
              <a:custGeom>
                <a:avLst/>
                <a:gdLst>
                  <a:gd name="T0" fmla="*/ 0 w 167"/>
                  <a:gd name="T1" fmla="*/ 0 h 115"/>
                  <a:gd name="T2" fmla="*/ 0 w 167"/>
                  <a:gd name="T3" fmla="*/ 0 h 115"/>
                  <a:gd name="T4" fmla="*/ 0 w 167"/>
                  <a:gd name="T5" fmla="*/ 0 h 115"/>
                  <a:gd name="T6" fmla="*/ 0 w 167"/>
                  <a:gd name="T7" fmla="*/ 0 h 115"/>
                  <a:gd name="T8" fmla="*/ 0 w 167"/>
                  <a:gd name="T9" fmla="*/ 0 h 115"/>
                  <a:gd name="T10" fmla="*/ 0 w 167"/>
                  <a:gd name="T11" fmla="*/ 0 h 115"/>
                  <a:gd name="T12" fmla="*/ 0 w 167"/>
                  <a:gd name="T13" fmla="*/ 0 h 115"/>
                  <a:gd name="T14" fmla="*/ 0 w 167"/>
                  <a:gd name="T15" fmla="*/ 0 h 115"/>
                  <a:gd name="T16" fmla="*/ 0 w 167"/>
                  <a:gd name="T17" fmla="*/ 0 h 115"/>
                  <a:gd name="T18" fmla="*/ 0 w 167"/>
                  <a:gd name="T19" fmla="*/ 0 h 115"/>
                  <a:gd name="T20" fmla="*/ 0 w 167"/>
                  <a:gd name="T21" fmla="*/ 0 h 115"/>
                  <a:gd name="T22" fmla="*/ 0 w 167"/>
                  <a:gd name="T23" fmla="*/ 0 h 115"/>
                  <a:gd name="T24" fmla="*/ 0 w 167"/>
                  <a:gd name="T25" fmla="*/ 0 h 115"/>
                  <a:gd name="T26" fmla="*/ 0 w 167"/>
                  <a:gd name="T27" fmla="*/ 0 h 115"/>
                  <a:gd name="T28" fmla="*/ 0 w 167"/>
                  <a:gd name="T29" fmla="*/ 0 h 115"/>
                  <a:gd name="T30" fmla="*/ 0 w 167"/>
                  <a:gd name="T31" fmla="*/ 0 h 115"/>
                  <a:gd name="T32" fmla="*/ 0 w 167"/>
                  <a:gd name="T33" fmla="*/ 0 h 115"/>
                  <a:gd name="T34" fmla="*/ 0 w 167"/>
                  <a:gd name="T35" fmla="*/ 0 h 115"/>
                  <a:gd name="T36" fmla="*/ 0 w 167"/>
                  <a:gd name="T37" fmla="*/ 0 h 115"/>
                  <a:gd name="T38" fmla="*/ 0 w 167"/>
                  <a:gd name="T39" fmla="*/ 0 h 115"/>
                  <a:gd name="T40" fmla="*/ 0 w 167"/>
                  <a:gd name="T41" fmla="*/ 0 h 115"/>
                  <a:gd name="T42" fmla="*/ 0 w 167"/>
                  <a:gd name="T43" fmla="*/ 0 h 115"/>
                  <a:gd name="T44" fmla="*/ 0 w 167"/>
                  <a:gd name="T45" fmla="*/ 0 h 115"/>
                  <a:gd name="T46" fmla="*/ 0 w 167"/>
                  <a:gd name="T47" fmla="*/ 0 h 115"/>
                  <a:gd name="T48" fmla="*/ 0 w 167"/>
                  <a:gd name="T49" fmla="*/ 0 h 115"/>
                  <a:gd name="T50" fmla="*/ 0 w 167"/>
                  <a:gd name="T51" fmla="*/ 0 h 115"/>
                  <a:gd name="T52" fmla="*/ 0 w 167"/>
                  <a:gd name="T53" fmla="*/ 0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
                  <a:gd name="T82" fmla="*/ 0 h 115"/>
                  <a:gd name="T83" fmla="*/ 167 w 167"/>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 h="115">
                    <a:moveTo>
                      <a:pt x="65" y="115"/>
                    </a:moveTo>
                    <a:lnTo>
                      <a:pt x="66" y="113"/>
                    </a:lnTo>
                    <a:lnTo>
                      <a:pt x="69" y="110"/>
                    </a:lnTo>
                    <a:lnTo>
                      <a:pt x="73" y="106"/>
                    </a:lnTo>
                    <a:lnTo>
                      <a:pt x="79" y="100"/>
                    </a:lnTo>
                    <a:lnTo>
                      <a:pt x="86" y="96"/>
                    </a:lnTo>
                    <a:lnTo>
                      <a:pt x="96" y="92"/>
                    </a:lnTo>
                    <a:lnTo>
                      <a:pt x="105" y="87"/>
                    </a:lnTo>
                    <a:lnTo>
                      <a:pt x="114" y="84"/>
                    </a:lnTo>
                    <a:lnTo>
                      <a:pt x="134" y="78"/>
                    </a:lnTo>
                    <a:lnTo>
                      <a:pt x="152" y="74"/>
                    </a:lnTo>
                    <a:lnTo>
                      <a:pt x="163" y="71"/>
                    </a:lnTo>
                    <a:lnTo>
                      <a:pt x="167" y="70"/>
                    </a:lnTo>
                    <a:lnTo>
                      <a:pt x="157" y="0"/>
                    </a:lnTo>
                    <a:lnTo>
                      <a:pt x="151" y="1"/>
                    </a:lnTo>
                    <a:lnTo>
                      <a:pt x="137" y="4"/>
                    </a:lnTo>
                    <a:lnTo>
                      <a:pt x="117" y="9"/>
                    </a:lnTo>
                    <a:lnTo>
                      <a:pt x="94" y="16"/>
                    </a:lnTo>
                    <a:lnTo>
                      <a:pt x="80" y="21"/>
                    </a:lnTo>
                    <a:lnTo>
                      <a:pt x="67" y="27"/>
                    </a:lnTo>
                    <a:lnTo>
                      <a:pt x="54" y="34"/>
                    </a:lnTo>
                    <a:lnTo>
                      <a:pt x="41" y="41"/>
                    </a:lnTo>
                    <a:lnTo>
                      <a:pt x="29" y="51"/>
                    </a:lnTo>
                    <a:lnTo>
                      <a:pt x="18" y="62"/>
                    </a:lnTo>
                    <a:lnTo>
                      <a:pt x="8" y="76"/>
                    </a:lnTo>
                    <a:lnTo>
                      <a:pt x="0" y="92"/>
                    </a:lnTo>
                    <a:lnTo>
                      <a:pt x="65" y="11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11" name="Freeform 910"/>
              <p:cNvSpPr>
                <a:spLocks/>
              </p:cNvSpPr>
              <p:nvPr/>
            </p:nvSpPr>
            <p:spPr bwMode="auto">
              <a:xfrm>
                <a:off x="5165" y="63"/>
                <a:ext cx="6" cy="8"/>
              </a:xfrm>
              <a:custGeom>
                <a:avLst/>
                <a:gdLst>
                  <a:gd name="T0" fmla="*/ 0 w 106"/>
                  <a:gd name="T1" fmla="*/ 0 h 88"/>
                  <a:gd name="T2" fmla="*/ 0 w 106"/>
                  <a:gd name="T3" fmla="*/ 0 h 88"/>
                  <a:gd name="T4" fmla="*/ 0 w 106"/>
                  <a:gd name="T5" fmla="*/ 0 h 88"/>
                  <a:gd name="T6" fmla="*/ 0 w 106"/>
                  <a:gd name="T7" fmla="*/ 0 h 88"/>
                  <a:gd name="T8" fmla="*/ 0 w 106"/>
                  <a:gd name="T9" fmla="*/ 0 h 88"/>
                  <a:gd name="T10" fmla="*/ 0 w 106"/>
                  <a:gd name="T11" fmla="*/ 0 h 88"/>
                  <a:gd name="T12" fmla="*/ 0 w 106"/>
                  <a:gd name="T13" fmla="*/ 0 h 88"/>
                  <a:gd name="T14" fmla="*/ 0 w 106"/>
                  <a:gd name="T15" fmla="*/ 0 h 88"/>
                  <a:gd name="T16" fmla="*/ 0 w 106"/>
                  <a:gd name="T17" fmla="*/ 0 h 88"/>
                  <a:gd name="T18" fmla="*/ 0 w 10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88"/>
                  <a:gd name="T32" fmla="*/ 106 w 10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88">
                    <a:moveTo>
                      <a:pt x="0" y="86"/>
                    </a:moveTo>
                    <a:lnTo>
                      <a:pt x="18" y="87"/>
                    </a:lnTo>
                    <a:lnTo>
                      <a:pt x="106" y="71"/>
                    </a:lnTo>
                    <a:lnTo>
                      <a:pt x="93" y="0"/>
                    </a:lnTo>
                    <a:lnTo>
                      <a:pt x="5" y="16"/>
                    </a:lnTo>
                    <a:lnTo>
                      <a:pt x="23" y="18"/>
                    </a:lnTo>
                    <a:lnTo>
                      <a:pt x="0" y="86"/>
                    </a:lnTo>
                    <a:lnTo>
                      <a:pt x="8" y="88"/>
                    </a:lnTo>
                    <a:lnTo>
                      <a:pt x="18" y="87"/>
                    </a:lnTo>
                    <a:lnTo>
                      <a:pt x="0" y="8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12" name="Freeform 911"/>
              <p:cNvSpPr>
                <a:spLocks/>
              </p:cNvSpPr>
              <p:nvPr/>
            </p:nvSpPr>
            <p:spPr bwMode="auto">
              <a:xfrm>
                <a:off x="5158" y="63"/>
                <a:ext cx="8" cy="8"/>
              </a:xfrm>
              <a:custGeom>
                <a:avLst/>
                <a:gdLst>
                  <a:gd name="T0" fmla="*/ 0 w 143"/>
                  <a:gd name="T1" fmla="*/ 0 h 87"/>
                  <a:gd name="T2" fmla="*/ 0 w 143"/>
                  <a:gd name="T3" fmla="*/ 0 h 87"/>
                  <a:gd name="T4" fmla="*/ 0 w 143"/>
                  <a:gd name="T5" fmla="*/ 0 h 87"/>
                  <a:gd name="T6" fmla="*/ 0 w 143"/>
                  <a:gd name="T7" fmla="*/ 0 h 87"/>
                  <a:gd name="T8" fmla="*/ 0 w 143"/>
                  <a:gd name="T9" fmla="*/ 0 h 87"/>
                  <a:gd name="T10" fmla="*/ 0 w 143"/>
                  <a:gd name="T11" fmla="*/ 0 h 87"/>
                  <a:gd name="T12" fmla="*/ 0 w 143"/>
                  <a:gd name="T13" fmla="*/ 0 h 87"/>
                  <a:gd name="T14" fmla="*/ 0 w 143"/>
                  <a:gd name="T15" fmla="*/ 0 h 87"/>
                  <a:gd name="T16" fmla="*/ 0 w 143"/>
                  <a:gd name="T17" fmla="*/ 0 h 87"/>
                  <a:gd name="T18" fmla="*/ 0 w 143"/>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87"/>
                  <a:gd name="T32" fmla="*/ 143 w 14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87">
                    <a:moveTo>
                      <a:pt x="60" y="3"/>
                    </a:moveTo>
                    <a:lnTo>
                      <a:pt x="67" y="67"/>
                    </a:lnTo>
                    <a:lnTo>
                      <a:pt x="120" y="87"/>
                    </a:lnTo>
                    <a:lnTo>
                      <a:pt x="143" y="19"/>
                    </a:lnTo>
                    <a:lnTo>
                      <a:pt x="90" y="0"/>
                    </a:lnTo>
                    <a:lnTo>
                      <a:pt x="96" y="64"/>
                    </a:lnTo>
                    <a:lnTo>
                      <a:pt x="60" y="3"/>
                    </a:lnTo>
                    <a:lnTo>
                      <a:pt x="0" y="43"/>
                    </a:lnTo>
                    <a:lnTo>
                      <a:pt x="67" y="67"/>
                    </a:lnTo>
                    <a:lnTo>
                      <a:pt x="60" y="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13" name="Freeform 912"/>
              <p:cNvSpPr>
                <a:spLocks/>
              </p:cNvSpPr>
              <p:nvPr/>
            </p:nvSpPr>
            <p:spPr bwMode="auto">
              <a:xfrm>
                <a:off x="5162" y="58"/>
                <a:ext cx="7" cy="11"/>
              </a:xfrm>
              <a:custGeom>
                <a:avLst/>
                <a:gdLst>
                  <a:gd name="T0" fmla="*/ 0 w 130"/>
                  <a:gd name="T1" fmla="*/ 0 h 120"/>
                  <a:gd name="T2" fmla="*/ 0 w 130"/>
                  <a:gd name="T3" fmla="*/ 0 h 120"/>
                  <a:gd name="T4" fmla="*/ 0 w 130"/>
                  <a:gd name="T5" fmla="*/ 0 h 120"/>
                  <a:gd name="T6" fmla="*/ 0 w 130"/>
                  <a:gd name="T7" fmla="*/ 0 h 120"/>
                  <a:gd name="T8" fmla="*/ 0 w 130"/>
                  <a:gd name="T9" fmla="*/ 0 h 120"/>
                  <a:gd name="T10" fmla="*/ 0 w 130"/>
                  <a:gd name="T11" fmla="*/ 0 h 120"/>
                  <a:gd name="T12" fmla="*/ 0 60000 65536"/>
                  <a:gd name="T13" fmla="*/ 0 60000 65536"/>
                  <a:gd name="T14" fmla="*/ 0 60000 65536"/>
                  <a:gd name="T15" fmla="*/ 0 60000 65536"/>
                  <a:gd name="T16" fmla="*/ 0 60000 65536"/>
                  <a:gd name="T17" fmla="*/ 0 60000 65536"/>
                  <a:gd name="T18" fmla="*/ 0 w 130"/>
                  <a:gd name="T19" fmla="*/ 0 h 120"/>
                  <a:gd name="T20" fmla="*/ 130 w 130"/>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130" h="120">
                    <a:moveTo>
                      <a:pt x="113" y="29"/>
                    </a:moveTo>
                    <a:lnTo>
                      <a:pt x="94" y="0"/>
                    </a:lnTo>
                    <a:lnTo>
                      <a:pt x="0" y="59"/>
                    </a:lnTo>
                    <a:lnTo>
                      <a:pt x="36" y="120"/>
                    </a:lnTo>
                    <a:lnTo>
                      <a:pt x="130" y="60"/>
                    </a:lnTo>
                    <a:lnTo>
                      <a:pt x="113" y="2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14" name="Freeform 913"/>
              <p:cNvSpPr>
                <a:spLocks/>
              </p:cNvSpPr>
              <p:nvPr/>
            </p:nvSpPr>
            <p:spPr bwMode="auto">
              <a:xfrm>
                <a:off x="5159" y="52"/>
                <a:ext cx="9" cy="12"/>
              </a:xfrm>
              <a:custGeom>
                <a:avLst/>
                <a:gdLst>
                  <a:gd name="T0" fmla="*/ 0 w 163"/>
                  <a:gd name="T1" fmla="*/ 0 h 128"/>
                  <a:gd name="T2" fmla="*/ 0 w 163"/>
                  <a:gd name="T3" fmla="*/ 0 h 128"/>
                  <a:gd name="T4" fmla="*/ 0 w 163"/>
                  <a:gd name="T5" fmla="*/ 0 h 128"/>
                  <a:gd name="T6" fmla="*/ 0 w 163"/>
                  <a:gd name="T7" fmla="*/ 0 h 128"/>
                  <a:gd name="T8" fmla="*/ 0 w 163"/>
                  <a:gd name="T9" fmla="*/ 0 h 128"/>
                  <a:gd name="T10" fmla="*/ 0 w 163"/>
                  <a:gd name="T11" fmla="*/ 0 h 128"/>
                  <a:gd name="T12" fmla="*/ 0 w 163"/>
                  <a:gd name="T13" fmla="*/ 0 h 128"/>
                  <a:gd name="T14" fmla="*/ 0 w 163"/>
                  <a:gd name="T15" fmla="*/ 0 h 128"/>
                  <a:gd name="T16" fmla="*/ 0 w 163"/>
                  <a:gd name="T17" fmla="*/ 0 h 128"/>
                  <a:gd name="T18" fmla="*/ 0 w 163"/>
                  <a:gd name="T19" fmla="*/ 0 h 128"/>
                  <a:gd name="T20" fmla="*/ 0 w 163"/>
                  <a:gd name="T21" fmla="*/ 0 h 128"/>
                  <a:gd name="T22" fmla="*/ 0 w 163"/>
                  <a:gd name="T23" fmla="*/ 0 h 128"/>
                  <a:gd name="T24" fmla="*/ 0 w 163"/>
                  <a:gd name="T25" fmla="*/ 0 h 128"/>
                  <a:gd name="T26" fmla="*/ 0 w 163"/>
                  <a:gd name="T27" fmla="*/ 0 h 128"/>
                  <a:gd name="T28" fmla="*/ 0 w 163"/>
                  <a:gd name="T29" fmla="*/ 0 h 128"/>
                  <a:gd name="T30" fmla="*/ 0 w 163"/>
                  <a:gd name="T31" fmla="*/ 0 h 128"/>
                  <a:gd name="T32" fmla="*/ 0 w 163"/>
                  <a:gd name="T33" fmla="*/ 0 h 128"/>
                  <a:gd name="T34" fmla="*/ 0 w 163"/>
                  <a:gd name="T35" fmla="*/ 0 h 128"/>
                  <a:gd name="T36" fmla="*/ 0 w 163"/>
                  <a:gd name="T37" fmla="*/ 0 h 128"/>
                  <a:gd name="T38" fmla="*/ 0 w 163"/>
                  <a:gd name="T39" fmla="*/ 0 h 128"/>
                  <a:gd name="T40" fmla="*/ 0 w 163"/>
                  <a:gd name="T41" fmla="*/ 0 h 128"/>
                  <a:gd name="T42" fmla="*/ 0 w 163"/>
                  <a:gd name="T43" fmla="*/ 0 h 128"/>
                  <a:gd name="T44" fmla="*/ 0 w 163"/>
                  <a:gd name="T45" fmla="*/ 0 h 128"/>
                  <a:gd name="T46" fmla="*/ 0 w 163"/>
                  <a:gd name="T47" fmla="*/ 0 h 128"/>
                  <a:gd name="T48" fmla="*/ 0 w 163"/>
                  <a:gd name="T49" fmla="*/ 0 h 128"/>
                  <a:gd name="T50" fmla="*/ 0 w 163"/>
                  <a:gd name="T51" fmla="*/ 0 h 128"/>
                  <a:gd name="T52" fmla="*/ 0 w 163"/>
                  <a:gd name="T53" fmla="*/ 0 h 128"/>
                  <a:gd name="T54" fmla="*/ 0 w 163"/>
                  <a:gd name="T55" fmla="*/ 0 h 128"/>
                  <a:gd name="T56" fmla="*/ 0 w 163"/>
                  <a:gd name="T57" fmla="*/ 0 h 128"/>
                  <a:gd name="T58" fmla="*/ 0 w 163"/>
                  <a:gd name="T59" fmla="*/ 0 h 128"/>
                  <a:gd name="T60" fmla="*/ 0 w 163"/>
                  <a:gd name="T61" fmla="*/ 0 h 128"/>
                  <a:gd name="T62" fmla="*/ 0 w 163"/>
                  <a:gd name="T63" fmla="*/ 0 h 128"/>
                  <a:gd name="T64" fmla="*/ 0 w 163"/>
                  <a:gd name="T65" fmla="*/ 0 h 128"/>
                  <a:gd name="T66" fmla="*/ 0 w 163"/>
                  <a:gd name="T67" fmla="*/ 0 h 128"/>
                  <a:gd name="T68" fmla="*/ 0 w 163"/>
                  <a:gd name="T69" fmla="*/ 0 h 128"/>
                  <a:gd name="T70" fmla="*/ 0 w 163"/>
                  <a:gd name="T71" fmla="*/ 0 h 128"/>
                  <a:gd name="T72" fmla="*/ 0 w 163"/>
                  <a:gd name="T73" fmla="*/ 0 h 128"/>
                  <a:gd name="T74" fmla="*/ 0 w 163"/>
                  <a:gd name="T75" fmla="*/ 0 h 128"/>
                  <a:gd name="T76" fmla="*/ 0 w 163"/>
                  <a:gd name="T77" fmla="*/ 0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3"/>
                  <a:gd name="T118" fmla="*/ 0 h 128"/>
                  <a:gd name="T119" fmla="*/ 163 w 163"/>
                  <a:gd name="T120" fmla="*/ 128 h 1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3" h="128">
                    <a:moveTo>
                      <a:pt x="27" y="0"/>
                    </a:moveTo>
                    <a:lnTo>
                      <a:pt x="19" y="6"/>
                    </a:lnTo>
                    <a:lnTo>
                      <a:pt x="11" y="15"/>
                    </a:lnTo>
                    <a:lnTo>
                      <a:pt x="5" y="24"/>
                    </a:lnTo>
                    <a:lnTo>
                      <a:pt x="1" y="36"/>
                    </a:lnTo>
                    <a:lnTo>
                      <a:pt x="0" y="49"/>
                    </a:lnTo>
                    <a:lnTo>
                      <a:pt x="1" y="63"/>
                    </a:lnTo>
                    <a:lnTo>
                      <a:pt x="6" y="74"/>
                    </a:lnTo>
                    <a:lnTo>
                      <a:pt x="13" y="83"/>
                    </a:lnTo>
                    <a:lnTo>
                      <a:pt x="20" y="90"/>
                    </a:lnTo>
                    <a:lnTo>
                      <a:pt x="27" y="96"/>
                    </a:lnTo>
                    <a:lnTo>
                      <a:pt x="34" y="100"/>
                    </a:lnTo>
                    <a:lnTo>
                      <a:pt x="43" y="104"/>
                    </a:lnTo>
                    <a:lnTo>
                      <a:pt x="56" y="110"/>
                    </a:lnTo>
                    <a:lnTo>
                      <a:pt x="73" y="114"/>
                    </a:lnTo>
                    <a:lnTo>
                      <a:pt x="102" y="120"/>
                    </a:lnTo>
                    <a:lnTo>
                      <a:pt x="130" y="125"/>
                    </a:lnTo>
                    <a:lnTo>
                      <a:pt x="149" y="127"/>
                    </a:lnTo>
                    <a:lnTo>
                      <a:pt x="159" y="128"/>
                    </a:lnTo>
                    <a:lnTo>
                      <a:pt x="163" y="56"/>
                    </a:lnTo>
                    <a:lnTo>
                      <a:pt x="156" y="56"/>
                    </a:lnTo>
                    <a:lnTo>
                      <a:pt x="138" y="54"/>
                    </a:lnTo>
                    <a:lnTo>
                      <a:pt x="114" y="51"/>
                    </a:lnTo>
                    <a:lnTo>
                      <a:pt x="88" y="45"/>
                    </a:lnTo>
                    <a:lnTo>
                      <a:pt x="78" y="42"/>
                    </a:lnTo>
                    <a:lnTo>
                      <a:pt x="69" y="38"/>
                    </a:lnTo>
                    <a:lnTo>
                      <a:pt x="66" y="37"/>
                    </a:lnTo>
                    <a:lnTo>
                      <a:pt x="64" y="36"/>
                    </a:lnTo>
                    <a:lnTo>
                      <a:pt x="66" y="39"/>
                    </a:lnTo>
                    <a:lnTo>
                      <a:pt x="68" y="43"/>
                    </a:lnTo>
                    <a:lnTo>
                      <a:pt x="69" y="49"/>
                    </a:lnTo>
                    <a:lnTo>
                      <a:pt x="69" y="54"/>
                    </a:lnTo>
                    <a:lnTo>
                      <a:pt x="66" y="57"/>
                    </a:lnTo>
                    <a:lnTo>
                      <a:pt x="66" y="58"/>
                    </a:lnTo>
                    <a:lnTo>
                      <a:pt x="68" y="56"/>
                    </a:lnTo>
                    <a:lnTo>
                      <a:pt x="71" y="54"/>
                    </a:lnTo>
                    <a:lnTo>
                      <a:pt x="2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15" name="Freeform 914"/>
              <p:cNvSpPr>
                <a:spLocks/>
              </p:cNvSpPr>
              <p:nvPr/>
            </p:nvSpPr>
            <p:spPr bwMode="auto">
              <a:xfrm>
                <a:off x="5161" y="46"/>
                <a:ext cx="8" cy="12"/>
              </a:xfrm>
              <a:custGeom>
                <a:avLst/>
                <a:gdLst>
                  <a:gd name="T0" fmla="*/ 0 w 152"/>
                  <a:gd name="T1" fmla="*/ 0 h 125"/>
                  <a:gd name="T2" fmla="*/ 0 w 152"/>
                  <a:gd name="T3" fmla="*/ 0 h 125"/>
                  <a:gd name="T4" fmla="*/ 0 w 152"/>
                  <a:gd name="T5" fmla="*/ 0 h 125"/>
                  <a:gd name="T6" fmla="*/ 0 w 152"/>
                  <a:gd name="T7" fmla="*/ 0 h 125"/>
                  <a:gd name="T8" fmla="*/ 0 w 152"/>
                  <a:gd name="T9" fmla="*/ 0 h 125"/>
                  <a:gd name="T10" fmla="*/ 0 w 152"/>
                  <a:gd name="T11" fmla="*/ 0 h 125"/>
                  <a:gd name="T12" fmla="*/ 0 w 152"/>
                  <a:gd name="T13" fmla="*/ 0 h 125"/>
                  <a:gd name="T14" fmla="*/ 0 w 152"/>
                  <a:gd name="T15" fmla="*/ 0 h 125"/>
                  <a:gd name="T16" fmla="*/ 0 w 152"/>
                  <a:gd name="T17" fmla="*/ 0 h 125"/>
                  <a:gd name="T18" fmla="*/ 0 w 152"/>
                  <a:gd name="T19" fmla="*/ 0 h 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125"/>
                  <a:gd name="T32" fmla="*/ 152 w 152"/>
                  <a:gd name="T33" fmla="*/ 125 h 1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125">
                    <a:moveTo>
                      <a:pt x="132" y="0"/>
                    </a:moveTo>
                    <a:lnTo>
                      <a:pt x="124" y="4"/>
                    </a:lnTo>
                    <a:lnTo>
                      <a:pt x="0" y="60"/>
                    </a:lnTo>
                    <a:lnTo>
                      <a:pt x="28" y="125"/>
                    </a:lnTo>
                    <a:lnTo>
                      <a:pt x="152" y="68"/>
                    </a:lnTo>
                    <a:lnTo>
                      <a:pt x="144" y="70"/>
                    </a:lnTo>
                    <a:lnTo>
                      <a:pt x="132" y="0"/>
                    </a:lnTo>
                    <a:lnTo>
                      <a:pt x="128" y="1"/>
                    </a:lnTo>
                    <a:lnTo>
                      <a:pt x="124" y="4"/>
                    </a:lnTo>
                    <a:lnTo>
                      <a:pt x="13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16" name="Freeform 915"/>
              <p:cNvSpPr>
                <a:spLocks/>
              </p:cNvSpPr>
              <p:nvPr/>
            </p:nvSpPr>
            <p:spPr bwMode="auto">
              <a:xfrm>
                <a:off x="5168" y="43"/>
                <a:ext cx="12" cy="10"/>
              </a:xfrm>
              <a:custGeom>
                <a:avLst/>
                <a:gdLst>
                  <a:gd name="T0" fmla="*/ 0 w 213"/>
                  <a:gd name="T1" fmla="*/ 0 h 108"/>
                  <a:gd name="T2" fmla="*/ 0 w 213"/>
                  <a:gd name="T3" fmla="*/ 0 h 108"/>
                  <a:gd name="T4" fmla="*/ 0 w 213"/>
                  <a:gd name="T5" fmla="*/ 0 h 108"/>
                  <a:gd name="T6" fmla="*/ 0 w 213"/>
                  <a:gd name="T7" fmla="*/ 0 h 108"/>
                  <a:gd name="T8" fmla="*/ 0 w 213"/>
                  <a:gd name="T9" fmla="*/ 0 h 108"/>
                  <a:gd name="T10" fmla="*/ 0 w 213"/>
                  <a:gd name="T11" fmla="*/ 0 h 108"/>
                  <a:gd name="T12" fmla="*/ 0 w 213"/>
                  <a:gd name="T13" fmla="*/ 0 h 108"/>
                  <a:gd name="T14" fmla="*/ 0 w 213"/>
                  <a:gd name="T15" fmla="*/ 0 h 108"/>
                  <a:gd name="T16" fmla="*/ 0 w 213"/>
                  <a:gd name="T17" fmla="*/ 0 h 108"/>
                  <a:gd name="T18" fmla="*/ 0 w 213"/>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
                  <a:gd name="T31" fmla="*/ 0 h 108"/>
                  <a:gd name="T32" fmla="*/ 213 w 213"/>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 h="108">
                    <a:moveTo>
                      <a:pt x="205" y="0"/>
                    </a:moveTo>
                    <a:lnTo>
                      <a:pt x="200" y="1"/>
                    </a:lnTo>
                    <a:lnTo>
                      <a:pt x="0" y="38"/>
                    </a:lnTo>
                    <a:lnTo>
                      <a:pt x="12" y="108"/>
                    </a:lnTo>
                    <a:lnTo>
                      <a:pt x="213" y="70"/>
                    </a:lnTo>
                    <a:lnTo>
                      <a:pt x="208" y="70"/>
                    </a:lnTo>
                    <a:lnTo>
                      <a:pt x="205" y="0"/>
                    </a:lnTo>
                    <a:lnTo>
                      <a:pt x="203" y="0"/>
                    </a:lnTo>
                    <a:lnTo>
                      <a:pt x="200" y="1"/>
                    </a:lnTo>
                    <a:lnTo>
                      <a:pt x="205"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17" name="Freeform 916"/>
              <p:cNvSpPr>
                <a:spLocks/>
              </p:cNvSpPr>
              <p:nvPr/>
            </p:nvSpPr>
            <p:spPr bwMode="auto">
              <a:xfrm>
                <a:off x="5180" y="43"/>
                <a:ext cx="5" cy="6"/>
              </a:xfrm>
              <a:custGeom>
                <a:avLst/>
                <a:gdLst>
                  <a:gd name="T0" fmla="*/ 0 w 97"/>
                  <a:gd name="T1" fmla="*/ 0 h 73"/>
                  <a:gd name="T2" fmla="*/ 0 w 97"/>
                  <a:gd name="T3" fmla="*/ 0 h 73"/>
                  <a:gd name="T4" fmla="*/ 0 w 97"/>
                  <a:gd name="T5" fmla="*/ 0 h 73"/>
                  <a:gd name="T6" fmla="*/ 0 w 97"/>
                  <a:gd name="T7" fmla="*/ 0 h 73"/>
                  <a:gd name="T8" fmla="*/ 0 w 97"/>
                  <a:gd name="T9" fmla="*/ 0 h 73"/>
                  <a:gd name="T10" fmla="*/ 0 w 97"/>
                  <a:gd name="T11" fmla="*/ 0 h 73"/>
                  <a:gd name="T12" fmla="*/ 0 w 97"/>
                  <a:gd name="T13" fmla="*/ 0 h 73"/>
                  <a:gd name="T14" fmla="*/ 0 w 97"/>
                  <a:gd name="T15" fmla="*/ 0 h 73"/>
                  <a:gd name="T16" fmla="*/ 0 w 97"/>
                  <a:gd name="T17" fmla="*/ 0 h 73"/>
                  <a:gd name="T18" fmla="*/ 0 w 97"/>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73"/>
                  <a:gd name="T32" fmla="*/ 97 w 97"/>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73">
                    <a:moveTo>
                      <a:pt x="97" y="3"/>
                    </a:moveTo>
                    <a:lnTo>
                      <a:pt x="83" y="0"/>
                    </a:lnTo>
                    <a:lnTo>
                      <a:pt x="0" y="3"/>
                    </a:lnTo>
                    <a:lnTo>
                      <a:pt x="3" y="73"/>
                    </a:lnTo>
                    <a:lnTo>
                      <a:pt x="85" y="71"/>
                    </a:lnTo>
                    <a:lnTo>
                      <a:pt x="71" y="69"/>
                    </a:lnTo>
                    <a:lnTo>
                      <a:pt x="97" y="3"/>
                    </a:lnTo>
                    <a:lnTo>
                      <a:pt x="90" y="0"/>
                    </a:lnTo>
                    <a:lnTo>
                      <a:pt x="83" y="0"/>
                    </a:lnTo>
                    <a:lnTo>
                      <a:pt x="97" y="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18" name="Freeform 917"/>
              <p:cNvSpPr>
                <a:spLocks/>
              </p:cNvSpPr>
              <p:nvPr/>
            </p:nvSpPr>
            <p:spPr bwMode="auto">
              <a:xfrm>
                <a:off x="5184" y="43"/>
                <a:ext cx="4" cy="8"/>
              </a:xfrm>
              <a:custGeom>
                <a:avLst/>
                <a:gdLst>
                  <a:gd name="T0" fmla="*/ 0 w 73"/>
                  <a:gd name="T1" fmla="*/ 0 h 88"/>
                  <a:gd name="T2" fmla="*/ 0 w 73"/>
                  <a:gd name="T3" fmla="*/ 0 h 88"/>
                  <a:gd name="T4" fmla="*/ 0 w 73"/>
                  <a:gd name="T5" fmla="*/ 0 h 88"/>
                  <a:gd name="T6" fmla="*/ 0 w 73"/>
                  <a:gd name="T7" fmla="*/ 0 h 88"/>
                  <a:gd name="T8" fmla="*/ 0 w 73"/>
                  <a:gd name="T9" fmla="*/ 0 h 88"/>
                  <a:gd name="T10" fmla="*/ 0 w 73"/>
                  <a:gd name="T11" fmla="*/ 0 h 88"/>
                  <a:gd name="T12" fmla="*/ 0 w 73"/>
                  <a:gd name="T13" fmla="*/ 0 h 88"/>
                  <a:gd name="T14" fmla="*/ 0 w 73"/>
                  <a:gd name="T15" fmla="*/ 0 h 88"/>
                  <a:gd name="T16" fmla="*/ 0 w 73"/>
                  <a:gd name="T17" fmla="*/ 0 h 88"/>
                  <a:gd name="T18" fmla="*/ 0 w 73"/>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8"/>
                  <a:gd name="T32" fmla="*/ 73 w 73"/>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8">
                    <a:moveTo>
                      <a:pt x="62" y="16"/>
                    </a:moveTo>
                    <a:lnTo>
                      <a:pt x="73" y="18"/>
                    </a:lnTo>
                    <a:lnTo>
                      <a:pt x="26" y="0"/>
                    </a:lnTo>
                    <a:lnTo>
                      <a:pt x="0" y="66"/>
                    </a:lnTo>
                    <a:lnTo>
                      <a:pt x="48" y="84"/>
                    </a:lnTo>
                    <a:lnTo>
                      <a:pt x="58" y="88"/>
                    </a:lnTo>
                    <a:lnTo>
                      <a:pt x="48" y="84"/>
                    </a:lnTo>
                    <a:lnTo>
                      <a:pt x="53" y="86"/>
                    </a:lnTo>
                    <a:lnTo>
                      <a:pt x="58" y="88"/>
                    </a:lnTo>
                    <a:lnTo>
                      <a:pt x="62" y="1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19" name="Freeform 918"/>
              <p:cNvSpPr>
                <a:spLocks/>
              </p:cNvSpPr>
              <p:nvPr/>
            </p:nvSpPr>
            <p:spPr bwMode="auto">
              <a:xfrm>
                <a:off x="5187" y="44"/>
                <a:ext cx="13" cy="8"/>
              </a:xfrm>
              <a:custGeom>
                <a:avLst/>
                <a:gdLst>
                  <a:gd name="T0" fmla="*/ 0 w 230"/>
                  <a:gd name="T1" fmla="*/ 0 h 83"/>
                  <a:gd name="T2" fmla="*/ 0 w 230"/>
                  <a:gd name="T3" fmla="*/ 0 h 83"/>
                  <a:gd name="T4" fmla="*/ 0 w 230"/>
                  <a:gd name="T5" fmla="*/ 0 h 83"/>
                  <a:gd name="T6" fmla="*/ 0 w 230"/>
                  <a:gd name="T7" fmla="*/ 0 h 83"/>
                  <a:gd name="T8" fmla="*/ 0 w 230"/>
                  <a:gd name="T9" fmla="*/ 0 h 83"/>
                  <a:gd name="T10" fmla="*/ 0 w 230"/>
                  <a:gd name="T11" fmla="*/ 0 h 83"/>
                  <a:gd name="T12" fmla="*/ 0 w 230"/>
                  <a:gd name="T13" fmla="*/ 0 h 83"/>
                  <a:gd name="T14" fmla="*/ 0 w 230"/>
                  <a:gd name="T15" fmla="*/ 0 h 83"/>
                  <a:gd name="T16" fmla="*/ 0 w 230"/>
                  <a:gd name="T17" fmla="*/ 0 h 83"/>
                  <a:gd name="T18" fmla="*/ 0 w 230"/>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
                  <a:gd name="T31" fmla="*/ 0 h 83"/>
                  <a:gd name="T32" fmla="*/ 230 w 230"/>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 h="83">
                    <a:moveTo>
                      <a:pt x="129" y="66"/>
                    </a:moveTo>
                    <a:lnTo>
                      <a:pt x="157" y="9"/>
                    </a:lnTo>
                    <a:lnTo>
                      <a:pt x="4" y="0"/>
                    </a:lnTo>
                    <a:lnTo>
                      <a:pt x="0" y="72"/>
                    </a:lnTo>
                    <a:lnTo>
                      <a:pt x="154" y="79"/>
                    </a:lnTo>
                    <a:lnTo>
                      <a:pt x="182" y="21"/>
                    </a:lnTo>
                    <a:lnTo>
                      <a:pt x="154" y="79"/>
                    </a:lnTo>
                    <a:lnTo>
                      <a:pt x="230" y="83"/>
                    </a:lnTo>
                    <a:lnTo>
                      <a:pt x="182" y="21"/>
                    </a:lnTo>
                    <a:lnTo>
                      <a:pt x="129" y="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20" name="Freeform 919"/>
              <p:cNvSpPr>
                <a:spLocks/>
              </p:cNvSpPr>
              <p:nvPr/>
            </p:nvSpPr>
            <p:spPr bwMode="auto">
              <a:xfrm>
                <a:off x="5191" y="40"/>
                <a:ext cx="6" cy="10"/>
              </a:xfrm>
              <a:custGeom>
                <a:avLst/>
                <a:gdLst>
                  <a:gd name="T0" fmla="*/ 0 w 101"/>
                  <a:gd name="T1" fmla="*/ 0 h 117"/>
                  <a:gd name="T2" fmla="*/ 0 w 101"/>
                  <a:gd name="T3" fmla="*/ 0 h 117"/>
                  <a:gd name="T4" fmla="*/ 0 w 101"/>
                  <a:gd name="T5" fmla="*/ 0 h 117"/>
                  <a:gd name="T6" fmla="*/ 0 w 101"/>
                  <a:gd name="T7" fmla="*/ 0 h 117"/>
                  <a:gd name="T8" fmla="*/ 0 w 101"/>
                  <a:gd name="T9" fmla="*/ 0 h 117"/>
                  <a:gd name="T10" fmla="*/ 0 w 101"/>
                  <a:gd name="T11" fmla="*/ 0 h 117"/>
                  <a:gd name="T12" fmla="*/ 0 w 101"/>
                  <a:gd name="T13" fmla="*/ 0 h 117"/>
                  <a:gd name="T14" fmla="*/ 0 w 101"/>
                  <a:gd name="T15" fmla="*/ 0 h 117"/>
                  <a:gd name="T16" fmla="*/ 0 w 101"/>
                  <a:gd name="T17" fmla="*/ 0 h 117"/>
                  <a:gd name="T18" fmla="*/ 0 w 101"/>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117"/>
                  <a:gd name="T32" fmla="*/ 101 w 101"/>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117">
                    <a:moveTo>
                      <a:pt x="27" y="70"/>
                    </a:moveTo>
                    <a:lnTo>
                      <a:pt x="0" y="57"/>
                    </a:lnTo>
                    <a:lnTo>
                      <a:pt x="48" y="117"/>
                    </a:lnTo>
                    <a:lnTo>
                      <a:pt x="101" y="72"/>
                    </a:lnTo>
                    <a:lnTo>
                      <a:pt x="54" y="13"/>
                    </a:lnTo>
                    <a:lnTo>
                      <a:pt x="27" y="0"/>
                    </a:lnTo>
                    <a:lnTo>
                      <a:pt x="54" y="13"/>
                    </a:lnTo>
                    <a:lnTo>
                      <a:pt x="44" y="0"/>
                    </a:lnTo>
                    <a:lnTo>
                      <a:pt x="27" y="0"/>
                    </a:lnTo>
                    <a:lnTo>
                      <a:pt x="27"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21" name="Freeform 920"/>
              <p:cNvSpPr>
                <a:spLocks/>
              </p:cNvSpPr>
              <p:nvPr/>
            </p:nvSpPr>
            <p:spPr bwMode="auto">
              <a:xfrm>
                <a:off x="5192" y="40"/>
                <a:ext cx="1" cy="6"/>
              </a:xfrm>
              <a:custGeom>
                <a:avLst/>
                <a:gdLst>
                  <a:gd name="T0" fmla="*/ 0 w 23"/>
                  <a:gd name="T1" fmla="*/ 0 h 70"/>
                  <a:gd name="T2" fmla="*/ 0 w 23"/>
                  <a:gd name="T3" fmla="*/ 0 h 70"/>
                  <a:gd name="T4" fmla="*/ 0 w 23"/>
                  <a:gd name="T5" fmla="*/ 0 h 70"/>
                  <a:gd name="T6" fmla="*/ 0 w 23"/>
                  <a:gd name="T7" fmla="*/ 0 h 70"/>
                  <a:gd name="T8" fmla="*/ 0 w 23"/>
                  <a:gd name="T9" fmla="*/ 0 h 70"/>
                  <a:gd name="T10" fmla="*/ 0 w 23"/>
                  <a:gd name="T11" fmla="*/ 0 h 70"/>
                  <a:gd name="T12" fmla="*/ 0 60000 65536"/>
                  <a:gd name="T13" fmla="*/ 0 60000 65536"/>
                  <a:gd name="T14" fmla="*/ 0 60000 65536"/>
                  <a:gd name="T15" fmla="*/ 0 60000 65536"/>
                  <a:gd name="T16" fmla="*/ 0 60000 65536"/>
                  <a:gd name="T17" fmla="*/ 0 60000 65536"/>
                  <a:gd name="T18" fmla="*/ 0 w 23"/>
                  <a:gd name="T19" fmla="*/ 0 h 70"/>
                  <a:gd name="T20" fmla="*/ 23 w 23"/>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23" h="70">
                    <a:moveTo>
                      <a:pt x="0" y="35"/>
                    </a:moveTo>
                    <a:lnTo>
                      <a:pt x="0" y="70"/>
                    </a:lnTo>
                    <a:lnTo>
                      <a:pt x="23" y="70"/>
                    </a:lnTo>
                    <a:lnTo>
                      <a:pt x="23" y="0"/>
                    </a:lnTo>
                    <a:lnTo>
                      <a:pt x="0" y="0"/>
                    </a:lnTo>
                    <a:lnTo>
                      <a:pt x="0" y="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22" name="Freeform 921"/>
              <p:cNvSpPr>
                <a:spLocks/>
              </p:cNvSpPr>
              <p:nvPr/>
            </p:nvSpPr>
            <p:spPr bwMode="auto">
              <a:xfrm>
                <a:off x="5192" y="43"/>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23" name="Freeform 922"/>
              <p:cNvSpPr>
                <a:spLocks/>
              </p:cNvSpPr>
              <p:nvPr/>
            </p:nvSpPr>
            <p:spPr bwMode="auto">
              <a:xfrm>
                <a:off x="5537" y="45"/>
                <a:ext cx="5" cy="9"/>
              </a:xfrm>
              <a:custGeom>
                <a:avLst/>
                <a:gdLst>
                  <a:gd name="T0" fmla="*/ 0 w 91"/>
                  <a:gd name="T1" fmla="*/ 0 h 102"/>
                  <a:gd name="T2" fmla="*/ 0 w 91"/>
                  <a:gd name="T3" fmla="*/ 0 h 102"/>
                  <a:gd name="T4" fmla="*/ 0 w 91"/>
                  <a:gd name="T5" fmla="*/ 0 h 102"/>
                  <a:gd name="T6" fmla="*/ 0 w 91"/>
                  <a:gd name="T7" fmla="*/ 0 h 102"/>
                  <a:gd name="T8" fmla="*/ 0 w 91"/>
                  <a:gd name="T9" fmla="*/ 0 h 102"/>
                  <a:gd name="T10" fmla="*/ 0 w 91"/>
                  <a:gd name="T11" fmla="*/ 0 h 102"/>
                  <a:gd name="T12" fmla="*/ 0 w 91"/>
                  <a:gd name="T13" fmla="*/ 0 h 102"/>
                  <a:gd name="T14" fmla="*/ 0 w 91"/>
                  <a:gd name="T15" fmla="*/ 0 h 102"/>
                  <a:gd name="T16" fmla="*/ 0 w 91"/>
                  <a:gd name="T17" fmla="*/ 0 h 102"/>
                  <a:gd name="T18" fmla="*/ 0 w 91"/>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02"/>
                  <a:gd name="T32" fmla="*/ 91 w 91"/>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02">
                    <a:moveTo>
                      <a:pt x="20" y="102"/>
                    </a:moveTo>
                    <a:lnTo>
                      <a:pt x="38" y="97"/>
                    </a:lnTo>
                    <a:lnTo>
                      <a:pt x="91" y="59"/>
                    </a:lnTo>
                    <a:lnTo>
                      <a:pt x="52" y="0"/>
                    </a:lnTo>
                    <a:lnTo>
                      <a:pt x="0" y="37"/>
                    </a:lnTo>
                    <a:lnTo>
                      <a:pt x="17" y="31"/>
                    </a:lnTo>
                    <a:lnTo>
                      <a:pt x="20" y="102"/>
                    </a:lnTo>
                    <a:lnTo>
                      <a:pt x="30" y="102"/>
                    </a:lnTo>
                    <a:lnTo>
                      <a:pt x="38" y="97"/>
                    </a:lnTo>
                    <a:lnTo>
                      <a:pt x="20" y="10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24" name="Freeform 923"/>
              <p:cNvSpPr>
                <a:spLocks/>
              </p:cNvSpPr>
              <p:nvPr/>
            </p:nvSpPr>
            <p:spPr bwMode="auto">
              <a:xfrm>
                <a:off x="5531" y="48"/>
                <a:ext cx="7" cy="7"/>
              </a:xfrm>
              <a:custGeom>
                <a:avLst/>
                <a:gdLst>
                  <a:gd name="T0" fmla="*/ 0 w 136"/>
                  <a:gd name="T1" fmla="*/ 0 h 75"/>
                  <a:gd name="T2" fmla="*/ 0 w 136"/>
                  <a:gd name="T3" fmla="*/ 0 h 75"/>
                  <a:gd name="T4" fmla="*/ 0 w 136"/>
                  <a:gd name="T5" fmla="*/ 0 h 75"/>
                  <a:gd name="T6" fmla="*/ 0 w 136"/>
                  <a:gd name="T7" fmla="*/ 0 h 75"/>
                  <a:gd name="T8" fmla="*/ 0 w 136"/>
                  <a:gd name="T9" fmla="*/ 0 h 75"/>
                  <a:gd name="T10" fmla="*/ 0 w 136"/>
                  <a:gd name="T11" fmla="*/ 0 h 75"/>
                  <a:gd name="T12" fmla="*/ 0 w 136"/>
                  <a:gd name="T13" fmla="*/ 0 h 75"/>
                  <a:gd name="T14" fmla="*/ 0 w 136"/>
                  <a:gd name="T15" fmla="*/ 0 h 75"/>
                  <a:gd name="T16" fmla="*/ 0 w 136"/>
                  <a:gd name="T17" fmla="*/ 0 h 75"/>
                  <a:gd name="T18" fmla="*/ 0 w 136"/>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75"/>
                  <a:gd name="T32" fmla="*/ 136 w 136"/>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75">
                    <a:moveTo>
                      <a:pt x="79" y="29"/>
                    </a:moveTo>
                    <a:lnTo>
                      <a:pt x="48" y="75"/>
                    </a:lnTo>
                    <a:lnTo>
                      <a:pt x="136" y="71"/>
                    </a:lnTo>
                    <a:lnTo>
                      <a:pt x="133" y="0"/>
                    </a:lnTo>
                    <a:lnTo>
                      <a:pt x="45" y="5"/>
                    </a:lnTo>
                    <a:lnTo>
                      <a:pt x="14" y="51"/>
                    </a:lnTo>
                    <a:lnTo>
                      <a:pt x="45" y="5"/>
                    </a:lnTo>
                    <a:lnTo>
                      <a:pt x="0" y="7"/>
                    </a:lnTo>
                    <a:lnTo>
                      <a:pt x="14" y="51"/>
                    </a:lnTo>
                    <a:lnTo>
                      <a:pt x="79" y="2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25" name="Freeform 924"/>
              <p:cNvSpPr>
                <a:spLocks/>
              </p:cNvSpPr>
              <p:nvPr/>
            </p:nvSpPr>
            <p:spPr bwMode="auto">
              <a:xfrm>
                <a:off x="5531" y="50"/>
                <a:ext cx="5" cy="7"/>
              </a:xfrm>
              <a:custGeom>
                <a:avLst/>
                <a:gdLst>
                  <a:gd name="T0" fmla="*/ 0 w 75"/>
                  <a:gd name="T1" fmla="*/ 0 h 71"/>
                  <a:gd name="T2" fmla="*/ 0 w 75"/>
                  <a:gd name="T3" fmla="*/ 0 h 71"/>
                  <a:gd name="T4" fmla="*/ 0 w 75"/>
                  <a:gd name="T5" fmla="*/ 0 h 71"/>
                  <a:gd name="T6" fmla="*/ 0 w 75"/>
                  <a:gd name="T7" fmla="*/ 0 h 71"/>
                  <a:gd name="T8" fmla="*/ 0 w 75"/>
                  <a:gd name="T9" fmla="*/ 0 h 71"/>
                  <a:gd name="T10" fmla="*/ 0 w 75"/>
                  <a:gd name="T11" fmla="*/ 0 h 71"/>
                  <a:gd name="T12" fmla="*/ 0 w 75"/>
                  <a:gd name="T13" fmla="*/ 0 h 71"/>
                  <a:gd name="T14" fmla="*/ 0 w 75"/>
                  <a:gd name="T15" fmla="*/ 0 h 71"/>
                  <a:gd name="T16" fmla="*/ 0 w 75"/>
                  <a:gd name="T17" fmla="*/ 0 h 71"/>
                  <a:gd name="T18" fmla="*/ 0 w 75"/>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1"/>
                  <a:gd name="T32" fmla="*/ 75 w 75"/>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1">
                    <a:moveTo>
                      <a:pt x="57" y="8"/>
                    </a:moveTo>
                    <a:lnTo>
                      <a:pt x="75" y="29"/>
                    </a:lnTo>
                    <a:lnTo>
                      <a:pt x="65" y="0"/>
                    </a:lnTo>
                    <a:lnTo>
                      <a:pt x="0" y="22"/>
                    </a:lnTo>
                    <a:lnTo>
                      <a:pt x="9" y="50"/>
                    </a:lnTo>
                    <a:lnTo>
                      <a:pt x="26" y="71"/>
                    </a:lnTo>
                    <a:lnTo>
                      <a:pt x="9" y="50"/>
                    </a:lnTo>
                    <a:lnTo>
                      <a:pt x="13" y="64"/>
                    </a:lnTo>
                    <a:lnTo>
                      <a:pt x="26" y="71"/>
                    </a:lnTo>
                    <a:lnTo>
                      <a:pt x="57" y="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26" name="Freeform 925"/>
              <p:cNvSpPr>
                <a:spLocks/>
              </p:cNvSpPr>
              <p:nvPr/>
            </p:nvSpPr>
            <p:spPr bwMode="auto">
              <a:xfrm>
                <a:off x="5533" y="51"/>
                <a:ext cx="5" cy="9"/>
              </a:xfrm>
              <a:custGeom>
                <a:avLst/>
                <a:gdLst>
                  <a:gd name="T0" fmla="*/ 0 w 93"/>
                  <a:gd name="T1" fmla="*/ 0 h 99"/>
                  <a:gd name="T2" fmla="*/ 0 w 93"/>
                  <a:gd name="T3" fmla="*/ 0 h 99"/>
                  <a:gd name="T4" fmla="*/ 0 w 93"/>
                  <a:gd name="T5" fmla="*/ 0 h 99"/>
                  <a:gd name="T6" fmla="*/ 0 w 93"/>
                  <a:gd name="T7" fmla="*/ 0 h 99"/>
                  <a:gd name="T8" fmla="*/ 0 w 93"/>
                  <a:gd name="T9" fmla="*/ 0 h 99"/>
                  <a:gd name="T10" fmla="*/ 0 w 93"/>
                  <a:gd name="T11" fmla="*/ 0 h 99"/>
                  <a:gd name="T12" fmla="*/ 0 w 93"/>
                  <a:gd name="T13" fmla="*/ 0 h 99"/>
                  <a:gd name="T14" fmla="*/ 0 w 93"/>
                  <a:gd name="T15" fmla="*/ 0 h 99"/>
                  <a:gd name="T16" fmla="*/ 0 w 93"/>
                  <a:gd name="T17" fmla="*/ 0 h 99"/>
                  <a:gd name="T18" fmla="*/ 0 w 93"/>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99"/>
                  <a:gd name="T32" fmla="*/ 93 w 93"/>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99">
                    <a:moveTo>
                      <a:pt x="83" y="29"/>
                    </a:moveTo>
                    <a:lnTo>
                      <a:pt x="93" y="33"/>
                    </a:lnTo>
                    <a:lnTo>
                      <a:pt x="31" y="0"/>
                    </a:lnTo>
                    <a:lnTo>
                      <a:pt x="0" y="63"/>
                    </a:lnTo>
                    <a:lnTo>
                      <a:pt x="62" y="96"/>
                    </a:lnTo>
                    <a:lnTo>
                      <a:pt x="72" y="99"/>
                    </a:lnTo>
                    <a:lnTo>
                      <a:pt x="62" y="96"/>
                    </a:lnTo>
                    <a:lnTo>
                      <a:pt x="67" y="98"/>
                    </a:lnTo>
                    <a:lnTo>
                      <a:pt x="72" y="99"/>
                    </a:lnTo>
                    <a:lnTo>
                      <a:pt x="83" y="2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27" name="Freeform 926"/>
              <p:cNvSpPr>
                <a:spLocks/>
              </p:cNvSpPr>
              <p:nvPr/>
            </p:nvSpPr>
            <p:spPr bwMode="auto">
              <a:xfrm>
                <a:off x="5537" y="54"/>
                <a:ext cx="7" cy="8"/>
              </a:xfrm>
              <a:custGeom>
                <a:avLst/>
                <a:gdLst>
                  <a:gd name="T0" fmla="*/ 0 w 122"/>
                  <a:gd name="T1" fmla="*/ 0 h 86"/>
                  <a:gd name="T2" fmla="*/ 0 w 122"/>
                  <a:gd name="T3" fmla="*/ 0 h 86"/>
                  <a:gd name="T4" fmla="*/ 0 w 122"/>
                  <a:gd name="T5" fmla="*/ 0 h 86"/>
                  <a:gd name="T6" fmla="*/ 0 w 122"/>
                  <a:gd name="T7" fmla="*/ 0 h 86"/>
                  <a:gd name="T8" fmla="*/ 0 w 122"/>
                  <a:gd name="T9" fmla="*/ 0 h 86"/>
                  <a:gd name="T10" fmla="*/ 0 w 122"/>
                  <a:gd name="T11" fmla="*/ 0 h 86"/>
                  <a:gd name="T12" fmla="*/ 0 w 122"/>
                  <a:gd name="T13" fmla="*/ 0 h 86"/>
                  <a:gd name="T14" fmla="*/ 0 w 122"/>
                  <a:gd name="T15" fmla="*/ 0 h 86"/>
                  <a:gd name="T16" fmla="*/ 0 w 122"/>
                  <a:gd name="T17" fmla="*/ 0 h 86"/>
                  <a:gd name="T18" fmla="*/ 0 w 122"/>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86"/>
                  <a:gd name="T32" fmla="*/ 122 w 12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86">
                    <a:moveTo>
                      <a:pt x="122" y="18"/>
                    </a:moveTo>
                    <a:lnTo>
                      <a:pt x="117" y="17"/>
                    </a:lnTo>
                    <a:lnTo>
                      <a:pt x="11" y="0"/>
                    </a:lnTo>
                    <a:lnTo>
                      <a:pt x="0" y="70"/>
                    </a:lnTo>
                    <a:lnTo>
                      <a:pt x="106" y="86"/>
                    </a:lnTo>
                    <a:lnTo>
                      <a:pt x="102" y="85"/>
                    </a:lnTo>
                    <a:lnTo>
                      <a:pt x="122" y="18"/>
                    </a:lnTo>
                    <a:lnTo>
                      <a:pt x="119" y="17"/>
                    </a:lnTo>
                    <a:lnTo>
                      <a:pt x="117" y="17"/>
                    </a:lnTo>
                    <a:lnTo>
                      <a:pt x="122" y="1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28" name="Freeform 927"/>
              <p:cNvSpPr>
                <a:spLocks/>
              </p:cNvSpPr>
              <p:nvPr/>
            </p:nvSpPr>
            <p:spPr bwMode="auto">
              <a:xfrm>
                <a:off x="5543" y="55"/>
                <a:ext cx="5" cy="9"/>
              </a:xfrm>
              <a:custGeom>
                <a:avLst/>
                <a:gdLst>
                  <a:gd name="T0" fmla="*/ 0 w 99"/>
                  <a:gd name="T1" fmla="*/ 0 h 95"/>
                  <a:gd name="T2" fmla="*/ 0 w 99"/>
                  <a:gd name="T3" fmla="*/ 0 h 95"/>
                  <a:gd name="T4" fmla="*/ 0 w 99"/>
                  <a:gd name="T5" fmla="*/ 0 h 95"/>
                  <a:gd name="T6" fmla="*/ 0 w 99"/>
                  <a:gd name="T7" fmla="*/ 0 h 95"/>
                  <a:gd name="T8" fmla="*/ 0 w 99"/>
                  <a:gd name="T9" fmla="*/ 0 h 95"/>
                  <a:gd name="T10" fmla="*/ 0 w 99"/>
                  <a:gd name="T11" fmla="*/ 0 h 95"/>
                  <a:gd name="T12" fmla="*/ 0 w 99"/>
                  <a:gd name="T13" fmla="*/ 0 h 95"/>
                  <a:gd name="T14" fmla="*/ 0 w 99"/>
                  <a:gd name="T15" fmla="*/ 0 h 95"/>
                  <a:gd name="T16" fmla="*/ 0 w 99"/>
                  <a:gd name="T17" fmla="*/ 0 h 95"/>
                  <a:gd name="T18" fmla="*/ 0 w 99"/>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95"/>
                  <a:gd name="T32" fmla="*/ 99 w 99"/>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95">
                    <a:moveTo>
                      <a:pt x="82" y="23"/>
                    </a:moveTo>
                    <a:lnTo>
                      <a:pt x="99" y="24"/>
                    </a:lnTo>
                    <a:lnTo>
                      <a:pt x="20" y="0"/>
                    </a:lnTo>
                    <a:lnTo>
                      <a:pt x="0" y="67"/>
                    </a:lnTo>
                    <a:lnTo>
                      <a:pt x="79" y="92"/>
                    </a:lnTo>
                    <a:lnTo>
                      <a:pt x="95" y="93"/>
                    </a:lnTo>
                    <a:lnTo>
                      <a:pt x="79" y="92"/>
                    </a:lnTo>
                    <a:lnTo>
                      <a:pt x="87" y="95"/>
                    </a:lnTo>
                    <a:lnTo>
                      <a:pt x="95" y="93"/>
                    </a:lnTo>
                    <a:lnTo>
                      <a:pt x="82" y="2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29" name="Freeform 928"/>
              <p:cNvSpPr>
                <a:spLocks/>
              </p:cNvSpPr>
              <p:nvPr/>
            </p:nvSpPr>
            <p:spPr bwMode="auto">
              <a:xfrm>
                <a:off x="5547" y="56"/>
                <a:ext cx="5" cy="8"/>
              </a:xfrm>
              <a:custGeom>
                <a:avLst/>
                <a:gdLst>
                  <a:gd name="T0" fmla="*/ 0 w 95"/>
                  <a:gd name="T1" fmla="*/ 0 h 88"/>
                  <a:gd name="T2" fmla="*/ 0 w 95"/>
                  <a:gd name="T3" fmla="*/ 0 h 88"/>
                  <a:gd name="T4" fmla="*/ 0 w 95"/>
                  <a:gd name="T5" fmla="*/ 0 h 88"/>
                  <a:gd name="T6" fmla="*/ 0 w 95"/>
                  <a:gd name="T7" fmla="*/ 0 h 88"/>
                  <a:gd name="T8" fmla="*/ 0 w 95"/>
                  <a:gd name="T9" fmla="*/ 0 h 88"/>
                  <a:gd name="T10" fmla="*/ 0 w 95"/>
                  <a:gd name="T11" fmla="*/ 0 h 88"/>
                  <a:gd name="T12" fmla="*/ 0 w 95"/>
                  <a:gd name="T13" fmla="*/ 0 h 88"/>
                  <a:gd name="T14" fmla="*/ 0 w 95"/>
                  <a:gd name="T15" fmla="*/ 0 h 88"/>
                  <a:gd name="T16" fmla="*/ 0 w 95"/>
                  <a:gd name="T17" fmla="*/ 0 h 88"/>
                  <a:gd name="T18" fmla="*/ 0 w 95"/>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88"/>
                  <a:gd name="T32" fmla="*/ 95 w 9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88">
                    <a:moveTo>
                      <a:pt x="95" y="2"/>
                    </a:moveTo>
                    <a:lnTo>
                      <a:pt x="80" y="1"/>
                    </a:lnTo>
                    <a:lnTo>
                      <a:pt x="0" y="18"/>
                    </a:lnTo>
                    <a:lnTo>
                      <a:pt x="13" y="88"/>
                    </a:lnTo>
                    <a:lnTo>
                      <a:pt x="93" y="72"/>
                    </a:lnTo>
                    <a:lnTo>
                      <a:pt x="78" y="71"/>
                    </a:lnTo>
                    <a:lnTo>
                      <a:pt x="95" y="2"/>
                    </a:lnTo>
                    <a:lnTo>
                      <a:pt x="88" y="0"/>
                    </a:lnTo>
                    <a:lnTo>
                      <a:pt x="80" y="1"/>
                    </a:lnTo>
                    <a:lnTo>
                      <a:pt x="95" y="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30" name="Freeform 929"/>
              <p:cNvSpPr>
                <a:spLocks/>
              </p:cNvSpPr>
              <p:nvPr/>
            </p:nvSpPr>
            <p:spPr bwMode="auto">
              <a:xfrm>
                <a:off x="5551" y="56"/>
                <a:ext cx="8" cy="9"/>
              </a:xfrm>
              <a:custGeom>
                <a:avLst/>
                <a:gdLst>
                  <a:gd name="T0" fmla="*/ 0 w 133"/>
                  <a:gd name="T1" fmla="*/ 0 h 102"/>
                  <a:gd name="T2" fmla="*/ 0 w 133"/>
                  <a:gd name="T3" fmla="*/ 0 h 102"/>
                  <a:gd name="T4" fmla="*/ 0 w 133"/>
                  <a:gd name="T5" fmla="*/ 0 h 102"/>
                  <a:gd name="T6" fmla="*/ 0 w 133"/>
                  <a:gd name="T7" fmla="*/ 0 h 102"/>
                  <a:gd name="T8" fmla="*/ 0 w 133"/>
                  <a:gd name="T9" fmla="*/ 0 h 102"/>
                  <a:gd name="T10" fmla="*/ 0 w 133"/>
                  <a:gd name="T11" fmla="*/ 0 h 102"/>
                  <a:gd name="T12" fmla="*/ 0 60000 65536"/>
                  <a:gd name="T13" fmla="*/ 0 60000 65536"/>
                  <a:gd name="T14" fmla="*/ 0 60000 65536"/>
                  <a:gd name="T15" fmla="*/ 0 60000 65536"/>
                  <a:gd name="T16" fmla="*/ 0 60000 65536"/>
                  <a:gd name="T17" fmla="*/ 0 60000 65536"/>
                  <a:gd name="T18" fmla="*/ 0 w 133"/>
                  <a:gd name="T19" fmla="*/ 0 h 102"/>
                  <a:gd name="T20" fmla="*/ 133 w 133"/>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33" h="102">
                    <a:moveTo>
                      <a:pt x="123" y="67"/>
                    </a:moveTo>
                    <a:lnTo>
                      <a:pt x="133" y="33"/>
                    </a:lnTo>
                    <a:lnTo>
                      <a:pt x="17" y="0"/>
                    </a:lnTo>
                    <a:lnTo>
                      <a:pt x="0" y="69"/>
                    </a:lnTo>
                    <a:lnTo>
                      <a:pt x="114" y="102"/>
                    </a:lnTo>
                    <a:lnTo>
                      <a:pt x="123"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31" name="Freeform 930"/>
              <p:cNvSpPr>
                <a:spLocks/>
              </p:cNvSpPr>
              <p:nvPr/>
            </p:nvSpPr>
            <p:spPr bwMode="auto">
              <a:xfrm>
                <a:off x="5552" y="59"/>
                <a:ext cx="6" cy="7"/>
              </a:xfrm>
              <a:custGeom>
                <a:avLst/>
                <a:gdLst>
                  <a:gd name="T0" fmla="*/ 0 w 120"/>
                  <a:gd name="T1" fmla="*/ 0 h 82"/>
                  <a:gd name="T2" fmla="*/ 0 w 120"/>
                  <a:gd name="T3" fmla="*/ 0 h 82"/>
                  <a:gd name="T4" fmla="*/ 0 w 120"/>
                  <a:gd name="T5" fmla="*/ 0 h 82"/>
                  <a:gd name="T6" fmla="*/ 0 w 120"/>
                  <a:gd name="T7" fmla="*/ 0 h 82"/>
                  <a:gd name="T8" fmla="*/ 0 w 120"/>
                  <a:gd name="T9" fmla="*/ 0 h 82"/>
                  <a:gd name="T10" fmla="*/ 0 w 120"/>
                  <a:gd name="T11" fmla="*/ 0 h 82"/>
                  <a:gd name="T12" fmla="*/ 0 w 120"/>
                  <a:gd name="T13" fmla="*/ 0 h 82"/>
                  <a:gd name="T14" fmla="*/ 0 w 120"/>
                  <a:gd name="T15" fmla="*/ 0 h 82"/>
                  <a:gd name="T16" fmla="*/ 0 w 120"/>
                  <a:gd name="T17" fmla="*/ 0 h 82"/>
                  <a:gd name="T18" fmla="*/ 0 w 120"/>
                  <a:gd name="T19" fmla="*/ 0 h 82"/>
                  <a:gd name="T20" fmla="*/ 0 w 120"/>
                  <a:gd name="T21" fmla="*/ 0 h 82"/>
                  <a:gd name="T22" fmla="*/ 0 w 120"/>
                  <a:gd name="T23" fmla="*/ 0 h 82"/>
                  <a:gd name="T24" fmla="*/ 0 w 120"/>
                  <a:gd name="T25" fmla="*/ 0 h 82"/>
                  <a:gd name="T26" fmla="*/ 0 w 120"/>
                  <a:gd name="T27" fmla="*/ 0 h 82"/>
                  <a:gd name="T28" fmla="*/ 0 w 120"/>
                  <a:gd name="T29" fmla="*/ 0 h 82"/>
                  <a:gd name="T30" fmla="*/ 0 w 120"/>
                  <a:gd name="T31" fmla="*/ 0 h 82"/>
                  <a:gd name="T32" fmla="*/ 0 w 120"/>
                  <a:gd name="T33" fmla="*/ 0 h 82"/>
                  <a:gd name="T34" fmla="*/ 0 w 120"/>
                  <a:gd name="T35" fmla="*/ 0 h 82"/>
                  <a:gd name="T36" fmla="*/ 0 w 120"/>
                  <a:gd name="T37" fmla="*/ 0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82"/>
                  <a:gd name="T59" fmla="*/ 120 w 120"/>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82">
                    <a:moveTo>
                      <a:pt x="47" y="79"/>
                    </a:moveTo>
                    <a:lnTo>
                      <a:pt x="42" y="82"/>
                    </a:lnTo>
                    <a:lnTo>
                      <a:pt x="42" y="81"/>
                    </a:lnTo>
                    <a:lnTo>
                      <a:pt x="45" y="80"/>
                    </a:lnTo>
                    <a:lnTo>
                      <a:pt x="51" y="78"/>
                    </a:lnTo>
                    <a:lnTo>
                      <a:pt x="61" y="76"/>
                    </a:lnTo>
                    <a:lnTo>
                      <a:pt x="76" y="74"/>
                    </a:lnTo>
                    <a:lnTo>
                      <a:pt x="95" y="72"/>
                    </a:lnTo>
                    <a:lnTo>
                      <a:pt x="120" y="72"/>
                    </a:lnTo>
                    <a:lnTo>
                      <a:pt x="120" y="0"/>
                    </a:lnTo>
                    <a:lnTo>
                      <a:pt x="91" y="1"/>
                    </a:lnTo>
                    <a:lnTo>
                      <a:pt x="67" y="3"/>
                    </a:lnTo>
                    <a:lnTo>
                      <a:pt x="49" y="7"/>
                    </a:lnTo>
                    <a:lnTo>
                      <a:pt x="33" y="10"/>
                    </a:lnTo>
                    <a:lnTo>
                      <a:pt x="21" y="14"/>
                    </a:lnTo>
                    <a:lnTo>
                      <a:pt x="12" y="18"/>
                    </a:lnTo>
                    <a:lnTo>
                      <a:pt x="6" y="22"/>
                    </a:lnTo>
                    <a:lnTo>
                      <a:pt x="0" y="26"/>
                    </a:lnTo>
                    <a:lnTo>
                      <a:pt x="47" y="7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32" name="Freeform 931"/>
              <p:cNvSpPr>
                <a:spLocks/>
              </p:cNvSpPr>
              <p:nvPr/>
            </p:nvSpPr>
            <p:spPr bwMode="auto">
              <a:xfrm>
                <a:off x="5551" y="61"/>
                <a:ext cx="10" cy="13"/>
              </a:xfrm>
              <a:custGeom>
                <a:avLst/>
                <a:gdLst>
                  <a:gd name="T0" fmla="*/ 0 w 166"/>
                  <a:gd name="T1" fmla="*/ 0 h 138"/>
                  <a:gd name="T2" fmla="*/ 0 w 166"/>
                  <a:gd name="T3" fmla="*/ 0 h 138"/>
                  <a:gd name="T4" fmla="*/ 0 w 166"/>
                  <a:gd name="T5" fmla="*/ 0 h 138"/>
                  <a:gd name="T6" fmla="*/ 0 w 166"/>
                  <a:gd name="T7" fmla="*/ 0 h 138"/>
                  <a:gd name="T8" fmla="*/ 0 w 166"/>
                  <a:gd name="T9" fmla="*/ 0 h 138"/>
                  <a:gd name="T10" fmla="*/ 0 w 166"/>
                  <a:gd name="T11" fmla="*/ 0 h 138"/>
                  <a:gd name="T12" fmla="*/ 0 w 166"/>
                  <a:gd name="T13" fmla="*/ 0 h 138"/>
                  <a:gd name="T14" fmla="*/ 0 w 166"/>
                  <a:gd name="T15" fmla="*/ 0 h 138"/>
                  <a:gd name="T16" fmla="*/ 0 w 166"/>
                  <a:gd name="T17" fmla="*/ 0 h 138"/>
                  <a:gd name="T18" fmla="*/ 0 w 166"/>
                  <a:gd name="T19" fmla="*/ 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6"/>
                  <a:gd name="T31" fmla="*/ 0 h 138"/>
                  <a:gd name="T32" fmla="*/ 166 w 166"/>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 h="138">
                    <a:moveTo>
                      <a:pt x="62" y="111"/>
                    </a:moveTo>
                    <a:lnTo>
                      <a:pt x="96" y="53"/>
                    </a:lnTo>
                    <a:lnTo>
                      <a:pt x="53" y="0"/>
                    </a:lnTo>
                    <a:lnTo>
                      <a:pt x="0" y="47"/>
                    </a:lnTo>
                    <a:lnTo>
                      <a:pt x="44" y="99"/>
                    </a:lnTo>
                    <a:lnTo>
                      <a:pt x="79" y="42"/>
                    </a:lnTo>
                    <a:lnTo>
                      <a:pt x="62" y="111"/>
                    </a:lnTo>
                    <a:lnTo>
                      <a:pt x="166" y="138"/>
                    </a:lnTo>
                    <a:lnTo>
                      <a:pt x="96" y="53"/>
                    </a:lnTo>
                    <a:lnTo>
                      <a:pt x="62" y="11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33" name="Freeform 932"/>
              <p:cNvSpPr>
                <a:spLocks/>
              </p:cNvSpPr>
              <p:nvPr/>
            </p:nvSpPr>
            <p:spPr bwMode="auto">
              <a:xfrm>
                <a:off x="5548" y="62"/>
                <a:ext cx="8" cy="10"/>
              </a:xfrm>
              <a:custGeom>
                <a:avLst/>
                <a:gdLst>
                  <a:gd name="T0" fmla="*/ 0 w 140"/>
                  <a:gd name="T1" fmla="*/ 0 h 101"/>
                  <a:gd name="T2" fmla="*/ 0 w 140"/>
                  <a:gd name="T3" fmla="*/ 0 h 101"/>
                  <a:gd name="T4" fmla="*/ 0 w 140"/>
                  <a:gd name="T5" fmla="*/ 0 h 101"/>
                  <a:gd name="T6" fmla="*/ 0 w 140"/>
                  <a:gd name="T7" fmla="*/ 0 h 101"/>
                  <a:gd name="T8" fmla="*/ 0 w 140"/>
                  <a:gd name="T9" fmla="*/ 0 h 101"/>
                  <a:gd name="T10" fmla="*/ 0 w 140"/>
                  <a:gd name="T11" fmla="*/ 0 h 101"/>
                  <a:gd name="T12" fmla="*/ 0 w 140"/>
                  <a:gd name="T13" fmla="*/ 0 h 101"/>
                  <a:gd name="T14" fmla="*/ 0 w 140"/>
                  <a:gd name="T15" fmla="*/ 0 h 101"/>
                  <a:gd name="T16" fmla="*/ 0 w 140"/>
                  <a:gd name="T17" fmla="*/ 0 h 101"/>
                  <a:gd name="T18" fmla="*/ 0 w 14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101"/>
                  <a:gd name="T32" fmla="*/ 140 w 14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101">
                    <a:moveTo>
                      <a:pt x="1" y="69"/>
                    </a:moveTo>
                    <a:lnTo>
                      <a:pt x="0" y="68"/>
                    </a:lnTo>
                    <a:lnTo>
                      <a:pt x="123" y="101"/>
                    </a:lnTo>
                    <a:lnTo>
                      <a:pt x="140" y="32"/>
                    </a:lnTo>
                    <a:lnTo>
                      <a:pt x="16" y="0"/>
                    </a:lnTo>
                    <a:lnTo>
                      <a:pt x="14" y="0"/>
                    </a:lnTo>
                    <a:lnTo>
                      <a:pt x="16" y="0"/>
                    </a:lnTo>
                    <a:lnTo>
                      <a:pt x="15" y="0"/>
                    </a:lnTo>
                    <a:lnTo>
                      <a:pt x="14" y="0"/>
                    </a:lnTo>
                    <a:lnTo>
                      <a:pt x="1"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34" name="Freeform 933"/>
              <p:cNvSpPr>
                <a:spLocks/>
              </p:cNvSpPr>
              <p:nvPr/>
            </p:nvSpPr>
            <p:spPr bwMode="auto">
              <a:xfrm>
                <a:off x="5540" y="59"/>
                <a:ext cx="9" cy="10"/>
              </a:xfrm>
              <a:custGeom>
                <a:avLst/>
                <a:gdLst>
                  <a:gd name="T0" fmla="*/ 0 w 164"/>
                  <a:gd name="T1" fmla="*/ 0 h 102"/>
                  <a:gd name="T2" fmla="*/ 0 w 164"/>
                  <a:gd name="T3" fmla="*/ 0 h 102"/>
                  <a:gd name="T4" fmla="*/ 0 w 164"/>
                  <a:gd name="T5" fmla="*/ 0 h 102"/>
                  <a:gd name="T6" fmla="*/ 0 w 164"/>
                  <a:gd name="T7" fmla="*/ 0 h 102"/>
                  <a:gd name="T8" fmla="*/ 0 w 164"/>
                  <a:gd name="T9" fmla="*/ 0 h 102"/>
                  <a:gd name="T10" fmla="*/ 0 w 164"/>
                  <a:gd name="T11" fmla="*/ 0 h 102"/>
                  <a:gd name="T12" fmla="*/ 0 w 164"/>
                  <a:gd name="T13" fmla="*/ 0 h 102"/>
                  <a:gd name="T14" fmla="*/ 0 w 164"/>
                  <a:gd name="T15" fmla="*/ 0 h 102"/>
                  <a:gd name="T16" fmla="*/ 0 w 164"/>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
                  <a:gd name="T28" fmla="*/ 0 h 102"/>
                  <a:gd name="T29" fmla="*/ 164 w 164"/>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 h="102">
                    <a:moveTo>
                      <a:pt x="0" y="69"/>
                    </a:moveTo>
                    <a:lnTo>
                      <a:pt x="0" y="69"/>
                    </a:lnTo>
                    <a:lnTo>
                      <a:pt x="151" y="102"/>
                    </a:lnTo>
                    <a:lnTo>
                      <a:pt x="164" y="33"/>
                    </a:lnTo>
                    <a:lnTo>
                      <a:pt x="15" y="0"/>
                    </a:lnTo>
                    <a:lnTo>
                      <a:pt x="0"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35" name="Freeform 934"/>
              <p:cNvSpPr>
                <a:spLocks/>
              </p:cNvSpPr>
              <p:nvPr/>
            </p:nvSpPr>
            <p:spPr bwMode="auto">
              <a:xfrm>
                <a:off x="5532" y="57"/>
                <a:ext cx="9" cy="9"/>
              </a:xfrm>
              <a:custGeom>
                <a:avLst/>
                <a:gdLst>
                  <a:gd name="T0" fmla="*/ 0 w 156"/>
                  <a:gd name="T1" fmla="*/ 0 h 98"/>
                  <a:gd name="T2" fmla="*/ 0 w 156"/>
                  <a:gd name="T3" fmla="*/ 0 h 98"/>
                  <a:gd name="T4" fmla="*/ 0 w 156"/>
                  <a:gd name="T5" fmla="*/ 0 h 98"/>
                  <a:gd name="T6" fmla="*/ 0 w 156"/>
                  <a:gd name="T7" fmla="*/ 0 h 98"/>
                  <a:gd name="T8" fmla="*/ 0 w 156"/>
                  <a:gd name="T9" fmla="*/ 0 h 98"/>
                  <a:gd name="T10" fmla="*/ 0 w 156"/>
                  <a:gd name="T11" fmla="*/ 0 h 98"/>
                  <a:gd name="T12" fmla="*/ 0 w 156"/>
                  <a:gd name="T13" fmla="*/ 0 h 98"/>
                  <a:gd name="T14" fmla="*/ 0 w 156"/>
                  <a:gd name="T15" fmla="*/ 0 h 98"/>
                  <a:gd name="T16" fmla="*/ 0 w 156"/>
                  <a:gd name="T17" fmla="*/ 0 h 98"/>
                  <a:gd name="T18" fmla="*/ 0 w 156"/>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98"/>
                  <a:gd name="T32" fmla="*/ 156 w 156"/>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98">
                    <a:moveTo>
                      <a:pt x="0" y="66"/>
                    </a:moveTo>
                    <a:lnTo>
                      <a:pt x="8" y="69"/>
                    </a:lnTo>
                    <a:lnTo>
                      <a:pt x="141" y="98"/>
                    </a:lnTo>
                    <a:lnTo>
                      <a:pt x="156" y="29"/>
                    </a:lnTo>
                    <a:lnTo>
                      <a:pt x="23" y="0"/>
                    </a:lnTo>
                    <a:lnTo>
                      <a:pt x="31" y="3"/>
                    </a:lnTo>
                    <a:lnTo>
                      <a:pt x="0" y="66"/>
                    </a:lnTo>
                    <a:lnTo>
                      <a:pt x="4" y="68"/>
                    </a:lnTo>
                    <a:lnTo>
                      <a:pt x="8" y="69"/>
                    </a:lnTo>
                    <a:lnTo>
                      <a:pt x="0" y="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36" name="Freeform 935"/>
              <p:cNvSpPr>
                <a:spLocks/>
              </p:cNvSpPr>
              <p:nvPr/>
            </p:nvSpPr>
            <p:spPr bwMode="auto">
              <a:xfrm>
                <a:off x="5529" y="54"/>
                <a:ext cx="5" cy="9"/>
              </a:xfrm>
              <a:custGeom>
                <a:avLst/>
                <a:gdLst>
                  <a:gd name="T0" fmla="*/ 0 w 91"/>
                  <a:gd name="T1" fmla="*/ 0 h 91"/>
                  <a:gd name="T2" fmla="*/ 0 w 91"/>
                  <a:gd name="T3" fmla="*/ 0 h 91"/>
                  <a:gd name="T4" fmla="*/ 0 w 91"/>
                  <a:gd name="T5" fmla="*/ 0 h 91"/>
                  <a:gd name="T6" fmla="*/ 0 w 91"/>
                  <a:gd name="T7" fmla="*/ 0 h 91"/>
                  <a:gd name="T8" fmla="*/ 0 w 91"/>
                  <a:gd name="T9" fmla="*/ 0 h 91"/>
                  <a:gd name="T10" fmla="*/ 0 w 91"/>
                  <a:gd name="T11" fmla="*/ 0 h 91"/>
                  <a:gd name="T12" fmla="*/ 0 w 91"/>
                  <a:gd name="T13" fmla="*/ 0 h 91"/>
                  <a:gd name="T14" fmla="*/ 0 w 91"/>
                  <a:gd name="T15" fmla="*/ 0 h 91"/>
                  <a:gd name="T16" fmla="*/ 0 w 91"/>
                  <a:gd name="T17" fmla="*/ 0 h 91"/>
                  <a:gd name="T18" fmla="*/ 0 w 91"/>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1"/>
                  <a:gd name="T32" fmla="*/ 91 w 91"/>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1">
                    <a:moveTo>
                      <a:pt x="0" y="58"/>
                    </a:moveTo>
                    <a:lnTo>
                      <a:pt x="7" y="62"/>
                    </a:lnTo>
                    <a:lnTo>
                      <a:pt x="60" y="91"/>
                    </a:lnTo>
                    <a:lnTo>
                      <a:pt x="91" y="28"/>
                    </a:lnTo>
                    <a:lnTo>
                      <a:pt x="38" y="0"/>
                    </a:lnTo>
                    <a:lnTo>
                      <a:pt x="46" y="4"/>
                    </a:lnTo>
                    <a:lnTo>
                      <a:pt x="0" y="58"/>
                    </a:lnTo>
                    <a:lnTo>
                      <a:pt x="3" y="61"/>
                    </a:lnTo>
                    <a:lnTo>
                      <a:pt x="7" y="62"/>
                    </a:lnTo>
                    <a:lnTo>
                      <a:pt x="0" y="5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37" name="Freeform 936"/>
              <p:cNvSpPr>
                <a:spLocks/>
              </p:cNvSpPr>
              <p:nvPr/>
            </p:nvSpPr>
            <p:spPr bwMode="auto">
              <a:xfrm>
                <a:off x="5527" y="51"/>
                <a:ext cx="4" cy="9"/>
              </a:xfrm>
              <a:custGeom>
                <a:avLst/>
                <a:gdLst>
                  <a:gd name="T0" fmla="*/ 0 w 81"/>
                  <a:gd name="T1" fmla="*/ 0 h 94"/>
                  <a:gd name="T2" fmla="*/ 0 w 81"/>
                  <a:gd name="T3" fmla="*/ 0 h 94"/>
                  <a:gd name="T4" fmla="*/ 0 w 81"/>
                  <a:gd name="T5" fmla="*/ 0 h 94"/>
                  <a:gd name="T6" fmla="*/ 0 w 81"/>
                  <a:gd name="T7" fmla="*/ 0 h 94"/>
                  <a:gd name="T8" fmla="*/ 0 w 81"/>
                  <a:gd name="T9" fmla="*/ 0 h 94"/>
                  <a:gd name="T10" fmla="*/ 0 w 81"/>
                  <a:gd name="T11" fmla="*/ 0 h 94"/>
                  <a:gd name="T12" fmla="*/ 0 w 81"/>
                  <a:gd name="T13" fmla="*/ 0 h 94"/>
                  <a:gd name="T14" fmla="*/ 0 w 81"/>
                  <a:gd name="T15" fmla="*/ 0 h 94"/>
                  <a:gd name="T16" fmla="*/ 0 w 81"/>
                  <a:gd name="T17" fmla="*/ 0 h 94"/>
                  <a:gd name="T18" fmla="*/ 0 w 8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4"/>
                  <a:gd name="T32" fmla="*/ 81 w 81"/>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4">
                    <a:moveTo>
                      <a:pt x="15" y="69"/>
                    </a:moveTo>
                    <a:lnTo>
                      <a:pt x="0" y="61"/>
                    </a:lnTo>
                    <a:lnTo>
                      <a:pt x="35" y="94"/>
                    </a:lnTo>
                    <a:lnTo>
                      <a:pt x="81" y="40"/>
                    </a:lnTo>
                    <a:lnTo>
                      <a:pt x="45" y="8"/>
                    </a:lnTo>
                    <a:lnTo>
                      <a:pt x="30" y="0"/>
                    </a:lnTo>
                    <a:lnTo>
                      <a:pt x="45" y="8"/>
                    </a:lnTo>
                    <a:lnTo>
                      <a:pt x="38" y="2"/>
                    </a:lnTo>
                    <a:lnTo>
                      <a:pt x="30" y="0"/>
                    </a:lnTo>
                    <a:lnTo>
                      <a:pt x="15"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38" name="Freeform 937"/>
              <p:cNvSpPr>
                <a:spLocks/>
              </p:cNvSpPr>
              <p:nvPr/>
            </p:nvSpPr>
            <p:spPr bwMode="auto">
              <a:xfrm>
                <a:off x="5522" y="49"/>
                <a:ext cx="6" cy="8"/>
              </a:xfrm>
              <a:custGeom>
                <a:avLst/>
                <a:gdLst>
                  <a:gd name="T0" fmla="*/ 0 w 111"/>
                  <a:gd name="T1" fmla="*/ 0 h 89"/>
                  <a:gd name="T2" fmla="*/ 0 w 111"/>
                  <a:gd name="T3" fmla="*/ 0 h 89"/>
                  <a:gd name="T4" fmla="*/ 0 w 111"/>
                  <a:gd name="T5" fmla="*/ 0 h 89"/>
                  <a:gd name="T6" fmla="*/ 0 w 111"/>
                  <a:gd name="T7" fmla="*/ 0 h 89"/>
                  <a:gd name="T8" fmla="*/ 0 w 111"/>
                  <a:gd name="T9" fmla="*/ 0 h 89"/>
                  <a:gd name="T10" fmla="*/ 0 w 111"/>
                  <a:gd name="T11" fmla="*/ 0 h 89"/>
                  <a:gd name="T12" fmla="*/ 0 60000 65536"/>
                  <a:gd name="T13" fmla="*/ 0 60000 65536"/>
                  <a:gd name="T14" fmla="*/ 0 60000 65536"/>
                  <a:gd name="T15" fmla="*/ 0 60000 65536"/>
                  <a:gd name="T16" fmla="*/ 0 60000 65536"/>
                  <a:gd name="T17" fmla="*/ 0 60000 65536"/>
                  <a:gd name="T18" fmla="*/ 0 w 111"/>
                  <a:gd name="T19" fmla="*/ 0 h 89"/>
                  <a:gd name="T20" fmla="*/ 111 w 111"/>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11" h="89">
                    <a:moveTo>
                      <a:pt x="6" y="34"/>
                    </a:moveTo>
                    <a:lnTo>
                      <a:pt x="0" y="69"/>
                    </a:lnTo>
                    <a:lnTo>
                      <a:pt x="96" y="89"/>
                    </a:lnTo>
                    <a:lnTo>
                      <a:pt x="111" y="20"/>
                    </a:lnTo>
                    <a:lnTo>
                      <a:pt x="13" y="0"/>
                    </a:lnTo>
                    <a:lnTo>
                      <a:pt x="6"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39" name="Freeform 938"/>
              <p:cNvSpPr>
                <a:spLocks/>
              </p:cNvSpPr>
              <p:nvPr/>
            </p:nvSpPr>
            <p:spPr bwMode="auto">
              <a:xfrm>
                <a:off x="5512" y="50"/>
                <a:ext cx="12" cy="8"/>
              </a:xfrm>
              <a:custGeom>
                <a:avLst/>
                <a:gdLst>
                  <a:gd name="T0" fmla="*/ 0 w 211"/>
                  <a:gd name="T1" fmla="*/ 0 h 84"/>
                  <a:gd name="T2" fmla="*/ 0 w 211"/>
                  <a:gd name="T3" fmla="*/ 0 h 84"/>
                  <a:gd name="T4" fmla="*/ 0 w 211"/>
                  <a:gd name="T5" fmla="*/ 0 h 84"/>
                  <a:gd name="T6" fmla="*/ 0 w 211"/>
                  <a:gd name="T7" fmla="*/ 0 h 84"/>
                  <a:gd name="T8" fmla="*/ 0 w 211"/>
                  <a:gd name="T9" fmla="*/ 0 h 84"/>
                  <a:gd name="T10" fmla="*/ 0 w 211"/>
                  <a:gd name="T11" fmla="*/ 0 h 84"/>
                  <a:gd name="T12" fmla="*/ 0 w 211"/>
                  <a:gd name="T13" fmla="*/ 0 h 84"/>
                  <a:gd name="T14" fmla="*/ 0 w 211"/>
                  <a:gd name="T15" fmla="*/ 0 h 84"/>
                  <a:gd name="T16" fmla="*/ 0 w 211"/>
                  <a:gd name="T17" fmla="*/ 0 h 84"/>
                  <a:gd name="T18" fmla="*/ 0 w 211"/>
                  <a:gd name="T19" fmla="*/ 0 h 84"/>
                  <a:gd name="T20" fmla="*/ 0 w 211"/>
                  <a:gd name="T21" fmla="*/ 0 h 84"/>
                  <a:gd name="T22" fmla="*/ 0 w 211"/>
                  <a:gd name="T23" fmla="*/ 0 h 84"/>
                  <a:gd name="T24" fmla="*/ 0 w 211"/>
                  <a:gd name="T25" fmla="*/ 0 h 84"/>
                  <a:gd name="T26" fmla="*/ 0 w 211"/>
                  <a:gd name="T27" fmla="*/ 0 h 84"/>
                  <a:gd name="T28" fmla="*/ 0 w 211"/>
                  <a:gd name="T29" fmla="*/ 0 h 84"/>
                  <a:gd name="T30" fmla="*/ 0 w 211"/>
                  <a:gd name="T31" fmla="*/ 0 h 84"/>
                  <a:gd name="T32" fmla="*/ 0 w 211"/>
                  <a:gd name="T33" fmla="*/ 0 h 84"/>
                  <a:gd name="T34" fmla="*/ 0 w 211"/>
                  <a:gd name="T35" fmla="*/ 0 h 84"/>
                  <a:gd name="T36" fmla="*/ 0 w 211"/>
                  <a:gd name="T37" fmla="*/ 0 h 84"/>
                  <a:gd name="T38" fmla="*/ 0 w 211"/>
                  <a:gd name="T39" fmla="*/ 0 h 84"/>
                  <a:gd name="T40" fmla="*/ 0 w 211"/>
                  <a:gd name="T41" fmla="*/ 0 h 84"/>
                  <a:gd name="T42" fmla="*/ 0 w 211"/>
                  <a:gd name="T43" fmla="*/ 0 h 84"/>
                  <a:gd name="T44" fmla="*/ 0 w 211"/>
                  <a:gd name="T45" fmla="*/ 0 h 84"/>
                  <a:gd name="T46" fmla="*/ 0 w 211"/>
                  <a:gd name="T47" fmla="*/ 0 h 84"/>
                  <a:gd name="T48" fmla="*/ 0 w 211"/>
                  <a:gd name="T49" fmla="*/ 0 h 84"/>
                  <a:gd name="T50" fmla="*/ 0 w 211"/>
                  <a:gd name="T51" fmla="*/ 0 h 84"/>
                  <a:gd name="T52" fmla="*/ 0 w 211"/>
                  <a:gd name="T53" fmla="*/ 0 h 84"/>
                  <a:gd name="T54" fmla="*/ 0 w 211"/>
                  <a:gd name="T55" fmla="*/ 0 h 84"/>
                  <a:gd name="T56" fmla="*/ 0 w 211"/>
                  <a:gd name="T57" fmla="*/ 0 h 84"/>
                  <a:gd name="T58" fmla="*/ 0 w 211"/>
                  <a:gd name="T59" fmla="*/ 0 h 84"/>
                  <a:gd name="T60" fmla="*/ 0 w 211"/>
                  <a:gd name="T61" fmla="*/ 0 h 84"/>
                  <a:gd name="T62" fmla="*/ 0 w 211"/>
                  <a:gd name="T63" fmla="*/ 0 h 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1"/>
                  <a:gd name="T97" fmla="*/ 0 h 84"/>
                  <a:gd name="T98" fmla="*/ 211 w 211"/>
                  <a:gd name="T99" fmla="*/ 84 h 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1" h="84">
                    <a:moveTo>
                      <a:pt x="4" y="82"/>
                    </a:moveTo>
                    <a:lnTo>
                      <a:pt x="0" y="82"/>
                    </a:lnTo>
                    <a:lnTo>
                      <a:pt x="8" y="82"/>
                    </a:lnTo>
                    <a:lnTo>
                      <a:pt x="25" y="83"/>
                    </a:lnTo>
                    <a:lnTo>
                      <a:pt x="52" y="84"/>
                    </a:lnTo>
                    <a:lnTo>
                      <a:pt x="82" y="84"/>
                    </a:lnTo>
                    <a:lnTo>
                      <a:pt x="100" y="83"/>
                    </a:lnTo>
                    <a:lnTo>
                      <a:pt x="116" y="82"/>
                    </a:lnTo>
                    <a:lnTo>
                      <a:pt x="134" y="80"/>
                    </a:lnTo>
                    <a:lnTo>
                      <a:pt x="151" y="78"/>
                    </a:lnTo>
                    <a:lnTo>
                      <a:pt x="166" y="75"/>
                    </a:lnTo>
                    <a:lnTo>
                      <a:pt x="182" y="69"/>
                    </a:lnTo>
                    <a:lnTo>
                      <a:pt x="197" y="63"/>
                    </a:lnTo>
                    <a:lnTo>
                      <a:pt x="211" y="52"/>
                    </a:lnTo>
                    <a:lnTo>
                      <a:pt x="165" y="0"/>
                    </a:lnTo>
                    <a:lnTo>
                      <a:pt x="164" y="0"/>
                    </a:lnTo>
                    <a:lnTo>
                      <a:pt x="158" y="3"/>
                    </a:lnTo>
                    <a:lnTo>
                      <a:pt x="150" y="5"/>
                    </a:lnTo>
                    <a:lnTo>
                      <a:pt x="138" y="8"/>
                    </a:lnTo>
                    <a:lnTo>
                      <a:pt x="126" y="10"/>
                    </a:lnTo>
                    <a:lnTo>
                      <a:pt x="111" y="12"/>
                    </a:lnTo>
                    <a:lnTo>
                      <a:pt x="97" y="13"/>
                    </a:lnTo>
                    <a:lnTo>
                      <a:pt x="82" y="13"/>
                    </a:lnTo>
                    <a:lnTo>
                      <a:pt x="52" y="13"/>
                    </a:lnTo>
                    <a:lnTo>
                      <a:pt x="28" y="13"/>
                    </a:lnTo>
                    <a:lnTo>
                      <a:pt x="11" y="12"/>
                    </a:lnTo>
                    <a:lnTo>
                      <a:pt x="6" y="11"/>
                    </a:lnTo>
                    <a:lnTo>
                      <a:pt x="0" y="11"/>
                    </a:lnTo>
                    <a:lnTo>
                      <a:pt x="6" y="11"/>
                    </a:lnTo>
                    <a:lnTo>
                      <a:pt x="3" y="11"/>
                    </a:lnTo>
                    <a:lnTo>
                      <a:pt x="0" y="11"/>
                    </a:lnTo>
                    <a:lnTo>
                      <a:pt x="4" y="8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40" name="Freeform 939"/>
              <p:cNvSpPr>
                <a:spLocks/>
              </p:cNvSpPr>
              <p:nvPr/>
            </p:nvSpPr>
            <p:spPr bwMode="auto">
              <a:xfrm>
                <a:off x="5502" y="50"/>
                <a:ext cx="10" cy="8"/>
              </a:xfrm>
              <a:custGeom>
                <a:avLst/>
                <a:gdLst>
                  <a:gd name="T0" fmla="*/ 0 w 182"/>
                  <a:gd name="T1" fmla="*/ 0 h 83"/>
                  <a:gd name="T2" fmla="*/ 0 w 182"/>
                  <a:gd name="T3" fmla="*/ 0 h 83"/>
                  <a:gd name="T4" fmla="*/ 0 w 182"/>
                  <a:gd name="T5" fmla="*/ 0 h 83"/>
                  <a:gd name="T6" fmla="*/ 0 w 182"/>
                  <a:gd name="T7" fmla="*/ 0 h 83"/>
                  <a:gd name="T8" fmla="*/ 0 w 182"/>
                  <a:gd name="T9" fmla="*/ 0 h 83"/>
                  <a:gd name="T10" fmla="*/ 0 w 182"/>
                  <a:gd name="T11" fmla="*/ 0 h 83"/>
                  <a:gd name="T12" fmla="*/ 0 w 182"/>
                  <a:gd name="T13" fmla="*/ 0 h 83"/>
                  <a:gd name="T14" fmla="*/ 0 w 182"/>
                  <a:gd name="T15" fmla="*/ 0 h 83"/>
                  <a:gd name="T16" fmla="*/ 0 w 182"/>
                  <a:gd name="T17" fmla="*/ 0 h 83"/>
                  <a:gd name="T18" fmla="*/ 0 w 182"/>
                  <a:gd name="T19" fmla="*/ 0 h 83"/>
                  <a:gd name="T20" fmla="*/ 0 w 182"/>
                  <a:gd name="T21" fmla="*/ 0 h 83"/>
                  <a:gd name="T22" fmla="*/ 0 w 182"/>
                  <a:gd name="T23" fmla="*/ 0 h 83"/>
                  <a:gd name="T24" fmla="*/ 0 w 182"/>
                  <a:gd name="T25" fmla="*/ 0 h 83"/>
                  <a:gd name="T26" fmla="*/ 0 w 182"/>
                  <a:gd name="T27" fmla="*/ 0 h 83"/>
                  <a:gd name="T28" fmla="*/ 0 w 182"/>
                  <a:gd name="T29" fmla="*/ 0 h 83"/>
                  <a:gd name="T30" fmla="*/ 0 w 182"/>
                  <a:gd name="T31" fmla="*/ 0 h 83"/>
                  <a:gd name="T32" fmla="*/ 0 w 182"/>
                  <a:gd name="T33" fmla="*/ 0 h 83"/>
                  <a:gd name="T34" fmla="*/ 0 w 182"/>
                  <a:gd name="T35" fmla="*/ 0 h 83"/>
                  <a:gd name="T36" fmla="*/ 0 w 182"/>
                  <a:gd name="T37" fmla="*/ 0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
                  <a:gd name="T58" fmla="*/ 0 h 83"/>
                  <a:gd name="T59" fmla="*/ 182 w 182"/>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 h="83">
                    <a:moveTo>
                      <a:pt x="0" y="70"/>
                    </a:moveTo>
                    <a:lnTo>
                      <a:pt x="5" y="72"/>
                    </a:lnTo>
                    <a:lnTo>
                      <a:pt x="19" y="73"/>
                    </a:lnTo>
                    <a:lnTo>
                      <a:pt x="40" y="76"/>
                    </a:lnTo>
                    <a:lnTo>
                      <a:pt x="66" y="78"/>
                    </a:lnTo>
                    <a:lnTo>
                      <a:pt x="95" y="81"/>
                    </a:lnTo>
                    <a:lnTo>
                      <a:pt x="125" y="82"/>
                    </a:lnTo>
                    <a:lnTo>
                      <a:pt x="156" y="83"/>
                    </a:lnTo>
                    <a:lnTo>
                      <a:pt x="182" y="83"/>
                    </a:lnTo>
                    <a:lnTo>
                      <a:pt x="178" y="12"/>
                    </a:lnTo>
                    <a:lnTo>
                      <a:pt x="156" y="13"/>
                    </a:lnTo>
                    <a:lnTo>
                      <a:pt x="129" y="12"/>
                    </a:lnTo>
                    <a:lnTo>
                      <a:pt x="101" y="10"/>
                    </a:lnTo>
                    <a:lnTo>
                      <a:pt x="73" y="7"/>
                    </a:lnTo>
                    <a:lnTo>
                      <a:pt x="48" y="5"/>
                    </a:lnTo>
                    <a:lnTo>
                      <a:pt x="27" y="2"/>
                    </a:lnTo>
                    <a:lnTo>
                      <a:pt x="13" y="1"/>
                    </a:lnTo>
                    <a:lnTo>
                      <a:pt x="8" y="0"/>
                    </a:lnTo>
                    <a:lnTo>
                      <a:pt x="0"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41" name="Freeform 940"/>
              <p:cNvSpPr>
                <a:spLocks/>
              </p:cNvSpPr>
              <p:nvPr/>
            </p:nvSpPr>
            <p:spPr bwMode="auto">
              <a:xfrm>
                <a:off x="5500" y="52"/>
                <a:ext cx="4" cy="7"/>
              </a:xfrm>
              <a:custGeom>
                <a:avLst/>
                <a:gdLst>
                  <a:gd name="T0" fmla="*/ 0 w 81"/>
                  <a:gd name="T1" fmla="*/ 0 h 70"/>
                  <a:gd name="T2" fmla="*/ 0 w 81"/>
                  <a:gd name="T3" fmla="*/ 0 h 70"/>
                  <a:gd name="T4" fmla="*/ 0 w 81"/>
                  <a:gd name="T5" fmla="*/ 0 h 70"/>
                  <a:gd name="T6" fmla="*/ 0 w 81"/>
                  <a:gd name="T7" fmla="*/ 0 h 70"/>
                  <a:gd name="T8" fmla="*/ 0 w 81"/>
                  <a:gd name="T9" fmla="*/ 0 h 70"/>
                  <a:gd name="T10" fmla="*/ 0 w 81"/>
                  <a:gd name="T11" fmla="*/ 0 h 70"/>
                  <a:gd name="T12" fmla="*/ 0 w 81"/>
                  <a:gd name="T13" fmla="*/ 0 h 70"/>
                  <a:gd name="T14" fmla="*/ 0 w 81"/>
                  <a:gd name="T15" fmla="*/ 0 h 70"/>
                  <a:gd name="T16" fmla="*/ 0 w 81"/>
                  <a:gd name="T17" fmla="*/ 0 h 70"/>
                  <a:gd name="T18" fmla="*/ 0 w 81"/>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0"/>
                  <a:gd name="T32" fmla="*/ 81 w 81"/>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0">
                    <a:moveTo>
                      <a:pt x="61" y="15"/>
                    </a:moveTo>
                    <a:lnTo>
                      <a:pt x="72" y="51"/>
                    </a:lnTo>
                    <a:lnTo>
                      <a:pt x="81" y="19"/>
                    </a:lnTo>
                    <a:lnTo>
                      <a:pt x="15" y="0"/>
                    </a:lnTo>
                    <a:lnTo>
                      <a:pt x="6" y="33"/>
                    </a:lnTo>
                    <a:lnTo>
                      <a:pt x="18" y="70"/>
                    </a:lnTo>
                    <a:lnTo>
                      <a:pt x="6" y="33"/>
                    </a:lnTo>
                    <a:lnTo>
                      <a:pt x="0" y="55"/>
                    </a:lnTo>
                    <a:lnTo>
                      <a:pt x="18" y="70"/>
                    </a:lnTo>
                    <a:lnTo>
                      <a:pt x="61" y="1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42" name="Freeform 941"/>
              <p:cNvSpPr>
                <a:spLocks/>
              </p:cNvSpPr>
              <p:nvPr/>
            </p:nvSpPr>
            <p:spPr bwMode="auto">
              <a:xfrm>
                <a:off x="5501" y="54"/>
                <a:ext cx="7" cy="11"/>
              </a:xfrm>
              <a:custGeom>
                <a:avLst/>
                <a:gdLst>
                  <a:gd name="T0" fmla="*/ 0 w 122"/>
                  <a:gd name="T1" fmla="*/ 0 h 128"/>
                  <a:gd name="T2" fmla="*/ 0 w 122"/>
                  <a:gd name="T3" fmla="*/ 0 h 128"/>
                  <a:gd name="T4" fmla="*/ 0 w 122"/>
                  <a:gd name="T5" fmla="*/ 0 h 128"/>
                  <a:gd name="T6" fmla="*/ 0 w 122"/>
                  <a:gd name="T7" fmla="*/ 0 h 128"/>
                  <a:gd name="T8" fmla="*/ 0 w 122"/>
                  <a:gd name="T9" fmla="*/ 0 h 128"/>
                  <a:gd name="T10" fmla="*/ 0 w 122"/>
                  <a:gd name="T11" fmla="*/ 0 h 128"/>
                  <a:gd name="T12" fmla="*/ 0 w 122"/>
                  <a:gd name="T13" fmla="*/ 0 h 128"/>
                  <a:gd name="T14" fmla="*/ 0 w 122"/>
                  <a:gd name="T15" fmla="*/ 0 h 128"/>
                  <a:gd name="T16" fmla="*/ 0 w 122"/>
                  <a:gd name="T17" fmla="*/ 0 h 128"/>
                  <a:gd name="T18" fmla="*/ 0 w 122"/>
                  <a:gd name="T19" fmla="*/ 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128"/>
                  <a:gd name="T32" fmla="*/ 122 w 122"/>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128">
                    <a:moveTo>
                      <a:pt x="103" y="56"/>
                    </a:moveTo>
                    <a:lnTo>
                      <a:pt x="122" y="65"/>
                    </a:lnTo>
                    <a:lnTo>
                      <a:pt x="43" y="0"/>
                    </a:lnTo>
                    <a:lnTo>
                      <a:pt x="0" y="55"/>
                    </a:lnTo>
                    <a:lnTo>
                      <a:pt x="79" y="120"/>
                    </a:lnTo>
                    <a:lnTo>
                      <a:pt x="100" y="128"/>
                    </a:lnTo>
                    <a:lnTo>
                      <a:pt x="79" y="120"/>
                    </a:lnTo>
                    <a:lnTo>
                      <a:pt x="88" y="127"/>
                    </a:lnTo>
                    <a:lnTo>
                      <a:pt x="100" y="128"/>
                    </a:lnTo>
                    <a:lnTo>
                      <a:pt x="103" y="5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43" name="Freeform 942"/>
              <p:cNvSpPr>
                <a:spLocks/>
              </p:cNvSpPr>
              <p:nvPr/>
            </p:nvSpPr>
            <p:spPr bwMode="auto">
              <a:xfrm>
                <a:off x="5506" y="59"/>
                <a:ext cx="5" cy="7"/>
              </a:xfrm>
              <a:custGeom>
                <a:avLst/>
                <a:gdLst>
                  <a:gd name="T0" fmla="*/ 0 w 91"/>
                  <a:gd name="T1" fmla="*/ 0 h 76"/>
                  <a:gd name="T2" fmla="*/ 0 w 91"/>
                  <a:gd name="T3" fmla="*/ 0 h 76"/>
                  <a:gd name="T4" fmla="*/ 0 w 91"/>
                  <a:gd name="T5" fmla="*/ 0 h 76"/>
                  <a:gd name="T6" fmla="*/ 0 w 91"/>
                  <a:gd name="T7" fmla="*/ 0 h 76"/>
                  <a:gd name="T8" fmla="*/ 0 w 91"/>
                  <a:gd name="T9" fmla="*/ 0 h 76"/>
                  <a:gd name="T10" fmla="*/ 0 w 91"/>
                  <a:gd name="T11" fmla="*/ 0 h 76"/>
                  <a:gd name="T12" fmla="*/ 0 60000 65536"/>
                  <a:gd name="T13" fmla="*/ 0 60000 65536"/>
                  <a:gd name="T14" fmla="*/ 0 60000 65536"/>
                  <a:gd name="T15" fmla="*/ 0 60000 65536"/>
                  <a:gd name="T16" fmla="*/ 0 60000 65536"/>
                  <a:gd name="T17" fmla="*/ 0 60000 65536"/>
                  <a:gd name="T18" fmla="*/ 0 w 91"/>
                  <a:gd name="T19" fmla="*/ 0 h 76"/>
                  <a:gd name="T20" fmla="*/ 91 w 91"/>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91" h="76">
                    <a:moveTo>
                      <a:pt x="89" y="40"/>
                    </a:moveTo>
                    <a:lnTo>
                      <a:pt x="91" y="4"/>
                    </a:lnTo>
                    <a:lnTo>
                      <a:pt x="3" y="0"/>
                    </a:lnTo>
                    <a:lnTo>
                      <a:pt x="0" y="72"/>
                    </a:lnTo>
                    <a:lnTo>
                      <a:pt x="88" y="76"/>
                    </a:lnTo>
                    <a:lnTo>
                      <a:pt x="89" y="4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44" name="Freeform 943"/>
              <p:cNvSpPr>
                <a:spLocks/>
              </p:cNvSpPr>
              <p:nvPr/>
            </p:nvSpPr>
            <p:spPr bwMode="auto">
              <a:xfrm>
                <a:off x="5511" y="59"/>
                <a:ext cx="12" cy="7"/>
              </a:xfrm>
              <a:custGeom>
                <a:avLst/>
                <a:gdLst>
                  <a:gd name="T0" fmla="*/ 0 w 211"/>
                  <a:gd name="T1" fmla="*/ 0 h 81"/>
                  <a:gd name="T2" fmla="*/ 0 w 211"/>
                  <a:gd name="T3" fmla="*/ 0 h 81"/>
                  <a:gd name="T4" fmla="*/ 0 w 211"/>
                  <a:gd name="T5" fmla="*/ 0 h 81"/>
                  <a:gd name="T6" fmla="*/ 0 w 211"/>
                  <a:gd name="T7" fmla="*/ 0 h 81"/>
                  <a:gd name="T8" fmla="*/ 0 w 211"/>
                  <a:gd name="T9" fmla="*/ 0 h 81"/>
                  <a:gd name="T10" fmla="*/ 0 w 211"/>
                  <a:gd name="T11" fmla="*/ 0 h 81"/>
                  <a:gd name="T12" fmla="*/ 0 w 211"/>
                  <a:gd name="T13" fmla="*/ 0 h 81"/>
                  <a:gd name="T14" fmla="*/ 0 w 211"/>
                  <a:gd name="T15" fmla="*/ 0 h 81"/>
                  <a:gd name="T16" fmla="*/ 0 w 211"/>
                  <a:gd name="T17" fmla="*/ 0 h 81"/>
                  <a:gd name="T18" fmla="*/ 0 w 211"/>
                  <a:gd name="T19" fmla="*/ 0 h 81"/>
                  <a:gd name="T20" fmla="*/ 0 w 211"/>
                  <a:gd name="T21" fmla="*/ 0 h 81"/>
                  <a:gd name="T22" fmla="*/ 0 w 211"/>
                  <a:gd name="T23" fmla="*/ 0 h 81"/>
                  <a:gd name="T24" fmla="*/ 0 w 211"/>
                  <a:gd name="T25" fmla="*/ 0 h 81"/>
                  <a:gd name="T26" fmla="*/ 0 w 211"/>
                  <a:gd name="T27" fmla="*/ 0 h 81"/>
                  <a:gd name="T28" fmla="*/ 0 w 211"/>
                  <a:gd name="T29" fmla="*/ 0 h 81"/>
                  <a:gd name="T30" fmla="*/ 0 w 211"/>
                  <a:gd name="T31" fmla="*/ 0 h 81"/>
                  <a:gd name="T32" fmla="*/ 0 w 211"/>
                  <a:gd name="T33" fmla="*/ 0 h 81"/>
                  <a:gd name="T34" fmla="*/ 0 w 211"/>
                  <a:gd name="T35" fmla="*/ 0 h 81"/>
                  <a:gd name="T36" fmla="*/ 0 w 211"/>
                  <a:gd name="T37" fmla="*/ 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1"/>
                  <a:gd name="T58" fmla="*/ 0 h 81"/>
                  <a:gd name="T59" fmla="*/ 211 w 211"/>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1" h="81">
                    <a:moveTo>
                      <a:pt x="211" y="11"/>
                    </a:moveTo>
                    <a:lnTo>
                      <a:pt x="206" y="11"/>
                    </a:lnTo>
                    <a:lnTo>
                      <a:pt x="193" y="9"/>
                    </a:lnTo>
                    <a:lnTo>
                      <a:pt x="172" y="7"/>
                    </a:lnTo>
                    <a:lnTo>
                      <a:pt x="146" y="4"/>
                    </a:lnTo>
                    <a:lnTo>
                      <a:pt x="115" y="1"/>
                    </a:lnTo>
                    <a:lnTo>
                      <a:pt x="79" y="0"/>
                    </a:lnTo>
                    <a:lnTo>
                      <a:pt x="40" y="0"/>
                    </a:lnTo>
                    <a:lnTo>
                      <a:pt x="0" y="2"/>
                    </a:lnTo>
                    <a:lnTo>
                      <a:pt x="5" y="74"/>
                    </a:lnTo>
                    <a:lnTo>
                      <a:pt x="42" y="72"/>
                    </a:lnTo>
                    <a:lnTo>
                      <a:pt x="79" y="72"/>
                    </a:lnTo>
                    <a:lnTo>
                      <a:pt x="112" y="73"/>
                    </a:lnTo>
                    <a:lnTo>
                      <a:pt x="141" y="75"/>
                    </a:lnTo>
                    <a:lnTo>
                      <a:pt x="166" y="77"/>
                    </a:lnTo>
                    <a:lnTo>
                      <a:pt x="184" y="79"/>
                    </a:lnTo>
                    <a:lnTo>
                      <a:pt x="196" y="80"/>
                    </a:lnTo>
                    <a:lnTo>
                      <a:pt x="200" y="81"/>
                    </a:lnTo>
                    <a:lnTo>
                      <a:pt x="211" y="1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45" name="Freeform 944"/>
              <p:cNvSpPr>
                <a:spLocks/>
              </p:cNvSpPr>
              <p:nvPr/>
            </p:nvSpPr>
            <p:spPr bwMode="auto">
              <a:xfrm>
                <a:off x="5522" y="60"/>
                <a:ext cx="7" cy="10"/>
              </a:xfrm>
              <a:custGeom>
                <a:avLst/>
                <a:gdLst>
                  <a:gd name="T0" fmla="*/ 0 w 124"/>
                  <a:gd name="T1" fmla="*/ 0 h 111"/>
                  <a:gd name="T2" fmla="*/ 0 w 124"/>
                  <a:gd name="T3" fmla="*/ 0 h 111"/>
                  <a:gd name="T4" fmla="*/ 0 w 124"/>
                  <a:gd name="T5" fmla="*/ 0 h 111"/>
                  <a:gd name="T6" fmla="*/ 0 w 124"/>
                  <a:gd name="T7" fmla="*/ 0 h 111"/>
                  <a:gd name="T8" fmla="*/ 0 w 124"/>
                  <a:gd name="T9" fmla="*/ 0 h 111"/>
                  <a:gd name="T10" fmla="*/ 0 w 124"/>
                  <a:gd name="T11" fmla="*/ 0 h 111"/>
                  <a:gd name="T12" fmla="*/ 0 w 124"/>
                  <a:gd name="T13" fmla="*/ 0 h 111"/>
                  <a:gd name="T14" fmla="*/ 0 w 124"/>
                  <a:gd name="T15" fmla="*/ 0 h 111"/>
                  <a:gd name="T16" fmla="*/ 0 w 124"/>
                  <a:gd name="T17" fmla="*/ 0 h 111"/>
                  <a:gd name="T18" fmla="*/ 0 w 124"/>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11"/>
                  <a:gd name="T32" fmla="*/ 124 w 124"/>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11">
                    <a:moveTo>
                      <a:pt x="120" y="43"/>
                    </a:moveTo>
                    <a:lnTo>
                      <a:pt x="124" y="45"/>
                    </a:lnTo>
                    <a:lnTo>
                      <a:pt x="28" y="0"/>
                    </a:lnTo>
                    <a:lnTo>
                      <a:pt x="0" y="64"/>
                    </a:lnTo>
                    <a:lnTo>
                      <a:pt x="96" y="109"/>
                    </a:lnTo>
                    <a:lnTo>
                      <a:pt x="101" y="111"/>
                    </a:lnTo>
                    <a:lnTo>
                      <a:pt x="96" y="109"/>
                    </a:lnTo>
                    <a:lnTo>
                      <a:pt x="99" y="111"/>
                    </a:lnTo>
                    <a:lnTo>
                      <a:pt x="101" y="111"/>
                    </a:lnTo>
                    <a:lnTo>
                      <a:pt x="120" y="4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46" name="Freeform 945"/>
              <p:cNvSpPr>
                <a:spLocks/>
              </p:cNvSpPr>
              <p:nvPr/>
            </p:nvSpPr>
            <p:spPr bwMode="auto">
              <a:xfrm>
                <a:off x="5527" y="64"/>
                <a:ext cx="9" cy="10"/>
              </a:xfrm>
              <a:custGeom>
                <a:avLst/>
                <a:gdLst>
                  <a:gd name="T0" fmla="*/ 0 w 151"/>
                  <a:gd name="T1" fmla="*/ 0 h 106"/>
                  <a:gd name="T2" fmla="*/ 0 w 151"/>
                  <a:gd name="T3" fmla="*/ 0 h 106"/>
                  <a:gd name="T4" fmla="*/ 0 w 151"/>
                  <a:gd name="T5" fmla="*/ 0 h 106"/>
                  <a:gd name="T6" fmla="*/ 0 w 151"/>
                  <a:gd name="T7" fmla="*/ 0 h 106"/>
                  <a:gd name="T8" fmla="*/ 0 w 151"/>
                  <a:gd name="T9" fmla="*/ 0 h 106"/>
                  <a:gd name="T10" fmla="*/ 0 w 151"/>
                  <a:gd name="T11" fmla="*/ 0 h 106"/>
                  <a:gd name="T12" fmla="*/ 0 60000 65536"/>
                  <a:gd name="T13" fmla="*/ 0 60000 65536"/>
                  <a:gd name="T14" fmla="*/ 0 60000 65536"/>
                  <a:gd name="T15" fmla="*/ 0 60000 65536"/>
                  <a:gd name="T16" fmla="*/ 0 60000 65536"/>
                  <a:gd name="T17" fmla="*/ 0 60000 65536"/>
                  <a:gd name="T18" fmla="*/ 0 w 151"/>
                  <a:gd name="T19" fmla="*/ 0 h 106"/>
                  <a:gd name="T20" fmla="*/ 151 w 151"/>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51" h="106">
                    <a:moveTo>
                      <a:pt x="142" y="70"/>
                    </a:moveTo>
                    <a:lnTo>
                      <a:pt x="151" y="36"/>
                    </a:lnTo>
                    <a:lnTo>
                      <a:pt x="19" y="0"/>
                    </a:lnTo>
                    <a:lnTo>
                      <a:pt x="0" y="68"/>
                    </a:lnTo>
                    <a:lnTo>
                      <a:pt x="133" y="106"/>
                    </a:lnTo>
                    <a:lnTo>
                      <a:pt x="142"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47" name="Freeform 946"/>
              <p:cNvSpPr>
                <a:spLocks/>
              </p:cNvSpPr>
              <p:nvPr/>
            </p:nvSpPr>
            <p:spPr bwMode="auto">
              <a:xfrm>
                <a:off x="5535" y="67"/>
                <a:ext cx="8" cy="12"/>
              </a:xfrm>
              <a:custGeom>
                <a:avLst/>
                <a:gdLst>
                  <a:gd name="T0" fmla="*/ 0 w 155"/>
                  <a:gd name="T1" fmla="*/ 0 h 127"/>
                  <a:gd name="T2" fmla="*/ 0 w 155"/>
                  <a:gd name="T3" fmla="*/ 0 h 127"/>
                  <a:gd name="T4" fmla="*/ 0 w 155"/>
                  <a:gd name="T5" fmla="*/ 0 h 127"/>
                  <a:gd name="T6" fmla="*/ 0 w 155"/>
                  <a:gd name="T7" fmla="*/ 0 h 127"/>
                  <a:gd name="T8" fmla="*/ 0 w 155"/>
                  <a:gd name="T9" fmla="*/ 0 h 127"/>
                  <a:gd name="T10" fmla="*/ 0 w 155"/>
                  <a:gd name="T11" fmla="*/ 0 h 127"/>
                  <a:gd name="T12" fmla="*/ 0 w 155"/>
                  <a:gd name="T13" fmla="*/ 0 h 127"/>
                  <a:gd name="T14" fmla="*/ 0 w 155"/>
                  <a:gd name="T15" fmla="*/ 0 h 127"/>
                  <a:gd name="T16" fmla="*/ 0 w 155"/>
                  <a:gd name="T17" fmla="*/ 0 h 127"/>
                  <a:gd name="T18" fmla="*/ 0 w 155"/>
                  <a:gd name="T19" fmla="*/ 0 h 127"/>
                  <a:gd name="T20" fmla="*/ 0 w 155"/>
                  <a:gd name="T21" fmla="*/ 0 h 127"/>
                  <a:gd name="T22" fmla="*/ 0 w 155"/>
                  <a:gd name="T23" fmla="*/ 0 h 127"/>
                  <a:gd name="T24" fmla="*/ 0 w 155"/>
                  <a:gd name="T25" fmla="*/ 0 h 127"/>
                  <a:gd name="T26" fmla="*/ 0 w 155"/>
                  <a:gd name="T27" fmla="*/ 0 h 127"/>
                  <a:gd name="T28" fmla="*/ 0 w 155"/>
                  <a:gd name="T29" fmla="*/ 0 h 127"/>
                  <a:gd name="T30" fmla="*/ 0 w 155"/>
                  <a:gd name="T31" fmla="*/ 0 h 127"/>
                  <a:gd name="T32" fmla="*/ 0 w 155"/>
                  <a:gd name="T33" fmla="*/ 0 h 127"/>
                  <a:gd name="T34" fmla="*/ 0 w 155"/>
                  <a:gd name="T35" fmla="*/ 0 h 127"/>
                  <a:gd name="T36" fmla="*/ 0 w 155"/>
                  <a:gd name="T37" fmla="*/ 0 h 127"/>
                  <a:gd name="T38" fmla="*/ 0 w 155"/>
                  <a:gd name="T39" fmla="*/ 0 h 127"/>
                  <a:gd name="T40" fmla="*/ 0 w 155"/>
                  <a:gd name="T41" fmla="*/ 0 h 127"/>
                  <a:gd name="T42" fmla="*/ 0 w 155"/>
                  <a:gd name="T43" fmla="*/ 0 h 127"/>
                  <a:gd name="T44" fmla="*/ 0 w 155"/>
                  <a:gd name="T45" fmla="*/ 0 h 127"/>
                  <a:gd name="T46" fmla="*/ 0 w 155"/>
                  <a:gd name="T47" fmla="*/ 0 h 127"/>
                  <a:gd name="T48" fmla="*/ 0 w 155"/>
                  <a:gd name="T49" fmla="*/ 0 h 127"/>
                  <a:gd name="T50" fmla="*/ 0 w 155"/>
                  <a:gd name="T51" fmla="*/ 0 h 127"/>
                  <a:gd name="T52" fmla="*/ 0 w 155"/>
                  <a:gd name="T53" fmla="*/ 0 h 127"/>
                  <a:gd name="T54" fmla="*/ 0 w 155"/>
                  <a:gd name="T55" fmla="*/ 0 h 127"/>
                  <a:gd name="T56" fmla="*/ 0 w 155"/>
                  <a:gd name="T57" fmla="*/ 0 h 127"/>
                  <a:gd name="T58" fmla="*/ 0 w 155"/>
                  <a:gd name="T59" fmla="*/ 0 h 127"/>
                  <a:gd name="T60" fmla="*/ 0 w 155"/>
                  <a:gd name="T61" fmla="*/ 0 h 1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5"/>
                  <a:gd name="T94" fmla="*/ 0 h 127"/>
                  <a:gd name="T95" fmla="*/ 155 w 155"/>
                  <a:gd name="T96" fmla="*/ 127 h 1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5" h="127">
                    <a:moveTo>
                      <a:pt x="131" y="127"/>
                    </a:moveTo>
                    <a:lnTo>
                      <a:pt x="139" y="121"/>
                    </a:lnTo>
                    <a:lnTo>
                      <a:pt x="146" y="112"/>
                    </a:lnTo>
                    <a:lnTo>
                      <a:pt x="153" y="100"/>
                    </a:lnTo>
                    <a:lnTo>
                      <a:pt x="155" y="85"/>
                    </a:lnTo>
                    <a:lnTo>
                      <a:pt x="151" y="70"/>
                    </a:lnTo>
                    <a:lnTo>
                      <a:pt x="145" y="58"/>
                    </a:lnTo>
                    <a:lnTo>
                      <a:pt x="136" y="48"/>
                    </a:lnTo>
                    <a:lnTo>
                      <a:pt x="127" y="41"/>
                    </a:lnTo>
                    <a:lnTo>
                      <a:pt x="115" y="34"/>
                    </a:lnTo>
                    <a:lnTo>
                      <a:pt x="102" y="27"/>
                    </a:lnTo>
                    <a:lnTo>
                      <a:pt x="85" y="21"/>
                    </a:lnTo>
                    <a:lnTo>
                      <a:pt x="65" y="14"/>
                    </a:lnTo>
                    <a:lnTo>
                      <a:pt x="43" y="8"/>
                    </a:lnTo>
                    <a:lnTo>
                      <a:pt x="16" y="0"/>
                    </a:lnTo>
                    <a:lnTo>
                      <a:pt x="0" y="70"/>
                    </a:lnTo>
                    <a:lnTo>
                      <a:pt x="25" y="76"/>
                    </a:lnTo>
                    <a:lnTo>
                      <a:pt x="46" y="82"/>
                    </a:lnTo>
                    <a:lnTo>
                      <a:pt x="62" y="88"/>
                    </a:lnTo>
                    <a:lnTo>
                      <a:pt x="75" y="93"/>
                    </a:lnTo>
                    <a:lnTo>
                      <a:pt x="83" y="97"/>
                    </a:lnTo>
                    <a:lnTo>
                      <a:pt x="88" y="101"/>
                    </a:lnTo>
                    <a:lnTo>
                      <a:pt x="91" y="102"/>
                    </a:lnTo>
                    <a:lnTo>
                      <a:pt x="90" y="101"/>
                    </a:lnTo>
                    <a:lnTo>
                      <a:pt x="87" y="96"/>
                    </a:lnTo>
                    <a:lnTo>
                      <a:pt x="85" y="88"/>
                    </a:lnTo>
                    <a:lnTo>
                      <a:pt x="86" y="79"/>
                    </a:lnTo>
                    <a:lnTo>
                      <a:pt x="91" y="71"/>
                    </a:lnTo>
                    <a:lnTo>
                      <a:pt x="92" y="69"/>
                    </a:lnTo>
                    <a:lnTo>
                      <a:pt x="98" y="65"/>
                    </a:lnTo>
                    <a:lnTo>
                      <a:pt x="131" y="12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48" name="Freeform 947"/>
              <p:cNvSpPr>
                <a:spLocks/>
              </p:cNvSpPr>
              <p:nvPr/>
            </p:nvSpPr>
            <p:spPr bwMode="auto">
              <a:xfrm>
                <a:off x="5538" y="74"/>
                <a:ext cx="5" cy="9"/>
              </a:xfrm>
              <a:custGeom>
                <a:avLst/>
                <a:gdLst>
                  <a:gd name="T0" fmla="*/ 0 w 91"/>
                  <a:gd name="T1" fmla="*/ 0 h 100"/>
                  <a:gd name="T2" fmla="*/ 0 w 91"/>
                  <a:gd name="T3" fmla="*/ 0 h 100"/>
                  <a:gd name="T4" fmla="*/ 0 w 91"/>
                  <a:gd name="T5" fmla="*/ 0 h 100"/>
                  <a:gd name="T6" fmla="*/ 0 w 91"/>
                  <a:gd name="T7" fmla="*/ 0 h 100"/>
                  <a:gd name="T8" fmla="*/ 0 w 91"/>
                  <a:gd name="T9" fmla="*/ 0 h 100"/>
                  <a:gd name="T10" fmla="*/ 0 w 91"/>
                  <a:gd name="T11" fmla="*/ 0 h 100"/>
                  <a:gd name="T12" fmla="*/ 0 w 91"/>
                  <a:gd name="T13" fmla="*/ 0 h 100"/>
                  <a:gd name="T14" fmla="*/ 0 w 91"/>
                  <a:gd name="T15" fmla="*/ 0 h 100"/>
                  <a:gd name="T16" fmla="*/ 0 w 91"/>
                  <a:gd name="T17" fmla="*/ 0 h 100"/>
                  <a:gd name="T18" fmla="*/ 0 w 9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00"/>
                  <a:gd name="T32" fmla="*/ 91 w 9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00">
                    <a:moveTo>
                      <a:pt x="47" y="100"/>
                    </a:moveTo>
                    <a:lnTo>
                      <a:pt x="56" y="91"/>
                    </a:lnTo>
                    <a:lnTo>
                      <a:pt x="91" y="43"/>
                    </a:lnTo>
                    <a:lnTo>
                      <a:pt x="35" y="0"/>
                    </a:lnTo>
                    <a:lnTo>
                      <a:pt x="0" y="49"/>
                    </a:lnTo>
                    <a:lnTo>
                      <a:pt x="9" y="41"/>
                    </a:lnTo>
                    <a:lnTo>
                      <a:pt x="47" y="100"/>
                    </a:lnTo>
                    <a:lnTo>
                      <a:pt x="52" y="96"/>
                    </a:lnTo>
                    <a:lnTo>
                      <a:pt x="56" y="91"/>
                    </a:lnTo>
                    <a:lnTo>
                      <a:pt x="47" y="10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49" name="Freeform 948"/>
              <p:cNvSpPr>
                <a:spLocks/>
              </p:cNvSpPr>
              <p:nvPr/>
            </p:nvSpPr>
            <p:spPr bwMode="auto">
              <a:xfrm>
                <a:off x="5534" y="78"/>
                <a:ext cx="6" cy="9"/>
              </a:xfrm>
              <a:custGeom>
                <a:avLst/>
                <a:gdLst>
                  <a:gd name="T0" fmla="*/ 0 w 108"/>
                  <a:gd name="T1" fmla="*/ 0 h 100"/>
                  <a:gd name="T2" fmla="*/ 0 w 108"/>
                  <a:gd name="T3" fmla="*/ 0 h 100"/>
                  <a:gd name="T4" fmla="*/ 0 w 108"/>
                  <a:gd name="T5" fmla="*/ 0 h 100"/>
                  <a:gd name="T6" fmla="*/ 0 w 108"/>
                  <a:gd name="T7" fmla="*/ 0 h 100"/>
                  <a:gd name="T8" fmla="*/ 0 w 108"/>
                  <a:gd name="T9" fmla="*/ 0 h 100"/>
                  <a:gd name="T10" fmla="*/ 0 w 108"/>
                  <a:gd name="T11" fmla="*/ 0 h 100"/>
                  <a:gd name="T12" fmla="*/ 0 w 108"/>
                  <a:gd name="T13" fmla="*/ 0 h 100"/>
                  <a:gd name="T14" fmla="*/ 0 w 108"/>
                  <a:gd name="T15" fmla="*/ 0 h 100"/>
                  <a:gd name="T16" fmla="*/ 0 w 108"/>
                  <a:gd name="T17" fmla="*/ 0 h 100"/>
                  <a:gd name="T18" fmla="*/ 0 w 108"/>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100"/>
                  <a:gd name="T32" fmla="*/ 108 w 108"/>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100">
                    <a:moveTo>
                      <a:pt x="55" y="91"/>
                    </a:moveTo>
                    <a:lnTo>
                      <a:pt x="45" y="100"/>
                    </a:lnTo>
                    <a:lnTo>
                      <a:pt x="108" y="59"/>
                    </a:lnTo>
                    <a:lnTo>
                      <a:pt x="70" y="0"/>
                    </a:lnTo>
                    <a:lnTo>
                      <a:pt x="8" y="40"/>
                    </a:lnTo>
                    <a:lnTo>
                      <a:pt x="0" y="49"/>
                    </a:lnTo>
                    <a:lnTo>
                      <a:pt x="8" y="40"/>
                    </a:lnTo>
                    <a:lnTo>
                      <a:pt x="3" y="43"/>
                    </a:lnTo>
                    <a:lnTo>
                      <a:pt x="0" y="49"/>
                    </a:lnTo>
                    <a:lnTo>
                      <a:pt x="55" y="9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50" name="Freeform 949"/>
              <p:cNvSpPr>
                <a:spLocks/>
              </p:cNvSpPr>
              <p:nvPr/>
            </p:nvSpPr>
            <p:spPr bwMode="auto">
              <a:xfrm>
                <a:off x="5530" y="82"/>
                <a:ext cx="7" cy="10"/>
              </a:xfrm>
              <a:custGeom>
                <a:avLst/>
                <a:gdLst>
                  <a:gd name="T0" fmla="*/ 0 w 126"/>
                  <a:gd name="T1" fmla="*/ 0 h 105"/>
                  <a:gd name="T2" fmla="*/ 0 w 126"/>
                  <a:gd name="T3" fmla="*/ 0 h 105"/>
                  <a:gd name="T4" fmla="*/ 0 w 126"/>
                  <a:gd name="T5" fmla="*/ 0 h 105"/>
                  <a:gd name="T6" fmla="*/ 0 w 126"/>
                  <a:gd name="T7" fmla="*/ 0 h 105"/>
                  <a:gd name="T8" fmla="*/ 0 w 126"/>
                  <a:gd name="T9" fmla="*/ 0 h 105"/>
                  <a:gd name="T10" fmla="*/ 0 w 126"/>
                  <a:gd name="T11" fmla="*/ 0 h 105"/>
                  <a:gd name="T12" fmla="*/ 0 w 126"/>
                  <a:gd name="T13" fmla="*/ 0 h 105"/>
                  <a:gd name="T14" fmla="*/ 0 w 126"/>
                  <a:gd name="T15" fmla="*/ 0 h 105"/>
                  <a:gd name="T16" fmla="*/ 0 w 126"/>
                  <a:gd name="T17" fmla="*/ 0 h 105"/>
                  <a:gd name="T18" fmla="*/ 0 w 126"/>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05"/>
                  <a:gd name="T32" fmla="*/ 126 w 126"/>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05">
                    <a:moveTo>
                      <a:pt x="67" y="35"/>
                    </a:moveTo>
                    <a:lnTo>
                      <a:pt x="90" y="90"/>
                    </a:lnTo>
                    <a:lnTo>
                      <a:pt x="126" y="42"/>
                    </a:lnTo>
                    <a:lnTo>
                      <a:pt x="71" y="0"/>
                    </a:lnTo>
                    <a:lnTo>
                      <a:pt x="34" y="49"/>
                    </a:lnTo>
                    <a:lnTo>
                      <a:pt x="58" y="105"/>
                    </a:lnTo>
                    <a:lnTo>
                      <a:pt x="34" y="49"/>
                    </a:lnTo>
                    <a:lnTo>
                      <a:pt x="0" y="97"/>
                    </a:lnTo>
                    <a:lnTo>
                      <a:pt x="58" y="105"/>
                    </a:lnTo>
                    <a:lnTo>
                      <a:pt x="67" y="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51" name="Freeform 950"/>
              <p:cNvSpPr>
                <a:spLocks/>
              </p:cNvSpPr>
              <p:nvPr/>
            </p:nvSpPr>
            <p:spPr bwMode="auto">
              <a:xfrm>
                <a:off x="5534" y="86"/>
                <a:ext cx="8" cy="8"/>
              </a:xfrm>
              <a:custGeom>
                <a:avLst/>
                <a:gdLst>
                  <a:gd name="T0" fmla="*/ 0 w 159"/>
                  <a:gd name="T1" fmla="*/ 0 h 91"/>
                  <a:gd name="T2" fmla="*/ 0 w 159"/>
                  <a:gd name="T3" fmla="*/ 0 h 91"/>
                  <a:gd name="T4" fmla="*/ 0 w 159"/>
                  <a:gd name="T5" fmla="*/ 0 h 91"/>
                  <a:gd name="T6" fmla="*/ 0 w 159"/>
                  <a:gd name="T7" fmla="*/ 0 h 91"/>
                  <a:gd name="T8" fmla="*/ 0 w 159"/>
                  <a:gd name="T9" fmla="*/ 0 h 91"/>
                  <a:gd name="T10" fmla="*/ 0 w 159"/>
                  <a:gd name="T11" fmla="*/ 0 h 91"/>
                  <a:gd name="T12" fmla="*/ 0 60000 65536"/>
                  <a:gd name="T13" fmla="*/ 0 60000 65536"/>
                  <a:gd name="T14" fmla="*/ 0 60000 65536"/>
                  <a:gd name="T15" fmla="*/ 0 60000 65536"/>
                  <a:gd name="T16" fmla="*/ 0 60000 65536"/>
                  <a:gd name="T17" fmla="*/ 0 60000 65536"/>
                  <a:gd name="T18" fmla="*/ 0 w 159"/>
                  <a:gd name="T19" fmla="*/ 0 h 91"/>
                  <a:gd name="T20" fmla="*/ 159 w 159"/>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59" h="91">
                    <a:moveTo>
                      <a:pt x="155" y="55"/>
                    </a:moveTo>
                    <a:lnTo>
                      <a:pt x="159" y="20"/>
                    </a:lnTo>
                    <a:lnTo>
                      <a:pt x="9" y="0"/>
                    </a:lnTo>
                    <a:lnTo>
                      <a:pt x="0" y="70"/>
                    </a:lnTo>
                    <a:lnTo>
                      <a:pt x="151" y="91"/>
                    </a:lnTo>
                    <a:lnTo>
                      <a:pt x="155" y="5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52" name="Freeform 951"/>
              <p:cNvSpPr>
                <a:spLocks/>
              </p:cNvSpPr>
              <p:nvPr/>
            </p:nvSpPr>
            <p:spPr bwMode="auto">
              <a:xfrm>
                <a:off x="5542" y="87"/>
                <a:ext cx="7" cy="11"/>
              </a:xfrm>
              <a:custGeom>
                <a:avLst/>
                <a:gdLst>
                  <a:gd name="T0" fmla="*/ 0 w 122"/>
                  <a:gd name="T1" fmla="*/ 0 h 111"/>
                  <a:gd name="T2" fmla="*/ 0 w 122"/>
                  <a:gd name="T3" fmla="*/ 0 h 111"/>
                  <a:gd name="T4" fmla="*/ 0 w 122"/>
                  <a:gd name="T5" fmla="*/ 0 h 111"/>
                  <a:gd name="T6" fmla="*/ 0 w 122"/>
                  <a:gd name="T7" fmla="*/ 0 h 111"/>
                  <a:gd name="T8" fmla="*/ 0 w 122"/>
                  <a:gd name="T9" fmla="*/ 0 h 111"/>
                  <a:gd name="T10" fmla="*/ 0 w 122"/>
                  <a:gd name="T11" fmla="*/ 0 h 111"/>
                  <a:gd name="T12" fmla="*/ 0 w 122"/>
                  <a:gd name="T13" fmla="*/ 0 h 111"/>
                  <a:gd name="T14" fmla="*/ 0 w 122"/>
                  <a:gd name="T15" fmla="*/ 0 h 111"/>
                  <a:gd name="T16" fmla="*/ 0 w 122"/>
                  <a:gd name="T17" fmla="*/ 0 h 111"/>
                  <a:gd name="T18" fmla="*/ 0 w 122"/>
                  <a:gd name="T19" fmla="*/ 0 h 111"/>
                  <a:gd name="T20" fmla="*/ 0 w 122"/>
                  <a:gd name="T21" fmla="*/ 0 h 111"/>
                  <a:gd name="T22" fmla="*/ 0 w 122"/>
                  <a:gd name="T23" fmla="*/ 0 h 111"/>
                  <a:gd name="T24" fmla="*/ 0 w 122"/>
                  <a:gd name="T25" fmla="*/ 0 h 111"/>
                  <a:gd name="T26" fmla="*/ 0 w 122"/>
                  <a:gd name="T27" fmla="*/ 0 h 111"/>
                  <a:gd name="T28" fmla="*/ 0 w 122"/>
                  <a:gd name="T29" fmla="*/ 0 h 111"/>
                  <a:gd name="T30" fmla="*/ 0 w 122"/>
                  <a:gd name="T31" fmla="*/ 0 h 111"/>
                  <a:gd name="T32" fmla="*/ 0 w 122"/>
                  <a:gd name="T33" fmla="*/ 0 h 111"/>
                  <a:gd name="T34" fmla="*/ 0 w 122"/>
                  <a:gd name="T35" fmla="*/ 0 h 111"/>
                  <a:gd name="T36" fmla="*/ 0 w 122"/>
                  <a:gd name="T37" fmla="*/ 0 h 111"/>
                  <a:gd name="T38" fmla="*/ 0 w 122"/>
                  <a:gd name="T39" fmla="*/ 0 h 111"/>
                  <a:gd name="T40" fmla="*/ 0 w 122"/>
                  <a:gd name="T41" fmla="*/ 0 h 111"/>
                  <a:gd name="T42" fmla="*/ 0 w 122"/>
                  <a:gd name="T43" fmla="*/ 0 h 111"/>
                  <a:gd name="T44" fmla="*/ 0 w 122"/>
                  <a:gd name="T45" fmla="*/ 0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2"/>
                  <a:gd name="T70" fmla="*/ 0 h 111"/>
                  <a:gd name="T71" fmla="*/ 122 w 122"/>
                  <a:gd name="T72" fmla="*/ 111 h 1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2" h="111">
                    <a:moveTo>
                      <a:pt x="122" y="57"/>
                    </a:moveTo>
                    <a:lnTo>
                      <a:pt x="119" y="54"/>
                    </a:lnTo>
                    <a:lnTo>
                      <a:pt x="112" y="48"/>
                    </a:lnTo>
                    <a:lnTo>
                      <a:pt x="100" y="40"/>
                    </a:lnTo>
                    <a:lnTo>
                      <a:pt x="86" y="31"/>
                    </a:lnTo>
                    <a:lnTo>
                      <a:pt x="69" y="21"/>
                    </a:lnTo>
                    <a:lnTo>
                      <a:pt x="50" y="12"/>
                    </a:lnTo>
                    <a:lnTo>
                      <a:pt x="39" y="8"/>
                    </a:lnTo>
                    <a:lnTo>
                      <a:pt x="29" y="5"/>
                    </a:lnTo>
                    <a:lnTo>
                      <a:pt x="17" y="1"/>
                    </a:lnTo>
                    <a:lnTo>
                      <a:pt x="6" y="0"/>
                    </a:lnTo>
                    <a:lnTo>
                      <a:pt x="0" y="71"/>
                    </a:lnTo>
                    <a:lnTo>
                      <a:pt x="5" y="72"/>
                    </a:lnTo>
                    <a:lnTo>
                      <a:pt x="11" y="73"/>
                    </a:lnTo>
                    <a:lnTo>
                      <a:pt x="17" y="75"/>
                    </a:lnTo>
                    <a:lnTo>
                      <a:pt x="22" y="77"/>
                    </a:lnTo>
                    <a:lnTo>
                      <a:pt x="37" y="84"/>
                    </a:lnTo>
                    <a:lnTo>
                      <a:pt x="50" y="92"/>
                    </a:lnTo>
                    <a:lnTo>
                      <a:pt x="62" y="100"/>
                    </a:lnTo>
                    <a:lnTo>
                      <a:pt x="71" y="106"/>
                    </a:lnTo>
                    <a:lnTo>
                      <a:pt x="76" y="110"/>
                    </a:lnTo>
                    <a:lnTo>
                      <a:pt x="78" y="111"/>
                    </a:lnTo>
                    <a:lnTo>
                      <a:pt x="122" y="5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53" name="Freeform 952"/>
              <p:cNvSpPr>
                <a:spLocks/>
              </p:cNvSpPr>
              <p:nvPr/>
            </p:nvSpPr>
            <p:spPr bwMode="auto">
              <a:xfrm>
                <a:off x="5543" y="93"/>
                <a:ext cx="6" cy="14"/>
              </a:xfrm>
              <a:custGeom>
                <a:avLst/>
                <a:gdLst>
                  <a:gd name="T0" fmla="*/ 0 w 102"/>
                  <a:gd name="T1" fmla="*/ 0 h 146"/>
                  <a:gd name="T2" fmla="*/ 0 w 102"/>
                  <a:gd name="T3" fmla="*/ 0 h 146"/>
                  <a:gd name="T4" fmla="*/ 0 w 102"/>
                  <a:gd name="T5" fmla="*/ 0 h 146"/>
                  <a:gd name="T6" fmla="*/ 0 w 102"/>
                  <a:gd name="T7" fmla="*/ 0 h 146"/>
                  <a:gd name="T8" fmla="*/ 0 w 102"/>
                  <a:gd name="T9" fmla="*/ 0 h 146"/>
                  <a:gd name="T10" fmla="*/ 0 w 102"/>
                  <a:gd name="T11" fmla="*/ 0 h 146"/>
                  <a:gd name="T12" fmla="*/ 0 w 102"/>
                  <a:gd name="T13" fmla="*/ 0 h 146"/>
                  <a:gd name="T14" fmla="*/ 0 w 102"/>
                  <a:gd name="T15" fmla="*/ 0 h 146"/>
                  <a:gd name="T16" fmla="*/ 0 w 102"/>
                  <a:gd name="T17" fmla="*/ 0 h 146"/>
                  <a:gd name="T18" fmla="*/ 0 w 102"/>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46"/>
                  <a:gd name="T32" fmla="*/ 102 w 102"/>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46">
                    <a:moveTo>
                      <a:pt x="7" y="120"/>
                    </a:moveTo>
                    <a:lnTo>
                      <a:pt x="58" y="111"/>
                    </a:lnTo>
                    <a:lnTo>
                      <a:pt x="102" y="38"/>
                    </a:lnTo>
                    <a:lnTo>
                      <a:pt x="43" y="0"/>
                    </a:lnTo>
                    <a:lnTo>
                      <a:pt x="0" y="74"/>
                    </a:lnTo>
                    <a:lnTo>
                      <a:pt x="50" y="64"/>
                    </a:lnTo>
                    <a:lnTo>
                      <a:pt x="7" y="120"/>
                    </a:lnTo>
                    <a:lnTo>
                      <a:pt x="37" y="146"/>
                    </a:lnTo>
                    <a:lnTo>
                      <a:pt x="58" y="111"/>
                    </a:lnTo>
                    <a:lnTo>
                      <a:pt x="7" y="12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54" name="Freeform 953"/>
              <p:cNvSpPr>
                <a:spLocks/>
              </p:cNvSpPr>
              <p:nvPr/>
            </p:nvSpPr>
            <p:spPr bwMode="auto">
              <a:xfrm>
                <a:off x="5539" y="92"/>
                <a:ext cx="7" cy="12"/>
              </a:xfrm>
              <a:custGeom>
                <a:avLst/>
                <a:gdLst>
                  <a:gd name="T0" fmla="*/ 0 w 131"/>
                  <a:gd name="T1" fmla="*/ 0 h 135"/>
                  <a:gd name="T2" fmla="*/ 0 w 131"/>
                  <a:gd name="T3" fmla="*/ 0 h 135"/>
                  <a:gd name="T4" fmla="*/ 0 w 131"/>
                  <a:gd name="T5" fmla="*/ 0 h 135"/>
                  <a:gd name="T6" fmla="*/ 0 w 131"/>
                  <a:gd name="T7" fmla="*/ 0 h 135"/>
                  <a:gd name="T8" fmla="*/ 0 w 131"/>
                  <a:gd name="T9" fmla="*/ 0 h 135"/>
                  <a:gd name="T10" fmla="*/ 0 w 131"/>
                  <a:gd name="T11" fmla="*/ 0 h 135"/>
                  <a:gd name="T12" fmla="*/ 0 w 131"/>
                  <a:gd name="T13" fmla="*/ 0 h 135"/>
                  <a:gd name="T14" fmla="*/ 0 w 131"/>
                  <a:gd name="T15" fmla="*/ 0 h 135"/>
                  <a:gd name="T16" fmla="*/ 0 w 131"/>
                  <a:gd name="T17" fmla="*/ 0 h 135"/>
                  <a:gd name="T18" fmla="*/ 0 w 131"/>
                  <a:gd name="T19" fmla="*/ 0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135"/>
                  <a:gd name="T32" fmla="*/ 131 w 131"/>
                  <a:gd name="T33" fmla="*/ 135 h 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135">
                    <a:moveTo>
                      <a:pt x="12" y="69"/>
                    </a:moveTo>
                    <a:lnTo>
                      <a:pt x="0" y="61"/>
                    </a:lnTo>
                    <a:lnTo>
                      <a:pt x="88" y="135"/>
                    </a:lnTo>
                    <a:lnTo>
                      <a:pt x="131" y="79"/>
                    </a:lnTo>
                    <a:lnTo>
                      <a:pt x="43" y="7"/>
                    </a:lnTo>
                    <a:lnTo>
                      <a:pt x="31" y="0"/>
                    </a:lnTo>
                    <a:lnTo>
                      <a:pt x="43" y="7"/>
                    </a:lnTo>
                    <a:lnTo>
                      <a:pt x="37" y="1"/>
                    </a:lnTo>
                    <a:lnTo>
                      <a:pt x="31" y="0"/>
                    </a:lnTo>
                    <a:lnTo>
                      <a:pt x="12"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55" name="Freeform 954"/>
              <p:cNvSpPr>
                <a:spLocks/>
              </p:cNvSpPr>
              <p:nvPr/>
            </p:nvSpPr>
            <p:spPr bwMode="auto">
              <a:xfrm>
                <a:off x="5536" y="90"/>
                <a:ext cx="5" cy="8"/>
              </a:xfrm>
              <a:custGeom>
                <a:avLst/>
                <a:gdLst>
                  <a:gd name="T0" fmla="*/ 0 w 89"/>
                  <a:gd name="T1" fmla="*/ 0 h 91"/>
                  <a:gd name="T2" fmla="*/ 0 w 89"/>
                  <a:gd name="T3" fmla="*/ 0 h 91"/>
                  <a:gd name="T4" fmla="*/ 0 w 89"/>
                  <a:gd name="T5" fmla="*/ 0 h 91"/>
                  <a:gd name="T6" fmla="*/ 0 w 89"/>
                  <a:gd name="T7" fmla="*/ 0 h 91"/>
                  <a:gd name="T8" fmla="*/ 0 w 89"/>
                  <a:gd name="T9" fmla="*/ 0 h 91"/>
                  <a:gd name="T10" fmla="*/ 0 w 89"/>
                  <a:gd name="T11" fmla="*/ 0 h 91"/>
                  <a:gd name="T12" fmla="*/ 0 w 89"/>
                  <a:gd name="T13" fmla="*/ 0 h 91"/>
                  <a:gd name="T14" fmla="*/ 0 w 89"/>
                  <a:gd name="T15" fmla="*/ 0 h 91"/>
                  <a:gd name="T16" fmla="*/ 0 w 89"/>
                  <a:gd name="T17" fmla="*/ 0 h 91"/>
                  <a:gd name="T18" fmla="*/ 0 w 89"/>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91"/>
                  <a:gd name="T32" fmla="*/ 89 w 89"/>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91">
                    <a:moveTo>
                      <a:pt x="12" y="70"/>
                    </a:moveTo>
                    <a:lnTo>
                      <a:pt x="0" y="69"/>
                    </a:lnTo>
                    <a:lnTo>
                      <a:pt x="70" y="91"/>
                    </a:lnTo>
                    <a:lnTo>
                      <a:pt x="89" y="22"/>
                    </a:lnTo>
                    <a:lnTo>
                      <a:pt x="18" y="1"/>
                    </a:lnTo>
                    <a:lnTo>
                      <a:pt x="6" y="0"/>
                    </a:lnTo>
                    <a:lnTo>
                      <a:pt x="18" y="1"/>
                    </a:lnTo>
                    <a:lnTo>
                      <a:pt x="12" y="0"/>
                    </a:lnTo>
                    <a:lnTo>
                      <a:pt x="6" y="0"/>
                    </a:lnTo>
                    <a:lnTo>
                      <a:pt x="12"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56" name="Freeform 955"/>
              <p:cNvSpPr>
                <a:spLocks/>
              </p:cNvSpPr>
              <p:nvPr/>
            </p:nvSpPr>
            <p:spPr bwMode="auto">
              <a:xfrm>
                <a:off x="5530" y="90"/>
                <a:ext cx="6" cy="7"/>
              </a:xfrm>
              <a:custGeom>
                <a:avLst/>
                <a:gdLst>
                  <a:gd name="T0" fmla="*/ 0 w 112"/>
                  <a:gd name="T1" fmla="*/ 0 h 79"/>
                  <a:gd name="T2" fmla="*/ 0 w 112"/>
                  <a:gd name="T3" fmla="*/ 0 h 79"/>
                  <a:gd name="T4" fmla="*/ 0 w 112"/>
                  <a:gd name="T5" fmla="*/ 0 h 79"/>
                  <a:gd name="T6" fmla="*/ 0 w 112"/>
                  <a:gd name="T7" fmla="*/ 0 h 79"/>
                  <a:gd name="T8" fmla="*/ 0 w 112"/>
                  <a:gd name="T9" fmla="*/ 0 h 79"/>
                  <a:gd name="T10" fmla="*/ 0 w 112"/>
                  <a:gd name="T11" fmla="*/ 0 h 79"/>
                  <a:gd name="T12" fmla="*/ 0 w 112"/>
                  <a:gd name="T13" fmla="*/ 0 h 79"/>
                  <a:gd name="T14" fmla="*/ 0 w 112"/>
                  <a:gd name="T15" fmla="*/ 0 h 79"/>
                  <a:gd name="T16" fmla="*/ 0 w 112"/>
                  <a:gd name="T17" fmla="*/ 0 h 79"/>
                  <a:gd name="T18" fmla="*/ 0 w 112"/>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79"/>
                  <a:gd name="T32" fmla="*/ 112 w 112"/>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79">
                    <a:moveTo>
                      <a:pt x="58" y="63"/>
                    </a:moveTo>
                    <a:lnTo>
                      <a:pt x="32" y="79"/>
                    </a:lnTo>
                    <a:lnTo>
                      <a:pt x="112" y="70"/>
                    </a:lnTo>
                    <a:lnTo>
                      <a:pt x="106" y="0"/>
                    </a:lnTo>
                    <a:lnTo>
                      <a:pt x="26" y="9"/>
                    </a:lnTo>
                    <a:lnTo>
                      <a:pt x="0" y="25"/>
                    </a:lnTo>
                    <a:lnTo>
                      <a:pt x="26" y="9"/>
                    </a:lnTo>
                    <a:lnTo>
                      <a:pt x="9" y="11"/>
                    </a:lnTo>
                    <a:lnTo>
                      <a:pt x="0" y="25"/>
                    </a:lnTo>
                    <a:lnTo>
                      <a:pt x="58" y="6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57" name="Freeform 956"/>
              <p:cNvSpPr>
                <a:spLocks/>
              </p:cNvSpPr>
              <p:nvPr/>
            </p:nvSpPr>
            <p:spPr bwMode="auto">
              <a:xfrm>
                <a:off x="5526" y="92"/>
                <a:ext cx="7" cy="11"/>
              </a:xfrm>
              <a:custGeom>
                <a:avLst/>
                <a:gdLst>
                  <a:gd name="T0" fmla="*/ 0 w 134"/>
                  <a:gd name="T1" fmla="*/ 0 h 123"/>
                  <a:gd name="T2" fmla="*/ 0 w 134"/>
                  <a:gd name="T3" fmla="*/ 0 h 123"/>
                  <a:gd name="T4" fmla="*/ 0 w 134"/>
                  <a:gd name="T5" fmla="*/ 0 h 123"/>
                  <a:gd name="T6" fmla="*/ 0 w 134"/>
                  <a:gd name="T7" fmla="*/ 0 h 123"/>
                  <a:gd name="T8" fmla="*/ 0 w 134"/>
                  <a:gd name="T9" fmla="*/ 0 h 123"/>
                  <a:gd name="T10" fmla="*/ 0 w 134"/>
                  <a:gd name="T11" fmla="*/ 0 h 123"/>
                  <a:gd name="T12" fmla="*/ 0 w 134"/>
                  <a:gd name="T13" fmla="*/ 0 h 123"/>
                  <a:gd name="T14" fmla="*/ 0 w 134"/>
                  <a:gd name="T15" fmla="*/ 0 h 123"/>
                  <a:gd name="T16" fmla="*/ 0 w 134"/>
                  <a:gd name="T17" fmla="*/ 0 h 123"/>
                  <a:gd name="T18" fmla="*/ 0 w 134"/>
                  <a:gd name="T19" fmla="*/ 0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23"/>
                  <a:gd name="T32" fmla="*/ 134 w 134"/>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23">
                    <a:moveTo>
                      <a:pt x="64" y="53"/>
                    </a:moveTo>
                    <a:lnTo>
                      <a:pt x="90" y="107"/>
                    </a:lnTo>
                    <a:lnTo>
                      <a:pt x="134" y="38"/>
                    </a:lnTo>
                    <a:lnTo>
                      <a:pt x="76" y="0"/>
                    </a:lnTo>
                    <a:lnTo>
                      <a:pt x="32" y="69"/>
                    </a:lnTo>
                    <a:lnTo>
                      <a:pt x="58" y="123"/>
                    </a:lnTo>
                    <a:lnTo>
                      <a:pt x="32" y="69"/>
                    </a:lnTo>
                    <a:lnTo>
                      <a:pt x="0" y="118"/>
                    </a:lnTo>
                    <a:lnTo>
                      <a:pt x="58" y="123"/>
                    </a:lnTo>
                    <a:lnTo>
                      <a:pt x="64" y="5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58" name="Freeform 957"/>
              <p:cNvSpPr>
                <a:spLocks/>
              </p:cNvSpPr>
              <p:nvPr/>
            </p:nvSpPr>
            <p:spPr bwMode="auto">
              <a:xfrm>
                <a:off x="5529" y="97"/>
                <a:ext cx="8" cy="8"/>
              </a:xfrm>
              <a:custGeom>
                <a:avLst/>
                <a:gdLst>
                  <a:gd name="T0" fmla="*/ 0 w 148"/>
                  <a:gd name="T1" fmla="*/ 0 h 83"/>
                  <a:gd name="T2" fmla="*/ 0 w 148"/>
                  <a:gd name="T3" fmla="*/ 0 h 83"/>
                  <a:gd name="T4" fmla="*/ 0 w 148"/>
                  <a:gd name="T5" fmla="*/ 0 h 83"/>
                  <a:gd name="T6" fmla="*/ 0 w 148"/>
                  <a:gd name="T7" fmla="*/ 0 h 83"/>
                  <a:gd name="T8" fmla="*/ 0 w 148"/>
                  <a:gd name="T9" fmla="*/ 0 h 83"/>
                  <a:gd name="T10" fmla="*/ 0 w 148"/>
                  <a:gd name="T11" fmla="*/ 0 h 83"/>
                  <a:gd name="T12" fmla="*/ 0 60000 65536"/>
                  <a:gd name="T13" fmla="*/ 0 60000 65536"/>
                  <a:gd name="T14" fmla="*/ 0 60000 65536"/>
                  <a:gd name="T15" fmla="*/ 0 60000 65536"/>
                  <a:gd name="T16" fmla="*/ 0 60000 65536"/>
                  <a:gd name="T17" fmla="*/ 0 60000 65536"/>
                  <a:gd name="T18" fmla="*/ 0 w 148"/>
                  <a:gd name="T19" fmla="*/ 0 h 83"/>
                  <a:gd name="T20" fmla="*/ 148 w 148"/>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48" h="83">
                    <a:moveTo>
                      <a:pt x="145" y="47"/>
                    </a:moveTo>
                    <a:lnTo>
                      <a:pt x="148" y="12"/>
                    </a:lnTo>
                    <a:lnTo>
                      <a:pt x="6" y="0"/>
                    </a:lnTo>
                    <a:lnTo>
                      <a:pt x="0" y="70"/>
                    </a:lnTo>
                    <a:lnTo>
                      <a:pt x="141" y="83"/>
                    </a:lnTo>
                    <a:lnTo>
                      <a:pt x="145" y="4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59" name="Freeform 958"/>
              <p:cNvSpPr>
                <a:spLocks/>
              </p:cNvSpPr>
              <p:nvPr/>
            </p:nvSpPr>
            <p:spPr bwMode="auto">
              <a:xfrm>
                <a:off x="5537" y="98"/>
                <a:ext cx="6" cy="17"/>
              </a:xfrm>
              <a:custGeom>
                <a:avLst/>
                <a:gdLst>
                  <a:gd name="T0" fmla="*/ 0 w 112"/>
                  <a:gd name="T1" fmla="*/ 0 h 185"/>
                  <a:gd name="T2" fmla="*/ 0 w 112"/>
                  <a:gd name="T3" fmla="*/ 0 h 185"/>
                  <a:gd name="T4" fmla="*/ 0 w 112"/>
                  <a:gd name="T5" fmla="*/ 0 h 185"/>
                  <a:gd name="T6" fmla="*/ 0 w 112"/>
                  <a:gd name="T7" fmla="*/ 0 h 185"/>
                  <a:gd name="T8" fmla="*/ 0 w 112"/>
                  <a:gd name="T9" fmla="*/ 0 h 185"/>
                  <a:gd name="T10" fmla="*/ 0 w 112"/>
                  <a:gd name="T11" fmla="*/ 0 h 185"/>
                  <a:gd name="T12" fmla="*/ 0 w 112"/>
                  <a:gd name="T13" fmla="*/ 0 h 185"/>
                  <a:gd name="T14" fmla="*/ 0 w 112"/>
                  <a:gd name="T15" fmla="*/ 0 h 185"/>
                  <a:gd name="T16" fmla="*/ 0 w 112"/>
                  <a:gd name="T17" fmla="*/ 0 h 185"/>
                  <a:gd name="T18" fmla="*/ 0 w 112"/>
                  <a:gd name="T19" fmla="*/ 0 h 185"/>
                  <a:gd name="T20" fmla="*/ 0 w 112"/>
                  <a:gd name="T21" fmla="*/ 0 h 185"/>
                  <a:gd name="T22" fmla="*/ 0 w 112"/>
                  <a:gd name="T23" fmla="*/ 0 h 185"/>
                  <a:gd name="T24" fmla="*/ 0 w 112"/>
                  <a:gd name="T25" fmla="*/ 0 h 185"/>
                  <a:gd name="T26" fmla="*/ 0 w 112"/>
                  <a:gd name="T27" fmla="*/ 0 h 185"/>
                  <a:gd name="T28" fmla="*/ 0 w 112"/>
                  <a:gd name="T29" fmla="*/ 0 h 185"/>
                  <a:gd name="T30" fmla="*/ 0 w 112"/>
                  <a:gd name="T31" fmla="*/ 0 h 185"/>
                  <a:gd name="T32" fmla="*/ 0 w 112"/>
                  <a:gd name="T33" fmla="*/ 0 h 185"/>
                  <a:gd name="T34" fmla="*/ 0 w 112"/>
                  <a:gd name="T35" fmla="*/ 0 h 185"/>
                  <a:gd name="T36" fmla="*/ 0 w 112"/>
                  <a:gd name="T37" fmla="*/ 0 h 185"/>
                  <a:gd name="T38" fmla="*/ 0 w 112"/>
                  <a:gd name="T39" fmla="*/ 0 h 185"/>
                  <a:gd name="T40" fmla="*/ 0 w 112"/>
                  <a:gd name="T41" fmla="*/ 0 h 185"/>
                  <a:gd name="T42" fmla="*/ 0 w 112"/>
                  <a:gd name="T43" fmla="*/ 0 h 185"/>
                  <a:gd name="T44" fmla="*/ 0 w 112"/>
                  <a:gd name="T45" fmla="*/ 0 h 185"/>
                  <a:gd name="T46" fmla="*/ 0 w 112"/>
                  <a:gd name="T47" fmla="*/ 0 h 185"/>
                  <a:gd name="T48" fmla="*/ 0 w 112"/>
                  <a:gd name="T49" fmla="*/ 0 h 185"/>
                  <a:gd name="T50" fmla="*/ 0 w 112"/>
                  <a:gd name="T51" fmla="*/ 0 h 185"/>
                  <a:gd name="T52" fmla="*/ 0 w 112"/>
                  <a:gd name="T53" fmla="*/ 0 h 185"/>
                  <a:gd name="T54" fmla="*/ 0 w 112"/>
                  <a:gd name="T55" fmla="*/ 0 h 185"/>
                  <a:gd name="T56" fmla="*/ 0 w 112"/>
                  <a:gd name="T57" fmla="*/ 0 h 185"/>
                  <a:gd name="T58" fmla="*/ 0 w 112"/>
                  <a:gd name="T59" fmla="*/ 0 h 185"/>
                  <a:gd name="T60" fmla="*/ 0 w 112"/>
                  <a:gd name="T61" fmla="*/ 0 h 185"/>
                  <a:gd name="T62" fmla="*/ 0 w 112"/>
                  <a:gd name="T63" fmla="*/ 0 h 185"/>
                  <a:gd name="T64" fmla="*/ 0 w 112"/>
                  <a:gd name="T65" fmla="*/ 0 h 185"/>
                  <a:gd name="T66" fmla="*/ 0 w 112"/>
                  <a:gd name="T67" fmla="*/ 0 h 185"/>
                  <a:gd name="T68" fmla="*/ 0 w 112"/>
                  <a:gd name="T69" fmla="*/ 0 h 185"/>
                  <a:gd name="T70" fmla="*/ 0 w 112"/>
                  <a:gd name="T71" fmla="*/ 0 h 185"/>
                  <a:gd name="T72" fmla="*/ 0 w 112"/>
                  <a:gd name="T73" fmla="*/ 0 h 185"/>
                  <a:gd name="T74" fmla="*/ 0 w 112"/>
                  <a:gd name="T75" fmla="*/ 0 h 185"/>
                  <a:gd name="T76" fmla="*/ 0 w 112"/>
                  <a:gd name="T77" fmla="*/ 0 h 1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2"/>
                  <a:gd name="T118" fmla="*/ 0 h 185"/>
                  <a:gd name="T119" fmla="*/ 112 w 112"/>
                  <a:gd name="T120" fmla="*/ 185 h 1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2" h="185">
                    <a:moveTo>
                      <a:pt x="104" y="185"/>
                    </a:moveTo>
                    <a:lnTo>
                      <a:pt x="106" y="176"/>
                    </a:lnTo>
                    <a:lnTo>
                      <a:pt x="109" y="162"/>
                    </a:lnTo>
                    <a:lnTo>
                      <a:pt x="110" y="150"/>
                    </a:lnTo>
                    <a:lnTo>
                      <a:pt x="111" y="139"/>
                    </a:lnTo>
                    <a:lnTo>
                      <a:pt x="112" y="125"/>
                    </a:lnTo>
                    <a:lnTo>
                      <a:pt x="111" y="111"/>
                    </a:lnTo>
                    <a:lnTo>
                      <a:pt x="108" y="95"/>
                    </a:lnTo>
                    <a:lnTo>
                      <a:pt x="104" y="79"/>
                    </a:lnTo>
                    <a:lnTo>
                      <a:pt x="98" y="63"/>
                    </a:lnTo>
                    <a:lnTo>
                      <a:pt x="88" y="48"/>
                    </a:lnTo>
                    <a:lnTo>
                      <a:pt x="81" y="39"/>
                    </a:lnTo>
                    <a:lnTo>
                      <a:pt x="75" y="32"/>
                    </a:lnTo>
                    <a:lnTo>
                      <a:pt x="68" y="25"/>
                    </a:lnTo>
                    <a:lnTo>
                      <a:pt x="59" y="19"/>
                    </a:lnTo>
                    <a:lnTo>
                      <a:pt x="50" y="14"/>
                    </a:lnTo>
                    <a:lnTo>
                      <a:pt x="41" y="8"/>
                    </a:lnTo>
                    <a:lnTo>
                      <a:pt x="29" y="4"/>
                    </a:lnTo>
                    <a:lnTo>
                      <a:pt x="19" y="0"/>
                    </a:lnTo>
                    <a:lnTo>
                      <a:pt x="0" y="68"/>
                    </a:lnTo>
                    <a:lnTo>
                      <a:pt x="6" y="70"/>
                    </a:lnTo>
                    <a:lnTo>
                      <a:pt x="12" y="73"/>
                    </a:lnTo>
                    <a:lnTo>
                      <a:pt x="17" y="76"/>
                    </a:lnTo>
                    <a:lnTo>
                      <a:pt x="21" y="78"/>
                    </a:lnTo>
                    <a:lnTo>
                      <a:pt x="24" y="81"/>
                    </a:lnTo>
                    <a:lnTo>
                      <a:pt x="27" y="83"/>
                    </a:lnTo>
                    <a:lnTo>
                      <a:pt x="30" y="86"/>
                    </a:lnTo>
                    <a:lnTo>
                      <a:pt x="31" y="88"/>
                    </a:lnTo>
                    <a:lnTo>
                      <a:pt x="37" y="96"/>
                    </a:lnTo>
                    <a:lnTo>
                      <a:pt x="39" y="102"/>
                    </a:lnTo>
                    <a:lnTo>
                      <a:pt x="42" y="111"/>
                    </a:lnTo>
                    <a:lnTo>
                      <a:pt x="43" y="118"/>
                    </a:lnTo>
                    <a:lnTo>
                      <a:pt x="43" y="127"/>
                    </a:lnTo>
                    <a:lnTo>
                      <a:pt x="43" y="135"/>
                    </a:lnTo>
                    <a:lnTo>
                      <a:pt x="42" y="143"/>
                    </a:lnTo>
                    <a:lnTo>
                      <a:pt x="42" y="149"/>
                    </a:lnTo>
                    <a:lnTo>
                      <a:pt x="39" y="160"/>
                    </a:lnTo>
                    <a:lnTo>
                      <a:pt x="39" y="162"/>
                    </a:lnTo>
                    <a:lnTo>
                      <a:pt x="104" y="18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60" name="Freeform 959"/>
              <p:cNvSpPr>
                <a:spLocks/>
              </p:cNvSpPr>
              <p:nvPr/>
            </p:nvSpPr>
            <p:spPr bwMode="auto">
              <a:xfrm>
                <a:off x="5536" y="112"/>
                <a:ext cx="6" cy="14"/>
              </a:xfrm>
              <a:custGeom>
                <a:avLst/>
                <a:gdLst>
                  <a:gd name="T0" fmla="*/ 0 w 119"/>
                  <a:gd name="T1" fmla="*/ 0 h 148"/>
                  <a:gd name="T2" fmla="*/ 0 w 119"/>
                  <a:gd name="T3" fmla="*/ 0 h 148"/>
                  <a:gd name="T4" fmla="*/ 0 w 119"/>
                  <a:gd name="T5" fmla="*/ 0 h 148"/>
                  <a:gd name="T6" fmla="*/ 0 w 119"/>
                  <a:gd name="T7" fmla="*/ 0 h 148"/>
                  <a:gd name="T8" fmla="*/ 0 w 119"/>
                  <a:gd name="T9" fmla="*/ 0 h 148"/>
                  <a:gd name="T10" fmla="*/ 0 w 119"/>
                  <a:gd name="T11" fmla="*/ 0 h 148"/>
                  <a:gd name="T12" fmla="*/ 0 w 119"/>
                  <a:gd name="T13" fmla="*/ 0 h 148"/>
                  <a:gd name="T14" fmla="*/ 0 w 119"/>
                  <a:gd name="T15" fmla="*/ 0 h 148"/>
                  <a:gd name="T16" fmla="*/ 0 w 119"/>
                  <a:gd name="T17" fmla="*/ 0 h 148"/>
                  <a:gd name="T18" fmla="*/ 0 w 119"/>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148"/>
                  <a:gd name="T32" fmla="*/ 119 w 119"/>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148">
                    <a:moveTo>
                      <a:pt x="30" y="148"/>
                    </a:moveTo>
                    <a:lnTo>
                      <a:pt x="57" y="133"/>
                    </a:lnTo>
                    <a:lnTo>
                      <a:pt x="119" y="39"/>
                    </a:lnTo>
                    <a:lnTo>
                      <a:pt x="62" y="0"/>
                    </a:lnTo>
                    <a:lnTo>
                      <a:pt x="0" y="94"/>
                    </a:lnTo>
                    <a:lnTo>
                      <a:pt x="27" y="78"/>
                    </a:lnTo>
                    <a:lnTo>
                      <a:pt x="30" y="148"/>
                    </a:lnTo>
                    <a:lnTo>
                      <a:pt x="47" y="148"/>
                    </a:lnTo>
                    <a:lnTo>
                      <a:pt x="57" y="133"/>
                    </a:lnTo>
                    <a:lnTo>
                      <a:pt x="30" y="14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61" name="Freeform 960"/>
              <p:cNvSpPr>
                <a:spLocks/>
              </p:cNvSpPr>
              <p:nvPr/>
            </p:nvSpPr>
            <p:spPr bwMode="auto">
              <a:xfrm>
                <a:off x="5527" y="119"/>
                <a:ext cx="10" cy="8"/>
              </a:xfrm>
              <a:custGeom>
                <a:avLst/>
                <a:gdLst>
                  <a:gd name="T0" fmla="*/ 0 w 194"/>
                  <a:gd name="T1" fmla="*/ 0 h 79"/>
                  <a:gd name="T2" fmla="*/ 0 w 194"/>
                  <a:gd name="T3" fmla="*/ 0 h 79"/>
                  <a:gd name="T4" fmla="*/ 0 w 194"/>
                  <a:gd name="T5" fmla="*/ 0 h 79"/>
                  <a:gd name="T6" fmla="*/ 0 w 194"/>
                  <a:gd name="T7" fmla="*/ 0 h 79"/>
                  <a:gd name="T8" fmla="*/ 0 w 194"/>
                  <a:gd name="T9" fmla="*/ 0 h 79"/>
                  <a:gd name="T10" fmla="*/ 0 w 194"/>
                  <a:gd name="T11" fmla="*/ 0 h 79"/>
                  <a:gd name="T12" fmla="*/ 0 w 194"/>
                  <a:gd name="T13" fmla="*/ 0 h 79"/>
                  <a:gd name="T14" fmla="*/ 0 w 194"/>
                  <a:gd name="T15" fmla="*/ 0 h 79"/>
                  <a:gd name="T16" fmla="*/ 0 w 194"/>
                  <a:gd name="T17" fmla="*/ 0 h 79"/>
                  <a:gd name="T18" fmla="*/ 0 w 194"/>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79"/>
                  <a:gd name="T32" fmla="*/ 194 w 194"/>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79">
                    <a:moveTo>
                      <a:pt x="14" y="77"/>
                    </a:moveTo>
                    <a:lnTo>
                      <a:pt x="8" y="79"/>
                    </a:lnTo>
                    <a:lnTo>
                      <a:pt x="194" y="70"/>
                    </a:lnTo>
                    <a:lnTo>
                      <a:pt x="191" y="0"/>
                    </a:lnTo>
                    <a:lnTo>
                      <a:pt x="6" y="7"/>
                    </a:lnTo>
                    <a:lnTo>
                      <a:pt x="0" y="8"/>
                    </a:lnTo>
                    <a:lnTo>
                      <a:pt x="6" y="8"/>
                    </a:lnTo>
                    <a:lnTo>
                      <a:pt x="3" y="8"/>
                    </a:lnTo>
                    <a:lnTo>
                      <a:pt x="0" y="8"/>
                    </a:lnTo>
                    <a:lnTo>
                      <a:pt x="14" y="7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62" name="Freeform 961"/>
              <p:cNvSpPr>
                <a:spLocks/>
              </p:cNvSpPr>
              <p:nvPr/>
            </p:nvSpPr>
            <p:spPr bwMode="auto">
              <a:xfrm>
                <a:off x="5519" y="120"/>
                <a:ext cx="8" cy="9"/>
              </a:xfrm>
              <a:custGeom>
                <a:avLst/>
                <a:gdLst>
                  <a:gd name="T0" fmla="*/ 0 w 147"/>
                  <a:gd name="T1" fmla="*/ 0 h 98"/>
                  <a:gd name="T2" fmla="*/ 0 w 147"/>
                  <a:gd name="T3" fmla="*/ 0 h 98"/>
                  <a:gd name="T4" fmla="*/ 0 w 147"/>
                  <a:gd name="T5" fmla="*/ 0 h 98"/>
                  <a:gd name="T6" fmla="*/ 0 w 147"/>
                  <a:gd name="T7" fmla="*/ 0 h 98"/>
                  <a:gd name="T8" fmla="*/ 0 w 147"/>
                  <a:gd name="T9" fmla="*/ 0 h 98"/>
                  <a:gd name="T10" fmla="*/ 0 w 147"/>
                  <a:gd name="T11" fmla="*/ 0 h 98"/>
                  <a:gd name="T12" fmla="*/ 0 60000 65536"/>
                  <a:gd name="T13" fmla="*/ 0 60000 65536"/>
                  <a:gd name="T14" fmla="*/ 0 60000 65536"/>
                  <a:gd name="T15" fmla="*/ 0 60000 65536"/>
                  <a:gd name="T16" fmla="*/ 0 60000 65536"/>
                  <a:gd name="T17" fmla="*/ 0 60000 65536"/>
                  <a:gd name="T18" fmla="*/ 0 w 147"/>
                  <a:gd name="T19" fmla="*/ 0 h 98"/>
                  <a:gd name="T20" fmla="*/ 147 w 147"/>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147" h="98">
                    <a:moveTo>
                      <a:pt x="7" y="63"/>
                    </a:moveTo>
                    <a:lnTo>
                      <a:pt x="14" y="98"/>
                    </a:lnTo>
                    <a:lnTo>
                      <a:pt x="147" y="69"/>
                    </a:lnTo>
                    <a:lnTo>
                      <a:pt x="133" y="0"/>
                    </a:lnTo>
                    <a:lnTo>
                      <a:pt x="0" y="29"/>
                    </a:lnTo>
                    <a:lnTo>
                      <a:pt x="7" y="6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63" name="Freeform 962"/>
              <p:cNvSpPr>
                <a:spLocks/>
              </p:cNvSpPr>
              <p:nvPr/>
            </p:nvSpPr>
            <p:spPr bwMode="auto">
              <a:xfrm>
                <a:off x="5517" y="124"/>
                <a:ext cx="8" cy="11"/>
              </a:xfrm>
              <a:custGeom>
                <a:avLst/>
                <a:gdLst>
                  <a:gd name="T0" fmla="*/ 0 w 143"/>
                  <a:gd name="T1" fmla="*/ 0 h 124"/>
                  <a:gd name="T2" fmla="*/ 0 w 143"/>
                  <a:gd name="T3" fmla="*/ 0 h 124"/>
                  <a:gd name="T4" fmla="*/ 0 w 143"/>
                  <a:gd name="T5" fmla="*/ 0 h 124"/>
                  <a:gd name="T6" fmla="*/ 0 w 143"/>
                  <a:gd name="T7" fmla="*/ 0 h 124"/>
                  <a:gd name="T8" fmla="*/ 0 w 143"/>
                  <a:gd name="T9" fmla="*/ 0 h 124"/>
                  <a:gd name="T10" fmla="*/ 0 w 143"/>
                  <a:gd name="T11" fmla="*/ 0 h 124"/>
                  <a:gd name="T12" fmla="*/ 0 w 143"/>
                  <a:gd name="T13" fmla="*/ 0 h 124"/>
                  <a:gd name="T14" fmla="*/ 0 w 143"/>
                  <a:gd name="T15" fmla="*/ 0 h 124"/>
                  <a:gd name="T16" fmla="*/ 0 w 143"/>
                  <a:gd name="T17" fmla="*/ 0 h 124"/>
                  <a:gd name="T18" fmla="*/ 0 w 143"/>
                  <a:gd name="T19" fmla="*/ 0 h 124"/>
                  <a:gd name="T20" fmla="*/ 0 w 143"/>
                  <a:gd name="T21" fmla="*/ 0 h 124"/>
                  <a:gd name="T22" fmla="*/ 0 w 143"/>
                  <a:gd name="T23" fmla="*/ 0 h 124"/>
                  <a:gd name="T24" fmla="*/ 0 w 143"/>
                  <a:gd name="T25" fmla="*/ 0 h 124"/>
                  <a:gd name="T26" fmla="*/ 0 w 143"/>
                  <a:gd name="T27" fmla="*/ 0 h 124"/>
                  <a:gd name="T28" fmla="*/ 0 w 143"/>
                  <a:gd name="T29" fmla="*/ 0 h 124"/>
                  <a:gd name="T30" fmla="*/ 0 w 143"/>
                  <a:gd name="T31" fmla="*/ 0 h 124"/>
                  <a:gd name="T32" fmla="*/ 0 w 143"/>
                  <a:gd name="T33" fmla="*/ 0 h 124"/>
                  <a:gd name="T34" fmla="*/ 0 w 143"/>
                  <a:gd name="T35" fmla="*/ 0 h 124"/>
                  <a:gd name="T36" fmla="*/ 0 w 143"/>
                  <a:gd name="T37" fmla="*/ 0 h 124"/>
                  <a:gd name="T38" fmla="*/ 0 w 143"/>
                  <a:gd name="T39" fmla="*/ 0 h 124"/>
                  <a:gd name="T40" fmla="*/ 0 w 143"/>
                  <a:gd name="T41" fmla="*/ 0 h 124"/>
                  <a:gd name="T42" fmla="*/ 0 w 143"/>
                  <a:gd name="T43" fmla="*/ 0 h 124"/>
                  <a:gd name="T44" fmla="*/ 0 w 143"/>
                  <a:gd name="T45" fmla="*/ 0 h 124"/>
                  <a:gd name="T46" fmla="*/ 0 w 143"/>
                  <a:gd name="T47" fmla="*/ 0 h 124"/>
                  <a:gd name="T48" fmla="*/ 0 w 143"/>
                  <a:gd name="T49" fmla="*/ 0 h 124"/>
                  <a:gd name="T50" fmla="*/ 0 w 143"/>
                  <a:gd name="T51" fmla="*/ 0 h 124"/>
                  <a:gd name="T52" fmla="*/ 0 w 143"/>
                  <a:gd name="T53" fmla="*/ 0 h 124"/>
                  <a:gd name="T54" fmla="*/ 0 w 143"/>
                  <a:gd name="T55" fmla="*/ 0 h 124"/>
                  <a:gd name="T56" fmla="*/ 0 w 143"/>
                  <a:gd name="T57" fmla="*/ 0 h 124"/>
                  <a:gd name="T58" fmla="*/ 0 w 143"/>
                  <a:gd name="T59" fmla="*/ 0 h 124"/>
                  <a:gd name="T60" fmla="*/ 0 w 143"/>
                  <a:gd name="T61" fmla="*/ 0 h 124"/>
                  <a:gd name="T62" fmla="*/ 0 w 143"/>
                  <a:gd name="T63" fmla="*/ 0 h 124"/>
                  <a:gd name="T64" fmla="*/ 0 w 143"/>
                  <a:gd name="T65" fmla="*/ 0 h 124"/>
                  <a:gd name="T66" fmla="*/ 0 w 143"/>
                  <a:gd name="T67" fmla="*/ 0 h 124"/>
                  <a:gd name="T68" fmla="*/ 0 w 143"/>
                  <a:gd name="T69" fmla="*/ 0 h 1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124"/>
                  <a:gd name="T107" fmla="*/ 143 w 143"/>
                  <a:gd name="T108" fmla="*/ 124 h 1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124">
                    <a:moveTo>
                      <a:pt x="143" y="54"/>
                    </a:moveTo>
                    <a:lnTo>
                      <a:pt x="139" y="53"/>
                    </a:lnTo>
                    <a:lnTo>
                      <a:pt x="126" y="50"/>
                    </a:lnTo>
                    <a:lnTo>
                      <a:pt x="109" y="45"/>
                    </a:lnTo>
                    <a:lnTo>
                      <a:pt x="90" y="36"/>
                    </a:lnTo>
                    <a:lnTo>
                      <a:pt x="82" y="33"/>
                    </a:lnTo>
                    <a:lnTo>
                      <a:pt x="76" y="29"/>
                    </a:lnTo>
                    <a:lnTo>
                      <a:pt x="70" y="25"/>
                    </a:lnTo>
                    <a:lnTo>
                      <a:pt x="66" y="22"/>
                    </a:lnTo>
                    <a:lnTo>
                      <a:pt x="67" y="22"/>
                    </a:lnTo>
                    <a:lnTo>
                      <a:pt x="67" y="23"/>
                    </a:lnTo>
                    <a:lnTo>
                      <a:pt x="68" y="25"/>
                    </a:lnTo>
                    <a:lnTo>
                      <a:pt x="68" y="28"/>
                    </a:lnTo>
                    <a:lnTo>
                      <a:pt x="69" y="32"/>
                    </a:lnTo>
                    <a:lnTo>
                      <a:pt x="68" y="35"/>
                    </a:lnTo>
                    <a:lnTo>
                      <a:pt x="67" y="38"/>
                    </a:lnTo>
                    <a:lnTo>
                      <a:pt x="67" y="39"/>
                    </a:lnTo>
                    <a:lnTo>
                      <a:pt x="10" y="0"/>
                    </a:lnTo>
                    <a:lnTo>
                      <a:pt x="5" y="8"/>
                    </a:lnTo>
                    <a:lnTo>
                      <a:pt x="2" y="19"/>
                    </a:lnTo>
                    <a:lnTo>
                      <a:pt x="0" y="30"/>
                    </a:lnTo>
                    <a:lnTo>
                      <a:pt x="1" y="40"/>
                    </a:lnTo>
                    <a:lnTo>
                      <a:pt x="4" y="50"/>
                    </a:lnTo>
                    <a:lnTo>
                      <a:pt x="7" y="59"/>
                    </a:lnTo>
                    <a:lnTo>
                      <a:pt x="12" y="66"/>
                    </a:lnTo>
                    <a:lnTo>
                      <a:pt x="18" y="74"/>
                    </a:lnTo>
                    <a:lnTo>
                      <a:pt x="28" y="82"/>
                    </a:lnTo>
                    <a:lnTo>
                      <a:pt x="39" y="90"/>
                    </a:lnTo>
                    <a:lnTo>
                      <a:pt x="52" y="96"/>
                    </a:lnTo>
                    <a:lnTo>
                      <a:pt x="64" y="102"/>
                    </a:lnTo>
                    <a:lnTo>
                      <a:pt x="86" y="111"/>
                    </a:lnTo>
                    <a:lnTo>
                      <a:pt x="107" y="118"/>
                    </a:lnTo>
                    <a:lnTo>
                      <a:pt x="121" y="122"/>
                    </a:lnTo>
                    <a:lnTo>
                      <a:pt x="128" y="124"/>
                    </a:lnTo>
                    <a:lnTo>
                      <a:pt x="143" y="5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64" name="Freeform 963"/>
              <p:cNvSpPr>
                <a:spLocks/>
              </p:cNvSpPr>
              <p:nvPr/>
            </p:nvSpPr>
            <p:spPr bwMode="auto">
              <a:xfrm>
                <a:off x="5524" y="129"/>
                <a:ext cx="9" cy="13"/>
              </a:xfrm>
              <a:custGeom>
                <a:avLst/>
                <a:gdLst>
                  <a:gd name="T0" fmla="*/ 0 w 159"/>
                  <a:gd name="T1" fmla="*/ 0 h 137"/>
                  <a:gd name="T2" fmla="*/ 0 w 159"/>
                  <a:gd name="T3" fmla="*/ 0 h 137"/>
                  <a:gd name="T4" fmla="*/ 0 w 159"/>
                  <a:gd name="T5" fmla="*/ 0 h 137"/>
                  <a:gd name="T6" fmla="*/ 0 w 159"/>
                  <a:gd name="T7" fmla="*/ 0 h 137"/>
                  <a:gd name="T8" fmla="*/ 0 w 159"/>
                  <a:gd name="T9" fmla="*/ 0 h 137"/>
                  <a:gd name="T10" fmla="*/ 0 w 159"/>
                  <a:gd name="T11" fmla="*/ 0 h 137"/>
                  <a:gd name="T12" fmla="*/ 0 60000 65536"/>
                  <a:gd name="T13" fmla="*/ 0 60000 65536"/>
                  <a:gd name="T14" fmla="*/ 0 60000 65536"/>
                  <a:gd name="T15" fmla="*/ 0 60000 65536"/>
                  <a:gd name="T16" fmla="*/ 0 60000 65536"/>
                  <a:gd name="T17" fmla="*/ 0 60000 65536"/>
                  <a:gd name="T18" fmla="*/ 0 w 159"/>
                  <a:gd name="T19" fmla="*/ 0 h 137"/>
                  <a:gd name="T20" fmla="*/ 159 w 159"/>
                  <a:gd name="T21" fmla="*/ 137 h 137"/>
                </a:gdLst>
                <a:ahLst/>
                <a:cxnLst>
                  <a:cxn ang="T12">
                    <a:pos x="T0" y="T1"/>
                  </a:cxn>
                  <a:cxn ang="T13">
                    <a:pos x="T2" y="T3"/>
                  </a:cxn>
                  <a:cxn ang="T14">
                    <a:pos x="T4" y="T5"/>
                  </a:cxn>
                  <a:cxn ang="T15">
                    <a:pos x="T6" y="T7"/>
                  </a:cxn>
                  <a:cxn ang="T16">
                    <a:pos x="T8" y="T9"/>
                  </a:cxn>
                  <a:cxn ang="T17">
                    <a:pos x="T10" y="T11"/>
                  </a:cxn>
                </a:cxnLst>
                <a:rect l="T18" t="T19" r="T20" b="T21"/>
                <a:pathLst>
                  <a:path w="159" h="137">
                    <a:moveTo>
                      <a:pt x="141" y="107"/>
                    </a:moveTo>
                    <a:lnTo>
                      <a:pt x="159" y="78"/>
                    </a:lnTo>
                    <a:lnTo>
                      <a:pt x="35" y="0"/>
                    </a:lnTo>
                    <a:lnTo>
                      <a:pt x="0" y="60"/>
                    </a:lnTo>
                    <a:lnTo>
                      <a:pt x="123" y="137"/>
                    </a:lnTo>
                    <a:lnTo>
                      <a:pt x="141" y="10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65" name="Freeform 964"/>
              <p:cNvSpPr>
                <a:spLocks/>
              </p:cNvSpPr>
              <p:nvPr/>
            </p:nvSpPr>
            <p:spPr bwMode="auto">
              <a:xfrm>
                <a:off x="5523" y="138"/>
                <a:ext cx="11" cy="15"/>
              </a:xfrm>
              <a:custGeom>
                <a:avLst/>
                <a:gdLst>
                  <a:gd name="T0" fmla="*/ 0 w 207"/>
                  <a:gd name="T1" fmla="*/ 0 h 161"/>
                  <a:gd name="T2" fmla="*/ 0 w 207"/>
                  <a:gd name="T3" fmla="*/ 0 h 161"/>
                  <a:gd name="T4" fmla="*/ 0 w 207"/>
                  <a:gd name="T5" fmla="*/ 0 h 161"/>
                  <a:gd name="T6" fmla="*/ 0 w 207"/>
                  <a:gd name="T7" fmla="*/ 0 h 161"/>
                  <a:gd name="T8" fmla="*/ 0 w 207"/>
                  <a:gd name="T9" fmla="*/ 0 h 161"/>
                  <a:gd name="T10" fmla="*/ 0 w 207"/>
                  <a:gd name="T11" fmla="*/ 0 h 161"/>
                  <a:gd name="T12" fmla="*/ 0 w 207"/>
                  <a:gd name="T13" fmla="*/ 0 h 161"/>
                  <a:gd name="T14" fmla="*/ 0 w 207"/>
                  <a:gd name="T15" fmla="*/ 0 h 161"/>
                  <a:gd name="T16" fmla="*/ 0 w 207"/>
                  <a:gd name="T17" fmla="*/ 0 h 161"/>
                  <a:gd name="T18" fmla="*/ 0 w 207"/>
                  <a:gd name="T19" fmla="*/ 0 h 161"/>
                  <a:gd name="T20" fmla="*/ 0 w 207"/>
                  <a:gd name="T21" fmla="*/ 0 h 161"/>
                  <a:gd name="T22" fmla="*/ 0 w 207"/>
                  <a:gd name="T23" fmla="*/ 0 h 161"/>
                  <a:gd name="T24" fmla="*/ 0 w 207"/>
                  <a:gd name="T25" fmla="*/ 0 h 161"/>
                  <a:gd name="T26" fmla="*/ 0 w 207"/>
                  <a:gd name="T27" fmla="*/ 0 h 161"/>
                  <a:gd name="T28" fmla="*/ 0 w 207"/>
                  <a:gd name="T29" fmla="*/ 0 h 161"/>
                  <a:gd name="T30" fmla="*/ 0 w 207"/>
                  <a:gd name="T31" fmla="*/ 0 h 161"/>
                  <a:gd name="T32" fmla="*/ 0 w 207"/>
                  <a:gd name="T33" fmla="*/ 0 h 161"/>
                  <a:gd name="T34" fmla="*/ 0 w 207"/>
                  <a:gd name="T35" fmla="*/ 0 h 161"/>
                  <a:gd name="T36" fmla="*/ 0 w 207"/>
                  <a:gd name="T37" fmla="*/ 0 h 161"/>
                  <a:gd name="T38" fmla="*/ 0 w 207"/>
                  <a:gd name="T39" fmla="*/ 0 h 161"/>
                  <a:gd name="T40" fmla="*/ 0 w 207"/>
                  <a:gd name="T41" fmla="*/ 0 h 161"/>
                  <a:gd name="T42" fmla="*/ 0 w 207"/>
                  <a:gd name="T43" fmla="*/ 0 h 161"/>
                  <a:gd name="T44" fmla="*/ 0 w 207"/>
                  <a:gd name="T45" fmla="*/ 0 h 161"/>
                  <a:gd name="T46" fmla="*/ 0 w 207"/>
                  <a:gd name="T47" fmla="*/ 0 h 161"/>
                  <a:gd name="T48" fmla="*/ 0 w 207"/>
                  <a:gd name="T49" fmla="*/ 0 h 161"/>
                  <a:gd name="T50" fmla="*/ 0 w 207"/>
                  <a:gd name="T51" fmla="*/ 0 h 161"/>
                  <a:gd name="T52" fmla="*/ 0 w 207"/>
                  <a:gd name="T53" fmla="*/ 0 h 161"/>
                  <a:gd name="T54" fmla="*/ 0 w 207"/>
                  <a:gd name="T55" fmla="*/ 0 h 161"/>
                  <a:gd name="T56" fmla="*/ 0 w 207"/>
                  <a:gd name="T57" fmla="*/ 0 h 161"/>
                  <a:gd name="T58" fmla="*/ 0 w 207"/>
                  <a:gd name="T59" fmla="*/ 0 h 161"/>
                  <a:gd name="T60" fmla="*/ 0 w 207"/>
                  <a:gd name="T61" fmla="*/ 0 h 161"/>
                  <a:gd name="T62" fmla="*/ 0 w 207"/>
                  <a:gd name="T63" fmla="*/ 0 h 161"/>
                  <a:gd name="T64" fmla="*/ 0 w 207"/>
                  <a:gd name="T65" fmla="*/ 0 h 161"/>
                  <a:gd name="T66" fmla="*/ 0 w 207"/>
                  <a:gd name="T67" fmla="*/ 0 h 161"/>
                  <a:gd name="T68" fmla="*/ 0 w 207"/>
                  <a:gd name="T69" fmla="*/ 0 h 161"/>
                  <a:gd name="T70" fmla="*/ 0 w 207"/>
                  <a:gd name="T71" fmla="*/ 0 h 161"/>
                  <a:gd name="T72" fmla="*/ 0 w 207"/>
                  <a:gd name="T73" fmla="*/ 0 h 161"/>
                  <a:gd name="T74" fmla="*/ 0 w 207"/>
                  <a:gd name="T75" fmla="*/ 0 h 161"/>
                  <a:gd name="T76" fmla="*/ 0 w 207"/>
                  <a:gd name="T77" fmla="*/ 0 h 161"/>
                  <a:gd name="T78" fmla="*/ 0 w 207"/>
                  <a:gd name="T79" fmla="*/ 0 h 161"/>
                  <a:gd name="T80" fmla="*/ 0 w 207"/>
                  <a:gd name="T81" fmla="*/ 0 h 161"/>
                  <a:gd name="T82" fmla="*/ 0 w 207"/>
                  <a:gd name="T83" fmla="*/ 0 h 161"/>
                  <a:gd name="T84" fmla="*/ 0 w 207"/>
                  <a:gd name="T85" fmla="*/ 0 h 161"/>
                  <a:gd name="T86" fmla="*/ 0 w 207"/>
                  <a:gd name="T87" fmla="*/ 0 h 161"/>
                  <a:gd name="T88" fmla="*/ 0 w 207"/>
                  <a:gd name="T89" fmla="*/ 0 h 161"/>
                  <a:gd name="T90" fmla="*/ 0 w 207"/>
                  <a:gd name="T91" fmla="*/ 0 h 161"/>
                  <a:gd name="T92" fmla="*/ 0 w 207"/>
                  <a:gd name="T93" fmla="*/ 0 h 161"/>
                  <a:gd name="T94" fmla="*/ 0 w 207"/>
                  <a:gd name="T95" fmla="*/ 0 h 1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7"/>
                  <a:gd name="T145" fmla="*/ 0 h 161"/>
                  <a:gd name="T146" fmla="*/ 207 w 207"/>
                  <a:gd name="T147" fmla="*/ 161 h 1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7" h="161">
                    <a:moveTo>
                      <a:pt x="0" y="120"/>
                    </a:moveTo>
                    <a:lnTo>
                      <a:pt x="40" y="155"/>
                    </a:lnTo>
                    <a:lnTo>
                      <a:pt x="48" y="154"/>
                    </a:lnTo>
                    <a:lnTo>
                      <a:pt x="68" y="150"/>
                    </a:lnTo>
                    <a:lnTo>
                      <a:pt x="81" y="147"/>
                    </a:lnTo>
                    <a:lnTo>
                      <a:pt x="96" y="143"/>
                    </a:lnTo>
                    <a:lnTo>
                      <a:pt x="111" y="137"/>
                    </a:lnTo>
                    <a:lnTo>
                      <a:pt x="128" y="131"/>
                    </a:lnTo>
                    <a:lnTo>
                      <a:pt x="143" y="123"/>
                    </a:lnTo>
                    <a:lnTo>
                      <a:pt x="159" y="114"/>
                    </a:lnTo>
                    <a:lnTo>
                      <a:pt x="167" y="108"/>
                    </a:lnTo>
                    <a:lnTo>
                      <a:pt x="174" y="102"/>
                    </a:lnTo>
                    <a:lnTo>
                      <a:pt x="182" y="96"/>
                    </a:lnTo>
                    <a:lnTo>
                      <a:pt x="188" y="88"/>
                    </a:lnTo>
                    <a:lnTo>
                      <a:pt x="194" y="79"/>
                    </a:lnTo>
                    <a:lnTo>
                      <a:pt x="199" y="70"/>
                    </a:lnTo>
                    <a:lnTo>
                      <a:pt x="203" y="59"/>
                    </a:lnTo>
                    <a:lnTo>
                      <a:pt x="205" y="48"/>
                    </a:lnTo>
                    <a:lnTo>
                      <a:pt x="207" y="36"/>
                    </a:lnTo>
                    <a:lnTo>
                      <a:pt x="205" y="23"/>
                    </a:lnTo>
                    <a:lnTo>
                      <a:pt x="203" y="11"/>
                    </a:lnTo>
                    <a:lnTo>
                      <a:pt x="198" y="0"/>
                    </a:lnTo>
                    <a:lnTo>
                      <a:pt x="136" y="28"/>
                    </a:lnTo>
                    <a:lnTo>
                      <a:pt x="137" y="33"/>
                    </a:lnTo>
                    <a:lnTo>
                      <a:pt x="137" y="35"/>
                    </a:lnTo>
                    <a:lnTo>
                      <a:pt x="137" y="36"/>
                    </a:lnTo>
                    <a:lnTo>
                      <a:pt x="137" y="38"/>
                    </a:lnTo>
                    <a:lnTo>
                      <a:pt x="137" y="39"/>
                    </a:lnTo>
                    <a:lnTo>
                      <a:pt x="136" y="41"/>
                    </a:lnTo>
                    <a:lnTo>
                      <a:pt x="135" y="43"/>
                    </a:lnTo>
                    <a:lnTo>
                      <a:pt x="132" y="45"/>
                    </a:lnTo>
                    <a:lnTo>
                      <a:pt x="130" y="49"/>
                    </a:lnTo>
                    <a:lnTo>
                      <a:pt x="126" y="51"/>
                    </a:lnTo>
                    <a:lnTo>
                      <a:pt x="122" y="54"/>
                    </a:lnTo>
                    <a:lnTo>
                      <a:pt x="112" y="60"/>
                    </a:lnTo>
                    <a:lnTo>
                      <a:pt x="101" y="66"/>
                    </a:lnTo>
                    <a:lnTo>
                      <a:pt x="88" y="70"/>
                    </a:lnTo>
                    <a:lnTo>
                      <a:pt x="76" y="74"/>
                    </a:lnTo>
                    <a:lnTo>
                      <a:pt x="63" y="79"/>
                    </a:lnTo>
                    <a:lnTo>
                      <a:pt x="53" y="81"/>
                    </a:lnTo>
                    <a:lnTo>
                      <a:pt x="35" y="84"/>
                    </a:lnTo>
                    <a:lnTo>
                      <a:pt x="30" y="85"/>
                    </a:lnTo>
                    <a:lnTo>
                      <a:pt x="70" y="120"/>
                    </a:lnTo>
                    <a:lnTo>
                      <a:pt x="0" y="120"/>
                    </a:lnTo>
                    <a:lnTo>
                      <a:pt x="0" y="161"/>
                    </a:lnTo>
                    <a:lnTo>
                      <a:pt x="40" y="155"/>
                    </a:lnTo>
                    <a:lnTo>
                      <a:pt x="0" y="12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66" name="Freeform 965"/>
              <p:cNvSpPr>
                <a:spLocks/>
              </p:cNvSpPr>
              <p:nvPr/>
            </p:nvSpPr>
            <p:spPr bwMode="auto">
              <a:xfrm>
                <a:off x="5515" y="136"/>
                <a:ext cx="11" cy="14"/>
              </a:xfrm>
              <a:custGeom>
                <a:avLst/>
                <a:gdLst>
                  <a:gd name="T0" fmla="*/ 0 w 200"/>
                  <a:gd name="T1" fmla="*/ 0 h 147"/>
                  <a:gd name="T2" fmla="*/ 0 w 200"/>
                  <a:gd name="T3" fmla="*/ 0 h 147"/>
                  <a:gd name="T4" fmla="*/ 0 w 200"/>
                  <a:gd name="T5" fmla="*/ 0 h 147"/>
                  <a:gd name="T6" fmla="*/ 0 w 200"/>
                  <a:gd name="T7" fmla="*/ 0 h 147"/>
                  <a:gd name="T8" fmla="*/ 0 w 200"/>
                  <a:gd name="T9" fmla="*/ 0 h 147"/>
                  <a:gd name="T10" fmla="*/ 0 w 200"/>
                  <a:gd name="T11" fmla="*/ 0 h 147"/>
                  <a:gd name="T12" fmla="*/ 0 w 200"/>
                  <a:gd name="T13" fmla="*/ 0 h 147"/>
                  <a:gd name="T14" fmla="*/ 0 w 200"/>
                  <a:gd name="T15" fmla="*/ 0 h 147"/>
                  <a:gd name="T16" fmla="*/ 0 w 200"/>
                  <a:gd name="T17" fmla="*/ 0 h 147"/>
                  <a:gd name="T18" fmla="*/ 0 w 200"/>
                  <a:gd name="T19" fmla="*/ 0 h 147"/>
                  <a:gd name="T20" fmla="*/ 0 w 200"/>
                  <a:gd name="T21" fmla="*/ 0 h 147"/>
                  <a:gd name="T22" fmla="*/ 0 w 200"/>
                  <a:gd name="T23" fmla="*/ 0 h 147"/>
                  <a:gd name="T24" fmla="*/ 0 w 200"/>
                  <a:gd name="T25" fmla="*/ 0 h 147"/>
                  <a:gd name="T26" fmla="*/ 0 w 200"/>
                  <a:gd name="T27" fmla="*/ 0 h 147"/>
                  <a:gd name="T28" fmla="*/ 0 w 200"/>
                  <a:gd name="T29" fmla="*/ 0 h 147"/>
                  <a:gd name="T30" fmla="*/ 0 w 200"/>
                  <a:gd name="T31" fmla="*/ 0 h 147"/>
                  <a:gd name="T32" fmla="*/ 0 w 200"/>
                  <a:gd name="T33" fmla="*/ 0 h 147"/>
                  <a:gd name="T34" fmla="*/ 0 w 200"/>
                  <a:gd name="T35" fmla="*/ 0 h 147"/>
                  <a:gd name="T36" fmla="*/ 0 w 200"/>
                  <a:gd name="T37" fmla="*/ 0 h 147"/>
                  <a:gd name="T38" fmla="*/ 0 w 200"/>
                  <a:gd name="T39" fmla="*/ 0 h 147"/>
                  <a:gd name="T40" fmla="*/ 0 w 200"/>
                  <a:gd name="T41" fmla="*/ 0 h 147"/>
                  <a:gd name="T42" fmla="*/ 0 w 200"/>
                  <a:gd name="T43" fmla="*/ 0 h 147"/>
                  <a:gd name="T44" fmla="*/ 0 w 200"/>
                  <a:gd name="T45" fmla="*/ 0 h 147"/>
                  <a:gd name="T46" fmla="*/ 0 w 200"/>
                  <a:gd name="T47" fmla="*/ 0 h 147"/>
                  <a:gd name="T48" fmla="*/ 0 w 200"/>
                  <a:gd name="T49" fmla="*/ 0 h 147"/>
                  <a:gd name="T50" fmla="*/ 0 w 200"/>
                  <a:gd name="T51" fmla="*/ 0 h 147"/>
                  <a:gd name="T52" fmla="*/ 0 w 200"/>
                  <a:gd name="T53" fmla="*/ 0 h 147"/>
                  <a:gd name="T54" fmla="*/ 0 w 200"/>
                  <a:gd name="T55" fmla="*/ 0 h 147"/>
                  <a:gd name="T56" fmla="*/ 0 w 200"/>
                  <a:gd name="T57" fmla="*/ 0 h 147"/>
                  <a:gd name="T58" fmla="*/ 0 w 200"/>
                  <a:gd name="T59" fmla="*/ 0 h 147"/>
                  <a:gd name="T60" fmla="*/ 0 w 200"/>
                  <a:gd name="T61" fmla="*/ 0 h 1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
                  <a:gd name="T94" fmla="*/ 0 h 147"/>
                  <a:gd name="T95" fmla="*/ 200 w 200"/>
                  <a:gd name="T96" fmla="*/ 147 h 1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 h="147">
                    <a:moveTo>
                      <a:pt x="0" y="64"/>
                    </a:moveTo>
                    <a:lnTo>
                      <a:pt x="6" y="68"/>
                    </a:lnTo>
                    <a:lnTo>
                      <a:pt x="22" y="75"/>
                    </a:lnTo>
                    <a:lnTo>
                      <a:pt x="46" y="88"/>
                    </a:lnTo>
                    <a:lnTo>
                      <a:pt x="73" y="103"/>
                    </a:lnTo>
                    <a:lnTo>
                      <a:pt x="85" y="110"/>
                    </a:lnTo>
                    <a:lnTo>
                      <a:pt x="98" y="119"/>
                    </a:lnTo>
                    <a:lnTo>
                      <a:pt x="109" y="126"/>
                    </a:lnTo>
                    <a:lnTo>
                      <a:pt x="120" y="134"/>
                    </a:lnTo>
                    <a:lnTo>
                      <a:pt x="127" y="140"/>
                    </a:lnTo>
                    <a:lnTo>
                      <a:pt x="132" y="147"/>
                    </a:lnTo>
                    <a:lnTo>
                      <a:pt x="131" y="146"/>
                    </a:lnTo>
                    <a:lnTo>
                      <a:pt x="130" y="144"/>
                    </a:lnTo>
                    <a:lnTo>
                      <a:pt x="130" y="138"/>
                    </a:lnTo>
                    <a:lnTo>
                      <a:pt x="200" y="138"/>
                    </a:lnTo>
                    <a:lnTo>
                      <a:pt x="198" y="126"/>
                    </a:lnTo>
                    <a:lnTo>
                      <a:pt x="194" y="117"/>
                    </a:lnTo>
                    <a:lnTo>
                      <a:pt x="190" y="108"/>
                    </a:lnTo>
                    <a:lnTo>
                      <a:pt x="184" y="101"/>
                    </a:lnTo>
                    <a:lnTo>
                      <a:pt x="175" y="90"/>
                    </a:lnTo>
                    <a:lnTo>
                      <a:pt x="162" y="78"/>
                    </a:lnTo>
                    <a:lnTo>
                      <a:pt x="150" y="69"/>
                    </a:lnTo>
                    <a:lnTo>
                      <a:pt x="136" y="59"/>
                    </a:lnTo>
                    <a:lnTo>
                      <a:pt x="122" y="50"/>
                    </a:lnTo>
                    <a:lnTo>
                      <a:pt x="106" y="41"/>
                    </a:lnTo>
                    <a:lnTo>
                      <a:pt x="78" y="25"/>
                    </a:lnTo>
                    <a:lnTo>
                      <a:pt x="53" y="12"/>
                    </a:lnTo>
                    <a:lnTo>
                      <a:pt x="36" y="4"/>
                    </a:lnTo>
                    <a:lnTo>
                      <a:pt x="28" y="0"/>
                    </a:lnTo>
                    <a:lnTo>
                      <a:pt x="0" y="6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67" name="Freeform 966"/>
              <p:cNvSpPr>
                <a:spLocks/>
              </p:cNvSpPr>
              <p:nvPr/>
            </p:nvSpPr>
            <p:spPr bwMode="auto">
              <a:xfrm>
                <a:off x="5510" y="136"/>
                <a:ext cx="6" cy="8"/>
              </a:xfrm>
              <a:custGeom>
                <a:avLst/>
                <a:gdLst>
                  <a:gd name="T0" fmla="*/ 0 w 113"/>
                  <a:gd name="T1" fmla="*/ 0 h 89"/>
                  <a:gd name="T2" fmla="*/ 0 w 113"/>
                  <a:gd name="T3" fmla="*/ 0 h 89"/>
                  <a:gd name="T4" fmla="*/ 0 w 113"/>
                  <a:gd name="T5" fmla="*/ 0 h 89"/>
                  <a:gd name="T6" fmla="*/ 0 w 113"/>
                  <a:gd name="T7" fmla="*/ 0 h 89"/>
                  <a:gd name="T8" fmla="*/ 0 w 113"/>
                  <a:gd name="T9" fmla="*/ 0 h 89"/>
                  <a:gd name="T10" fmla="*/ 0 w 113"/>
                  <a:gd name="T11" fmla="*/ 0 h 89"/>
                  <a:gd name="T12" fmla="*/ 0 w 113"/>
                  <a:gd name="T13" fmla="*/ 0 h 89"/>
                  <a:gd name="T14" fmla="*/ 0 w 113"/>
                  <a:gd name="T15" fmla="*/ 0 h 89"/>
                  <a:gd name="T16" fmla="*/ 0 w 113"/>
                  <a:gd name="T17" fmla="*/ 0 h 89"/>
                  <a:gd name="T18" fmla="*/ 0 w 113"/>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89"/>
                  <a:gd name="T32" fmla="*/ 113 w 113"/>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89">
                    <a:moveTo>
                      <a:pt x="0" y="81"/>
                    </a:moveTo>
                    <a:lnTo>
                      <a:pt x="25" y="87"/>
                    </a:lnTo>
                    <a:lnTo>
                      <a:pt x="113" y="71"/>
                    </a:lnTo>
                    <a:lnTo>
                      <a:pt x="102" y="0"/>
                    </a:lnTo>
                    <a:lnTo>
                      <a:pt x="13" y="16"/>
                    </a:lnTo>
                    <a:lnTo>
                      <a:pt x="38" y="23"/>
                    </a:lnTo>
                    <a:lnTo>
                      <a:pt x="0" y="81"/>
                    </a:lnTo>
                    <a:lnTo>
                      <a:pt x="12" y="89"/>
                    </a:lnTo>
                    <a:lnTo>
                      <a:pt x="25" y="87"/>
                    </a:lnTo>
                    <a:lnTo>
                      <a:pt x="0" y="8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68" name="Freeform 967"/>
              <p:cNvSpPr>
                <a:spLocks/>
              </p:cNvSpPr>
              <p:nvPr/>
            </p:nvSpPr>
            <p:spPr bwMode="auto">
              <a:xfrm>
                <a:off x="5506" y="134"/>
                <a:ext cx="6" cy="9"/>
              </a:xfrm>
              <a:custGeom>
                <a:avLst/>
                <a:gdLst>
                  <a:gd name="T0" fmla="*/ 0 w 108"/>
                  <a:gd name="T1" fmla="*/ 0 h 107"/>
                  <a:gd name="T2" fmla="*/ 0 w 108"/>
                  <a:gd name="T3" fmla="*/ 0 h 107"/>
                  <a:gd name="T4" fmla="*/ 0 w 108"/>
                  <a:gd name="T5" fmla="*/ 0 h 107"/>
                  <a:gd name="T6" fmla="*/ 0 w 108"/>
                  <a:gd name="T7" fmla="*/ 0 h 107"/>
                  <a:gd name="T8" fmla="*/ 0 w 108"/>
                  <a:gd name="T9" fmla="*/ 0 h 107"/>
                  <a:gd name="T10" fmla="*/ 0 w 108"/>
                  <a:gd name="T11" fmla="*/ 0 h 107"/>
                  <a:gd name="T12" fmla="*/ 0 60000 65536"/>
                  <a:gd name="T13" fmla="*/ 0 60000 65536"/>
                  <a:gd name="T14" fmla="*/ 0 60000 65536"/>
                  <a:gd name="T15" fmla="*/ 0 60000 65536"/>
                  <a:gd name="T16" fmla="*/ 0 60000 65536"/>
                  <a:gd name="T17" fmla="*/ 0 60000 65536"/>
                  <a:gd name="T18" fmla="*/ 0 w 108"/>
                  <a:gd name="T19" fmla="*/ 0 h 107"/>
                  <a:gd name="T20" fmla="*/ 108 w 108"/>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08" h="107">
                    <a:moveTo>
                      <a:pt x="18" y="28"/>
                    </a:moveTo>
                    <a:lnTo>
                      <a:pt x="0" y="58"/>
                    </a:lnTo>
                    <a:lnTo>
                      <a:pt x="70" y="107"/>
                    </a:lnTo>
                    <a:lnTo>
                      <a:pt x="108" y="49"/>
                    </a:lnTo>
                    <a:lnTo>
                      <a:pt x="38" y="0"/>
                    </a:lnTo>
                    <a:lnTo>
                      <a:pt x="18" y="2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69" name="Freeform 968"/>
              <p:cNvSpPr>
                <a:spLocks/>
              </p:cNvSpPr>
              <p:nvPr/>
            </p:nvSpPr>
            <p:spPr bwMode="auto">
              <a:xfrm>
                <a:off x="5501" y="130"/>
                <a:ext cx="8" cy="8"/>
              </a:xfrm>
              <a:custGeom>
                <a:avLst/>
                <a:gdLst>
                  <a:gd name="T0" fmla="*/ 0 w 140"/>
                  <a:gd name="T1" fmla="*/ 0 h 97"/>
                  <a:gd name="T2" fmla="*/ 0 w 140"/>
                  <a:gd name="T3" fmla="*/ 0 h 97"/>
                  <a:gd name="T4" fmla="*/ 0 w 140"/>
                  <a:gd name="T5" fmla="*/ 0 h 97"/>
                  <a:gd name="T6" fmla="*/ 0 w 140"/>
                  <a:gd name="T7" fmla="*/ 0 h 97"/>
                  <a:gd name="T8" fmla="*/ 0 w 140"/>
                  <a:gd name="T9" fmla="*/ 0 h 97"/>
                  <a:gd name="T10" fmla="*/ 0 w 140"/>
                  <a:gd name="T11" fmla="*/ 0 h 97"/>
                  <a:gd name="T12" fmla="*/ 0 w 140"/>
                  <a:gd name="T13" fmla="*/ 0 h 97"/>
                  <a:gd name="T14" fmla="*/ 0 w 140"/>
                  <a:gd name="T15" fmla="*/ 0 h 97"/>
                  <a:gd name="T16" fmla="*/ 0 w 140"/>
                  <a:gd name="T17" fmla="*/ 0 h 97"/>
                  <a:gd name="T18" fmla="*/ 0 w 140"/>
                  <a:gd name="T19" fmla="*/ 0 h 97"/>
                  <a:gd name="T20" fmla="*/ 0 w 140"/>
                  <a:gd name="T21" fmla="*/ 0 h 97"/>
                  <a:gd name="T22" fmla="*/ 0 w 140"/>
                  <a:gd name="T23" fmla="*/ 0 h 97"/>
                  <a:gd name="T24" fmla="*/ 0 w 140"/>
                  <a:gd name="T25" fmla="*/ 0 h 97"/>
                  <a:gd name="T26" fmla="*/ 0 w 140"/>
                  <a:gd name="T27" fmla="*/ 0 h 97"/>
                  <a:gd name="T28" fmla="*/ 0 w 140"/>
                  <a:gd name="T29" fmla="*/ 0 h 97"/>
                  <a:gd name="T30" fmla="*/ 0 w 140"/>
                  <a:gd name="T31" fmla="*/ 0 h 97"/>
                  <a:gd name="T32" fmla="*/ 0 w 140"/>
                  <a:gd name="T33" fmla="*/ 0 h 97"/>
                  <a:gd name="T34" fmla="*/ 0 w 140"/>
                  <a:gd name="T35" fmla="*/ 0 h 97"/>
                  <a:gd name="T36" fmla="*/ 0 w 140"/>
                  <a:gd name="T37" fmla="*/ 0 h 97"/>
                  <a:gd name="T38" fmla="*/ 0 w 140"/>
                  <a:gd name="T39" fmla="*/ 0 h 97"/>
                  <a:gd name="T40" fmla="*/ 0 w 140"/>
                  <a:gd name="T41" fmla="*/ 0 h 97"/>
                  <a:gd name="T42" fmla="*/ 0 w 140"/>
                  <a:gd name="T43" fmla="*/ 0 h 97"/>
                  <a:gd name="T44" fmla="*/ 0 w 140"/>
                  <a:gd name="T45" fmla="*/ 0 h 97"/>
                  <a:gd name="T46" fmla="*/ 0 w 140"/>
                  <a:gd name="T47" fmla="*/ 0 h 97"/>
                  <a:gd name="T48" fmla="*/ 0 w 140"/>
                  <a:gd name="T49" fmla="*/ 0 h 97"/>
                  <a:gd name="T50" fmla="*/ 0 w 140"/>
                  <a:gd name="T51" fmla="*/ 0 h 97"/>
                  <a:gd name="T52" fmla="*/ 0 w 140"/>
                  <a:gd name="T53" fmla="*/ 0 h 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0"/>
                  <a:gd name="T82" fmla="*/ 0 h 97"/>
                  <a:gd name="T83" fmla="*/ 140 w 140"/>
                  <a:gd name="T84" fmla="*/ 97 h 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0" h="97">
                    <a:moveTo>
                      <a:pt x="17" y="71"/>
                    </a:moveTo>
                    <a:lnTo>
                      <a:pt x="17" y="71"/>
                    </a:lnTo>
                    <a:lnTo>
                      <a:pt x="22" y="71"/>
                    </a:lnTo>
                    <a:lnTo>
                      <a:pt x="30" y="70"/>
                    </a:lnTo>
                    <a:lnTo>
                      <a:pt x="42" y="71"/>
                    </a:lnTo>
                    <a:lnTo>
                      <a:pt x="47" y="72"/>
                    </a:lnTo>
                    <a:lnTo>
                      <a:pt x="52" y="73"/>
                    </a:lnTo>
                    <a:lnTo>
                      <a:pt x="58" y="75"/>
                    </a:lnTo>
                    <a:lnTo>
                      <a:pt x="64" y="78"/>
                    </a:lnTo>
                    <a:lnTo>
                      <a:pt x="71" y="81"/>
                    </a:lnTo>
                    <a:lnTo>
                      <a:pt x="76" y="85"/>
                    </a:lnTo>
                    <a:lnTo>
                      <a:pt x="82" y="90"/>
                    </a:lnTo>
                    <a:lnTo>
                      <a:pt x="88" y="97"/>
                    </a:lnTo>
                    <a:lnTo>
                      <a:pt x="140" y="51"/>
                    </a:lnTo>
                    <a:lnTo>
                      <a:pt x="130" y="39"/>
                    </a:lnTo>
                    <a:lnTo>
                      <a:pt x="118" y="28"/>
                    </a:lnTo>
                    <a:lnTo>
                      <a:pt x="106" y="20"/>
                    </a:lnTo>
                    <a:lnTo>
                      <a:pt x="95" y="14"/>
                    </a:lnTo>
                    <a:lnTo>
                      <a:pt x="82" y="8"/>
                    </a:lnTo>
                    <a:lnTo>
                      <a:pt x="71" y="5"/>
                    </a:lnTo>
                    <a:lnTo>
                      <a:pt x="59" y="2"/>
                    </a:lnTo>
                    <a:lnTo>
                      <a:pt x="48" y="0"/>
                    </a:lnTo>
                    <a:lnTo>
                      <a:pt x="30" y="0"/>
                    </a:lnTo>
                    <a:lnTo>
                      <a:pt x="16" y="0"/>
                    </a:lnTo>
                    <a:lnTo>
                      <a:pt x="5" y="2"/>
                    </a:lnTo>
                    <a:lnTo>
                      <a:pt x="0" y="3"/>
                    </a:lnTo>
                    <a:lnTo>
                      <a:pt x="17"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70" name="Freeform 969"/>
              <p:cNvSpPr>
                <a:spLocks/>
              </p:cNvSpPr>
              <p:nvPr/>
            </p:nvSpPr>
            <p:spPr bwMode="auto">
              <a:xfrm>
                <a:off x="5494" y="130"/>
                <a:ext cx="8" cy="9"/>
              </a:xfrm>
              <a:custGeom>
                <a:avLst/>
                <a:gdLst>
                  <a:gd name="T0" fmla="*/ 0 w 139"/>
                  <a:gd name="T1" fmla="*/ 0 h 98"/>
                  <a:gd name="T2" fmla="*/ 0 w 139"/>
                  <a:gd name="T3" fmla="*/ 0 h 98"/>
                  <a:gd name="T4" fmla="*/ 0 w 139"/>
                  <a:gd name="T5" fmla="*/ 0 h 98"/>
                  <a:gd name="T6" fmla="*/ 0 w 139"/>
                  <a:gd name="T7" fmla="*/ 0 h 98"/>
                  <a:gd name="T8" fmla="*/ 0 w 139"/>
                  <a:gd name="T9" fmla="*/ 0 h 98"/>
                  <a:gd name="T10" fmla="*/ 0 w 139"/>
                  <a:gd name="T11" fmla="*/ 0 h 98"/>
                  <a:gd name="T12" fmla="*/ 0 w 139"/>
                  <a:gd name="T13" fmla="*/ 0 h 98"/>
                  <a:gd name="T14" fmla="*/ 0 w 139"/>
                  <a:gd name="T15" fmla="*/ 0 h 98"/>
                  <a:gd name="T16" fmla="*/ 0 w 139"/>
                  <a:gd name="T17" fmla="*/ 0 h 98"/>
                  <a:gd name="T18" fmla="*/ 0 w 139"/>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98"/>
                  <a:gd name="T32" fmla="*/ 139 w 139"/>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98">
                    <a:moveTo>
                      <a:pt x="0" y="54"/>
                    </a:moveTo>
                    <a:lnTo>
                      <a:pt x="41" y="90"/>
                    </a:lnTo>
                    <a:lnTo>
                      <a:pt x="139" y="69"/>
                    </a:lnTo>
                    <a:lnTo>
                      <a:pt x="124" y="0"/>
                    </a:lnTo>
                    <a:lnTo>
                      <a:pt x="28" y="20"/>
                    </a:lnTo>
                    <a:lnTo>
                      <a:pt x="68" y="54"/>
                    </a:lnTo>
                    <a:lnTo>
                      <a:pt x="0" y="54"/>
                    </a:lnTo>
                    <a:lnTo>
                      <a:pt x="0" y="98"/>
                    </a:lnTo>
                    <a:lnTo>
                      <a:pt x="41" y="90"/>
                    </a:lnTo>
                    <a:lnTo>
                      <a:pt x="0" y="5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71" name="Freeform 970"/>
              <p:cNvSpPr>
                <a:spLocks/>
              </p:cNvSpPr>
              <p:nvPr/>
            </p:nvSpPr>
            <p:spPr bwMode="auto">
              <a:xfrm>
                <a:off x="5494" y="126"/>
                <a:ext cx="4" cy="9"/>
              </a:xfrm>
              <a:custGeom>
                <a:avLst/>
                <a:gdLst>
                  <a:gd name="T0" fmla="*/ 0 w 68"/>
                  <a:gd name="T1" fmla="*/ 0 h 99"/>
                  <a:gd name="T2" fmla="*/ 0 w 68"/>
                  <a:gd name="T3" fmla="*/ 0 h 99"/>
                  <a:gd name="T4" fmla="*/ 0 w 68"/>
                  <a:gd name="T5" fmla="*/ 0 h 99"/>
                  <a:gd name="T6" fmla="*/ 0 w 68"/>
                  <a:gd name="T7" fmla="*/ 0 h 99"/>
                  <a:gd name="T8" fmla="*/ 0 w 68"/>
                  <a:gd name="T9" fmla="*/ 0 h 99"/>
                  <a:gd name="T10" fmla="*/ 0 w 68"/>
                  <a:gd name="T11" fmla="*/ 0 h 99"/>
                  <a:gd name="T12" fmla="*/ 0 w 68"/>
                  <a:gd name="T13" fmla="*/ 0 h 99"/>
                  <a:gd name="T14" fmla="*/ 0 w 68"/>
                  <a:gd name="T15" fmla="*/ 0 h 99"/>
                  <a:gd name="T16" fmla="*/ 0 w 68"/>
                  <a:gd name="T17" fmla="*/ 0 h 99"/>
                  <a:gd name="T18" fmla="*/ 0 w 68"/>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99"/>
                  <a:gd name="T32" fmla="*/ 68 w 68"/>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99">
                    <a:moveTo>
                      <a:pt x="25" y="68"/>
                    </a:moveTo>
                    <a:lnTo>
                      <a:pt x="0" y="34"/>
                    </a:lnTo>
                    <a:lnTo>
                      <a:pt x="0" y="99"/>
                    </a:lnTo>
                    <a:lnTo>
                      <a:pt x="68" y="99"/>
                    </a:lnTo>
                    <a:lnTo>
                      <a:pt x="68" y="34"/>
                    </a:lnTo>
                    <a:lnTo>
                      <a:pt x="44" y="0"/>
                    </a:lnTo>
                    <a:lnTo>
                      <a:pt x="68" y="34"/>
                    </a:lnTo>
                    <a:lnTo>
                      <a:pt x="68" y="7"/>
                    </a:lnTo>
                    <a:lnTo>
                      <a:pt x="44" y="0"/>
                    </a:lnTo>
                    <a:lnTo>
                      <a:pt x="25"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72" name="Freeform 971"/>
              <p:cNvSpPr>
                <a:spLocks/>
              </p:cNvSpPr>
              <p:nvPr/>
            </p:nvSpPr>
            <p:spPr bwMode="auto">
              <a:xfrm>
                <a:off x="5491" y="123"/>
                <a:ext cx="6" cy="9"/>
              </a:xfrm>
              <a:custGeom>
                <a:avLst/>
                <a:gdLst>
                  <a:gd name="T0" fmla="*/ 0 w 109"/>
                  <a:gd name="T1" fmla="*/ 0 h 93"/>
                  <a:gd name="T2" fmla="*/ 0 w 109"/>
                  <a:gd name="T3" fmla="*/ 0 h 93"/>
                  <a:gd name="T4" fmla="*/ 0 w 109"/>
                  <a:gd name="T5" fmla="*/ 0 h 93"/>
                  <a:gd name="T6" fmla="*/ 0 w 109"/>
                  <a:gd name="T7" fmla="*/ 0 h 93"/>
                  <a:gd name="T8" fmla="*/ 0 w 109"/>
                  <a:gd name="T9" fmla="*/ 0 h 93"/>
                  <a:gd name="T10" fmla="*/ 0 w 109"/>
                  <a:gd name="T11" fmla="*/ 0 h 93"/>
                  <a:gd name="T12" fmla="*/ 0 w 109"/>
                  <a:gd name="T13" fmla="*/ 0 h 93"/>
                  <a:gd name="T14" fmla="*/ 0 w 109"/>
                  <a:gd name="T15" fmla="*/ 0 h 93"/>
                  <a:gd name="T16" fmla="*/ 0 w 109"/>
                  <a:gd name="T17" fmla="*/ 0 h 93"/>
                  <a:gd name="T18" fmla="*/ 0 w 109"/>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93"/>
                  <a:gd name="T32" fmla="*/ 109 w 109"/>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93">
                    <a:moveTo>
                      <a:pt x="0" y="65"/>
                    </a:moveTo>
                    <a:lnTo>
                      <a:pt x="10" y="69"/>
                    </a:lnTo>
                    <a:lnTo>
                      <a:pt x="90" y="93"/>
                    </a:lnTo>
                    <a:lnTo>
                      <a:pt x="109" y="25"/>
                    </a:lnTo>
                    <a:lnTo>
                      <a:pt x="29" y="0"/>
                    </a:lnTo>
                    <a:lnTo>
                      <a:pt x="39" y="6"/>
                    </a:lnTo>
                    <a:lnTo>
                      <a:pt x="0" y="65"/>
                    </a:lnTo>
                    <a:lnTo>
                      <a:pt x="5" y="68"/>
                    </a:lnTo>
                    <a:lnTo>
                      <a:pt x="10" y="69"/>
                    </a:lnTo>
                    <a:lnTo>
                      <a:pt x="0"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73" name="Freeform 972"/>
              <p:cNvSpPr>
                <a:spLocks/>
              </p:cNvSpPr>
              <p:nvPr/>
            </p:nvSpPr>
            <p:spPr bwMode="auto">
              <a:xfrm>
                <a:off x="5488" y="120"/>
                <a:ext cx="5" cy="9"/>
              </a:xfrm>
              <a:custGeom>
                <a:avLst/>
                <a:gdLst>
                  <a:gd name="T0" fmla="*/ 0 w 92"/>
                  <a:gd name="T1" fmla="*/ 0 h 104"/>
                  <a:gd name="T2" fmla="*/ 0 w 92"/>
                  <a:gd name="T3" fmla="*/ 0 h 104"/>
                  <a:gd name="T4" fmla="*/ 0 w 92"/>
                  <a:gd name="T5" fmla="*/ 0 h 104"/>
                  <a:gd name="T6" fmla="*/ 0 w 92"/>
                  <a:gd name="T7" fmla="*/ 0 h 104"/>
                  <a:gd name="T8" fmla="*/ 0 w 92"/>
                  <a:gd name="T9" fmla="*/ 0 h 104"/>
                  <a:gd name="T10" fmla="*/ 0 w 92"/>
                  <a:gd name="T11" fmla="*/ 0 h 104"/>
                  <a:gd name="T12" fmla="*/ 0 w 92"/>
                  <a:gd name="T13" fmla="*/ 0 h 104"/>
                  <a:gd name="T14" fmla="*/ 0 w 92"/>
                  <a:gd name="T15" fmla="*/ 0 h 104"/>
                  <a:gd name="T16" fmla="*/ 0 w 92"/>
                  <a:gd name="T17" fmla="*/ 0 h 104"/>
                  <a:gd name="T18" fmla="*/ 0 w 92"/>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104"/>
                  <a:gd name="T32" fmla="*/ 92 w 9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104">
                    <a:moveTo>
                      <a:pt x="24" y="73"/>
                    </a:moveTo>
                    <a:lnTo>
                      <a:pt x="0" y="66"/>
                    </a:lnTo>
                    <a:lnTo>
                      <a:pt x="53" y="104"/>
                    </a:lnTo>
                    <a:lnTo>
                      <a:pt x="92" y="45"/>
                    </a:lnTo>
                    <a:lnTo>
                      <a:pt x="39" y="7"/>
                    </a:lnTo>
                    <a:lnTo>
                      <a:pt x="14" y="2"/>
                    </a:lnTo>
                    <a:lnTo>
                      <a:pt x="39" y="7"/>
                    </a:lnTo>
                    <a:lnTo>
                      <a:pt x="27" y="0"/>
                    </a:lnTo>
                    <a:lnTo>
                      <a:pt x="14" y="2"/>
                    </a:lnTo>
                    <a:lnTo>
                      <a:pt x="24" y="7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74" name="Freeform 973"/>
              <p:cNvSpPr>
                <a:spLocks/>
              </p:cNvSpPr>
              <p:nvPr/>
            </p:nvSpPr>
            <p:spPr bwMode="auto">
              <a:xfrm>
                <a:off x="5479" y="120"/>
                <a:ext cx="10" cy="9"/>
              </a:xfrm>
              <a:custGeom>
                <a:avLst/>
                <a:gdLst>
                  <a:gd name="T0" fmla="*/ 0 w 173"/>
                  <a:gd name="T1" fmla="*/ 0 h 94"/>
                  <a:gd name="T2" fmla="*/ 0 w 173"/>
                  <a:gd name="T3" fmla="*/ 0 h 94"/>
                  <a:gd name="T4" fmla="*/ 0 w 173"/>
                  <a:gd name="T5" fmla="*/ 0 h 94"/>
                  <a:gd name="T6" fmla="*/ 0 w 173"/>
                  <a:gd name="T7" fmla="*/ 0 h 94"/>
                  <a:gd name="T8" fmla="*/ 0 w 173"/>
                  <a:gd name="T9" fmla="*/ 0 h 94"/>
                  <a:gd name="T10" fmla="*/ 0 w 173"/>
                  <a:gd name="T11" fmla="*/ 0 h 94"/>
                  <a:gd name="T12" fmla="*/ 0 w 173"/>
                  <a:gd name="T13" fmla="*/ 0 h 94"/>
                  <a:gd name="T14" fmla="*/ 0 w 173"/>
                  <a:gd name="T15" fmla="*/ 0 h 94"/>
                  <a:gd name="T16" fmla="*/ 0 w 173"/>
                  <a:gd name="T17" fmla="*/ 0 h 94"/>
                  <a:gd name="T18" fmla="*/ 0 w 173"/>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94"/>
                  <a:gd name="T32" fmla="*/ 173 w 17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94">
                    <a:moveTo>
                      <a:pt x="36" y="90"/>
                    </a:moveTo>
                    <a:lnTo>
                      <a:pt x="24" y="94"/>
                    </a:lnTo>
                    <a:lnTo>
                      <a:pt x="173" y="71"/>
                    </a:lnTo>
                    <a:lnTo>
                      <a:pt x="163" y="0"/>
                    </a:lnTo>
                    <a:lnTo>
                      <a:pt x="14" y="25"/>
                    </a:lnTo>
                    <a:lnTo>
                      <a:pt x="0" y="29"/>
                    </a:lnTo>
                    <a:lnTo>
                      <a:pt x="14" y="25"/>
                    </a:lnTo>
                    <a:lnTo>
                      <a:pt x="6" y="26"/>
                    </a:lnTo>
                    <a:lnTo>
                      <a:pt x="0" y="29"/>
                    </a:lnTo>
                    <a:lnTo>
                      <a:pt x="36" y="9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75" name="Freeform 974"/>
              <p:cNvSpPr>
                <a:spLocks/>
              </p:cNvSpPr>
              <p:nvPr/>
            </p:nvSpPr>
            <p:spPr bwMode="auto">
              <a:xfrm>
                <a:off x="5468" y="123"/>
                <a:ext cx="13" cy="16"/>
              </a:xfrm>
              <a:custGeom>
                <a:avLst/>
                <a:gdLst>
                  <a:gd name="T0" fmla="*/ 0 w 246"/>
                  <a:gd name="T1" fmla="*/ 0 h 179"/>
                  <a:gd name="T2" fmla="*/ 0 w 246"/>
                  <a:gd name="T3" fmla="*/ 0 h 179"/>
                  <a:gd name="T4" fmla="*/ 0 w 246"/>
                  <a:gd name="T5" fmla="*/ 0 h 179"/>
                  <a:gd name="T6" fmla="*/ 0 w 246"/>
                  <a:gd name="T7" fmla="*/ 0 h 179"/>
                  <a:gd name="T8" fmla="*/ 0 w 246"/>
                  <a:gd name="T9" fmla="*/ 0 h 179"/>
                  <a:gd name="T10" fmla="*/ 0 w 246"/>
                  <a:gd name="T11" fmla="*/ 0 h 179"/>
                  <a:gd name="T12" fmla="*/ 0 w 246"/>
                  <a:gd name="T13" fmla="*/ 0 h 179"/>
                  <a:gd name="T14" fmla="*/ 0 w 246"/>
                  <a:gd name="T15" fmla="*/ 0 h 179"/>
                  <a:gd name="T16" fmla="*/ 0 w 246"/>
                  <a:gd name="T17" fmla="*/ 0 h 179"/>
                  <a:gd name="T18" fmla="*/ 0 w 246"/>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6"/>
                  <a:gd name="T31" fmla="*/ 0 h 179"/>
                  <a:gd name="T32" fmla="*/ 246 w 246"/>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6" h="179">
                    <a:moveTo>
                      <a:pt x="75" y="136"/>
                    </a:moveTo>
                    <a:lnTo>
                      <a:pt x="61" y="179"/>
                    </a:lnTo>
                    <a:lnTo>
                      <a:pt x="246" y="61"/>
                    </a:lnTo>
                    <a:lnTo>
                      <a:pt x="210" y="0"/>
                    </a:lnTo>
                    <a:lnTo>
                      <a:pt x="24" y="118"/>
                    </a:lnTo>
                    <a:lnTo>
                      <a:pt x="11" y="162"/>
                    </a:lnTo>
                    <a:lnTo>
                      <a:pt x="24" y="118"/>
                    </a:lnTo>
                    <a:lnTo>
                      <a:pt x="0" y="134"/>
                    </a:lnTo>
                    <a:lnTo>
                      <a:pt x="11" y="162"/>
                    </a:lnTo>
                    <a:lnTo>
                      <a:pt x="75" y="1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76" name="Freeform 975"/>
              <p:cNvSpPr>
                <a:spLocks/>
              </p:cNvSpPr>
              <p:nvPr/>
            </p:nvSpPr>
            <p:spPr bwMode="auto">
              <a:xfrm>
                <a:off x="5468" y="135"/>
                <a:ext cx="5" cy="7"/>
              </a:xfrm>
              <a:custGeom>
                <a:avLst/>
                <a:gdLst>
                  <a:gd name="T0" fmla="*/ 0 w 84"/>
                  <a:gd name="T1" fmla="*/ 0 h 71"/>
                  <a:gd name="T2" fmla="*/ 0 w 84"/>
                  <a:gd name="T3" fmla="*/ 0 h 71"/>
                  <a:gd name="T4" fmla="*/ 0 w 84"/>
                  <a:gd name="T5" fmla="*/ 0 h 71"/>
                  <a:gd name="T6" fmla="*/ 0 w 84"/>
                  <a:gd name="T7" fmla="*/ 0 h 71"/>
                  <a:gd name="T8" fmla="*/ 0 w 84"/>
                  <a:gd name="T9" fmla="*/ 0 h 71"/>
                  <a:gd name="T10" fmla="*/ 0 w 84"/>
                  <a:gd name="T11" fmla="*/ 0 h 71"/>
                  <a:gd name="T12" fmla="*/ 0 w 84"/>
                  <a:gd name="T13" fmla="*/ 0 h 71"/>
                  <a:gd name="T14" fmla="*/ 0 w 84"/>
                  <a:gd name="T15" fmla="*/ 0 h 71"/>
                  <a:gd name="T16" fmla="*/ 0 w 84"/>
                  <a:gd name="T17" fmla="*/ 0 h 71"/>
                  <a:gd name="T18" fmla="*/ 0 w 84"/>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71"/>
                  <a:gd name="T32" fmla="*/ 84 w 84"/>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71">
                    <a:moveTo>
                      <a:pt x="84" y="53"/>
                    </a:moveTo>
                    <a:lnTo>
                      <a:pt x="82" y="44"/>
                    </a:lnTo>
                    <a:lnTo>
                      <a:pt x="64" y="0"/>
                    </a:lnTo>
                    <a:lnTo>
                      <a:pt x="0" y="26"/>
                    </a:lnTo>
                    <a:lnTo>
                      <a:pt x="18" y="71"/>
                    </a:lnTo>
                    <a:lnTo>
                      <a:pt x="16" y="63"/>
                    </a:lnTo>
                    <a:lnTo>
                      <a:pt x="84" y="53"/>
                    </a:lnTo>
                    <a:lnTo>
                      <a:pt x="83" y="49"/>
                    </a:lnTo>
                    <a:lnTo>
                      <a:pt x="82" y="44"/>
                    </a:lnTo>
                    <a:lnTo>
                      <a:pt x="84" y="5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77" name="Freeform 976"/>
              <p:cNvSpPr>
                <a:spLocks/>
              </p:cNvSpPr>
              <p:nvPr/>
            </p:nvSpPr>
            <p:spPr bwMode="auto">
              <a:xfrm>
                <a:off x="5469" y="140"/>
                <a:ext cx="5" cy="9"/>
              </a:xfrm>
              <a:custGeom>
                <a:avLst/>
                <a:gdLst>
                  <a:gd name="T0" fmla="*/ 0 w 79"/>
                  <a:gd name="T1" fmla="*/ 0 h 96"/>
                  <a:gd name="T2" fmla="*/ 0 w 79"/>
                  <a:gd name="T3" fmla="*/ 0 h 96"/>
                  <a:gd name="T4" fmla="*/ 0 w 79"/>
                  <a:gd name="T5" fmla="*/ 0 h 96"/>
                  <a:gd name="T6" fmla="*/ 0 w 79"/>
                  <a:gd name="T7" fmla="*/ 0 h 96"/>
                  <a:gd name="T8" fmla="*/ 0 w 79"/>
                  <a:gd name="T9" fmla="*/ 0 h 96"/>
                  <a:gd name="T10" fmla="*/ 0 w 79"/>
                  <a:gd name="T11" fmla="*/ 0 h 96"/>
                  <a:gd name="T12" fmla="*/ 0 w 79"/>
                  <a:gd name="T13" fmla="*/ 0 h 96"/>
                  <a:gd name="T14" fmla="*/ 0 w 79"/>
                  <a:gd name="T15" fmla="*/ 0 h 96"/>
                  <a:gd name="T16" fmla="*/ 0 w 79"/>
                  <a:gd name="T17" fmla="*/ 0 h 96"/>
                  <a:gd name="T18" fmla="*/ 0 w 79"/>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96"/>
                  <a:gd name="T32" fmla="*/ 79 w 79"/>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96">
                    <a:moveTo>
                      <a:pt x="61" y="96"/>
                    </a:moveTo>
                    <a:lnTo>
                      <a:pt x="76" y="61"/>
                    </a:lnTo>
                    <a:lnTo>
                      <a:pt x="68" y="0"/>
                    </a:lnTo>
                    <a:lnTo>
                      <a:pt x="0" y="10"/>
                    </a:lnTo>
                    <a:lnTo>
                      <a:pt x="8" y="71"/>
                    </a:lnTo>
                    <a:lnTo>
                      <a:pt x="23" y="36"/>
                    </a:lnTo>
                    <a:lnTo>
                      <a:pt x="61" y="96"/>
                    </a:lnTo>
                    <a:lnTo>
                      <a:pt x="79" y="83"/>
                    </a:lnTo>
                    <a:lnTo>
                      <a:pt x="76" y="61"/>
                    </a:lnTo>
                    <a:lnTo>
                      <a:pt x="61" y="9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78" name="Freeform 977"/>
              <p:cNvSpPr>
                <a:spLocks/>
              </p:cNvSpPr>
              <p:nvPr/>
            </p:nvSpPr>
            <p:spPr bwMode="auto">
              <a:xfrm>
                <a:off x="5467" y="143"/>
                <a:ext cx="5" cy="9"/>
              </a:xfrm>
              <a:custGeom>
                <a:avLst/>
                <a:gdLst>
                  <a:gd name="T0" fmla="*/ 0 w 99"/>
                  <a:gd name="T1" fmla="*/ 0 h 101"/>
                  <a:gd name="T2" fmla="*/ 0 w 99"/>
                  <a:gd name="T3" fmla="*/ 0 h 101"/>
                  <a:gd name="T4" fmla="*/ 0 w 99"/>
                  <a:gd name="T5" fmla="*/ 0 h 101"/>
                  <a:gd name="T6" fmla="*/ 0 w 99"/>
                  <a:gd name="T7" fmla="*/ 0 h 101"/>
                  <a:gd name="T8" fmla="*/ 0 w 99"/>
                  <a:gd name="T9" fmla="*/ 0 h 101"/>
                  <a:gd name="T10" fmla="*/ 0 w 99"/>
                  <a:gd name="T11" fmla="*/ 0 h 101"/>
                  <a:gd name="T12" fmla="*/ 0 60000 65536"/>
                  <a:gd name="T13" fmla="*/ 0 60000 65536"/>
                  <a:gd name="T14" fmla="*/ 0 60000 65536"/>
                  <a:gd name="T15" fmla="*/ 0 60000 65536"/>
                  <a:gd name="T16" fmla="*/ 0 60000 65536"/>
                  <a:gd name="T17" fmla="*/ 0 60000 65536"/>
                  <a:gd name="T18" fmla="*/ 0 w 99"/>
                  <a:gd name="T19" fmla="*/ 0 h 101"/>
                  <a:gd name="T20" fmla="*/ 99 w 99"/>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99" h="101">
                    <a:moveTo>
                      <a:pt x="19" y="71"/>
                    </a:moveTo>
                    <a:lnTo>
                      <a:pt x="38" y="101"/>
                    </a:lnTo>
                    <a:lnTo>
                      <a:pt x="99" y="60"/>
                    </a:lnTo>
                    <a:lnTo>
                      <a:pt x="61" y="0"/>
                    </a:lnTo>
                    <a:lnTo>
                      <a:pt x="0" y="41"/>
                    </a:lnTo>
                    <a:lnTo>
                      <a:pt x="19"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79" name="Freeform 978"/>
              <p:cNvSpPr>
                <a:spLocks/>
              </p:cNvSpPr>
              <p:nvPr/>
            </p:nvSpPr>
            <p:spPr bwMode="auto">
              <a:xfrm>
                <a:off x="5461" y="147"/>
                <a:ext cx="8" cy="8"/>
              </a:xfrm>
              <a:custGeom>
                <a:avLst/>
                <a:gdLst>
                  <a:gd name="T0" fmla="*/ 0 w 145"/>
                  <a:gd name="T1" fmla="*/ 0 h 89"/>
                  <a:gd name="T2" fmla="*/ 0 w 145"/>
                  <a:gd name="T3" fmla="*/ 0 h 89"/>
                  <a:gd name="T4" fmla="*/ 0 w 145"/>
                  <a:gd name="T5" fmla="*/ 0 h 89"/>
                  <a:gd name="T6" fmla="*/ 0 w 145"/>
                  <a:gd name="T7" fmla="*/ 0 h 89"/>
                  <a:gd name="T8" fmla="*/ 0 w 145"/>
                  <a:gd name="T9" fmla="*/ 0 h 89"/>
                  <a:gd name="T10" fmla="*/ 0 w 145"/>
                  <a:gd name="T11" fmla="*/ 0 h 89"/>
                  <a:gd name="T12" fmla="*/ 0 w 145"/>
                  <a:gd name="T13" fmla="*/ 0 h 89"/>
                  <a:gd name="T14" fmla="*/ 0 w 145"/>
                  <a:gd name="T15" fmla="*/ 0 h 89"/>
                  <a:gd name="T16" fmla="*/ 0 w 145"/>
                  <a:gd name="T17" fmla="*/ 0 h 89"/>
                  <a:gd name="T18" fmla="*/ 0 w 145"/>
                  <a:gd name="T19" fmla="*/ 0 h 89"/>
                  <a:gd name="T20" fmla="*/ 0 w 145"/>
                  <a:gd name="T21" fmla="*/ 0 h 89"/>
                  <a:gd name="T22" fmla="*/ 0 w 145"/>
                  <a:gd name="T23" fmla="*/ 0 h 89"/>
                  <a:gd name="T24" fmla="*/ 0 w 145"/>
                  <a:gd name="T25" fmla="*/ 0 h 89"/>
                  <a:gd name="T26" fmla="*/ 0 w 145"/>
                  <a:gd name="T27" fmla="*/ 0 h 89"/>
                  <a:gd name="T28" fmla="*/ 0 w 145"/>
                  <a:gd name="T29" fmla="*/ 0 h 89"/>
                  <a:gd name="T30" fmla="*/ 0 w 145"/>
                  <a:gd name="T31" fmla="*/ 0 h 89"/>
                  <a:gd name="T32" fmla="*/ 0 w 145"/>
                  <a:gd name="T33" fmla="*/ 0 h 89"/>
                  <a:gd name="T34" fmla="*/ 0 w 145"/>
                  <a:gd name="T35" fmla="*/ 0 h 89"/>
                  <a:gd name="T36" fmla="*/ 0 w 145"/>
                  <a:gd name="T37" fmla="*/ 0 h 89"/>
                  <a:gd name="T38" fmla="*/ 0 w 145"/>
                  <a:gd name="T39" fmla="*/ 0 h 89"/>
                  <a:gd name="T40" fmla="*/ 0 w 145"/>
                  <a:gd name="T41" fmla="*/ 0 h 89"/>
                  <a:gd name="T42" fmla="*/ 0 w 145"/>
                  <a:gd name="T43" fmla="*/ 0 h 89"/>
                  <a:gd name="T44" fmla="*/ 0 w 145"/>
                  <a:gd name="T45" fmla="*/ 0 h 89"/>
                  <a:gd name="T46" fmla="*/ 0 w 145"/>
                  <a:gd name="T47" fmla="*/ 0 h 89"/>
                  <a:gd name="T48" fmla="*/ 0 w 145"/>
                  <a:gd name="T49" fmla="*/ 0 h 89"/>
                  <a:gd name="T50" fmla="*/ 0 w 145"/>
                  <a:gd name="T51" fmla="*/ 0 h 89"/>
                  <a:gd name="T52" fmla="*/ 0 w 145"/>
                  <a:gd name="T53" fmla="*/ 0 h 89"/>
                  <a:gd name="T54" fmla="*/ 0 w 145"/>
                  <a:gd name="T55" fmla="*/ 0 h 89"/>
                  <a:gd name="T56" fmla="*/ 0 w 145"/>
                  <a:gd name="T57" fmla="*/ 0 h 89"/>
                  <a:gd name="T58" fmla="*/ 0 w 145"/>
                  <a:gd name="T59" fmla="*/ 0 h 89"/>
                  <a:gd name="T60" fmla="*/ 0 w 145"/>
                  <a:gd name="T61" fmla="*/ 0 h 89"/>
                  <a:gd name="T62" fmla="*/ 0 w 145"/>
                  <a:gd name="T63" fmla="*/ 0 h 89"/>
                  <a:gd name="T64" fmla="*/ 0 w 145"/>
                  <a:gd name="T65" fmla="*/ 0 h 89"/>
                  <a:gd name="T66" fmla="*/ 0 w 145"/>
                  <a:gd name="T67" fmla="*/ 0 h 89"/>
                  <a:gd name="T68" fmla="*/ 0 w 145"/>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89"/>
                  <a:gd name="T107" fmla="*/ 145 w 145"/>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89">
                    <a:moveTo>
                      <a:pt x="0" y="40"/>
                    </a:moveTo>
                    <a:lnTo>
                      <a:pt x="0" y="40"/>
                    </a:lnTo>
                    <a:lnTo>
                      <a:pt x="0" y="50"/>
                    </a:lnTo>
                    <a:lnTo>
                      <a:pt x="3" y="59"/>
                    </a:lnTo>
                    <a:lnTo>
                      <a:pt x="9" y="69"/>
                    </a:lnTo>
                    <a:lnTo>
                      <a:pt x="19" y="80"/>
                    </a:lnTo>
                    <a:lnTo>
                      <a:pt x="31" y="86"/>
                    </a:lnTo>
                    <a:lnTo>
                      <a:pt x="46" y="89"/>
                    </a:lnTo>
                    <a:lnTo>
                      <a:pt x="58" y="89"/>
                    </a:lnTo>
                    <a:lnTo>
                      <a:pt x="70" y="88"/>
                    </a:lnTo>
                    <a:lnTo>
                      <a:pt x="81" y="86"/>
                    </a:lnTo>
                    <a:lnTo>
                      <a:pt x="92" y="84"/>
                    </a:lnTo>
                    <a:lnTo>
                      <a:pt x="111" y="78"/>
                    </a:lnTo>
                    <a:lnTo>
                      <a:pt x="129" y="71"/>
                    </a:lnTo>
                    <a:lnTo>
                      <a:pt x="140" y="66"/>
                    </a:lnTo>
                    <a:lnTo>
                      <a:pt x="145" y="64"/>
                    </a:lnTo>
                    <a:lnTo>
                      <a:pt x="117" y="0"/>
                    </a:lnTo>
                    <a:lnTo>
                      <a:pt x="114" y="1"/>
                    </a:lnTo>
                    <a:lnTo>
                      <a:pt x="104" y="5"/>
                    </a:lnTo>
                    <a:lnTo>
                      <a:pt x="90" y="10"/>
                    </a:lnTo>
                    <a:lnTo>
                      <a:pt x="74" y="16"/>
                    </a:lnTo>
                    <a:lnTo>
                      <a:pt x="67" y="17"/>
                    </a:lnTo>
                    <a:lnTo>
                      <a:pt x="60" y="18"/>
                    </a:lnTo>
                    <a:lnTo>
                      <a:pt x="55" y="19"/>
                    </a:lnTo>
                    <a:lnTo>
                      <a:pt x="53" y="19"/>
                    </a:lnTo>
                    <a:lnTo>
                      <a:pt x="55" y="19"/>
                    </a:lnTo>
                    <a:lnTo>
                      <a:pt x="58" y="21"/>
                    </a:lnTo>
                    <a:lnTo>
                      <a:pt x="64" y="26"/>
                    </a:lnTo>
                    <a:lnTo>
                      <a:pt x="67" y="32"/>
                    </a:lnTo>
                    <a:lnTo>
                      <a:pt x="69" y="37"/>
                    </a:lnTo>
                    <a:lnTo>
                      <a:pt x="69" y="40"/>
                    </a:lnTo>
                    <a:lnTo>
                      <a:pt x="0" y="4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80" name="Freeform 979"/>
              <p:cNvSpPr>
                <a:spLocks/>
              </p:cNvSpPr>
              <p:nvPr/>
            </p:nvSpPr>
            <p:spPr bwMode="auto">
              <a:xfrm>
                <a:off x="5449" y="129"/>
                <a:ext cx="16" cy="22"/>
              </a:xfrm>
              <a:custGeom>
                <a:avLst/>
                <a:gdLst>
                  <a:gd name="T0" fmla="*/ 0 w 276"/>
                  <a:gd name="T1" fmla="*/ 0 h 245"/>
                  <a:gd name="T2" fmla="*/ 0 w 276"/>
                  <a:gd name="T3" fmla="*/ 0 h 245"/>
                  <a:gd name="T4" fmla="*/ 0 w 276"/>
                  <a:gd name="T5" fmla="*/ 0 h 245"/>
                  <a:gd name="T6" fmla="*/ 0 w 276"/>
                  <a:gd name="T7" fmla="*/ 0 h 245"/>
                  <a:gd name="T8" fmla="*/ 0 w 276"/>
                  <a:gd name="T9" fmla="*/ 0 h 245"/>
                  <a:gd name="T10" fmla="*/ 0 w 276"/>
                  <a:gd name="T11" fmla="*/ 0 h 245"/>
                  <a:gd name="T12" fmla="*/ 0 w 276"/>
                  <a:gd name="T13" fmla="*/ 0 h 245"/>
                  <a:gd name="T14" fmla="*/ 0 w 276"/>
                  <a:gd name="T15" fmla="*/ 0 h 245"/>
                  <a:gd name="T16" fmla="*/ 0 w 276"/>
                  <a:gd name="T17" fmla="*/ 0 h 245"/>
                  <a:gd name="T18" fmla="*/ 0 w 276"/>
                  <a:gd name="T19" fmla="*/ 0 h 245"/>
                  <a:gd name="T20" fmla="*/ 0 w 276"/>
                  <a:gd name="T21" fmla="*/ 0 h 245"/>
                  <a:gd name="T22" fmla="*/ 0 w 276"/>
                  <a:gd name="T23" fmla="*/ 0 h 245"/>
                  <a:gd name="T24" fmla="*/ 0 w 276"/>
                  <a:gd name="T25" fmla="*/ 0 h 245"/>
                  <a:gd name="T26" fmla="*/ 0 w 276"/>
                  <a:gd name="T27" fmla="*/ 0 h 245"/>
                  <a:gd name="T28" fmla="*/ 0 w 276"/>
                  <a:gd name="T29" fmla="*/ 0 h 245"/>
                  <a:gd name="T30" fmla="*/ 0 w 276"/>
                  <a:gd name="T31" fmla="*/ 0 h 245"/>
                  <a:gd name="T32" fmla="*/ 0 w 276"/>
                  <a:gd name="T33" fmla="*/ 0 h 245"/>
                  <a:gd name="T34" fmla="*/ 0 w 276"/>
                  <a:gd name="T35" fmla="*/ 0 h 245"/>
                  <a:gd name="T36" fmla="*/ 0 w 276"/>
                  <a:gd name="T37" fmla="*/ 0 h 245"/>
                  <a:gd name="T38" fmla="*/ 0 w 276"/>
                  <a:gd name="T39" fmla="*/ 0 h 245"/>
                  <a:gd name="T40" fmla="*/ 0 w 276"/>
                  <a:gd name="T41" fmla="*/ 0 h 245"/>
                  <a:gd name="T42" fmla="*/ 0 w 276"/>
                  <a:gd name="T43" fmla="*/ 0 h 245"/>
                  <a:gd name="T44" fmla="*/ 0 w 276"/>
                  <a:gd name="T45" fmla="*/ 0 h 245"/>
                  <a:gd name="T46" fmla="*/ 0 w 276"/>
                  <a:gd name="T47" fmla="*/ 0 h 245"/>
                  <a:gd name="T48" fmla="*/ 0 w 276"/>
                  <a:gd name="T49" fmla="*/ 0 h 245"/>
                  <a:gd name="T50" fmla="*/ 0 w 276"/>
                  <a:gd name="T51" fmla="*/ 0 h 245"/>
                  <a:gd name="T52" fmla="*/ 0 w 276"/>
                  <a:gd name="T53" fmla="*/ 0 h 2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245"/>
                  <a:gd name="T83" fmla="*/ 276 w 276"/>
                  <a:gd name="T84" fmla="*/ 245 h 2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245">
                    <a:moveTo>
                      <a:pt x="0" y="57"/>
                    </a:moveTo>
                    <a:lnTo>
                      <a:pt x="9" y="64"/>
                    </a:lnTo>
                    <a:lnTo>
                      <a:pt x="34" y="85"/>
                    </a:lnTo>
                    <a:lnTo>
                      <a:pt x="68" y="112"/>
                    </a:lnTo>
                    <a:lnTo>
                      <a:pt x="109" y="146"/>
                    </a:lnTo>
                    <a:lnTo>
                      <a:pt x="148" y="182"/>
                    </a:lnTo>
                    <a:lnTo>
                      <a:pt x="183" y="215"/>
                    </a:lnTo>
                    <a:lnTo>
                      <a:pt x="196" y="228"/>
                    </a:lnTo>
                    <a:lnTo>
                      <a:pt x="205" y="239"/>
                    </a:lnTo>
                    <a:lnTo>
                      <a:pt x="207" y="243"/>
                    </a:lnTo>
                    <a:lnTo>
                      <a:pt x="208" y="245"/>
                    </a:lnTo>
                    <a:lnTo>
                      <a:pt x="207" y="244"/>
                    </a:lnTo>
                    <a:lnTo>
                      <a:pt x="207" y="237"/>
                    </a:lnTo>
                    <a:lnTo>
                      <a:pt x="276" y="237"/>
                    </a:lnTo>
                    <a:lnTo>
                      <a:pt x="274" y="222"/>
                    </a:lnTo>
                    <a:lnTo>
                      <a:pt x="269" y="213"/>
                    </a:lnTo>
                    <a:lnTo>
                      <a:pt x="264" y="204"/>
                    </a:lnTo>
                    <a:lnTo>
                      <a:pt x="259" y="196"/>
                    </a:lnTo>
                    <a:lnTo>
                      <a:pt x="247" y="181"/>
                    </a:lnTo>
                    <a:lnTo>
                      <a:pt x="231" y="164"/>
                    </a:lnTo>
                    <a:lnTo>
                      <a:pt x="195" y="128"/>
                    </a:lnTo>
                    <a:lnTo>
                      <a:pt x="153" y="92"/>
                    </a:lnTo>
                    <a:lnTo>
                      <a:pt x="112" y="57"/>
                    </a:lnTo>
                    <a:lnTo>
                      <a:pt x="76" y="28"/>
                    </a:lnTo>
                    <a:lnTo>
                      <a:pt x="51" y="8"/>
                    </a:lnTo>
                    <a:lnTo>
                      <a:pt x="41" y="0"/>
                    </a:lnTo>
                    <a:lnTo>
                      <a:pt x="0" y="5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81" name="Freeform 980"/>
              <p:cNvSpPr>
                <a:spLocks/>
              </p:cNvSpPr>
              <p:nvPr/>
            </p:nvSpPr>
            <p:spPr bwMode="auto">
              <a:xfrm>
                <a:off x="5446" y="123"/>
                <a:ext cx="6" cy="10"/>
              </a:xfrm>
              <a:custGeom>
                <a:avLst/>
                <a:gdLst>
                  <a:gd name="T0" fmla="*/ 0 w 99"/>
                  <a:gd name="T1" fmla="*/ 0 h 118"/>
                  <a:gd name="T2" fmla="*/ 0 w 99"/>
                  <a:gd name="T3" fmla="*/ 0 h 118"/>
                  <a:gd name="T4" fmla="*/ 0 w 99"/>
                  <a:gd name="T5" fmla="*/ 0 h 118"/>
                  <a:gd name="T6" fmla="*/ 0 w 99"/>
                  <a:gd name="T7" fmla="*/ 0 h 118"/>
                  <a:gd name="T8" fmla="*/ 0 w 99"/>
                  <a:gd name="T9" fmla="*/ 0 h 118"/>
                  <a:gd name="T10" fmla="*/ 0 w 99"/>
                  <a:gd name="T11" fmla="*/ 0 h 118"/>
                  <a:gd name="T12" fmla="*/ 0 w 99"/>
                  <a:gd name="T13" fmla="*/ 0 h 118"/>
                  <a:gd name="T14" fmla="*/ 0 w 99"/>
                  <a:gd name="T15" fmla="*/ 0 h 118"/>
                  <a:gd name="T16" fmla="*/ 0 w 99"/>
                  <a:gd name="T17" fmla="*/ 0 h 118"/>
                  <a:gd name="T18" fmla="*/ 0 w 99"/>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118"/>
                  <a:gd name="T32" fmla="*/ 99 w 99"/>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118">
                    <a:moveTo>
                      <a:pt x="27" y="71"/>
                    </a:moveTo>
                    <a:lnTo>
                      <a:pt x="0" y="56"/>
                    </a:lnTo>
                    <a:lnTo>
                      <a:pt x="43" y="118"/>
                    </a:lnTo>
                    <a:lnTo>
                      <a:pt x="99" y="76"/>
                    </a:lnTo>
                    <a:lnTo>
                      <a:pt x="55" y="15"/>
                    </a:lnTo>
                    <a:lnTo>
                      <a:pt x="27" y="0"/>
                    </a:lnTo>
                    <a:lnTo>
                      <a:pt x="55" y="15"/>
                    </a:lnTo>
                    <a:lnTo>
                      <a:pt x="44" y="0"/>
                    </a:lnTo>
                    <a:lnTo>
                      <a:pt x="27" y="0"/>
                    </a:lnTo>
                    <a:lnTo>
                      <a:pt x="27"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82" name="Freeform 981"/>
              <p:cNvSpPr>
                <a:spLocks/>
              </p:cNvSpPr>
              <p:nvPr/>
            </p:nvSpPr>
            <p:spPr bwMode="auto">
              <a:xfrm>
                <a:off x="5442" y="123"/>
                <a:ext cx="6" cy="6"/>
              </a:xfrm>
              <a:custGeom>
                <a:avLst/>
                <a:gdLst>
                  <a:gd name="T0" fmla="*/ 0 w 108"/>
                  <a:gd name="T1" fmla="*/ 0 h 71"/>
                  <a:gd name="T2" fmla="*/ 0 w 108"/>
                  <a:gd name="T3" fmla="*/ 0 h 71"/>
                  <a:gd name="T4" fmla="*/ 0 w 108"/>
                  <a:gd name="T5" fmla="*/ 0 h 71"/>
                  <a:gd name="T6" fmla="*/ 0 w 108"/>
                  <a:gd name="T7" fmla="*/ 0 h 71"/>
                  <a:gd name="T8" fmla="*/ 0 w 108"/>
                  <a:gd name="T9" fmla="*/ 0 h 71"/>
                  <a:gd name="T10" fmla="*/ 0 w 108"/>
                  <a:gd name="T11" fmla="*/ 0 h 71"/>
                  <a:gd name="T12" fmla="*/ 0 w 108"/>
                  <a:gd name="T13" fmla="*/ 0 h 71"/>
                  <a:gd name="T14" fmla="*/ 0 w 108"/>
                  <a:gd name="T15" fmla="*/ 0 h 71"/>
                  <a:gd name="T16" fmla="*/ 0 w 108"/>
                  <a:gd name="T17" fmla="*/ 0 h 71"/>
                  <a:gd name="T18" fmla="*/ 0 w 108"/>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71"/>
                  <a:gd name="T32" fmla="*/ 108 w 108"/>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71">
                    <a:moveTo>
                      <a:pt x="0" y="69"/>
                    </a:moveTo>
                    <a:lnTo>
                      <a:pt x="11" y="71"/>
                    </a:lnTo>
                    <a:lnTo>
                      <a:pt x="108" y="71"/>
                    </a:lnTo>
                    <a:lnTo>
                      <a:pt x="108" y="0"/>
                    </a:lnTo>
                    <a:lnTo>
                      <a:pt x="11" y="0"/>
                    </a:lnTo>
                    <a:lnTo>
                      <a:pt x="22" y="2"/>
                    </a:lnTo>
                    <a:lnTo>
                      <a:pt x="0" y="69"/>
                    </a:lnTo>
                    <a:lnTo>
                      <a:pt x="5" y="71"/>
                    </a:lnTo>
                    <a:lnTo>
                      <a:pt x="11" y="71"/>
                    </a:lnTo>
                    <a:lnTo>
                      <a:pt x="0"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83" name="Freeform 982"/>
              <p:cNvSpPr>
                <a:spLocks/>
              </p:cNvSpPr>
              <p:nvPr/>
            </p:nvSpPr>
            <p:spPr bwMode="auto">
              <a:xfrm>
                <a:off x="5436" y="121"/>
                <a:ext cx="7" cy="8"/>
              </a:xfrm>
              <a:custGeom>
                <a:avLst/>
                <a:gdLst>
                  <a:gd name="T0" fmla="*/ 0 w 122"/>
                  <a:gd name="T1" fmla="*/ 0 h 92"/>
                  <a:gd name="T2" fmla="*/ 0 w 122"/>
                  <a:gd name="T3" fmla="*/ 0 h 92"/>
                  <a:gd name="T4" fmla="*/ 0 w 122"/>
                  <a:gd name="T5" fmla="*/ 0 h 92"/>
                  <a:gd name="T6" fmla="*/ 0 w 122"/>
                  <a:gd name="T7" fmla="*/ 0 h 92"/>
                  <a:gd name="T8" fmla="*/ 0 w 122"/>
                  <a:gd name="T9" fmla="*/ 0 h 92"/>
                  <a:gd name="T10" fmla="*/ 0 w 122"/>
                  <a:gd name="T11" fmla="*/ 0 h 92"/>
                  <a:gd name="T12" fmla="*/ 0 w 122"/>
                  <a:gd name="T13" fmla="*/ 0 h 92"/>
                  <a:gd name="T14" fmla="*/ 0 w 122"/>
                  <a:gd name="T15" fmla="*/ 0 h 92"/>
                  <a:gd name="T16" fmla="*/ 0 w 122"/>
                  <a:gd name="T17" fmla="*/ 0 h 92"/>
                  <a:gd name="T18" fmla="*/ 0 w 122"/>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92"/>
                  <a:gd name="T32" fmla="*/ 122 w 122"/>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92">
                    <a:moveTo>
                      <a:pt x="7" y="26"/>
                    </a:moveTo>
                    <a:lnTo>
                      <a:pt x="29" y="68"/>
                    </a:lnTo>
                    <a:lnTo>
                      <a:pt x="100" y="92"/>
                    </a:lnTo>
                    <a:lnTo>
                      <a:pt x="122" y="25"/>
                    </a:lnTo>
                    <a:lnTo>
                      <a:pt x="51" y="0"/>
                    </a:lnTo>
                    <a:lnTo>
                      <a:pt x="74" y="42"/>
                    </a:lnTo>
                    <a:lnTo>
                      <a:pt x="7" y="26"/>
                    </a:lnTo>
                    <a:lnTo>
                      <a:pt x="0" y="58"/>
                    </a:lnTo>
                    <a:lnTo>
                      <a:pt x="29" y="68"/>
                    </a:lnTo>
                    <a:lnTo>
                      <a:pt x="7" y="2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84" name="Freeform 983"/>
              <p:cNvSpPr>
                <a:spLocks/>
              </p:cNvSpPr>
              <p:nvPr/>
            </p:nvSpPr>
            <p:spPr bwMode="auto">
              <a:xfrm>
                <a:off x="5437" y="117"/>
                <a:ext cx="4" cy="7"/>
              </a:xfrm>
              <a:custGeom>
                <a:avLst/>
                <a:gdLst>
                  <a:gd name="T0" fmla="*/ 0 w 83"/>
                  <a:gd name="T1" fmla="*/ 0 h 82"/>
                  <a:gd name="T2" fmla="*/ 0 w 83"/>
                  <a:gd name="T3" fmla="*/ 0 h 82"/>
                  <a:gd name="T4" fmla="*/ 0 w 83"/>
                  <a:gd name="T5" fmla="*/ 0 h 82"/>
                  <a:gd name="T6" fmla="*/ 0 w 83"/>
                  <a:gd name="T7" fmla="*/ 0 h 82"/>
                  <a:gd name="T8" fmla="*/ 0 w 83"/>
                  <a:gd name="T9" fmla="*/ 0 h 82"/>
                  <a:gd name="T10" fmla="*/ 0 w 83"/>
                  <a:gd name="T11" fmla="*/ 0 h 82"/>
                  <a:gd name="T12" fmla="*/ 0 w 83"/>
                  <a:gd name="T13" fmla="*/ 0 h 82"/>
                  <a:gd name="T14" fmla="*/ 0 w 83"/>
                  <a:gd name="T15" fmla="*/ 0 h 82"/>
                  <a:gd name="T16" fmla="*/ 0 w 83"/>
                  <a:gd name="T17" fmla="*/ 0 h 82"/>
                  <a:gd name="T18" fmla="*/ 0 w 8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2"/>
                  <a:gd name="T32" fmla="*/ 83 w 83"/>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2">
                    <a:moveTo>
                      <a:pt x="32" y="67"/>
                    </a:moveTo>
                    <a:lnTo>
                      <a:pt x="9" y="25"/>
                    </a:lnTo>
                    <a:lnTo>
                      <a:pt x="0" y="66"/>
                    </a:lnTo>
                    <a:lnTo>
                      <a:pt x="67" y="82"/>
                    </a:lnTo>
                    <a:lnTo>
                      <a:pt x="75" y="41"/>
                    </a:lnTo>
                    <a:lnTo>
                      <a:pt x="51" y="0"/>
                    </a:lnTo>
                    <a:lnTo>
                      <a:pt x="75" y="41"/>
                    </a:lnTo>
                    <a:lnTo>
                      <a:pt x="83" y="8"/>
                    </a:lnTo>
                    <a:lnTo>
                      <a:pt x="51" y="0"/>
                    </a:lnTo>
                    <a:lnTo>
                      <a:pt x="32"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85" name="Freeform 984"/>
              <p:cNvSpPr>
                <a:spLocks/>
              </p:cNvSpPr>
              <p:nvPr/>
            </p:nvSpPr>
            <p:spPr bwMode="auto">
              <a:xfrm>
                <a:off x="5430" y="112"/>
                <a:ext cx="10" cy="11"/>
              </a:xfrm>
              <a:custGeom>
                <a:avLst/>
                <a:gdLst>
                  <a:gd name="T0" fmla="*/ 0 w 178"/>
                  <a:gd name="T1" fmla="*/ 0 h 116"/>
                  <a:gd name="T2" fmla="*/ 0 w 178"/>
                  <a:gd name="T3" fmla="*/ 0 h 116"/>
                  <a:gd name="T4" fmla="*/ 0 w 178"/>
                  <a:gd name="T5" fmla="*/ 0 h 116"/>
                  <a:gd name="T6" fmla="*/ 0 w 178"/>
                  <a:gd name="T7" fmla="*/ 0 h 116"/>
                  <a:gd name="T8" fmla="*/ 0 w 178"/>
                  <a:gd name="T9" fmla="*/ 0 h 116"/>
                  <a:gd name="T10" fmla="*/ 0 w 178"/>
                  <a:gd name="T11" fmla="*/ 0 h 116"/>
                  <a:gd name="T12" fmla="*/ 0 60000 65536"/>
                  <a:gd name="T13" fmla="*/ 0 60000 65536"/>
                  <a:gd name="T14" fmla="*/ 0 60000 65536"/>
                  <a:gd name="T15" fmla="*/ 0 60000 65536"/>
                  <a:gd name="T16" fmla="*/ 0 60000 65536"/>
                  <a:gd name="T17" fmla="*/ 0 60000 65536"/>
                  <a:gd name="T18" fmla="*/ 0 w 178"/>
                  <a:gd name="T19" fmla="*/ 0 h 116"/>
                  <a:gd name="T20" fmla="*/ 178 w 178"/>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78" h="116">
                    <a:moveTo>
                      <a:pt x="10" y="34"/>
                    </a:moveTo>
                    <a:lnTo>
                      <a:pt x="0" y="67"/>
                    </a:lnTo>
                    <a:lnTo>
                      <a:pt x="159" y="116"/>
                    </a:lnTo>
                    <a:lnTo>
                      <a:pt x="178" y="49"/>
                    </a:lnTo>
                    <a:lnTo>
                      <a:pt x="20" y="0"/>
                    </a:lnTo>
                    <a:lnTo>
                      <a:pt x="10"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86" name="Freeform 985"/>
              <p:cNvSpPr>
                <a:spLocks/>
              </p:cNvSpPr>
              <p:nvPr/>
            </p:nvSpPr>
            <p:spPr bwMode="auto">
              <a:xfrm>
                <a:off x="5410" y="110"/>
                <a:ext cx="20" cy="10"/>
              </a:xfrm>
              <a:custGeom>
                <a:avLst/>
                <a:gdLst>
                  <a:gd name="T0" fmla="*/ 0 w 359"/>
                  <a:gd name="T1" fmla="*/ 0 h 105"/>
                  <a:gd name="T2" fmla="*/ 0 w 359"/>
                  <a:gd name="T3" fmla="*/ 0 h 105"/>
                  <a:gd name="T4" fmla="*/ 0 w 359"/>
                  <a:gd name="T5" fmla="*/ 0 h 105"/>
                  <a:gd name="T6" fmla="*/ 0 w 359"/>
                  <a:gd name="T7" fmla="*/ 0 h 105"/>
                  <a:gd name="T8" fmla="*/ 0 w 359"/>
                  <a:gd name="T9" fmla="*/ 0 h 105"/>
                  <a:gd name="T10" fmla="*/ 0 w 359"/>
                  <a:gd name="T11" fmla="*/ 0 h 105"/>
                  <a:gd name="T12" fmla="*/ 0 w 359"/>
                  <a:gd name="T13" fmla="*/ 0 h 105"/>
                  <a:gd name="T14" fmla="*/ 0 w 359"/>
                  <a:gd name="T15" fmla="*/ 0 h 105"/>
                  <a:gd name="T16" fmla="*/ 0 w 359"/>
                  <a:gd name="T17" fmla="*/ 0 h 105"/>
                  <a:gd name="T18" fmla="*/ 0 w 359"/>
                  <a:gd name="T19" fmla="*/ 0 h 105"/>
                  <a:gd name="T20" fmla="*/ 0 w 359"/>
                  <a:gd name="T21" fmla="*/ 0 h 105"/>
                  <a:gd name="T22" fmla="*/ 0 w 359"/>
                  <a:gd name="T23" fmla="*/ 0 h 105"/>
                  <a:gd name="T24" fmla="*/ 0 w 359"/>
                  <a:gd name="T25" fmla="*/ 0 h 105"/>
                  <a:gd name="T26" fmla="*/ 0 w 359"/>
                  <a:gd name="T27" fmla="*/ 0 h 105"/>
                  <a:gd name="T28" fmla="*/ 0 w 359"/>
                  <a:gd name="T29" fmla="*/ 0 h 105"/>
                  <a:gd name="T30" fmla="*/ 0 w 359"/>
                  <a:gd name="T31" fmla="*/ 0 h 105"/>
                  <a:gd name="T32" fmla="*/ 0 w 359"/>
                  <a:gd name="T33" fmla="*/ 0 h 105"/>
                  <a:gd name="T34" fmla="*/ 0 w 359"/>
                  <a:gd name="T35" fmla="*/ 0 h 105"/>
                  <a:gd name="T36" fmla="*/ 0 w 359"/>
                  <a:gd name="T37" fmla="*/ 0 h 105"/>
                  <a:gd name="T38" fmla="*/ 0 w 359"/>
                  <a:gd name="T39" fmla="*/ 0 h 105"/>
                  <a:gd name="T40" fmla="*/ 0 w 359"/>
                  <a:gd name="T41" fmla="*/ 0 h 105"/>
                  <a:gd name="T42" fmla="*/ 0 w 359"/>
                  <a:gd name="T43" fmla="*/ 0 h 105"/>
                  <a:gd name="T44" fmla="*/ 0 w 359"/>
                  <a:gd name="T45" fmla="*/ 0 h 105"/>
                  <a:gd name="T46" fmla="*/ 0 w 359"/>
                  <a:gd name="T47" fmla="*/ 0 h 105"/>
                  <a:gd name="T48" fmla="*/ 0 w 359"/>
                  <a:gd name="T49" fmla="*/ 0 h 105"/>
                  <a:gd name="T50" fmla="*/ 0 w 359"/>
                  <a:gd name="T51" fmla="*/ 0 h 105"/>
                  <a:gd name="T52" fmla="*/ 0 w 359"/>
                  <a:gd name="T53" fmla="*/ 0 h 105"/>
                  <a:gd name="T54" fmla="*/ 0 w 359"/>
                  <a:gd name="T55" fmla="*/ 0 h 105"/>
                  <a:gd name="T56" fmla="*/ 0 w 359"/>
                  <a:gd name="T57" fmla="*/ 0 h 105"/>
                  <a:gd name="T58" fmla="*/ 0 w 359"/>
                  <a:gd name="T59" fmla="*/ 0 h 105"/>
                  <a:gd name="T60" fmla="*/ 0 w 359"/>
                  <a:gd name="T61" fmla="*/ 0 h 105"/>
                  <a:gd name="T62" fmla="*/ 0 w 359"/>
                  <a:gd name="T63" fmla="*/ 0 h 105"/>
                  <a:gd name="T64" fmla="*/ 0 w 359"/>
                  <a:gd name="T65" fmla="*/ 0 h 105"/>
                  <a:gd name="T66" fmla="*/ 0 w 359"/>
                  <a:gd name="T67" fmla="*/ 0 h 105"/>
                  <a:gd name="T68" fmla="*/ 0 w 359"/>
                  <a:gd name="T69" fmla="*/ 0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105"/>
                  <a:gd name="T107" fmla="*/ 359 w 359"/>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105">
                    <a:moveTo>
                      <a:pt x="12" y="0"/>
                    </a:moveTo>
                    <a:lnTo>
                      <a:pt x="4" y="14"/>
                    </a:lnTo>
                    <a:lnTo>
                      <a:pt x="0" y="32"/>
                    </a:lnTo>
                    <a:lnTo>
                      <a:pt x="4" y="53"/>
                    </a:lnTo>
                    <a:lnTo>
                      <a:pt x="11" y="66"/>
                    </a:lnTo>
                    <a:lnTo>
                      <a:pt x="19" y="74"/>
                    </a:lnTo>
                    <a:lnTo>
                      <a:pt x="26" y="79"/>
                    </a:lnTo>
                    <a:lnTo>
                      <a:pt x="34" y="83"/>
                    </a:lnTo>
                    <a:lnTo>
                      <a:pt x="43" y="88"/>
                    </a:lnTo>
                    <a:lnTo>
                      <a:pt x="61" y="94"/>
                    </a:lnTo>
                    <a:lnTo>
                      <a:pt x="83" y="98"/>
                    </a:lnTo>
                    <a:lnTo>
                      <a:pt x="111" y="101"/>
                    </a:lnTo>
                    <a:lnTo>
                      <a:pt x="145" y="104"/>
                    </a:lnTo>
                    <a:lnTo>
                      <a:pt x="185" y="105"/>
                    </a:lnTo>
                    <a:lnTo>
                      <a:pt x="234" y="104"/>
                    </a:lnTo>
                    <a:lnTo>
                      <a:pt x="292" y="100"/>
                    </a:lnTo>
                    <a:lnTo>
                      <a:pt x="359" y="96"/>
                    </a:lnTo>
                    <a:lnTo>
                      <a:pt x="353" y="25"/>
                    </a:lnTo>
                    <a:lnTo>
                      <a:pt x="288" y="30"/>
                    </a:lnTo>
                    <a:lnTo>
                      <a:pt x="232" y="33"/>
                    </a:lnTo>
                    <a:lnTo>
                      <a:pt x="185" y="33"/>
                    </a:lnTo>
                    <a:lnTo>
                      <a:pt x="147" y="33"/>
                    </a:lnTo>
                    <a:lnTo>
                      <a:pt x="117" y="31"/>
                    </a:lnTo>
                    <a:lnTo>
                      <a:pt x="94" y="28"/>
                    </a:lnTo>
                    <a:lnTo>
                      <a:pt x="77" y="25"/>
                    </a:lnTo>
                    <a:lnTo>
                      <a:pt x="66" y="20"/>
                    </a:lnTo>
                    <a:lnTo>
                      <a:pt x="64" y="20"/>
                    </a:lnTo>
                    <a:lnTo>
                      <a:pt x="63" y="19"/>
                    </a:lnTo>
                    <a:lnTo>
                      <a:pt x="66" y="22"/>
                    </a:lnTo>
                    <a:lnTo>
                      <a:pt x="67" y="25"/>
                    </a:lnTo>
                    <a:lnTo>
                      <a:pt x="69" y="36"/>
                    </a:lnTo>
                    <a:lnTo>
                      <a:pt x="68" y="40"/>
                    </a:lnTo>
                    <a:lnTo>
                      <a:pt x="63" y="48"/>
                    </a:lnTo>
                    <a:lnTo>
                      <a:pt x="1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87" name="Freeform 986"/>
              <p:cNvSpPr>
                <a:spLocks/>
              </p:cNvSpPr>
              <p:nvPr/>
            </p:nvSpPr>
            <p:spPr bwMode="auto">
              <a:xfrm>
                <a:off x="5404" y="109"/>
                <a:ext cx="9" cy="8"/>
              </a:xfrm>
              <a:custGeom>
                <a:avLst/>
                <a:gdLst>
                  <a:gd name="T0" fmla="*/ 0 w 157"/>
                  <a:gd name="T1" fmla="*/ 0 h 85"/>
                  <a:gd name="T2" fmla="*/ 0 w 157"/>
                  <a:gd name="T3" fmla="*/ 0 h 85"/>
                  <a:gd name="T4" fmla="*/ 0 w 157"/>
                  <a:gd name="T5" fmla="*/ 0 h 85"/>
                  <a:gd name="T6" fmla="*/ 0 w 157"/>
                  <a:gd name="T7" fmla="*/ 0 h 85"/>
                  <a:gd name="T8" fmla="*/ 0 w 157"/>
                  <a:gd name="T9" fmla="*/ 0 h 85"/>
                  <a:gd name="T10" fmla="*/ 0 w 157"/>
                  <a:gd name="T11" fmla="*/ 0 h 85"/>
                  <a:gd name="T12" fmla="*/ 0 w 157"/>
                  <a:gd name="T13" fmla="*/ 0 h 85"/>
                  <a:gd name="T14" fmla="*/ 0 w 157"/>
                  <a:gd name="T15" fmla="*/ 0 h 85"/>
                  <a:gd name="T16" fmla="*/ 0 w 157"/>
                  <a:gd name="T17" fmla="*/ 0 h 85"/>
                  <a:gd name="T18" fmla="*/ 0 w 15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85"/>
                  <a:gd name="T32" fmla="*/ 157 w 15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85">
                    <a:moveTo>
                      <a:pt x="0" y="76"/>
                    </a:moveTo>
                    <a:lnTo>
                      <a:pt x="24" y="84"/>
                    </a:lnTo>
                    <a:lnTo>
                      <a:pt x="157" y="71"/>
                    </a:lnTo>
                    <a:lnTo>
                      <a:pt x="151" y="0"/>
                    </a:lnTo>
                    <a:lnTo>
                      <a:pt x="18" y="12"/>
                    </a:lnTo>
                    <a:lnTo>
                      <a:pt x="43" y="21"/>
                    </a:lnTo>
                    <a:lnTo>
                      <a:pt x="0" y="76"/>
                    </a:lnTo>
                    <a:lnTo>
                      <a:pt x="11" y="85"/>
                    </a:lnTo>
                    <a:lnTo>
                      <a:pt x="24" y="84"/>
                    </a:lnTo>
                    <a:lnTo>
                      <a:pt x="0" y="7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88" name="Freeform 987"/>
              <p:cNvSpPr>
                <a:spLocks/>
              </p:cNvSpPr>
              <p:nvPr/>
            </p:nvSpPr>
            <p:spPr bwMode="auto">
              <a:xfrm>
                <a:off x="5402" y="108"/>
                <a:ext cx="4" cy="8"/>
              </a:xfrm>
              <a:custGeom>
                <a:avLst/>
                <a:gdLst>
                  <a:gd name="T0" fmla="*/ 0 w 78"/>
                  <a:gd name="T1" fmla="*/ 0 h 86"/>
                  <a:gd name="T2" fmla="*/ 0 w 78"/>
                  <a:gd name="T3" fmla="*/ 0 h 86"/>
                  <a:gd name="T4" fmla="*/ 0 w 78"/>
                  <a:gd name="T5" fmla="*/ 0 h 86"/>
                  <a:gd name="T6" fmla="*/ 0 w 78"/>
                  <a:gd name="T7" fmla="*/ 0 h 86"/>
                  <a:gd name="T8" fmla="*/ 0 w 78"/>
                  <a:gd name="T9" fmla="*/ 0 h 86"/>
                  <a:gd name="T10" fmla="*/ 0 w 78"/>
                  <a:gd name="T11" fmla="*/ 0 h 86"/>
                  <a:gd name="T12" fmla="*/ 0 w 78"/>
                  <a:gd name="T13" fmla="*/ 0 h 86"/>
                  <a:gd name="T14" fmla="*/ 0 w 78"/>
                  <a:gd name="T15" fmla="*/ 0 h 86"/>
                  <a:gd name="T16" fmla="*/ 0 w 78"/>
                  <a:gd name="T17" fmla="*/ 0 h 86"/>
                  <a:gd name="T18" fmla="*/ 0 w 7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6"/>
                  <a:gd name="T32" fmla="*/ 78 w 7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6">
                    <a:moveTo>
                      <a:pt x="1" y="58"/>
                    </a:moveTo>
                    <a:lnTo>
                      <a:pt x="0" y="57"/>
                    </a:lnTo>
                    <a:lnTo>
                      <a:pt x="35" y="86"/>
                    </a:lnTo>
                    <a:lnTo>
                      <a:pt x="78" y="31"/>
                    </a:lnTo>
                    <a:lnTo>
                      <a:pt x="43" y="2"/>
                    </a:lnTo>
                    <a:lnTo>
                      <a:pt x="41" y="0"/>
                    </a:lnTo>
                    <a:lnTo>
                      <a:pt x="43" y="2"/>
                    </a:lnTo>
                    <a:lnTo>
                      <a:pt x="42" y="1"/>
                    </a:lnTo>
                    <a:lnTo>
                      <a:pt x="41" y="0"/>
                    </a:lnTo>
                    <a:lnTo>
                      <a:pt x="1" y="5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89" name="Freeform 988"/>
              <p:cNvSpPr>
                <a:spLocks/>
              </p:cNvSpPr>
              <p:nvPr/>
            </p:nvSpPr>
            <p:spPr bwMode="auto">
              <a:xfrm>
                <a:off x="5398" y="104"/>
                <a:ext cx="6" cy="9"/>
              </a:xfrm>
              <a:custGeom>
                <a:avLst/>
                <a:gdLst>
                  <a:gd name="T0" fmla="*/ 0 w 110"/>
                  <a:gd name="T1" fmla="*/ 0 h 106"/>
                  <a:gd name="T2" fmla="*/ 0 w 110"/>
                  <a:gd name="T3" fmla="*/ 0 h 106"/>
                  <a:gd name="T4" fmla="*/ 0 w 110"/>
                  <a:gd name="T5" fmla="*/ 0 h 106"/>
                  <a:gd name="T6" fmla="*/ 0 w 110"/>
                  <a:gd name="T7" fmla="*/ 0 h 106"/>
                  <a:gd name="T8" fmla="*/ 0 w 110"/>
                  <a:gd name="T9" fmla="*/ 0 h 106"/>
                  <a:gd name="T10" fmla="*/ 0 w 110"/>
                  <a:gd name="T11" fmla="*/ 0 h 106"/>
                  <a:gd name="T12" fmla="*/ 0 60000 65536"/>
                  <a:gd name="T13" fmla="*/ 0 60000 65536"/>
                  <a:gd name="T14" fmla="*/ 0 60000 65536"/>
                  <a:gd name="T15" fmla="*/ 0 60000 65536"/>
                  <a:gd name="T16" fmla="*/ 0 60000 65536"/>
                  <a:gd name="T17" fmla="*/ 0 60000 65536"/>
                  <a:gd name="T18" fmla="*/ 0 w 110"/>
                  <a:gd name="T19" fmla="*/ 0 h 106"/>
                  <a:gd name="T20" fmla="*/ 110 w 110"/>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10" h="106">
                    <a:moveTo>
                      <a:pt x="19" y="28"/>
                    </a:moveTo>
                    <a:lnTo>
                      <a:pt x="0" y="58"/>
                    </a:lnTo>
                    <a:lnTo>
                      <a:pt x="70" y="106"/>
                    </a:lnTo>
                    <a:lnTo>
                      <a:pt x="110" y="48"/>
                    </a:lnTo>
                    <a:lnTo>
                      <a:pt x="39" y="0"/>
                    </a:lnTo>
                    <a:lnTo>
                      <a:pt x="19" y="2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90" name="Freeform 989"/>
              <p:cNvSpPr>
                <a:spLocks/>
              </p:cNvSpPr>
              <p:nvPr/>
            </p:nvSpPr>
            <p:spPr bwMode="auto">
              <a:xfrm>
                <a:off x="5391" y="102"/>
                <a:ext cx="9" cy="7"/>
              </a:xfrm>
              <a:custGeom>
                <a:avLst/>
                <a:gdLst>
                  <a:gd name="T0" fmla="*/ 0 w 167"/>
                  <a:gd name="T1" fmla="*/ 0 h 81"/>
                  <a:gd name="T2" fmla="*/ 0 w 167"/>
                  <a:gd name="T3" fmla="*/ 0 h 81"/>
                  <a:gd name="T4" fmla="*/ 0 w 167"/>
                  <a:gd name="T5" fmla="*/ 0 h 81"/>
                  <a:gd name="T6" fmla="*/ 0 w 167"/>
                  <a:gd name="T7" fmla="*/ 0 h 81"/>
                  <a:gd name="T8" fmla="*/ 0 w 167"/>
                  <a:gd name="T9" fmla="*/ 0 h 81"/>
                  <a:gd name="T10" fmla="*/ 0 w 167"/>
                  <a:gd name="T11" fmla="*/ 0 h 81"/>
                  <a:gd name="T12" fmla="*/ 0 w 167"/>
                  <a:gd name="T13" fmla="*/ 0 h 81"/>
                  <a:gd name="T14" fmla="*/ 0 w 167"/>
                  <a:gd name="T15" fmla="*/ 0 h 81"/>
                  <a:gd name="T16" fmla="*/ 0 w 167"/>
                  <a:gd name="T17" fmla="*/ 0 h 81"/>
                  <a:gd name="T18" fmla="*/ 0 w 167"/>
                  <a:gd name="T19" fmla="*/ 0 h 81"/>
                  <a:gd name="T20" fmla="*/ 0 w 167"/>
                  <a:gd name="T21" fmla="*/ 0 h 81"/>
                  <a:gd name="T22" fmla="*/ 0 w 167"/>
                  <a:gd name="T23" fmla="*/ 0 h 81"/>
                  <a:gd name="T24" fmla="*/ 0 w 167"/>
                  <a:gd name="T25" fmla="*/ 0 h 81"/>
                  <a:gd name="T26" fmla="*/ 0 w 167"/>
                  <a:gd name="T27" fmla="*/ 0 h 81"/>
                  <a:gd name="T28" fmla="*/ 0 w 167"/>
                  <a:gd name="T29" fmla="*/ 0 h 81"/>
                  <a:gd name="T30" fmla="*/ 0 w 167"/>
                  <a:gd name="T31" fmla="*/ 0 h 81"/>
                  <a:gd name="T32" fmla="*/ 0 w 167"/>
                  <a:gd name="T33" fmla="*/ 0 h 81"/>
                  <a:gd name="T34" fmla="*/ 0 w 167"/>
                  <a:gd name="T35" fmla="*/ 0 h 81"/>
                  <a:gd name="T36" fmla="*/ 0 w 167"/>
                  <a:gd name="T37" fmla="*/ 0 h 81"/>
                  <a:gd name="T38" fmla="*/ 0 w 167"/>
                  <a:gd name="T39" fmla="*/ 0 h 81"/>
                  <a:gd name="T40" fmla="*/ 0 w 167"/>
                  <a:gd name="T41" fmla="*/ 0 h 81"/>
                  <a:gd name="T42" fmla="*/ 0 w 167"/>
                  <a:gd name="T43" fmla="*/ 0 h 81"/>
                  <a:gd name="T44" fmla="*/ 0 w 167"/>
                  <a:gd name="T45" fmla="*/ 0 h 81"/>
                  <a:gd name="T46" fmla="*/ 0 w 167"/>
                  <a:gd name="T47" fmla="*/ 0 h 81"/>
                  <a:gd name="T48" fmla="*/ 0 w 167"/>
                  <a:gd name="T49" fmla="*/ 0 h 81"/>
                  <a:gd name="T50" fmla="*/ 0 w 167"/>
                  <a:gd name="T51" fmla="*/ 0 h 81"/>
                  <a:gd name="T52" fmla="*/ 0 w 167"/>
                  <a:gd name="T53" fmla="*/ 0 h 81"/>
                  <a:gd name="T54" fmla="*/ 0 w 167"/>
                  <a:gd name="T55" fmla="*/ 0 h 81"/>
                  <a:gd name="T56" fmla="*/ 0 w 167"/>
                  <a:gd name="T57" fmla="*/ 0 h 81"/>
                  <a:gd name="T58" fmla="*/ 0 w 167"/>
                  <a:gd name="T59" fmla="*/ 0 h 81"/>
                  <a:gd name="T60" fmla="*/ 0 w 167"/>
                  <a:gd name="T61" fmla="*/ 0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7"/>
                  <a:gd name="T94" fmla="*/ 0 h 81"/>
                  <a:gd name="T95" fmla="*/ 167 w 167"/>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7" h="81">
                    <a:moveTo>
                      <a:pt x="67" y="75"/>
                    </a:moveTo>
                    <a:lnTo>
                      <a:pt x="66" y="81"/>
                    </a:lnTo>
                    <a:lnTo>
                      <a:pt x="67" y="77"/>
                    </a:lnTo>
                    <a:lnTo>
                      <a:pt x="67" y="78"/>
                    </a:lnTo>
                    <a:lnTo>
                      <a:pt x="68" y="77"/>
                    </a:lnTo>
                    <a:lnTo>
                      <a:pt x="70" y="76"/>
                    </a:lnTo>
                    <a:lnTo>
                      <a:pt x="72" y="74"/>
                    </a:lnTo>
                    <a:lnTo>
                      <a:pt x="77" y="73"/>
                    </a:lnTo>
                    <a:lnTo>
                      <a:pt x="83" y="72"/>
                    </a:lnTo>
                    <a:lnTo>
                      <a:pt x="91" y="71"/>
                    </a:lnTo>
                    <a:lnTo>
                      <a:pt x="101" y="71"/>
                    </a:lnTo>
                    <a:lnTo>
                      <a:pt x="115" y="72"/>
                    </a:lnTo>
                    <a:lnTo>
                      <a:pt x="130" y="75"/>
                    </a:lnTo>
                    <a:lnTo>
                      <a:pt x="148" y="80"/>
                    </a:lnTo>
                    <a:lnTo>
                      <a:pt x="167" y="11"/>
                    </a:lnTo>
                    <a:lnTo>
                      <a:pt x="144" y="6"/>
                    </a:lnTo>
                    <a:lnTo>
                      <a:pt x="123" y="2"/>
                    </a:lnTo>
                    <a:lnTo>
                      <a:pt x="105" y="0"/>
                    </a:lnTo>
                    <a:lnTo>
                      <a:pt x="88" y="0"/>
                    </a:lnTo>
                    <a:lnTo>
                      <a:pt x="72" y="2"/>
                    </a:lnTo>
                    <a:lnTo>
                      <a:pt x="59" y="5"/>
                    </a:lnTo>
                    <a:lnTo>
                      <a:pt x="46" y="9"/>
                    </a:lnTo>
                    <a:lnTo>
                      <a:pt x="35" y="14"/>
                    </a:lnTo>
                    <a:lnTo>
                      <a:pt x="26" y="22"/>
                    </a:lnTo>
                    <a:lnTo>
                      <a:pt x="17" y="29"/>
                    </a:lnTo>
                    <a:lnTo>
                      <a:pt x="11" y="37"/>
                    </a:lnTo>
                    <a:lnTo>
                      <a:pt x="6" y="45"/>
                    </a:lnTo>
                    <a:lnTo>
                      <a:pt x="2" y="55"/>
                    </a:lnTo>
                    <a:lnTo>
                      <a:pt x="0" y="65"/>
                    </a:lnTo>
                    <a:lnTo>
                      <a:pt x="67" y="7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91" name="Freeform 990"/>
              <p:cNvSpPr>
                <a:spLocks/>
              </p:cNvSpPr>
              <p:nvPr/>
            </p:nvSpPr>
            <p:spPr bwMode="auto">
              <a:xfrm>
                <a:off x="5391" y="106"/>
                <a:ext cx="5" cy="9"/>
              </a:xfrm>
              <a:custGeom>
                <a:avLst/>
                <a:gdLst>
                  <a:gd name="T0" fmla="*/ 0 w 89"/>
                  <a:gd name="T1" fmla="*/ 0 h 102"/>
                  <a:gd name="T2" fmla="*/ 0 w 89"/>
                  <a:gd name="T3" fmla="*/ 0 h 102"/>
                  <a:gd name="T4" fmla="*/ 0 w 89"/>
                  <a:gd name="T5" fmla="*/ 0 h 102"/>
                  <a:gd name="T6" fmla="*/ 0 w 89"/>
                  <a:gd name="T7" fmla="*/ 0 h 102"/>
                  <a:gd name="T8" fmla="*/ 0 w 89"/>
                  <a:gd name="T9" fmla="*/ 0 h 102"/>
                  <a:gd name="T10" fmla="*/ 0 w 89"/>
                  <a:gd name="T11" fmla="*/ 0 h 102"/>
                  <a:gd name="T12" fmla="*/ 0 w 89"/>
                  <a:gd name="T13" fmla="*/ 0 h 102"/>
                  <a:gd name="T14" fmla="*/ 0 w 89"/>
                  <a:gd name="T15" fmla="*/ 0 h 102"/>
                  <a:gd name="T16" fmla="*/ 0 w 89"/>
                  <a:gd name="T17" fmla="*/ 0 h 102"/>
                  <a:gd name="T18" fmla="*/ 0 w 89"/>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02"/>
                  <a:gd name="T32" fmla="*/ 89 w 8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02">
                    <a:moveTo>
                      <a:pt x="78" y="34"/>
                    </a:moveTo>
                    <a:lnTo>
                      <a:pt x="89" y="41"/>
                    </a:lnTo>
                    <a:lnTo>
                      <a:pt x="46" y="0"/>
                    </a:lnTo>
                    <a:lnTo>
                      <a:pt x="0" y="54"/>
                    </a:lnTo>
                    <a:lnTo>
                      <a:pt x="44" y="94"/>
                    </a:lnTo>
                    <a:lnTo>
                      <a:pt x="56" y="102"/>
                    </a:lnTo>
                    <a:lnTo>
                      <a:pt x="44" y="94"/>
                    </a:lnTo>
                    <a:lnTo>
                      <a:pt x="49" y="100"/>
                    </a:lnTo>
                    <a:lnTo>
                      <a:pt x="56" y="102"/>
                    </a:lnTo>
                    <a:lnTo>
                      <a:pt x="78"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92" name="Freeform 991"/>
              <p:cNvSpPr>
                <a:spLocks/>
              </p:cNvSpPr>
              <p:nvPr/>
            </p:nvSpPr>
            <p:spPr bwMode="auto">
              <a:xfrm>
                <a:off x="5394" y="109"/>
                <a:ext cx="7" cy="9"/>
              </a:xfrm>
              <a:custGeom>
                <a:avLst/>
                <a:gdLst>
                  <a:gd name="T0" fmla="*/ 0 w 125"/>
                  <a:gd name="T1" fmla="*/ 0 h 100"/>
                  <a:gd name="T2" fmla="*/ 0 w 125"/>
                  <a:gd name="T3" fmla="*/ 0 h 100"/>
                  <a:gd name="T4" fmla="*/ 0 w 125"/>
                  <a:gd name="T5" fmla="*/ 0 h 100"/>
                  <a:gd name="T6" fmla="*/ 0 w 125"/>
                  <a:gd name="T7" fmla="*/ 0 h 100"/>
                  <a:gd name="T8" fmla="*/ 0 w 125"/>
                  <a:gd name="T9" fmla="*/ 0 h 100"/>
                  <a:gd name="T10" fmla="*/ 0 w 125"/>
                  <a:gd name="T11" fmla="*/ 0 h 100"/>
                  <a:gd name="T12" fmla="*/ 0 w 125"/>
                  <a:gd name="T13" fmla="*/ 0 h 100"/>
                  <a:gd name="T14" fmla="*/ 0 w 125"/>
                  <a:gd name="T15" fmla="*/ 0 h 100"/>
                  <a:gd name="T16" fmla="*/ 0 w 125"/>
                  <a:gd name="T17" fmla="*/ 0 h 100"/>
                  <a:gd name="T18" fmla="*/ 0 w 125"/>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100"/>
                  <a:gd name="T32" fmla="*/ 125 w 125"/>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100">
                    <a:moveTo>
                      <a:pt x="125" y="36"/>
                    </a:moveTo>
                    <a:lnTo>
                      <a:pt x="118" y="32"/>
                    </a:lnTo>
                    <a:lnTo>
                      <a:pt x="22" y="0"/>
                    </a:lnTo>
                    <a:lnTo>
                      <a:pt x="0" y="68"/>
                    </a:lnTo>
                    <a:lnTo>
                      <a:pt x="98" y="100"/>
                    </a:lnTo>
                    <a:lnTo>
                      <a:pt x="91" y="98"/>
                    </a:lnTo>
                    <a:lnTo>
                      <a:pt x="125" y="36"/>
                    </a:lnTo>
                    <a:lnTo>
                      <a:pt x="122" y="33"/>
                    </a:lnTo>
                    <a:lnTo>
                      <a:pt x="118" y="32"/>
                    </a:lnTo>
                    <a:lnTo>
                      <a:pt x="125"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93" name="Freeform 992"/>
              <p:cNvSpPr>
                <a:spLocks/>
              </p:cNvSpPr>
              <p:nvPr/>
            </p:nvSpPr>
            <p:spPr bwMode="auto">
              <a:xfrm>
                <a:off x="5399" y="112"/>
                <a:ext cx="6" cy="10"/>
              </a:xfrm>
              <a:custGeom>
                <a:avLst/>
                <a:gdLst>
                  <a:gd name="T0" fmla="*/ 0 w 104"/>
                  <a:gd name="T1" fmla="*/ 0 h 102"/>
                  <a:gd name="T2" fmla="*/ 0 w 104"/>
                  <a:gd name="T3" fmla="*/ 0 h 102"/>
                  <a:gd name="T4" fmla="*/ 0 w 104"/>
                  <a:gd name="T5" fmla="*/ 0 h 102"/>
                  <a:gd name="T6" fmla="*/ 0 w 104"/>
                  <a:gd name="T7" fmla="*/ 0 h 102"/>
                  <a:gd name="T8" fmla="*/ 0 w 104"/>
                  <a:gd name="T9" fmla="*/ 0 h 102"/>
                  <a:gd name="T10" fmla="*/ 0 w 104"/>
                  <a:gd name="T11" fmla="*/ 0 h 102"/>
                  <a:gd name="T12" fmla="*/ 0 60000 65536"/>
                  <a:gd name="T13" fmla="*/ 0 60000 65536"/>
                  <a:gd name="T14" fmla="*/ 0 60000 65536"/>
                  <a:gd name="T15" fmla="*/ 0 60000 65536"/>
                  <a:gd name="T16" fmla="*/ 0 60000 65536"/>
                  <a:gd name="T17" fmla="*/ 0 60000 65536"/>
                  <a:gd name="T18" fmla="*/ 0 w 104"/>
                  <a:gd name="T19" fmla="*/ 0 h 102"/>
                  <a:gd name="T20" fmla="*/ 104 w 104"/>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04" h="102">
                    <a:moveTo>
                      <a:pt x="88" y="71"/>
                    </a:moveTo>
                    <a:lnTo>
                      <a:pt x="104" y="40"/>
                    </a:lnTo>
                    <a:lnTo>
                      <a:pt x="34" y="0"/>
                    </a:lnTo>
                    <a:lnTo>
                      <a:pt x="0" y="62"/>
                    </a:lnTo>
                    <a:lnTo>
                      <a:pt x="71" y="102"/>
                    </a:lnTo>
                    <a:lnTo>
                      <a:pt x="88"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94" name="Freeform 993"/>
              <p:cNvSpPr>
                <a:spLocks/>
              </p:cNvSpPr>
              <p:nvPr/>
            </p:nvSpPr>
            <p:spPr bwMode="auto">
              <a:xfrm>
                <a:off x="5404" y="114"/>
                <a:ext cx="8" cy="8"/>
              </a:xfrm>
              <a:custGeom>
                <a:avLst/>
                <a:gdLst>
                  <a:gd name="T0" fmla="*/ 0 w 131"/>
                  <a:gd name="T1" fmla="*/ 0 h 86"/>
                  <a:gd name="T2" fmla="*/ 0 w 131"/>
                  <a:gd name="T3" fmla="*/ 0 h 86"/>
                  <a:gd name="T4" fmla="*/ 0 w 131"/>
                  <a:gd name="T5" fmla="*/ 0 h 86"/>
                  <a:gd name="T6" fmla="*/ 0 w 131"/>
                  <a:gd name="T7" fmla="*/ 0 h 86"/>
                  <a:gd name="T8" fmla="*/ 0 w 131"/>
                  <a:gd name="T9" fmla="*/ 0 h 86"/>
                  <a:gd name="T10" fmla="*/ 0 w 131"/>
                  <a:gd name="T11" fmla="*/ 0 h 86"/>
                  <a:gd name="T12" fmla="*/ 0 w 131"/>
                  <a:gd name="T13" fmla="*/ 0 h 86"/>
                  <a:gd name="T14" fmla="*/ 0 w 131"/>
                  <a:gd name="T15" fmla="*/ 0 h 86"/>
                  <a:gd name="T16" fmla="*/ 0 w 131"/>
                  <a:gd name="T17" fmla="*/ 0 h 86"/>
                  <a:gd name="T18" fmla="*/ 0 w 131"/>
                  <a:gd name="T19" fmla="*/ 0 h 86"/>
                  <a:gd name="T20" fmla="*/ 0 w 131"/>
                  <a:gd name="T21" fmla="*/ 0 h 86"/>
                  <a:gd name="T22" fmla="*/ 0 w 131"/>
                  <a:gd name="T23" fmla="*/ 0 h 86"/>
                  <a:gd name="T24" fmla="*/ 0 w 131"/>
                  <a:gd name="T25" fmla="*/ 0 h 86"/>
                  <a:gd name="T26" fmla="*/ 0 w 131"/>
                  <a:gd name="T27" fmla="*/ 0 h 86"/>
                  <a:gd name="T28" fmla="*/ 0 w 131"/>
                  <a:gd name="T29" fmla="*/ 0 h 86"/>
                  <a:gd name="T30" fmla="*/ 0 w 131"/>
                  <a:gd name="T31" fmla="*/ 0 h 86"/>
                  <a:gd name="T32" fmla="*/ 0 w 131"/>
                  <a:gd name="T33" fmla="*/ 0 h 86"/>
                  <a:gd name="T34" fmla="*/ 0 w 131"/>
                  <a:gd name="T35" fmla="*/ 0 h 86"/>
                  <a:gd name="T36" fmla="*/ 0 w 131"/>
                  <a:gd name="T37" fmla="*/ 0 h 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
                  <a:gd name="T58" fmla="*/ 0 h 86"/>
                  <a:gd name="T59" fmla="*/ 131 w 131"/>
                  <a:gd name="T60" fmla="*/ 86 h 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 h="86">
                    <a:moveTo>
                      <a:pt x="116" y="0"/>
                    </a:moveTo>
                    <a:lnTo>
                      <a:pt x="114" y="1"/>
                    </a:lnTo>
                    <a:lnTo>
                      <a:pt x="105" y="2"/>
                    </a:lnTo>
                    <a:lnTo>
                      <a:pt x="92" y="5"/>
                    </a:lnTo>
                    <a:lnTo>
                      <a:pt x="76" y="8"/>
                    </a:lnTo>
                    <a:lnTo>
                      <a:pt x="58" y="11"/>
                    </a:lnTo>
                    <a:lnTo>
                      <a:pt x="38" y="14"/>
                    </a:lnTo>
                    <a:lnTo>
                      <a:pt x="18" y="15"/>
                    </a:lnTo>
                    <a:lnTo>
                      <a:pt x="0" y="16"/>
                    </a:lnTo>
                    <a:lnTo>
                      <a:pt x="0" y="86"/>
                    </a:lnTo>
                    <a:lnTo>
                      <a:pt x="22" y="85"/>
                    </a:lnTo>
                    <a:lnTo>
                      <a:pt x="45" y="84"/>
                    </a:lnTo>
                    <a:lnTo>
                      <a:pt x="67" y="81"/>
                    </a:lnTo>
                    <a:lnTo>
                      <a:pt x="87" y="78"/>
                    </a:lnTo>
                    <a:lnTo>
                      <a:pt x="104" y="75"/>
                    </a:lnTo>
                    <a:lnTo>
                      <a:pt x="118" y="73"/>
                    </a:lnTo>
                    <a:lnTo>
                      <a:pt x="127" y="70"/>
                    </a:lnTo>
                    <a:lnTo>
                      <a:pt x="131" y="69"/>
                    </a:lnTo>
                    <a:lnTo>
                      <a:pt x="116"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95" name="Freeform 994"/>
              <p:cNvSpPr>
                <a:spLocks/>
              </p:cNvSpPr>
              <p:nvPr/>
            </p:nvSpPr>
            <p:spPr bwMode="auto">
              <a:xfrm>
                <a:off x="5411" y="114"/>
                <a:ext cx="8" cy="9"/>
              </a:xfrm>
              <a:custGeom>
                <a:avLst/>
                <a:gdLst>
                  <a:gd name="T0" fmla="*/ 0 w 156"/>
                  <a:gd name="T1" fmla="*/ 0 h 94"/>
                  <a:gd name="T2" fmla="*/ 0 w 156"/>
                  <a:gd name="T3" fmla="*/ 0 h 94"/>
                  <a:gd name="T4" fmla="*/ 0 w 156"/>
                  <a:gd name="T5" fmla="*/ 0 h 94"/>
                  <a:gd name="T6" fmla="*/ 0 w 156"/>
                  <a:gd name="T7" fmla="*/ 0 h 94"/>
                  <a:gd name="T8" fmla="*/ 0 w 156"/>
                  <a:gd name="T9" fmla="*/ 0 h 94"/>
                  <a:gd name="T10" fmla="*/ 0 w 156"/>
                  <a:gd name="T11" fmla="*/ 0 h 94"/>
                  <a:gd name="T12" fmla="*/ 0 w 156"/>
                  <a:gd name="T13" fmla="*/ 0 h 94"/>
                  <a:gd name="T14" fmla="*/ 0 w 156"/>
                  <a:gd name="T15" fmla="*/ 0 h 94"/>
                  <a:gd name="T16" fmla="*/ 0 w 156"/>
                  <a:gd name="T17" fmla="*/ 0 h 94"/>
                  <a:gd name="T18" fmla="*/ 0 w 15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94"/>
                  <a:gd name="T32" fmla="*/ 156 w 15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94">
                    <a:moveTo>
                      <a:pt x="156" y="30"/>
                    </a:moveTo>
                    <a:lnTo>
                      <a:pt x="144" y="24"/>
                    </a:lnTo>
                    <a:lnTo>
                      <a:pt x="11" y="0"/>
                    </a:lnTo>
                    <a:lnTo>
                      <a:pt x="0" y="69"/>
                    </a:lnTo>
                    <a:lnTo>
                      <a:pt x="132" y="94"/>
                    </a:lnTo>
                    <a:lnTo>
                      <a:pt x="119" y="89"/>
                    </a:lnTo>
                    <a:lnTo>
                      <a:pt x="156" y="30"/>
                    </a:lnTo>
                    <a:lnTo>
                      <a:pt x="151" y="26"/>
                    </a:lnTo>
                    <a:lnTo>
                      <a:pt x="144" y="24"/>
                    </a:lnTo>
                    <a:lnTo>
                      <a:pt x="156" y="3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96" name="Freeform 995"/>
              <p:cNvSpPr>
                <a:spLocks/>
              </p:cNvSpPr>
              <p:nvPr/>
            </p:nvSpPr>
            <p:spPr bwMode="auto">
              <a:xfrm>
                <a:off x="5417" y="117"/>
                <a:ext cx="10" cy="10"/>
              </a:xfrm>
              <a:custGeom>
                <a:avLst/>
                <a:gdLst>
                  <a:gd name="T0" fmla="*/ 0 w 173"/>
                  <a:gd name="T1" fmla="*/ 0 h 115"/>
                  <a:gd name="T2" fmla="*/ 0 w 173"/>
                  <a:gd name="T3" fmla="*/ 0 h 115"/>
                  <a:gd name="T4" fmla="*/ 0 w 173"/>
                  <a:gd name="T5" fmla="*/ 0 h 115"/>
                  <a:gd name="T6" fmla="*/ 0 w 173"/>
                  <a:gd name="T7" fmla="*/ 0 h 115"/>
                  <a:gd name="T8" fmla="*/ 0 w 173"/>
                  <a:gd name="T9" fmla="*/ 0 h 115"/>
                  <a:gd name="T10" fmla="*/ 0 w 173"/>
                  <a:gd name="T11" fmla="*/ 0 h 115"/>
                  <a:gd name="T12" fmla="*/ 0 w 173"/>
                  <a:gd name="T13" fmla="*/ 0 h 115"/>
                  <a:gd name="T14" fmla="*/ 0 w 173"/>
                  <a:gd name="T15" fmla="*/ 0 h 115"/>
                  <a:gd name="T16" fmla="*/ 0 w 173"/>
                  <a:gd name="T17" fmla="*/ 0 h 115"/>
                  <a:gd name="T18" fmla="*/ 0 w 173"/>
                  <a:gd name="T19" fmla="*/ 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115"/>
                  <a:gd name="T32" fmla="*/ 173 w 173"/>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115">
                    <a:moveTo>
                      <a:pt x="110" y="115"/>
                    </a:moveTo>
                    <a:lnTo>
                      <a:pt x="117" y="52"/>
                    </a:lnTo>
                    <a:lnTo>
                      <a:pt x="37" y="0"/>
                    </a:lnTo>
                    <a:lnTo>
                      <a:pt x="0" y="59"/>
                    </a:lnTo>
                    <a:lnTo>
                      <a:pt x="80" y="112"/>
                    </a:lnTo>
                    <a:lnTo>
                      <a:pt x="86" y="49"/>
                    </a:lnTo>
                    <a:lnTo>
                      <a:pt x="110" y="115"/>
                    </a:lnTo>
                    <a:lnTo>
                      <a:pt x="173" y="91"/>
                    </a:lnTo>
                    <a:lnTo>
                      <a:pt x="117" y="52"/>
                    </a:lnTo>
                    <a:lnTo>
                      <a:pt x="110" y="11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97" name="Freeform 996"/>
              <p:cNvSpPr>
                <a:spLocks/>
              </p:cNvSpPr>
              <p:nvPr/>
            </p:nvSpPr>
            <p:spPr bwMode="auto">
              <a:xfrm>
                <a:off x="5416" y="121"/>
                <a:ext cx="8" cy="10"/>
              </a:xfrm>
              <a:custGeom>
                <a:avLst/>
                <a:gdLst>
                  <a:gd name="T0" fmla="*/ 0 w 138"/>
                  <a:gd name="T1" fmla="*/ 0 h 107"/>
                  <a:gd name="T2" fmla="*/ 0 w 138"/>
                  <a:gd name="T3" fmla="*/ 0 h 107"/>
                  <a:gd name="T4" fmla="*/ 0 w 138"/>
                  <a:gd name="T5" fmla="*/ 0 h 107"/>
                  <a:gd name="T6" fmla="*/ 0 w 138"/>
                  <a:gd name="T7" fmla="*/ 0 h 107"/>
                  <a:gd name="T8" fmla="*/ 0 w 138"/>
                  <a:gd name="T9" fmla="*/ 0 h 107"/>
                  <a:gd name="T10" fmla="*/ 0 w 138"/>
                  <a:gd name="T11" fmla="*/ 0 h 107"/>
                  <a:gd name="T12" fmla="*/ 0 w 138"/>
                  <a:gd name="T13" fmla="*/ 0 h 107"/>
                  <a:gd name="T14" fmla="*/ 0 w 138"/>
                  <a:gd name="T15" fmla="*/ 0 h 107"/>
                  <a:gd name="T16" fmla="*/ 0 w 138"/>
                  <a:gd name="T17" fmla="*/ 0 h 107"/>
                  <a:gd name="T18" fmla="*/ 0 w 138"/>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107"/>
                  <a:gd name="T32" fmla="*/ 138 w 138"/>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107">
                    <a:moveTo>
                      <a:pt x="41" y="104"/>
                    </a:moveTo>
                    <a:lnTo>
                      <a:pt x="32" y="107"/>
                    </a:lnTo>
                    <a:lnTo>
                      <a:pt x="138" y="66"/>
                    </a:lnTo>
                    <a:lnTo>
                      <a:pt x="114" y="0"/>
                    </a:lnTo>
                    <a:lnTo>
                      <a:pt x="8" y="41"/>
                    </a:lnTo>
                    <a:lnTo>
                      <a:pt x="0" y="45"/>
                    </a:lnTo>
                    <a:lnTo>
                      <a:pt x="8" y="41"/>
                    </a:lnTo>
                    <a:lnTo>
                      <a:pt x="4" y="43"/>
                    </a:lnTo>
                    <a:lnTo>
                      <a:pt x="0" y="45"/>
                    </a:lnTo>
                    <a:lnTo>
                      <a:pt x="41" y="10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98" name="Freeform 997"/>
              <p:cNvSpPr>
                <a:spLocks/>
              </p:cNvSpPr>
              <p:nvPr/>
            </p:nvSpPr>
            <p:spPr bwMode="auto">
              <a:xfrm>
                <a:off x="5412" y="125"/>
                <a:ext cx="6" cy="10"/>
              </a:xfrm>
              <a:custGeom>
                <a:avLst/>
                <a:gdLst>
                  <a:gd name="T0" fmla="*/ 0 w 102"/>
                  <a:gd name="T1" fmla="*/ 0 h 107"/>
                  <a:gd name="T2" fmla="*/ 0 w 102"/>
                  <a:gd name="T3" fmla="*/ 0 h 107"/>
                  <a:gd name="T4" fmla="*/ 0 w 102"/>
                  <a:gd name="T5" fmla="*/ 0 h 107"/>
                  <a:gd name="T6" fmla="*/ 0 w 102"/>
                  <a:gd name="T7" fmla="*/ 0 h 107"/>
                  <a:gd name="T8" fmla="*/ 0 w 102"/>
                  <a:gd name="T9" fmla="*/ 0 h 107"/>
                  <a:gd name="T10" fmla="*/ 0 w 102"/>
                  <a:gd name="T11" fmla="*/ 0 h 107"/>
                  <a:gd name="T12" fmla="*/ 0 w 102"/>
                  <a:gd name="T13" fmla="*/ 0 h 107"/>
                  <a:gd name="T14" fmla="*/ 0 w 102"/>
                  <a:gd name="T15" fmla="*/ 0 h 107"/>
                  <a:gd name="T16" fmla="*/ 0 w 102"/>
                  <a:gd name="T17" fmla="*/ 0 h 107"/>
                  <a:gd name="T18" fmla="*/ 0 w 102"/>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07"/>
                  <a:gd name="T32" fmla="*/ 102 w 102"/>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07">
                    <a:moveTo>
                      <a:pt x="33" y="107"/>
                    </a:moveTo>
                    <a:lnTo>
                      <a:pt x="39" y="103"/>
                    </a:lnTo>
                    <a:lnTo>
                      <a:pt x="102" y="59"/>
                    </a:lnTo>
                    <a:lnTo>
                      <a:pt x="61" y="0"/>
                    </a:lnTo>
                    <a:lnTo>
                      <a:pt x="0" y="45"/>
                    </a:lnTo>
                    <a:lnTo>
                      <a:pt x="6" y="41"/>
                    </a:lnTo>
                    <a:lnTo>
                      <a:pt x="33" y="107"/>
                    </a:lnTo>
                    <a:lnTo>
                      <a:pt x="36" y="106"/>
                    </a:lnTo>
                    <a:lnTo>
                      <a:pt x="39" y="103"/>
                    </a:lnTo>
                    <a:lnTo>
                      <a:pt x="33" y="10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99" name="Freeform 998"/>
              <p:cNvSpPr>
                <a:spLocks/>
              </p:cNvSpPr>
              <p:nvPr/>
            </p:nvSpPr>
            <p:spPr bwMode="auto">
              <a:xfrm>
                <a:off x="5406" y="129"/>
                <a:ext cx="8" cy="11"/>
              </a:xfrm>
              <a:custGeom>
                <a:avLst/>
                <a:gdLst>
                  <a:gd name="T0" fmla="*/ 0 w 141"/>
                  <a:gd name="T1" fmla="*/ 0 h 117"/>
                  <a:gd name="T2" fmla="*/ 0 w 141"/>
                  <a:gd name="T3" fmla="*/ 0 h 117"/>
                  <a:gd name="T4" fmla="*/ 0 w 141"/>
                  <a:gd name="T5" fmla="*/ 0 h 117"/>
                  <a:gd name="T6" fmla="*/ 0 w 141"/>
                  <a:gd name="T7" fmla="*/ 0 h 117"/>
                  <a:gd name="T8" fmla="*/ 0 w 141"/>
                  <a:gd name="T9" fmla="*/ 0 h 117"/>
                  <a:gd name="T10" fmla="*/ 0 w 141"/>
                  <a:gd name="T11" fmla="*/ 0 h 117"/>
                  <a:gd name="T12" fmla="*/ 0 w 141"/>
                  <a:gd name="T13" fmla="*/ 0 h 117"/>
                  <a:gd name="T14" fmla="*/ 0 w 141"/>
                  <a:gd name="T15" fmla="*/ 0 h 117"/>
                  <a:gd name="T16" fmla="*/ 0 w 141"/>
                  <a:gd name="T17" fmla="*/ 0 h 117"/>
                  <a:gd name="T18" fmla="*/ 0 w 141"/>
                  <a:gd name="T19" fmla="*/ 0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17"/>
                  <a:gd name="T32" fmla="*/ 141 w 141"/>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17">
                    <a:moveTo>
                      <a:pt x="16" y="117"/>
                    </a:moveTo>
                    <a:lnTo>
                      <a:pt x="26" y="115"/>
                    </a:lnTo>
                    <a:lnTo>
                      <a:pt x="141" y="66"/>
                    </a:lnTo>
                    <a:lnTo>
                      <a:pt x="114" y="0"/>
                    </a:lnTo>
                    <a:lnTo>
                      <a:pt x="0" y="50"/>
                    </a:lnTo>
                    <a:lnTo>
                      <a:pt x="9" y="46"/>
                    </a:lnTo>
                    <a:lnTo>
                      <a:pt x="16" y="117"/>
                    </a:lnTo>
                    <a:lnTo>
                      <a:pt x="21" y="117"/>
                    </a:lnTo>
                    <a:lnTo>
                      <a:pt x="26" y="115"/>
                    </a:lnTo>
                    <a:lnTo>
                      <a:pt x="16" y="11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00" name="Freeform 999"/>
              <p:cNvSpPr>
                <a:spLocks/>
              </p:cNvSpPr>
              <p:nvPr/>
            </p:nvSpPr>
            <p:spPr bwMode="auto">
              <a:xfrm>
                <a:off x="5398" y="133"/>
                <a:ext cx="9" cy="8"/>
              </a:xfrm>
              <a:custGeom>
                <a:avLst/>
                <a:gdLst>
                  <a:gd name="T0" fmla="*/ 0 w 165"/>
                  <a:gd name="T1" fmla="*/ 0 h 88"/>
                  <a:gd name="T2" fmla="*/ 0 w 165"/>
                  <a:gd name="T3" fmla="*/ 0 h 88"/>
                  <a:gd name="T4" fmla="*/ 0 w 165"/>
                  <a:gd name="T5" fmla="*/ 0 h 88"/>
                  <a:gd name="T6" fmla="*/ 0 w 165"/>
                  <a:gd name="T7" fmla="*/ 0 h 88"/>
                  <a:gd name="T8" fmla="*/ 0 w 165"/>
                  <a:gd name="T9" fmla="*/ 0 h 88"/>
                  <a:gd name="T10" fmla="*/ 0 w 165"/>
                  <a:gd name="T11" fmla="*/ 0 h 88"/>
                  <a:gd name="T12" fmla="*/ 0 w 165"/>
                  <a:gd name="T13" fmla="*/ 0 h 88"/>
                  <a:gd name="T14" fmla="*/ 0 w 165"/>
                  <a:gd name="T15" fmla="*/ 0 h 88"/>
                  <a:gd name="T16" fmla="*/ 0 w 165"/>
                  <a:gd name="T17" fmla="*/ 0 h 88"/>
                  <a:gd name="T18" fmla="*/ 0 w 165"/>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88"/>
                  <a:gd name="T32" fmla="*/ 165 w 16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88">
                    <a:moveTo>
                      <a:pt x="5" y="88"/>
                    </a:moveTo>
                    <a:lnTo>
                      <a:pt x="6" y="88"/>
                    </a:lnTo>
                    <a:lnTo>
                      <a:pt x="165" y="71"/>
                    </a:lnTo>
                    <a:lnTo>
                      <a:pt x="158" y="0"/>
                    </a:lnTo>
                    <a:lnTo>
                      <a:pt x="0" y="16"/>
                    </a:lnTo>
                    <a:lnTo>
                      <a:pt x="1" y="16"/>
                    </a:lnTo>
                    <a:lnTo>
                      <a:pt x="5" y="88"/>
                    </a:lnTo>
                    <a:lnTo>
                      <a:pt x="6" y="88"/>
                    </a:lnTo>
                    <a:lnTo>
                      <a:pt x="5" y="8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01" name="Freeform 1000"/>
              <p:cNvSpPr>
                <a:spLocks/>
              </p:cNvSpPr>
              <p:nvPr/>
            </p:nvSpPr>
            <p:spPr bwMode="auto">
              <a:xfrm>
                <a:off x="5390" y="135"/>
                <a:ext cx="8" cy="7"/>
              </a:xfrm>
              <a:custGeom>
                <a:avLst/>
                <a:gdLst>
                  <a:gd name="T0" fmla="*/ 0 w 153"/>
                  <a:gd name="T1" fmla="*/ 0 h 80"/>
                  <a:gd name="T2" fmla="*/ 0 w 153"/>
                  <a:gd name="T3" fmla="*/ 0 h 80"/>
                  <a:gd name="T4" fmla="*/ 0 w 153"/>
                  <a:gd name="T5" fmla="*/ 0 h 80"/>
                  <a:gd name="T6" fmla="*/ 0 w 153"/>
                  <a:gd name="T7" fmla="*/ 0 h 80"/>
                  <a:gd name="T8" fmla="*/ 0 w 153"/>
                  <a:gd name="T9" fmla="*/ 0 h 80"/>
                  <a:gd name="T10" fmla="*/ 0 w 153"/>
                  <a:gd name="T11" fmla="*/ 0 h 80"/>
                  <a:gd name="T12" fmla="*/ 0 w 153"/>
                  <a:gd name="T13" fmla="*/ 0 h 80"/>
                  <a:gd name="T14" fmla="*/ 0 w 153"/>
                  <a:gd name="T15" fmla="*/ 0 h 80"/>
                  <a:gd name="T16" fmla="*/ 0 w 153"/>
                  <a:gd name="T17" fmla="*/ 0 h 80"/>
                  <a:gd name="T18" fmla="*/ 0 w 153"/>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80"/>
                  <a:gd name="T32" fmla="*/ 153 w 153"/>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80">
                    <a:moveTo>
                      <a:pt x="0" y="67"/>
                    </a:moveTo>
                    <a:lnTo>
                      <a:pt x="29" y="79"/>
                    </a:lnTo>
                    <a:lnTo>
                      <a:pt x="153" y="72"/>
                    </a:lnTo>
                    <a:lnTo>
                      <a:pt x="149" y="0"/>
                    </a:lnTo>
                    <a:lnTo>
                      <a:pt x="25" y="9"/>
                    </a:lnTo>
                    <a:lnTo>
                      <a:pt x="54" y="23"/>
                    </a:lnTo>
                    <a:lnTo>
                      <a:pt x="0" y="67"/>
                    </a:lnTo>
                    <a:lnTo>
                      <a:pt x="11" y="80"/>
                    </a:lnTo>
                    <a:lnTo>
                      <a:pt x="29" y="79"/>
                    </a:lnTo>
                    <a:lnTo>
                      <a:pt x="0"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02" name="Freeform 1001"/>
              <p:cNvSpPr>
                <a:spLocks/>
              </p:cNvSpPr>
              <p:nvPr/>
            </p:nvSpPr>
            <p:spPr bwMode="auto">
              <a:xfrm>
                <a:off x="5385" y="124"/>
                <a:ext cx="8" cy="17"/>
              </a:xfrm>
              <a:custGeom>
                <a:avLst/>
                <a:gdLst>
                  <a:gd name="T0" fmla="*/ 0 w 151"/>
                  <a:gd name="T1" fmla="*/ 0 h 182"/>
                  <a:gd name="T2" fmla="*/ 0 w 151"/>
                  <a:gd name="T3" fmla="*/ 0 h 182"/>
                  <a:gd name="T4" fmla="*/ 0 w 151"/>
                  <a:gd name="T5" fmla="*/ 0 h 182"/>
                  <a:gd name="T6" fmla="*/ 0 w 151"/>
                  <a:gd name="T7" fmla="*/ 0 h 182"/>
                  <a:gd name="T8" fmla="*/ 0 w 151"/>
                  <a:gd name="T9" fmla="*/ 0 h 182"/>
                  <a:gd name="T10" fmla="*/ 0 w 151"/>
                  <a:gd name="T11" fmla="*/ 0 h 182"/>
                  <a:gd name="T12" fmla="*/ 0 w 151"/>
                  <a:gd name="T13" fmla="*/ 0 h 182"/>
                  <a:gd name="T14" fmla="*/ 0 w 151"/>
                  <a:gd name="T15" fmla="*/ 0 h 182"/>
                  <a:gd name="T16" fmla="*/ 0 w 151"/>
                  <a:gd name="T17" fmla="*/ 0 h 182"/>
                  <a:gd name="T18" fmla="*/ 0 w 151"/>
                  <a:gd name="T19" fmla="*/ 0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182"/>
                  <a:gd name="T32" fmla="*/ 151 w 151"/>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182">
                    <a:moveTo>
                      <a:pt x="14" y="66"/>
                    </a:moveTo>
                    <a:lnTo>
                      <a:pt x="0" y="55"/>
                    </a:lnTo>
                    <a:lnTo>
                      <a:pt x="97" y="182"/>
                    </a:lnTo>
                    <a:lnTo>
                      <a:pt x="151" y="138"/>
                    </a:lnTo>
                    <a:lnTo>
                      <a:pt x="54" y="11"/>
                    </a:lnTo>
                    <a:lnTo>
                      <a:pt x="39" y="0"/>
                    </a:lnTo>
                    <a:lnTo>
                      <a:pt x="54" y="11"/>
                    </a:lnTo>
                    <a:lnTo>
                      <a:pt x="48" y="3"/>
                    </a:lnTo>
                    <a:lnTo>
                      <a:pt x="39" y="0"/>
                    </a:lnTo>
                    <a:lnTo>
                      <a:pt x="14" y="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03" name="Freeform 1002"/>
              <p:cNvSpPr>
                <a:spLocks/>
              </p:cNvSpPr>
              <p:nvPr/>
            </p:nvSpPr>
            <p:spPr bwMode="auto">
              <a:xfrm>
                <a:off x="5380" y="121"/>
                <a:ext cx="7" cy="9"/>
              </a:xfrm>
              <a:custGeom>
                <a:avLst/>
                <a:gdLst>
                  <a:gd name="T0" fmla="*/ 0 w 125"/>
                  <a:gd name="T1" fmla="*/ 0 h 102"/>
                  <a:gd name="T2" fmla="*/ 0 w 125"/>
                  <a:gd name="T3" fmla="*/ 0 h 102"/>
                  <a:gd name="T4" fmla="*/ 0 w 125"/>
                  <a:gd name="T5" fmla="*/ 0 h 102"/>
                  <a:gd name="T6" fmla="*/ 0 w 125"/>
                  <a:gd name="T7" fmla="*/ 0 h 102"/>
                  <a:gd name="T8" fmla="*/ 0 w 125"/>
                  <a:gd name="T9" fmla="*/ 0 h 102"/>
                  <a:gd name="T10" fmla="*/ 0 w 125"/>
                  <a:gd name="T11" fmla="*/ 0 h 102"/>
                  <a:gd name="T12" fmla="*/ 0 w 125"/>
                  <a:gd name="T13" fmla="*/ 0 h 102"/>
                  <a:gd name="T14" fmla="*/ 0 w 125"/>
                  <a:gd name="T15" fmla="*/ 0 h 102"/>
                  <a:gd name="T16" fmla="*/ 0 w 125"/>
                  <a:gd name="T17" fmla="*/ 0 h 102"/>
                  <a:gd name="T18" fmla="*/ 0 w 125"/>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102"/>
                  <a:gd name="T32" fmla="*/ 125 w 125"/>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102">
                    <a:moveTo>
                      <a:pt x="0" y="57"/>
                    </a:moveTo>
                    <a:lnTo>
                      <a:pt x="11" y="65"/>
                    </a:lnTo>
                    <a:lnTo>
                      <a:pt x="100" y="102"/>
                    </a:lnTo>
                    <a:lnTo>
                      <a:pt x="125" y="36"/>
                    </a:lnTo>
                    <a:lnTo>
                      <a:pt x="37" y="0"/>
                    </a:lnTo>
                    <a:lnTo>
                      <a:pt x="49" y="7"/>
                    </a:lnTo>
                    <a:lnTo>
                      <a:pt x="0" y="57"/>
                    </a:lnTo>
                    <a:lnTo>
                      <a:pt x="5" y="63"/>
                    </a:lnTo>
                    <a:lnTo>
                      <a:pt x="11" y="65"/>
                    </a:lnTo>
                    <a:lnTo>
                      <a:pt x="0" y="5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04" name="Freeform 1003"/>
              <p:cNvSpPr>
                <a:spLocks/>
              </p:cNvSpPr>
              <p:nvPr/>
            </p:nvSpPr>
            <p:spPr bwMode="auto">
              <a:xfrm>
                <a:off x="5376" y="114"/>
                <a:ext cx="6" cy="12"/>
              </a:xfrm>
              <a:custGeom>
                <a:avLst/>
                <a:gdLst>
                  <a:gd name="T0" fmla="*/ 0 w 120"/>
                  <a:gd name="T1" fmla="*/ 0 h 131"/>
                  <a:gd name="T2" fmla="*/ 0 w 120"/>
                  <a:gd name="T3" fmla="*/ 0 h 131"/>
                  <a:gd name="T4" fmla="*/ 0 w 120"/>
                  <a:gd name="T5" fmla="*/ 0 h 131"/>
                  <a:gd name="T6" fmla="*/ 0 w 120"/>
                  <a:gd name="T7" fmla="*/ 0 h 131"/>
                  <a:gd name="T8" fmla="*/ 0 w 120"/>
                  <a:gd name="T9" fmla="*/ 0 h 131"/>
                  <a:gd name="T10" fmla="*/ 0 w 120"/>
                  <a:gd name="T11" fmla="*/ 0 h 131"/>
                  <a:gd name="T12" fmla="*/ 0 w 120"/>
                  <a:gd name="T13" fmla="*/ 0 h 131"/>
                  <a:gd name="T14" fmla="*/ 0 w 120"/>
                  <a:gd name="T15" fmla="*/ 0 h 131"/>
                  <a:gd name="T16" fmla="*/ 0 w 120"/>
                  <a:gd name="T17" fmla="*/ 0 h 131"/>
                  <a:gd name="T18" fmla="*/ 0 w 120"/>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131"/>
                  <a:gd name="T32" fmla="*/ 120 w 120"/>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31">
                    <a:moveTo>
                      <a:pt x="11" y="65"/>
                    </a:moveTo>
                    <a:lnTo>
                      <a:pt x="0" y="58"/>
                    </a:lnTo>
                    <a:lnTo>
                      <a:pt x="71" y="131"/>
                    </a:lnTo>
                    <a:lnTo>
                      <a:pt x="120" y="81"/>
                    </a:lnTo>
                    <a:lnTo>
                      <a:pt x="49" y="8"/>
                    </a:lnTo>
                    <a:lnTo>
                      <a:pt x="39" y="0"/>
                    </a:lnTo>
                    <a:lnTo>
                      <a:pt x="49" y="8"/>
                    </a:lnTo>
                    <a:lnTo>
                      <a:pt x="45" y="3"/>
                    </a:lnTo>
                    <a:lnTo>
                      <a:pt x="39" y="0"/>
                    </a:lnTo>
                    <a:lnTo>
                      <a:pt x="11"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05" name="Freeform 1004"/>
              <p:cNvSpPr>
                <a:spLocks/>
              </p:cNvSpPr>
              <p:nvPr/>
            </p:nvSpPr>
            <p:spPr bwMode="auto">
              <a:xfrm>
                <a:off x="5371" y="110"/>
                <a:ext cx="7" cy="10"/>
              </a:xfrm>
              <a:custGeom>
                <a:avLst/>
                <a:gdLst>
                  <a:gd name="T0" fmla="*/ 0 w 132"/>
                  <a:gd name="T1" fmla="*/ 0 h 110"/>
                  <a:gd name="T2" fmla="*/ 0 w 132"/>
                  <a:gd name="T3" fmla="*/ 0 h 110"/>
                  <a:gd name="T4" fmla="*/ 0 w 132"/>
                  <a:gd name="T5" fmla="*/ 0 h 110"/>
                  <a:gd name="T6" fmla="*/ 0 w 132"/>
                  <a:gd name="T7" fmla="*/ 0 h 110"/>
                  <a:gd name="T8" fmla="*/ 0 w 132"/>
                  <a:gd name="T9" fmla="*/ 0 h 110"/>
                  <a:gd name="T10" fmla="*/ 0 w 132"/>
                  <a:gd name="T11" fmla="*/ 0 h 110"/>
                  <a:gd name="T12" fmla="*/ 0 w 132"/>
                  <a:gd name="T13" fmla="*/ 0 h 110"/>
                  <a:gd name="T14" fmla="*/ 0 w 132"/>
                  <a:gd name="T15" fmla="*/ 0 h 110"/>
                  <a:gd name="T16" fmla="*/ 0 w 132"/>
                  <a:gd name="T17" fmla="*/ 0 h 110"/>
                  <a:gd name="T18" fmla="*/ 0 w 132"/>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110"/>
                  <a:gd name="T32" fmla="*/ 132 w 132"/>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110">
                    <a:moveTo>
                      <a:pt x="0" y="61"/>
                    </a:moveTo>
                    <a:lnTo>
                      <a:pt x="6" y="65"/>
                    </a:lnTo>
                    <a:lnTo>
                      <a:pt x="104" y="110"/>
                    </a:lnTo>
                    <a:lnTo>
                      <a:pt x="132" y="45"/>
                    </a:lnTo>
                    <a:lnTo>
                      <a:pt x="34" y="0"/>
                    </a:lnTo>
                    <a:lnTo>
                      <a:pt x="41" y="4"/>
                    </a:lnTo>
                    <a:lnTo>
                      <a:pt x="0" y="61"/>
                    </a:lnTo>
                    <a:lnTo>
                      <a:pt x="3" y="64"/>
                    </a:lnTo>
                    <a:lnTo>
                      <a:pt x="6" y="65"/>
                    </a:lnTo>
                    <a:lnTo>
                      <a:pt x="0" y="6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06" name="Freeform 1005"/>
              <p:cNvSpPr>
                <a:spLocks/>
              </p:cNvSpPr>
              <p:nvPr/>
            </p:nvSpPr>
            <p:spPr bwMode="auto">
              <a:xfrm>
                <a:off x="5367" y="107"/>
                <a:ext cx="6" cy="9"/>
              </a:xfrm>
              <a:custGeom>
                <a:avLst/>
                <a:gdLst>
                  <a:gd name="T0" fmla="*/ 0 w 109"/>
                  <a:gd name="T1" fmla="*/ 0 h 97"/>
                  <a:gd name="T2" fmla="*/ 0 w 109"/>
                  <a:gd name="T3" fmla="*/ 0 h 97"/>
                  <a:gd name="T4" fmla="*/ 0 w 109"/>
                  <a:gd name="T5" fmla="*/ 0 h 97"/>
                  <a:gd name="T6" fmla="*/ 0 w 109"/>
                  <a:gd name="T7" fmla="*/ 0 h 97"/>
                  <a:gd name="T8" fmla="*/ 0 w 109"/>
                  <a:gd name="T9" fmla="*/ 0 h 97"/>
                  <a:gd name="T10" fmla="*/ 0 w 109"/>
                  <a:gd name="T11" fmla="*/ 0 h 97"/>
                  <a:gd name="T12" fmla="*/ 0 w 109"/>
                  <a:gd name="T13" fmla="*/ 0 h 97"/>
                  <a:gd name="T14" fmla="*/ 0 w 109"/>
                  <a:gd name="T15" fmla="*/ 0 h 97"/>
                  <a:gd name="T16" fmla="*/ 0 w 109"/>
                  <a:gd name="T17" fmla="*/ 0 h 97"/>
                  <a:gd name="T18" fmla="*/ 0 w 109"/>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97"/>
                  <a:gd name="T32" fmla="*/ 109 w 109"/>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97">
                    <a:moveTo>
                      <a:pt x="0" y="28"/>
                    </a:moveTo>
                    <a:lnTo>
                      <a:pt x="15" y="56"/>
                    </a:lnTo>
                    <a:lnTo>
                      <a:pt x="68" y="97"/>
                    </a:lnTo>
                    <a:lnTo>
                      <a:pt x="109" y="40"/>
                    </a:lnTo>
                    <a:lnTo>
                      <a:pt x="56" y="0"/>
                    </a:lnTo>
                    <a:lnTo>
                      <a:pt x="70" y="28"/>
                    </a:lnTo>
                    <a:lnTo>
                      <a:pt x="0" y="28"/>
                    </a:lnTo>
                    <a:lnTo>
                      <a:pt x="0" y="46"/>
                    </a:lnTo>
                    <a:lnTo>
                      <a:pt x="15" y="56"/>
                    </a:lnTo>
                    <a:lnTo>
                      <a:pt x="0" y="2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07" name="Freeform 1006"/>
              <p:cNvSpPr>
                <a:spLocks/>
              </p:cNvSpPr>
              <p:nvPr/>
            </p:nvSpPr>
            <p:spPr bwMode="auto">
              <a:xfrm>
                <a:off x="5367" y="103"/>
                <a:ext cx="4" cy="7"/>
              </a:xfrm>
              <a:custGeom>
                <a:avLst/>
                <a:gdLst>
                  <a:gd name="T0" fmla="*/ 0 w 70"/>
                  <a:gd name="T1" fmla="*/ 0 h 74"/>
                  <a:gd name="T2" fmla="*/ 0 w 70"/>
                  <a:gd name="T3" fmla="*/ 0 h 74"/>
                  <a:gd name="T4" fmla="*/ 0 w 70"/>
                  <a:gd name="T5" fmla="*/ 0 h 74"/>
                  <a:gd name="T6" fmla="*/ 0 w 70"/>
                  <a:gd name="T7" fmla="*/ 0 h 74"/>
                  <a:gd name="T8" fmla="*/ 0 w 70"/>
                  <a:gd name="T9" fmla="*/ 0 h 74"/>
                  <a:gd name="T10" fmla="*/ 0 w 70"/>
                  <a:gd name="T11" fmla="*/ 0 h 74"/>
                  <a:gd name="T12" fmla="*/ 0 w 70"/>
                  <a:gd name="T13" fmla="*/ 0 h 74"/>
                  <a:gd name="T14" fmla="*/ 0 w 70"/>
                  <a:gd name="T15" fmla="*/ 0 h 74"/>
                  <a:gd name="T16" fmla="*/ 0 w 70"/>
                  <a:gd name="T17" fmla="*/ 0 h 74"/>
                  <a:gd name="T18" fmla="*/ 0 w 70"/>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74"/>
                  <a:gd name="T32" fmla="*/ 70 w 70"/>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74">
                    <a:moveTo>
                      <a:pt x="16" y="59"/>
                    </a:moveTo>
                    <a:lnTo>
                      <a:pt x="0" y="29"/>
                    </a:lnTo>
                    <a:lnTo>
                      <a:pt x="0" y="74"/>
                    </a:lnTo>
                    <a:lnTo>
                      <a:pt x="70" y="74"/>
                    </a:lnTo>
                    <a:lnTo>
                      <a:pt x="70" y="29"/>
                    </a:lnTo>
                    <a:lnTo>
                      <a:pt x="54" y="0"/>
                    </a:lnTo>
                    <a:lnTo>
                      <a:pt x="70" y="29"/>
                    </a:lnTo>
                    <a:lnTo>
                      <a:pt x="70" y="11"/>
                    </a:lnTo>
                    <a:lnTo>
                      <a:pt x="54" y="0"/>
                    </a:lnTo>
                    <a:lnTo>
                      <a:pt x="16" y="5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08" name="Freeform 1007"/>
              <p:cNvSpPr>
                <a:spLocks/>
              </p:cNvSpPr>
              <p:nvPr/>
            </p:nvSpPr>
            <p:spPr bwMode="auto">
              <a:xfrm>
                <a:off x="5364" y="98"/>
                <a:ext cx="6" cy="10"/>
              </a:xfrm>
              <a:custGeom>
                <a:avLst/>
                <a:gdLst>
                  <a:gd name="T0" fmla="*/ 0 w 108"/>
                  <a:gd name="T1" fmla="*/ 0 h 108"/>
                  <a:gd name="T2" fmla="*/ 0 w 108"/>
                  <a:gd name="T3" fmla="*/ 0 h 108"/>
                  <a:gd name="T4" fmla="*/ 0 w 108"/>
                  <a:gd name="T5" fmla="*/ 0 h 108"/>
                  <a:gd name="T6" fmla="*/ 0 w 108"/>
                  <a:gd name="T7" fmla="*/ 0 h 108"/>
                  <a:gd name="T8" fmla="*/ 0 w 108"/>
                  <a:gd name="T9" fmla="*/ 0 h 108"/>
                  <a:gd name="T10" fmla="*/ 0 w 108"/>
                  <a:gd name="T11" fmla="*/ 0 h 108"/>
                  <a:gd name="T12" fmla="*/ 0 60000 65536"/>
                  <a:gd name="T13" fmla="*/ 0 60000 65536"/>
                  <a:gd name="T14" fmla="*/ 0 60000 65536"/>
                  <a:gd name="T15" fmla="*/ 0 60000 65536"/>
                  <a:gd name="T16" fmla="*/ 0 60000 65536"/>
                  <a:gd name="T17" fmla="*/ 0 60000 65536"/>
                  <a:gd name="T18" fmla="*/ 0 w 108"/>
                  <a:gd name="T19" fmla="*/ 0 h 108"/>
                  <a:gd name="T20" fmla="*/ 108 w 108"/>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08" h="108">
                    <a:moveTo>
                      <a:pt x="19" y="30"/>
                    </a:moveTo>
                    <a:lnTo>
                      <a:pt x="0" y="59"/>
                    </a:lnTo>
                    <a:lnTo>
                      <a:pt x="70" y="108"/>
                    </a:lnTo>
                    <a:lnTo>
                      <a:pt x="108" y="49"/>
                    </a:lnTo>
                    <a:lnTo>
                      <a:pt x="38" y="0"/>
                    </a:lnTo>
                    <a:lnTo>
                      <a:pt x="19" y="3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09" name="Freeform 1008"/>
              <p:cNvSpPr>
                <a:spLocks/>
              </p:cNvSpPr>
              <p:nvPr/>
            </p:nvSpPr>
            <p:spPr bwMode="auto">
              <a:xfrm>
                <a:off x="5363" y="97"/>
                <a:ext cx="4" cy="4"/>
              </a:xfrm>
              <a:custGeom>
                <a:avLst/>
                <a:gdLst>
                  <a:gd name="T0" fmla="*/ 0 w 69"/>
                  <a:gd name="T1" fmla="*/ 0 h 49"/>
                  <a:gd name="T2" fmla="*/ 0 w 69"/>
                  <a:gd name="T3" fmla="*/ 0 h 49"/>
                  <a:gd name="T4" fmla="*/ 0 w 69"/>
                  <a:gd name="T5" fmla="*/ 0 h 49"/>
                  <a:gd name="T6" fmla="*/ 0 w 69"/>
                  <a:gd name="T7" fmla="*/ 0 h 49"/>
                  <a:gd name="T8" fmla="*/ 0 w 69"/>
                  <a:gd name="T9" fmla="*/ 0 h 49"/>
                  <a:gd name="T10" fmla="*/ 0 w 69"/>
                  <a:gd name="T11" fmla="*/ 0 h 49"/>
                  <a:gd name="T12" fmla="*/ 0 w 69"/>
                  <a:gd name="T13" fmla="*/ 0 h 49"/>
                  <a:gd name="T14" fmla="*/ 0 w 69"/>
                  <a:gd name="T15" fmla="*/ 0 h 49"/>
                  <a:gd name="T16" fmla="*/ 0 w 69"/>
                  <a:gd name="T17" fmla="*/ 0 h 49"/>
                  <a:gd name="T18" fmla="*/ 0 w 69"/>
                  <a:gd name="T19" fmla="*/ 0 h 49"/>
                  <a:gd name="T20" fmla="*/ 0 w 69"/>
                  <a:gd name="T21" fmla="*/ 0 h 49"/>
                  <a:gd name="T22" fmla="*/ 0 w 69"/>
                  <a:gd name="T23" fmla="*/ 0 h 49"/>
                  <a:gd name="T24" fmla="*/ 0 w 69"/>
                  <a:gd name="T25" fmla="*/ 0 h 49"/>
                  <a:gd name="T26" fmla="*/ 0 w 69"/>
                  <a:gd name="T27" fmla="*/ 0 h 49"/>
                  <a:gd name="T28" fmla="*/ 0 w 69"/>
                  <a:gd name="T29" fmla="*/ 0 h 49"/>
                  <a:gd name="T30" fmla="*/ 0 w 69"/>
                  <a:gd name="T31" fmla="*/ 0 h 49"/>
                  <a:gd name="T32" fmla="*/ 0 w 69"/>
                  <a:gd name="T33" fmla="*/ 0 h 49"/>
                  <a:gd name="T34" fmla="*/ 0 w 69"/>
                  <a:gd name="T35" fmla="*/ 0 h 49"/>
                  <a:gd name="T36" fmla="*/ 0 w 69"/>
                  <a:gd name="T37" fmla="*/ 0 h 49"/>
                  <a:gd name="T38" fmla="*/ 0 w 69"/>
                  <a:gd name="T39" fmla="*/ 0 h 49"/>
                  <a:gd name="T40" fmla="*/ 0 w 69"/>
                  <a:gd name="T41" fmla="*/ 0 h 49"/>
                  <a:gd name="T42" fmla="*/ 0 w 69"/>
                  <a:gd name="T43" fmla="*/ 0 h 49"/>
                  <a:gd name="T44" fmla="*/ 0 w 69"/>
                  <a:gd name="T45" fmla="*/ 0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49"/>
                  <a:gd name="T71" fmla="*/ 69 w 69"/>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49">
                    <a:moveTo>
                      <a:pt x="0" y="0"/>
                    </a:moveTo>
                    <a:lnTo>
                      <a:pt x="0" y="0"/>
                    </a:lnTo>
                    <a:lnTo>
                      <a:pt x="0" y="6"/>
                    </a:lnTo>
                    <a:lnTo>
                      <a:pt x="0" y="14"/>
                    </a:lnTo>
                    <a:lnTo>
                      <a:pt x="0" y="22"/>
                    </a:lnTo>
                    <a:lnTo>
                      <a:pt x="0" y="30"/>
                    </a:lnTo>
                    <a:lnTo>
                      <a:pt x="0" y="37"/>
                    </a:lnTo>
                    <a:lnTo>
                      <a:pt x="0" y="43"/>
                    </a:lnTo>
                    <a:lnTo>
                      <a:pt x="0" y="47"/>
                    </a:lnTo>
                    <a:lnTo>
                      <a:pt x="0" y="49"/>
                    </a:lnTo>
                    <a:lnTo>
                      <a:pt x="69" y="49"/>
                    </a:lnTo>
                    <a:lnTo>
                      <a:pt x="69" y="47"/>
                    </a:lnTo>
                    <a:lnTo>
                      <a:pt x="69" y="43"/>
                    </a:lnTo>
                    <a:lnTo>
                      <a:pt x="69" y="37"/>
                    </a:lnTo>
                    <a:lnTo>
                      <a:pt x="69" y="30"/>
                    </a:lnTo>
                    <a:lnTo>
                      <a:pt x="69" y="22"/>
                    </a:lnTo>
                    <a:lnTo>
                      <a:pt x="69" y="14"/>
                    </a:lnTo>
                    <a:lnTo>
                      <a:pt x="69" y="6"/>
                    </a:lnTo>
                    <a:lnTo>
                      <a:pt x="69" y="0"/>
                    </a:ln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10" name="Freeform 1009"/>
              <p:cNvSpPr>
                <a:spLocks/>
              </p:cNvSpPr>
              <p:nvPr/>
            </p:nvSpPr>
            <p:spPr bwMode="auto">
              <a:xfrm>
                <a:off x="5363" y="91"/>
                <a:ext cx="6" cy="8"/>
              </a:xfrm>
              <a:custGeom>
                <a:avLst/>
                <a:gdLst>
                  <a:gd name="T0" fmla="*/ 0 w 101"/>
                  <a:gd name="T1" fmla="*/ 0 h 81"/>
                  <a:gd name="T2" fmla="*/ 0 w 101"/>
                  <a:gd name="T3" fmla="*/ 0 h 81"/>
                  <a:gd name="T4" fmla="*/ 0 w 101"/>
                  <a:gd name="T5" fmla="*/ 0 h 81"/>
                  <a:gd name="T6" fmla="*/ 0 w 101"/>
                  <a:gd name="T7" fmla="*/ 0 h 81"/>
                  <a:gd name="T8" fmla="*/ 0 w 101"/>
                  <a:gd name="T9" fmla="*/ 0 h 81"/>
                  <a:gd name="T10" fmla="*/ 0 w 101"/>
                  <a:gd name="T11" fmla="*/ 0 h 81"/>
                  <a:gd name="T12" fmla="*/ 0 w 101"/>
                  <a:gd name="T13" fmla="*/ 0 h 81"/>
                  <a:gd name="T14" fmla="*/ 0 w 101"/>
                  <a:gd name="T15" fmla="*/ 0 h 81"/>
                  <a:gd name="T16" fmla="*/ 0 w 101"/>
                  <a:gd name="T17" fmla="*/ 0 h 81"/>
                  <a:gd name="T18" fmla="*/ 0 w 101"/>
                  <a:gd name="T19" fmla="*/ 0 h 81"/>
                  <a:gd name="T20" fmla="*/ 0 w 101"/>
                  <a:gd name="T21" fmla="*/ 0 h 81"/>
                  <a:gd name="T22" fmla="*/ 0 w 101"/>
                  <a:gd name="T23" fmla="*/ 0 h 81"/>
                  <a:gd name="T24" fmla="*/ 0 w 101"/>
                  <a:gd name="T25" fmla="*/ 0 h 81"/>
                  <a:gd name="T26" fmla="*/ 0 w 101"/>
                  <a:gd name="T27" fmla="*/ 0 h 81"/>
                  <a:gd name="T28" fmla="*/ 0 w 101"/>
                  <a:gd name="T29" fmla="*/ 0 h 81"/>
                  <a:gd name="T30" fmla="*/ 0 w 101"/>
                  <a:gd name="T31" fmla="*/ 0 h 81"/>
                  <a:gd name="T32" fmla="*/ 0 w 101"/>
                  <a:gd name="T33" fmla="*/ 0 h 81"/>
                  <a:gd name="T34" fmla="*/ 0 w 101"/>
                  <a:gd name="T35" fmla="*/ 0 h 81"/>
                  <a:gd name="T36" fmla="*/ 0 w 101"/>
                  <a:gd name="T37" fmla="*/ 0 h 81"/>
                  <a:gd name="T38" fmla="*/ 0 w 101"/>
                  <a:gd name="T39" fmla="*/ 0 h 81"/>
                  <a:gd name="T40" fmla="*/ 0 w 101"/>
                  <a:gd name="T41" fmla="*/ 0 h 81"/>
                  <a:gd name="T42" fmla="*/ 0 w 101"/>
                  <a:gd name="T43" fmla="*/ 0 h 81"/>
                  <a:gd name="T44" fmla="*/ 0 w 101"/>
                  <a:gd name="T45" fmla="*/ 0 h 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1"/>
                  <a:gd name="T71" fmla="*/ 101 w 101"/>
                  <a:gd name="T72" fmla="*/ 81 h 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1">
                    <a:moveTo>
                      <a:pt x="92" y="0"/>
                    </a:moveTo>
                    <a:lnTo>
                      <a:pt x="89" y="0"/>
                    </a:lnTo>
                    <a:lnTo>
                      <a:pt x="81" y="2"/>
                    </a:lnTo>
                    <a:lnTo>
                      <a:pt x="70" y="4"/>
                    </a:lnTo>
                    <a:lnTo>
                      <a:pt x="57" y="6"/>
                    </a:lnTo>
                    <a:lnTo>
                      <a:pt x="44" y="12"/>
                    </a:lnTo>
                    <a:lnTo>
                      <a:pt x="30" y="17"/>
                    </a:lnTo>
                    <a:lnTo>
                      <a:pt x="21" y="22"/>
                    </a:lnTo>
                    <a:lnTo>
                      <a:pt x="12" y="29"/>
                    </a:lnTo>
                    <a:lnTo>
                      <a:pt x="4" y="41"/>
                    </a:lnTo>
                    <a:lnTo>
                      <a:pt x="0" y="60"/>
                    </a:lnTo>
                    <a:lnTo>
                      <a:pt x="69" y="60"/>
                    </a:lnTo>
                    <a:lnTo>
                      <a:pt x="66" y="71"/>
                    </a:lnTo>
                    <a:lnTo>
                      <a:pt x="62" y="78"/>
                    </a:lnTo>
                    <a:lnTo>
                      <a:pt x="60" y="80"/>
                    </a:lnTo>
                    <a:lnTo>
                      <a:pt x="59" y="81"/>
                    </a:lnTo>
                    <a:lnTo>
                      <a:pt x="65" y="78"/>
                    </a:lnTo>
                    <a:lnTo>
                      <a:pt x="75" y="76"/>
                    </a:lnTo>
                    <a:lnTo>
                      <a:pt x="84" y="74"/>
                    </a:lnTo>
                    <a:lnTo>
                      <a:pt x="93" y="71"/>
                    </a:lnTo>
                    <a:lnTo>
                      <a:pt x="100" y="70"/>
                    </a:lnTo>
                    <a:lnTo>
                      <a:pt x="101" y="70"/>
                    </a:lnTo>
                    <a:lnTo>
                      <a:pt x="9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11" name="Freeform 1010"/>
              <p:cNvSpPr>
                <a:spLocks/>
              </p:cNvSpPr>
              <p:nvPr/>
            </p:nvSpPr>
            <p:spPr bwMode="auto">
              <a:xfrm>
                <a:off x="5361" y="91"/>
                <a:ext cx="7" cy="7"/>
              </a:xfrm>
              <a:custGeom>
                <a:avLst/>
                <a:gdLst>
                  <a:gd name="T0" fmla="*/ 0 w 128"/>
                  <a:gd name="T1" fmla="*/ 0 h 74"/>
                  <a:gd name="T2" fmla="*/ 0 w 128"/>
                  <a:gd name="T3" fmla="*/ 0 h 74"/>
                  <a:gd name="T4" fmla="*/ 0 w 128"/>
                  <a:gd name="T5" fmla="*/ 0 h 74"/>
                  <a:gd name="T6" fmla="*/ 0 w 128"/>
                  <a:gd name="T7" fmla="*/ 0 h 74"/>
                  <a:gd name="T8" fmla="*/ 0 w 128"/>
                  <a:gd name="T9" fmla="*/ 0 h 74"/>
                  <a:gd name="T10" fmla="*/ 0 w 128"/>
                  <a:gd name="T11" fmla="*/ 0 h 74"/>
                  <a:gd name="T12" fmla="*/ 0 w 128"/>
                  <a:gd name="T13" fmla="*/ 0 h 74"/>
                  <a:gd name="T14" fmla="*/ 0 w 128"/>
                  <a:gd name="T15" fmla="*/ 0 h 74"/>
                  <a:gd name="T16" fmla="*/ 0 w 128"/>
                  <a:gd name="T17" fmla="*/ 0 h 74"/>
                  <a:gd name="T18" fmla="*/ 0 w 128"/>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74"/>
                  <a:gd name="T32" fmla="*/ 128 w 128"/>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74">
                    <a:moveTo>
                      <a:pt x="0" y="70"/>
                    </a:moveTo>
                    <a:lnTo>
                      <a:pt x="3" y="70"/>
                    </a:lnTo>
                    <a:lnTo>
                      <a:pt x="126" y="74"/>
                    </a:lnTo>
                    <a:lnTo>
                      <a:pt x="128" y="4"/>
                    </a:lnTo>
                    <a:lnTo>
                      <a:pt x="5" y="0"/>
                    </a:lnTo>
                    <a:lnTo>
                      <a:pt x="8" y="0"/>
                    </a:lnTo>
                    <a:lnTo>
                      <a:pt x="0" y="70"/>
                    </a:lnTo>
                    <a:lnTo>
                      <a:pt x="1" y="70"/>
                    </a:lnTo>
                    <a:lnTo>
                      <a:pt x="3" y="70"/>
                    </a:lnTo>
                    <a:lnTo>
                      <a:pt x="0"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12" name="Freeform 1011"/>
              <p:cNvSpPr>
                <a:spLocks/>
              </p:cNvSpPr>
              <p:nvPr/>
            </p:nvSpPr>
            <p:spPr bwMode="auto">
              <a:xfrm>
                <a:off x="5356" y="90"/>
                <a:ext cx="6" cy="7"/>
              </a:xfrm>
              <a:custGeom>
                <a:avLst/>
                <a:gdLst>
                  <a:gd name="T0" fmla="*/ 0 w 106"/>
                  <a:gd name="T1" fmla="*/ 0 h 82"/>
                  <a:gd name="T2" fmla="*/ 0 w 106"/>
                  <a:gd name="T3" fmla="*/ 0 h 82"/>
                  <a:gd name="T4" fmla="*/ 0 w 106"/>
                  <a:gd name="T5" fmla="*/ 0 h 82"/>
                  <a:gd name="T6" fmla="*/ 0 w 106"/>
                  <a:gd name="T7" fmla="*/ 0 h 82"/>
                  <a:gd name="T8" fmla="*/ 0 w 106"/>
                  <a:gd name="T9" fmla="*/ 0 h 82"/>
                  <a:gd name="T10" fmla="*/ 0 w 106"/>
                  <a:gd name="T11" fmla="*/ 0 h 82"/>
                  <a:gd name="T12" fmla="*/ 0 w 106"/>
                  <a:gd name="T13" fmla="*/ 0 h 82"/>
                  <a:gd name="T14" fmla="*/ 0 w 106"/>
                  <a:gd name="T15" fmla="*/ 0 h 82"/>
                  <a:gd name="T16" fmla="*/ 0 w 106"/>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82"/>
                  <a:gd name="T29" fmla="*/ 106 w 106"/>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82">
                    <a:moveTo>
                      <a:pt x="0" y="70"/>
                    </a:moveTo>
                    <a:lnTo>
                      <a:pt x="0" y="70"/>
                    </a:lnTo>
                    <a:lnTo>
                      <a:pt x="98" y="82"/>
                    </a:lnTo>
                    <a:lnTo>
                      <a:pt x="106" y="12"/>
                    </a:lnTo>
                    <a:lnTo>
                      <a:pt x="9" y="0"/>
                    </a:lnTo>
                    <a:lnTo>
                      <a:pt x="0"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13" name="Freeform 1012"/>
              <p:cNvSpPr>
                <a:spLocks/>
              </p:cNvSpPr>
              <p:nvPr/>
            </p:nvSpPr>
            <p:spPr bwMode="auto">
              <a:xfrm>
                <a:off x="5351" y="89"/>
                <a:ext cx="5" cy="7"/>
              </a:xfrm>
              <a:custGeom>
                <a:avLst/>
                <a:gdLst>
                  <a:gd name="T0" fmla="*/ 0 w 100"/>
                  <a:gd name="T1" fmla="*/ 0 h 79"/>
                  <a:gd name="T2" fmla="*/ 0 w 100"/>
                  <a:gd name="T3" fmla="*/ 0 h 79"/>
                  <a:gd name="T4" fmla="*/ 0 w 100"/>
                  <a:gd name="T5" fmla="*/ 0 h 79"/>
                  <a:gd name="T6" fmla="*/ 0 w 100"/>
                  <a:gd name="T7" fmla="*/ 0 h 79"/>
                  <a:gd name="T8" fmla="*/ 0 w 100"/>
                  <a:gd name="T9" fmla="*/ 0 h 79"/>
                  <a:gd name="T10" fmla="*/ 0 w 100"/>
                  <a:gd name="T11" fmla="*/ 0 h 79"/>
                  <a:gd name="T12" fmla="*/ 0 w 100"/>
                  <a:gd name="T13" fmla="*/ 0 h 79"/>
                  <a:gd name="T14" fmla="*/ 0 w 100"/>
                  <a:gd name="T15" fmla="*/ 0 h 79"/>
                  <a:gd name="T16" fmla="*/ 0 w 100"/>
                  <a:gd name="T17" fmla="*/ 0 h 79"/>
                  <a:gd name="T18" fmla="*/ 0 w 10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79"/>
                  <a:gd name="T32" fmla="*/ 100 w 10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79">
                    <a:moveTo>
                      <a:pt x="0" y="43"/>
                    </a:moveTo>
                    <a:lnTo>
                      <a:pt x="29" y="71"/>
                    </a:lnTo>
                    <a:lnTo>
                      <a:pt x="91" y="79"/>
                    </a:lnTo>
                    <a:lnTo>
                      <a:pt x="100" y="9"/>
                    </a:lnTo>
                    <a:lnTo>
                      <a:pt x="38" y="0"/>
                    </a:lnTo>
                    <a:lnTo>
                      <a:pt x="67" y="28"/>
                    </a:lnTo>
                    <a:lnTo>
                      <a:pt x="0" y="43"/>
                    </a:lnTo>
                    <a:lnTo>
                      <a:pt x="5" y="68"/>
                    </a:lnTo>
                    <a:lnTo>
                      <a:pt x="29" y="71"/>
                    </a:lnTo>
                    <a:lnTo>
                      <a:pt x="0" y="4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14" name="Freeform 1013"/>
              <p:cNvSpPr>
                <a:spLocks/>
              </p:cNvSpPr>
              <p:nvPr/>
            </p:nvSpPr>
            <p:spPr bwMode="auto">
              <a:xfrm>
                <a:off x="5350" y="88"/>
                <a:ext cx="5" cy="5"/>
              </a:xfrm>
              <a:custGeom>
                <a:avLst/>
                <a:gdLst>
                  <a:gd name="T0" fmla="*/ 0 w 76"/>
                  <a:gd name="T1" fmla="*/ 0 h 56"/>
                  <a:gd name="T2" fmla="*/ 0 w 76"/>
                  <a:gd name="T3" fmla="*/ 0 h 56"/>
                  <a:gd name="T4" fmla="*/ 0 w 76"/>
                  <a:gd name="T5" fmla="*/ 0 h 56"/>
                  <a:gd name="T6" fmla="*/ 0 w 76"/>
                  <a:gd name="T7" fmla="*/ 0 h 56"/>
                  <a:gd name="T8" fmla="*/ 0 w 76"/>
                  <a:gd name="T9" fmla="*/ 0 h 56"/>
                  <a:gd name="T10" fmla="*/ 0 w 76"/>
                  <a:gd name="T11" fmla="*/ 0 h 56"/>
                  <a:gd name="T12" fmla="*/ 0 w 76"/>
                  <a:gd name="T13" fmla="*/ 0 h 56"/>
                  <a:gd name="T14" fmla="*/ 0 w 76"/>
                  <a:gd name="T15" fmla="*/ 0 h 56"/>
                  <a:gd name="T16" fmla="*/ 0 w 76"/>
                  <a:gd name="T17" fmla="*/ 0 h 56"/>
                  <a:gd name="T18" fmla="*/ 0 w 76"/>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6"/>
                  <a:gd name="T32" fmla="*/ 76 w 7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6">
                    <a:moveTo>
                      <a:pt x="0" y="8"/>
                    </a:moveTo>
                    <a:lnTo>
                      <a:pt x="1" y="15"/>
                    </a:lnTo>
                    <a:lnTo>
                      <a:pt x="9" y="56"/>
                    </a:lnTo>
                    <a:lnTo>
                      <a:pt x="76" y="41"/>
                    </a:lnTo>
                    <a:lnTo>
                      <a:pt x="67" y="0"/>
                    </a:lnTo>
                    <a:lnTo>
                      <a:pt x="68" y="8"/>
                    </a:lnTo>
                    <a:lnTo>
                      <a:pt x="0" y="8"/>
                    </a:lnTo>
                    <a:lnTo>
                      <a:pt x="0" y="11"/>
                    </a:lnTo>
                    <a:lnTo>
                      <a:pt x="1" y="15"/>
                    </a:lnTo>
                    <a:lnTo>
                      <a:pt x="0" y="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15" name="Freeform 1014"/>
              <p:cNvSpPr>
                <a:spLocks/>
              </p:cNvSpPr>
              <p:nvPr/>
            </p:nvSpPr>
            <p:spPr bwMode="auto">
              <a:xfrm>
                <a:off x="5350" y="83"/>
                <a:ext cx="4" cy="6"/>
              </a:xfrm>
              <a:custGeom>
                <a:avLst/>
                <a:gdLst>
                  <a:gd name="T0" fmla="*/ 0 w 68"/>
                  <a:gd name="T1" fmla="*/ 0 h 70"/>
                  <a:gd name="T2" fmla="*/ 0 w 68"/>
                  <a:gd name="T3" fmla="*/ 0 h 70"/>
                  <a:gd name="T4" fmla="*/ 0 w 68"/>
                  <a:gd name="T5" fmla="*/ 0 h 70"/>
                  <a:gd name="T6" fmla="*/ 0 w 68"/>
                  <a:gd name="T7" fmla="*/ 0 h 70"/>
                  <a:gd name="T8" fmla="*/ 0 w 68"/>
                  <a:gd name="T9" fmla="*/ 0 h 70"/>
                  <a:gd name="T10" fmla="*/ 0 w 68"/>
                  <a:gd name="T11" fmla="*/ 0 h 70"/>
                  <a:gd name="T12" fmla="*/ 0 w 68"/>
                  <a:gd name="T13" fmla="*/ 0 h 70"/>
                  <a:gd name="T14" fmla="*/ 0 w 68"/>
                  <a:gd name="T15" fmla="*/ 0 h 70"/>
                  <a:gd name="T16" fmla="*/ 0 w 68"/>
                  <a:gd name="T17" fmla="*/ 0 h 70"/>
                  <a:gd name="T18" fmla="*/ 0 w 68"/>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0"/>
                  <a:gd name="T32" fmla="*/ 68 w 68"/>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0">
                    <a:moveTo>
                      <a:pt x="27" y="0"/>
                    </a:moveTo>
                    <a:lnTo>
                      <a:pt x="0" y="35"/>
                    </a:lnTo>
                    <a:lnTo>
                      <a:pt x="0" y="60"/>
                    </a:lnTo>
                    <a:lnTo>
                      <a:pt x="68" y="60"/>
                    </a:lnTo>
                    <a:lnTo>
                      <a:pt x="68" y="35"/>
                    </a:lnTo>
                    <a:lnTo>
                      <a:pt x="41" y="70"/>
                    </a:lnTo>
                    <a:lnTo>
                      <a:pt x="27" y="0"/>
                    </a:lnTo>
                    <a:lnTo>
                      <a:pt x="0" y="7"/>
                    </a:lnTo>
                    <a:lnTo>
                      <a:pt x="0" y="35"/>
                    </a:lnTo>
                    <a:lnTo>
                      <a:pt x="2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16" name="Freeform 1015"/>
              <p:cNvSpPr>
                <a:spLocks/>
              </p:cNvSpPr>
              <p:nvPr/>
            </p:nvSpPr>
            <p:spPr bwMode="auto">
              <a:xfrm>
                <a:off x="5352" y="82"/>
                <a:ext cx="4" cy="7"/>
              </a:xfrm>
              <a:custGeom>
                <a:avLst/>
                <a:gdLst>
                  <a:gd name="T0" fmla="*/ 0 w 67"/>
                  <a:gd name="T1" fmla="*/ 0 h 83"/>
                  <a:gd name="T2" fmla="*/ 0 w 67"/>
                  <a:gd name="T3" fmla="*/ 0 h 83"/>
                  <a:gd name="T4" fmla="*/ 0 w 67"/>
                  <a:gd name="T5" fmla="*/ 0 h 83"/>
                  <a:gd name="T6" fmla="*/ 0 w 67"/>
                  <a:gd name="T7" fmla="*/ 0 h 83"/>
                  <a:gd name="T8" fmla="*/ 0 w 67"/>
                  <a:gd name="T9" fmla="*/ 0 h 83"/>
                  <a:gd name="T10" fmla="*/ 0 w 67"/>
                  <a:gd name="T11" fmla="*/ 0 h 83"/>
                  <a:gd name="T12" fmla="*/ 0 w 67"/>
                  <a:gd name="T13" fmla="*/ 0 h 83"/>
                  <a:gd name="T14" fmla="*/ 0 w 67"/>
                  <a:gd name="T15" fmla="*/ 0 h 83"/>
                  <a:gd name="T16" fmla="*/ 0 w 67"/>
                  <a:gd name="T17" fmla="*/ 0 h 83"/>
                  <a:gd name="T18" fmla="*/ 0 w 67"/>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83"/>
                  <a:gd name="T32" fmla="*/ 67 w 67"/>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83">
                    <a:moveTo>
                      <a:pt x="59" y="0"/>
                    </a:moveTo>
                    <a:lnTo>
                      <a:pt x="53" y="1"/>
                    </a:lnTo>
                    <a:lnTo>
                      <a:pt x="0" y="13"/>
                    </a:lnTo>
                    <a:lnTo>
                      <a:pt x="14" y="83"/>
                    </a:lnTo>
                    <a:lnTo>
                      <a:pt x="67" y="71"/>
                    </a:lnTo>
                    <a:lnTo>
                      <a:pt x="62" y="72"/>
                    </a:lnTo>
                    <a:lnTo>
                      <a:pt x="59" y="0"/>
                    </a:lnTo>
                    <a:lnTo>
                      <a:pt x="56" y="0"/>
                    </a:lnTo>
                    <a:lnTo>
                      <a:pt x="53" y="1"/>
                    </a:lnTo>
                    <a:lnTo>
                      <a:pt x="5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17" name="Freeform 1016"/>
              <p:cNvSpPr>
                <a:spLocks/>
              </p:cNvSpPr>
              <p:nvPr/>
            </p:nvSpPr>
            <p:spPr bwMode="auto">
              <a:xfrm>
                <a:off x="5355" y="81"/>
                <a:ext cx="6" cy="7"/>
              </a:xfrm>
              <a:custGeom>
                <a:avLst/>
                <a:gdLst>
                  <a:gd name="T0" fmla="*/ 0 w 99"/>
                  <a:gd name="T1" fmla="*/ 0 h 76"/>
                  <a:gd name="T2" fmla="*/ 0 w 99"/>
                  <a:gd name="T3" fmla="*/ 0 h 76"/>
                  <a:gd name="T4" fmla="*/ 0 w 99"/>
                  <a:gd name="T5" fmla="*/ 0 h 76"/>
                  <a:gd name="T6" fmla="*/ 0 w 99"/>
                  <a:gd name="T7" fmla="*/ 0 h 76"/>
                  <a:gd name="T8" fmla="*/ 0 w 99"/>
                  <a:gd name="T9" fmla="*/ 0 h 76"/>
                  <a:gd name="T10" fmla="*/ 0 w 99"/>
                  <a:gd name="T11" fmla="*/ 0 h 76"/>
                  <a:gd name="T12" fmla="*/ 0 60000 65536"/>
                  <a:gd name="T13" fmla="*/ 0 60000 65536"/>
                  <a:gd name="T14" fmla="*/ 0 60000 65536"/>
                  <a:gd name="T15" fmla="*/ 0 60000 65536"/>
                  <a:gd name="T16" fmla="*/ 0 60000 65536"/>
                  <a:gd name="T17" fmla="*/ 0 60000 65536"/>
                  <a:gd name="T18" fmla="*/ 0 w 99"/>
                  <a:gd name="T19" fmla="*/ 0 h 76"/>
                  <a:gd name="T20" fmla="*/ 99 w 99"/>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99" h="76">
                    <a:moveTo>
                      <a:pt x="98" y="36"/>
                    </a:moveTo>
                    <a:lnTo>
                      <a:pt x="97" y="0"/>
                    </a:lnTo>
                    <a:lnTo>
                      <a:pt x="0" y="4"/>
                    </a:lnTo>
                    <a:lnTo>
                      <a:pt x="3" y="76"/>
                    </a:lnTo>
                    <a:lnTo>
                      <a:pt x="99" y="72"/>
                    </a:lnTo>
                    <a:lnTo>
                      <a:pt x="98"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18" name="Freeform 1017"/>
              <p:cNvSpPr>
                <a:spLocks/>
              </p:cNvSpPr>
              <p:nvPr/>
            </p:nvSpPr>
            <p:spPr bwMode="auto">
              <a:xfrm>
                <a:off x="5360" y="82"/>
                <a:ext cx="6" cy="8"/>
              </a:xfrm>
              <a:custGeom>
                <a:avLst/>
                <a:gdLst>
                  <a:gd name="T0" fmla="*/ 0 w 110"/>
                  <a:gd name="T1" fmla="*/ 0 h 90"/>
                  <a:gd name="T2" fmla="*/ 0 w 110"/>
                  <a:gd name="T3" fmla="*/ 0 h 90"/>
                  <a:gd name="T4" fmla="*/ 0 w 110"/>
                  <a:gd name="T5" fmla="*/ 0 h 90"/>
                  <a:gd name="T6" fmla="*/ 0 w 110"/>
                  <a:gd name="T7" fmla="*/ 0 h 90"/>
                  <a:gd name="T8" fmla="*/ 0 w 110"/>
                  <a:gd name="T9" fmla="*/ 0 h 90"/>
                  <a:gd name="T10" fmla="*/ 0 w 110"/>
                  <a:gd name="T11" fmla="*/ 0 h 90"/>
                  <a:gd name="T12" fmla="*/ 0 w 110"/>
                  <a:gd name="T13" fmla="*/ 0 h 90"/>
                  <a:gd name="T14" fmla="*/ 0 w 110"/>
                  <a:gd name="T15" fmla="*/ 0 h 90"/>
                  <a:gd name="T16" fmla="*/ 0 w 110"/>
                  <a:gd name="T17" fmla="*/ 0 h 90"/>
                  <a:gd name="T18" fmla="*/ 0 w 110"/>
                  <a:gd name="T19" fmla="*/ 0 h 90"/>
                  <a:gd name="T20" fmla="*/ 0 w 110"/>
                  <a:gd name="T21" fmla="*/ 0 h 90"/>
                  <a:gd name="T22" fmla="*/ 0 w 110"/>
                  <a:gd name="T23" fmla="*/ 0 h 90"/>
                  <a:gd name="T24" fmla="*/ 0 w 110"/>
                  <a:gd name="T25" fmla="*/ 0 h 90"/>
                  <a:gd name="T26" fmla="*/ 0 w 110"/>
                  <a:gd name="T27" fmla="*/ 0 h 90"/>
                  <a:gd name="T28" fmla="*/ 0 w 110"/>
                  <a:gd name="T29" fmla="*/ 0 h 90"/>
                  <a:gd name="T30" fmla="*/ 0 w 110"/>
                  <a:gd name="T31" fmla="*/ 0 h 90"/>
                  <a:gd name="T32" fmla="*/ 0 w 110"/>
                  <a:gd name="T33" fmla="*/ 0 h 90"/>
                  <a:gd name="T34" fmla="*/ 0 w 110"/>
                  <a:gd name="T35" fmla="*/ 0 h 90"/>
                  <a:gd name="T36" fmla="*/ 0 w 110"/>
                  <a:gd name="T37" fmla="*/ 0 h 90"/>
                  <a:gd name="T38" fmla="*/ 0 w 110"/>
                  <a:gd name="T39" fmla="*/ 0 h 90"/>
                  <a:gd name="T40" fmla="*/ 0 w 110"/>
                  <a:gd name="T41" fmla="*/ 0 h 90"/>
                  <a:gd name="T42" fmla="*/ 0 w 110"/>
                  <a:gd name="T43" fmla="*/ 0 h 90"/>
                  <a:gd name="T44" fmla="*/ 0 w 110"/>
                  <a:gd name="T45" fmla="*/ 0 h 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90"/>
                  <a:gd name="T71" fmla="*/ 110 w 110"/>
                  <a:gd name="T72" fmla="*/ 90 h 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90">
                    <a:moveTo>
                      <a:pt x="110" y="19"/>
                    </a:moveTo>
                    <a:lnTo>
                      <a:pt x="110" y="19"/>
                    </a:lnTo>
                    <a:lnTo>
                      <a:pt x="95" y="17"/>
                    </a:lnTo>
                    <a:lnTo>
                      <a:pt x="80" y="14"/>
                    </a:lnTo>
                    <a:lnTo>
                      <a:pt x="64" y="11"/>
                    </a:lnTo>
                    <a:lnTo>
                      <a:pt x="50" y="8"/>
                    </a:lnTo>
                    <a:lnTo>
                      <a:pt x="38" y="4"/>
                    </a:lnTo>
                    <a:lnTo>
                      <a:pt x="28" y="2"/>
                    </a:lnTo>
                    <a:lnTo>
                      <a:pt x="22" y="0"/>
                    </a:lnTo>
                    <a:lnTo>
                      <a:pt x="20" y="0"/>
                    </a:lnTo>
                    <a:lnTo>
                      <a:pt x="0" y="67"/>
                    </a:lnTo>
                    <a:lnTo>
                      <a:pt x="3" y="69"/>
                    </a:lnTo>
                    <a:lnTo>
                      <a:pt x="10" y="71"/>
                    </a:lnTo>
                    <a:lnTo>
                      <a:pt x="21" y="74"/>
                    </a:lnTo>
                    <a:lnTo>
                      <a:pt x="34" y="77"/>
                    </a:lnTo>
                    <a:lnTo>
                      <a:pt x="50" y="81"/>
                    </a:lnTo>
                    <a:lnTo>
                      <a:pt x="67" y="85"/>
                    </a:lnTo>
                    <a:lnTo>
                      <a:pt x="86" y="88"/>
                    </a:lnTo>
                    <a:lnTo>
                      <a:pt x="105" y="90"/>
                    </a:lnTo>
                    <a:lnTo>
                      <a:pt x="110" y="1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19" name="Freeform 1018"/>
              <p:cNvSpPr>
                <a:spLocks/>
              </p:cNvSpPr>
              <p:nvPr/>
            </p:nvSpPr>
            <p:spPr bwMode="auto">
              <a:xfrm>
                <a:off x="5366" y="83"/>
                <a:ext cx="6" cy="8"/>
              </a:xfrm>
              <a:custGeom>
                <a:avLst/>
                <a:gdLst>
                  <a:gd name="T0" fmla="*/ 0 w 112"/>
                  <a:gd name="T1" fmla="*/ 0 h 80"/>
                  <a:gd name="T2" fmla="*/ 0 w 112"/>
                  <a:gd name="T3" fmla="*/ 0 h 80"/>
                  <a:gd name="T4" fmla="*/ 0 w 112"/>
                  <a:gd name="T5" fmla="*/ 0 h 80"/>
                  <a:gd name="T6" fmla="*/ 0 w 112"/>
                  <a:gd name="T7" fmla="*/ 0 h 80"/>
                  <a:gd name="T8" fmla="*/ 0 w 112"/>
                  <a:gd name="T9" fmla="*/ 0 h 80"/>
                  <a:gd name="T10" fmla="*/ 0 w 112"/>
                  <a:gd name="T11" fmla="*/ 0 h 80"/>
                  <a:gd name="T12" fmla="*/ 0 w 112"/>
                  <a:gd name="T13" fmla="*/ 0 h 80"/>
                  <a:gd name="T14" fmla="*/ 0 w 112"/>
                  <a:gd name="T15" fmla="*/ 0 h 80"/>
                  <a:gd name="T16" fmla="*/ 0 w 112"/>
                  <a:gd name="T17" fmla="*/ 0 h 80"/>
                  <a:gd name="T18" fmla="*/ 0 w 112"/>
                  <a:gd name="T19" fmla="*/ 0 h 80"/>
                  <a:gd name="T20" fmla="*/ 0 w 112"/>
                  <a:gd name="T21" fmla="*/ 0 h 80"/>
                  <a:gd name="T22" fmla="*/ 0 w 112"/>
                  <a:gd name="T23" fmla="*/ 0 h 80"/>
                  <a:gd name="T24" fmla="*/ 0 w 112"/>
                  <a:gd name="T25" fmla="*/ 0 h 80"/>
                  <a:gd name="T26" fmla="*/ 0 w 112"/>
                  <a:gd name="T27" fmla="*/ 0 h 80"/>
                  <a:gd name="T28" fmla="*/ 0 w 112"/>
                  <a:gd name="T29" fmla="*/ 0 h 80"/>
                  <a:gd name="T30" fmla="*/ 0 w 112"/>
                  <a:gd name="T31" fmla="*/ 0 h 80"/>
                  <a:gd name="T32" fmla="*/ 0 w 112"/>
                  <a:gd name="T33" fmla="*/ 0 h 80"/>
                  <a:gd name="T34" fmla="*/ 0 w 112"/>
                  <a:gd name="T35" fmla="*/ 0 h 80"/>
                  <a:gd name="T36" fmla="*/ 0 w 112"/>
                  <a:gd name="T37" fmla="*/ 0 h 80"/>
                  <a:gd name="T38" fmla="*/ 0 w 112"/>
                  <a:gd name="T39" fmla="*/ 0 h 80"/>
                  <a:gd name="T40" fmla="*/ 0 w 112"/>
                  <a:gd name="T41" fmla="*/ 0 h 80"/>
                  <a:gd name="T42" fmla="*/ 0 w 112"/>
                  <a:gd name="T43" fmla="*/ 0 h 80"/>
                  <a:gd name="T44" fmla="*/ 0 w 112"/>
                  <a:gd name="T45" fmla="*/ 0 h 80"/>
                  <a:gd name="T46" fmla="*/ 0 w 112"/>
                  <a:gd name="T47" fmla="*/ 0 h 80"/>
                  <a:gd name="T48" fmla="*/ 0 w 112"/>
                  <a:gd name="T49" fmla="*/ 0 h 80"/>
                  <a:gd name="T50" fmla="*/ 0 w 112"/>
                  <a:gd name="T51" fmla="*/ 0 h 80"/>
                  <a:gd name="T52" fmla="*/ 0 w 112"/>
                  <a:gd name="T53" fmla="*/ 0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80"/>
                  <a:gd name="T83" fmla="*/ 112 w 112"/>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80">
                    <a:moveTo>
                      <a:pt x="69" y="0"/>
                    </a:moveTo>
                    <a:lnTo>
                      <a:pt x="69" y="0"/>
                    </a:lnTo>
                    <a:lnTo>
                      <a:pt x="61" y="7"/>
                    </a:lnTo>
                    <a:lnTo>
                      <a:pt x="55" y="10"/>
                    </a:lnTo>
                    <a:lnTo>
                      <a:pt x="56" y="9"/>
                    </a:lnTo>
                    <a:lnTo>
                      <a:pt x="55" y="9"/>
                    </a:lnTo>
                    <a:lnTo>
                      <a:pt x="54" y="9"/>
                    </a:lnTo>
                    <a:lnTo>
                      <a:pt x="46" y="8"/>
                    </a:lnTo>
                    <a:lnTo>
                      <a:pt x="37" y="6"/>
                    </a:lnTo>
                    <a:lnTo>
                      <a:pt x="23" y="4"/>
                    </a:lnTo>
                    <a:lnTo>
                      <a:pt x="5" y="1"/>
                    </a:lnTo>
                    <a:lnTo>
                      <a:pt x="0" y="72"/>
                    </a:lnTo>
                    <a:lnTo>
                      <a:pt x="12" y="73"/>
                    </a:lnTo>
                    <a:lnTo>
                      <a:pt x="24" y="76"/>
                    </a:lnTo>
                    <a:lnTo>
                      <a:pt x="34" y="78"/>
                    </a:lnTo>
                    <a:lnTo>
                      <a:pt x="46" y="79"/>
                    </a:lnTo>
                    <a:lnTo>
                      <a:pt x="55" y="80"/>
                    </a:lnTo>
                    <a:lnTo>
                      <a:pt x="63" y="79"/>
                    </a:lnTo>
                    <a:lnTo>
                      <a:pt x="71" y="78"/>
                    </a:lnTo>
                    <a:lnTo>
                      <a:pt x="82" y="75"/>
                    </a:lnTo>
                    <a:lnTo>
                      <a:pt x="96" y="68"/>
                    </a:lnTo>
                    <a:lnTo>
                      <a:pt x="112" y="56"/>
                    </a:lnTo>
                    <a:lnTo>
                      <a:pt x="6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20" name="Freeform 1019"/>
              <p:cNvSpPr>
                <a:spLocks/>
              </p:cNvSpPr>
              <p:nvPr/>
            </p:nvSpPr>
            <p:spPr bwMode="auto">
              <a:xfrm>
                <a:off x="5364" y="76"/>
                <a:ext cx="9" cy="12"/>
              </a:xfrm>
              <a:custGeom>
                <a:avLst/>
                <a:gdLst>
                  <a:gd name="T0" fmla="*/ 0 w 163"/>
                  <a:gd name="T1" fmla="*/ 0 h 136"/>
                  <a:gd name="T2" fmla="*/ 0 w 163"/>
                  <a:gd name="T3" fmla="*/ 0 h 136"/>
                  <a:gd name="T4" fmla="*/ 0 w 163"/>
                  <a:gd name="T5" fmla="*/ 0 h 136"/>
                  <a:gd name="T6" fmla="*/ 0 w 163"/>
                  <a:gd name="T7" fmla="*/ 0 h 136"/>
                  <a:gd name="T8" fmla="*/ 0 w 163"/>
                  <a:gd name="T9" fmla="*/ 0 h 136"/>
                  <a:gd name="T10" fmla="*/ 0 w 163"/>
                  <a:gd name="T11" fmla="*/ 0 h 136"/>
                  <a:gd name="T12" fmla="*/ 0 w 163"/>
                  <a:gd name="T13" fmla="*/ 0 h 136"/>
                  <a:gd name="T14" fmla="*/ 0 w 163"/>
                  <a:gd name="T15" fmla="*/ 0 h 136"/>
                  <a:gd name="T16" fmla="*/ 0 w 163"/>
                  <a:gd name="T17" fmla="*/ 0 h 136"/>
                  <a:gd name="T18" fmla="*/ 0 w 163"/>
                  <a:gd name="T19" fmla="*/ 0 h 136"/>
                  <a:gd name="T20" fmla="*/ 0 w 163"/>
                  <a:gd name="T21" fmla="*/ 0 h 136"/>
                  <a:gd name="T22" fmla="*/ 0 w 163"/>
                  <a:gd name="T23" fmla="*/ 0 h 136"/>
                  <a:gd name="T24" fmla="*/ 0 w 163"/>
                  <a:gd name="T25" fmla="*/ 0 h 136"/>
                  <a:gd name="T26" fmla="*/ 0 w 163"/>
                  <a:gd name="T27" fmla="*/ 0 h 136"/>
                  <a:gd name="T28" fmla="*/ 0 w 163"/>
                  <a:gd name="T29" fmla="*/ 0 h 136"/>
                  <a:gd name="T30" fmla="*/ 0 w 163"/>
                  <a:gd name="T31" fmla="*/ 0 h 136"/>
                  <a:gd name="T32" fmla="*/ 0 w 163"/>
                  <a:gd name="T33" fmla="*/ 0 h 136"/>
                  <a:gd name="T34" fmla="*/ 0 w 163"/>
                  <a:gd name="T35" fmla="*/ 0 h 136"/>
                  <a:gd name="T36" fmla="*/ 0 w 163"/>
                  <a:gd name="T37" fmla="*/ 0 h 136"/>
                  <a:gd name="T38" fmla="*/ 0 w 163"/>
                  <a:gd name="T39" fmla="*/ 0 h 136"/>
                  <a:gd name="T40" fmla="*/ 0 w 163"/>
                  <a:gd name="T41" fmla="*/ 0 h 136"/>
                  <a:gd name="T42" fmla="*/ 0 w 163"/>
                  <a:gd name="T43" fmla="*/ 0 h 136"/>
                  <a:gd name="T44" fmla="*/ 0 w 163"/>
                  <a:gd name="T45" fmla="*/ 0 h 136"/>
                  <a:gd name="T46" fmla="*/ 0 w 163"/>
                  <a:gd name="T47" fmla="*/ 0 h 136"/>
                  <a:gd name="T48" fmla="*/ 0 w 163"/>
                  <a:gd name="T49" fmla="*/ 0 h 136"/>
                  <a:gd name="T50" fmla="*/ 0 w 163"/>
                  <a:gd name="T51" fmla="*/ 0 h 136"/>
                  <a:gd name="T52" fmla="*/ 0 w 163"/>
                  <a:gd name="T53" fmla="*/ 0 h 136"/>
                  <a:gd name="T54" fmla="*/ 0 w 163"/>
                  <a:gd name="T55" fmla="*/ 0 h 136"/>
                  <a:gd name="T56" fmla="*/ 0 w 163"/>
                  <a:gd name="T57" fmla="*/ 0 h 136"/>
                  <a:gd name="T58" fmla="*/ 0 w 163"/>
                  <a:gd name="T59" fmla="*/ 0 h 136"/>
                  <a:gd name="T60" fmla="*/ 0 w 163"/>
                  <a:gd name="T61" fmla="*/ 0 h 136"/>
                  <a:gd name="T62" fmla="*/ 0 w 163"/>
                  <a:gd name="T63" fmla="*/ 0 h 136"/>
                  <a:gd name="T64" fmla="*/ 0 w 163"/>
                  <a:gd name="T65" fmla="*/ 0 h 136"/>
                  <a:gd name="T66" fmla="*/ 0 w 163"/>
                  <a:gd name="T67" fmla="*/ 0 h 136"/>
                  <a:gd name="T68" fmla="*/ 0 w 163"/>
                  <a:gd name="T69" fmla="*/ 0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3"/>
                  <a:gd name="T106" fmla="*/ 0 h 136"/>
                  <a:gd name="T107" fmla="*/ 163 w 163"/>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3" h="136">
                    <a:moveTo>
                      <a:pt x="0" y="69"/>
                    </a:moveTo>
                    <a:lnTo>
                      <a:pt x="5" y="71"/>
                    </a:lnTo>
                    <a:lnTo>
                      <a:pt x="20" y="76"/>
                    </a:lnTo>
                    <a:lnTo>
                      <a:pt x="42" y="84"/>
                    </a:lnTo>
                    <a:lnTo>
                      <a:pt x="66" y="93"/>
                    </a:lnTo>
                    <a:lnTo>
                      <a:pt x="76" y="98"/>
                    </a:lnTo>
                    <a:lnTo>
                      <a:pt x="87" y="104"/>
                    </a:lnTo>
                    <a:lnTo>
                      <a:pt x="94" y="108"/>
                    </a:lnTo>
                    <a:lnTo>
                      <a:pt x="99" y="112"/>
                    </a:lnTo>
                    <a:lnTo>
                      <a:pt x="98" y="111"/>
                    </a:lnTo>
                    <a:lnTo>
                      <a:pt x="97" y="109"/>
                    </a:lnTo>
                    <a:lnTo>
                      <a:pt x="95" y="103"/>
                    </a:lnTo>
                    <a:lnTo>
                      <a:pt x="95" y="95"/>
                    </a:lnTo>
                    <a:lnTo>
                      <a:pt x="97" y="88"/>
                    </a:lnTo>
                    <a:lnTo>
                      <a:pt x="100" y="82"/>
                    </a:lnTo>
                    <a:lnTo>
                      <a:pt x="102" y="80"/>
                    </a:lnTo>
                    <a:lnTo>
                      <a:pt x="145" y="136"/>
                    </a:lnTo>
                    <a:lnTo>
                      <a:pt x="153" y="128"/>
                    </a:lnTo>
                    <a:lnTo>
                      <a:pt x="159" y="118"/>
                    </a:lnTo>
                    <a:lnTo>
                      <a:pt x="163" y="104"/>
                    </a:lnTo>
                    <a:lnTo>
                      <a:pt x="162" y="90"/>
                    </a:lnTo>
                    <a:lnTo>
                      <a:pt x="159" y="79"/>
                    </a:lnTo>
                    <a:lnTo>
                      <a:pt x="154" y="71"/>
                    </a:lnTo>
                    <a:lnTo>
                      <a:pt x="149" y="63"/>
                    </a:lnTo>
                    <a:lnTo>
                      <a:pt x="143" y="57"/>
                    </a:lnTo>
                    <a:lnTo>
                      <a:pt x="132" y="49"/>
                    </a:lnTo>
                    <a:lnTo>
                      <a:pt x="120" y="42"/>
                    </a:lnTo>
                    <a:lnTo>
                      <a:pt x="106" y="34"/>
                    </a:lnTo>
                    <a:lnTo>
                      <a:pt x="93" y="28"/>
                    </a:lnTo>
                    <a:lnTo>
                      <a:pt x="67" y="17"/>
                    </a:lnTo>
                    <a:lnTo>
                      <a:pt x="43" y="9"/>
                    </a:lnTo>
                    <a:lnTo>
                      <a:pt x="25" y="2"/>
                    </a:lnTo>
                    <a:lnTo>
                      <a:pt x="18" y="0"/>
                    </a:lnTo>
                    <a:lnTo>
                      <a:pt x="0"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21" name="Freeform 1020"/>
              <p:cNvSpPr>
                <a:spLocks/>
              </p:cNvSpPr>
              <p:nvPr/>
            </p:nvSpPr>
            <p:spPr bwMode="auto">
              <a:xfrm>
                <a:off x="5363" y="69"/>
                <a:ext cx="6" cy="11"/>
              </a:xfrm>
              <a:custGeom>
                <a:avLst/>
                <a:gdLst>
                  <a:gd name="T0" fmla="*/ 0 w 118"/>
                  <a:gd name="T1" fmla="*/ 0 h 130"/>
                  <a:gd name="T2" fmla="*/ 0 w 118"/>
                  <a:gd name="T3" fmla="*/ 0 h 130"/>
                  <a:gd name="T4" fmla="*/ 0 w 118"/>
                  <a:gd name="T5" fmla="*/ 0 h 130"/>
                  <a:gd name="T6" fmla="*/ 0 w 118"/>
                  <a:gd name="T7" fmla="*/ 0 h 130"/>
                  <a:gd name="T8" fmla="*/ 0 w 118"/>
                  <a:gd name="T9" fmla="*/ 0 h 130"/>
                  <a:gd name="T10" fmla="*/ 0 w 118"/>
                  <a:gd name="T11" fmla="*/ 0 h 130"/>
                  <a:gd name="T12" fmla="*/ 0 w 118"/>
                  <a:gd name="T13" fmla="*/ 0 h 130"/>
                  <a:gd name="T14" fmla="*/ 0 w 118"/>
                  <a:gd name="T15" fmla="*/ 0 h 130"/>
                  <a:gd name="T16" fmla="*/ 0 w 118"/>
                  <a:gd name="T17" fmla="*/ 0 h 130"/>
                  <a:gd name="T18" fmla="*/ 0 w 118"/>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30"/>
                  <a:gd name="T32" fmla="*/ 118 w 118"/>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30">
                    <a:moveTo>
                      <a:pt x="67" y="89"/>
                    </a:moveTo>
                    <a:lnTo>
                      <a:pt x="26" y="41"/>
                    </a:lnTo>
                    <a:lnTo>
                      <a:pt x="0" y="102"/>
                    </a:lnTo>
                    <a:lnTo>
                      <a:pt x="62" y="130"/>
                    </a:lnTo>
                    <a:lnTo>
                      <a:pt x="89" y="69"/>
                    </a:lnTo>
                    <a:lnTo>
                      <a:pt x="49" y="20"/>
                    </a:lnTo>
                    <a:lnTo>
                      <a:pt x="89" y="69"/>
                    </a:lnTo>
                    <a:lnTo>
                      <a:pt x="118" y="0"/>
                    </a:lnTo>
                    <a:lnTo>
                      <a:pt x="49" y="20"/>
                    </a:lnTo>
                    <a:lnTo>
                      <a:pt x="67" y="8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22" name="Freeform 1021"/>
              <p:cNvSpPr>
                <a:spLocks/>
              </p:cNvSpPr>
              <p:nvPr/>
            </p:nvSpPr>
            <p:spPr bwMode="auto">
              <a:xfrm>
                <a:off x="5358" y="70"/>
                <a:ext cx="8" cy="10"/>
              </a:xfrm>
              <a:custGeom>
                <a:avLst/>
                <a:gdLst>
                  <a:gd name="T0" fmla="*/ 0 w 161"/>
                  <a:gd name="T1" fmla="*/ 0 h 110"/>
                  <a:gd name="T2" fmla="*/ 0 w 161"/>
                  <a:gd name="T3" fmla="*/ 0 h 110"/>
                  <a:gd name="T4" fmla="*/ 0 w 161"/>
                  <a:gd name="T5" fmla="*/ 0 h 110"/>
                  <a:gd name="T6" fmla="*/ 0 w 161"/>
                  <a:gd name="T7" fmla="*/ 0 h 110"/>
                  <a:gd name="T8" fmla="*/ 0 w 161"/>
                  <a:gd name="T9" fmla="*/ 0 h 110"/>
                  <a:gd name="T10" fmla="*/ 0 w 161"/>
                  <a:gd name="T11" fmla="*/ 0 h 110"/>
                  <a:gd name="T12" fmla="*/ 0 w 161"/>
                  <a:gd name="T13" fmla="*/ 0 h 110"/>
                  <a:gd name="T14" fmla="*/ 0 w 161"/>
                  <a:gd name="T15" fmla="*/ 0 h 110"/>
                  <a:gd name="T16" fmla="*/ 0 w 161"/>
                  <a:gd name="T17" fmla="*/ 0 h 110"/>
                  <a:gd name="T18" fmla="*/ 0 w 161"/>
                  <a:gd name="T19" fmla="*/ 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10"/>
                  <a:gd name="T32" fmla="*/ 161 w 161"/>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10">
                    <a:moveTo>
                      <a:pt x="13" y="110"/>
                    </a:moveTo>
                    <a:lnTo>
                      <a:pt x="19" y="109"/>
                    </a:lnTo>
                    <a:lnTo>
                      <a:pt x="161" y="69"/>
                    </a:lnTo>
                    <a:lnTo>
                      <a:pt x="143" y="0"/>
                    </a:lnTo>
                    <a:lnTo>
                      <a:pt x="0" y="41"/>
                    </a:lnTo>
                    <a:lnTo>
                      <a:pt x="8" y="40"/>
                    </a:lnTo>
                    <a:lnTo>
                      <a:pt x="13" y="110"/>
                    </a:lnTo>
                    <a:lnTo>
                      <a:pt x="16" y="110"/>
                    </a:lnTo>
                    <a:lnTo>
                      <a:pt x="19" y="109"/>
                    </a:lnTo>
                    <a:lnTo>
                      <a:pt x="13" y="11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23" name="Freeform 1022"/>
              <p:cNvSpPr>
                <a:spLocks/>
              </p:cNvSpPr>
              <p:nvPr/>
            </p:nvSpPr>
            <p:spPr bwMode="auto">
              <a:xfrm>
                <a:off x="5351" y="74"/>
                <a:ext cx="7" cy="7"/>
              </a:xfrm>
              <a:custGeom>
                <a:avLst/>
                <a:gdLst>
                  <a:gd name="T0" fmla="*/ 0 w 125"/>
                  <a:gd name="T1" fmla="*/ 0 h 79"/>
                  <a:gd name="T2" fmla="*/ 0 w 125"/>
                  <a:gd name="T3" fmla="*/ 0 h 79"/>
                  <a:gd name="T4" fmla="*/ 0 w 125"/>
                  <a:gd name="T5" fmla="*/ 0 h 79"/>
                  <a:gd name="T6" fmla="*/ 0 w 125"/>
                  <a:gd name="T7" fmla="*/ 0 h 79"/>
                  <a:gd name="T8" fmla="*/ 0 w 125"/>
                  <a:gd name="T9" fmla="*/ 0 h 79"/>
                  <a:gd name="T10" fmla="*/ 0 w 125"/>
                  <a:gd name="T11" fmla="*/ 0 h 79"/>
                  <a:gd name="T12" fmla="*/ 0 w 125"/>
                  <a:gd name="T13" fmla="*/ 0 h 79"/>
                  <a:gd name="T14" fmla="*/ 0 w 125"/>
                  <a:gd name="T15" fmla="*/ 0 h 79"/>
                  <a:gd name="T16" fmla="*/ 0 w 125"/>
                  <a:gd name="T17" fmla="*/ 0 h 79"/>
                  <a:gd name="T18" fmla="*/ 0 w 125"/>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79"/>
                  <a:gd name="T32" fmla="*/ 125 w 125"/>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79">
                    <a:moveTo>
                      <a:pt x="14" y="79"/>
                    </a:moveTo>
                    <a:lnTo>
                      <a:pt x="10" y="79"/>
                    </a:lnTo>
                    <a:lnTo>
                      <a:pt x="125" y="70"/>
                    </a:lnTo>
                    <a:lnTo>
                      <a:pt x="120" y="0"/>
                    </a:lnTo>
                    <a:lnTo>
                      <a:pt x="5" y="8"/>
                    </a:lnTo>
                    <a:lnTo>
                      <a:pt x="0" y="8"/>
                    </a:lnTo>
                    <a:lnTo>
                      <a:pt x="5" y="8"/>
                    </a:lnTo>
                    <a:lnTo>
                      <a:pt x="2" y="8"/>
                    </a:lnTo>
                    <a:lnTo>
                      <a:pt x="0" y="8"/>
                    </a:lnTo>
                    <a:lnTo>
                      <a:pt x="14" y="7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24" name="Freeform 1023"/>
              <p:cNvSpPr>
                <a:spLocks/>
              </p:cNvSpPr>
              <p:nvPr/>
            </p:nvSpPr>
            <p:spPr bwMode="auto">
              <a:xfrm>
                <a:off x="5346" y="75"/>
                <a:ext cx="6" cy="7"/>
              </a:xfrm>
              <a:custGeom>
                <a:avLst/>
                <a:gdLst>
                  <a:gd name="T0" fmla="*/ 0 w 102"/>
                  <a:gd name="T1" fmla="*/ 0 h 83"/>
                  <a:gd name="T2" fmla="*/ 0 w 102"/>
                  <a:gd name="T3" fmla="*/ 0 h 83"/>
                  <a:gd name="T4" fmla="*/ 0 w 102"/>
                  <a:gd name="T5" fmla="*/ 0 h 83"/>
                  <a:gd name="T6" fmla="*/ 0 w 102"/>
                  <a:gd name="T7" fmla="*/ 0 h 83"/>
                  <a:gd name="T8" fmla="*/ 0 w 102"/>
                  <a:gd name="T9" fmla="*/ 0 h 83"/>
                  <a:gd name="T10" fmla="*/ 0 w 102"/>
                  <a:gd name="T11" fmla="*/ 0 h 83"/>
                  <a:gd name="T12" fmla="*/ 0 w 102"/>
                  <a:gd name="T13" fmla="*/ 0 h 83"/>
                  <a:gd name="T14" fmla="*/ 0 w 102"/>
                  <a:gd name="T15" fmla="*/ 0 h 83"/>
                  <a:gd name="T16" fmla="*/ 0 w 102"/>
                  <a:gd name="T17" fmla="*/ 0 h 83"/>
                  <a:gd name="T18" fmla="*/ 0 w 102"/>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83"/>
                  <a:gd name="T32" fmla="*/ 102 w 102"/>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83">
                    <a:moveTo>
                      <a:pt x="67" y="55"/>
                    </a:moveTo>
                    <a:lnTo>
                      <a:pt x="40" y="83"/>
                    </a:lnTo>
                    <a:lnTo>
                      <a:pt x="102" y="71"/>
                    </a:lnTo>
                    <a:lnTo>
                      <a:pt x="88" y="0"/>
                    </a:lnTo>
                    <a:lnTo>
                      <a:pt x="27" y="13"/>
                    </a:lnTo>
                    <a:lnTo>
                      <a:pt x="0" y="40"/>
                    </a:lnTo>
                    <a:lnTo>
                      <a:pt x="27" y="13"/>
                    </a:lnTo>
                    <a:lnTo>
                      <a:pt x="4" y="17"/>
                    </a:lnTo>
                    <a:lnTo>
                      <a:pt x="0" y="40"/>
                    </a:lnTo>
                    <a:lnTo>
                      <a:pt x="67" y="5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25" name="Freeform 1024"/>
              <p:cNvSpPr>
                <a:spLocks/>
              </p:cNvSpPr>
              <p:nvPr/>
            </p:nvSpPr>
            <p:spPr bwMode="auto">
              <a:xfrm>
                <a:off x="5346" y="78"/>
                <a:ext cx="4" cy="6"/>
              </a:xfrm>
              <a:custGeom>
                <a:avLst/>
                <a:gdLst>
                  <a:gd name="T0" fmla="*/ 0 w 76"/>
                  <a:gd name="T1" fmla="*/ 0 h 58"/>
                  <a:gd name="T2" fmla="*/ 0 w 76"/>
                  <a:gd name="T3" fmla="*/ 0 h 58"/>
                  <a:gd name="T4" fmla="*/ 0 w 76"/>
                  <a:gd name="T5" fmla="*/ 0 h 58"/>
                  <a:gd name="T6" fmla="*/ 0 w 76"/>
                  <a:gd name="T7" fmla="*/ 0 h 58"/>
                  <a:gd name="T8" fmla="*/ 0 w 76"/>
                  <a:gd name="T9" fmla="*/ 0 h 58"/>
                  <a:gd name="T10" fmla="*/ 0 w 76"/>
                  <a:gd name="T11" fmla="*/ 0 h 58"/>
                  <a:gd name="T12" fmla="*/ 0 w 76"/>
                  <a:gd name="T13" fmla="*/ 0 h 58"/>
                  <a:gd name="T14" fmla="*/ 0 w 76"/>
                  <a:gd name="T15" fmla="*/ 0 h 58"/>
                  <a:gd name="T16" fmla="*/ 0 w 76"/>
                  <a:gd name="T17" fmla="*/ 0 h 58"/>
                  <a:gd name="T18" fmla="*/ 0 w 76"/>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8"/>
                  <a:gd name="T32" fmla="*/ 76 w 76"/>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8">
                    <a:moveTo>
                      <a:pt x="66" y="58"/>
                    </a:moveTo>
                    <a:lnTo>
                      <a:pt x="67" y="57"/>
                    </a:lnTo>
                    <a:lnTo>
                      <a:pt x="76" y="15"/>
                    </a:lnTo>
                    <a:lnTo>
                      <a:pt x="9" y="0"/>
                    </a:lnTo>
                    <a:lnTo>
                      <a:pt x="0" y="40"/>
                    </a:lnTo>
                    <a:lnTo>
                      <a:pt x="0" y="39"/>
                    </a:lnTo>
                    <a:lnTo>
                      <a:pt x="66" y="58"/>
                    </a:lnTo>
                    <a:lnTo>
                      <a:pt x="67" y="57"/>
                    </a:lnTo>
                    <a:lnTo>
                      <a:pt x="66" y="5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26" name="Freeform 1025"/>
              <p:cNvSpPr>
                <a:spLocks/>
              </p:cNvSpPr>
              <p:nvPr/>
            </p:nvSpPr>
            <p:spPr bwMode="auto">
              <a:xfrm>
                <a:off x="5345" y="82"/>
                <a:ext cx="5" cy="6"/>
              </a:xfrm>
              <a:custGeom>
                <a:avLst/>
                <a:gdLst>
                  <a:gd name="T0" fmla="*/ 0 w 79"/>
                  <a:gd name="T1" fmla="*/ 0 h 61"/>
                  <a:gd name="T2" fmla="*/ 0 w 79"/>
                  <a:gd name="T3" fmla="*/ 0 h 61"/>
                  <a:gd name="T4" fmla="*/ 0 w 79"/>
                  <a:gd name="T5" fmla="*/ 0 h 61"/>
                  <a:gd name="T6" fmla="*/ 0 w 79"/>
                  <a:gd name="T7" fmla="*/ 0 h 61"/>
                  <a:gd name="T8" fmla="*/ 0 w 79"/>
                  <a:gd name="T9" fmla="*/ 0 h 61"/>
                  <a:gd name="T10" fmla="*/ 0 w 79"/>
                  <a:gd name="T11" fmla="*/ 0 h 61"/>
                  <a:gd name="T12" fmla="*/ 0 w 79"/>
                  <a:gd name="T13" fmla="*/ 0 h 61"/>
                  <a:gd name="T14" fmla="*/ 0 w 79"/>
                  <a:gd name="T15" fmla="*/ 0 h 61"/>
                  <a:gd name="T16" fmla="*/ 0 w 79"/>
                  <a:gd name="T17" fmla="*/ 0 h 61"/>
                  <a:gd name="T18" fmla="*/ 0 w 79"/>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61"/>
                  <a:gd name="T32" fmla="*/ 79 w 79"/>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61">
                    <a:moveTo>
                      <a:pt x="67" y="23"/>
                    </a:moveTo>
                    <a:lnTo>
                      <a:pt x="71" y="52"/>
                    </a:lnTo>
                    <a:lnTo>
                      <a:pt x="79" y="19"/>
                    </a:lnTo>
                    <a:lnTo>
                      <a:pt x="13" y="0"/>
                    </a:lnTo>
                    <a:lnTo>
                      <a:pt x="5" y="32"/>
                    </a:lnTo>
                    <a:lnTo>
                      <a:pt x="9" y="61"/>
                    </a:lnTo>
                    <a:lnTo>
                      <a:pt x="5" y="32"/>
                    </a:lnTo>
                    <a:lnTo>
                      <a:pt x="0" y="47"/>
                    </a:lnTo>
                    <a:lnTo>
                      <a:pt x="9" y="61"/>
                    </a:lnTo>
                    <a:lnTo>
                      <a:pt x="67" y="2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27" name="Freeform 1026"/>
              <p:cNvSpPr>
                <a:spLocks/>
              </p:cNvSpPr>
              <p:nvPr/>
            </p:nvSpPr>
            <p:spPr bwMode="auto">
              <a:xfrm>
                <a:off x="5346" y="84"/>
                <a:ext cx="4" cy="6"/>
              </a:xfrm>
              <a:custGeom>
                <a:avLst/>
                <a:gdLst>
                  <a:gd name="T0" fmla="*/ 0 w 76"/>
                  <a:gd name="T1" fmla="*/ 0 h 67"/>
                  <a:gd name="T2" fmla="*/ 0 w 76"/>
                  <a:gd name="T3" fmla="*/ 0 h 67"/>
                  <a:gd name="T4" fmla="*/ 0 w 76"/>
                  <a:gd name="T5" fmla="*/ 0 h 67"/>
                  <a:gd name="T6" fmla="*/ 0 w 76"/>
                  <a:gd name="T7" fmla="*/ 0 h 67"/>
                  <a:gd name="T8" fmla="*/ 0 w 76"/>
                  <a:gd name="T9" fmla="*/ 0 h 67"/>
                  <a:gd name="T10" fmla="*/ 0 w 76"/>
                  <a:gd name="T11" fmla="*/ 0 h 67"/>
                  <a:gd name="T12" fmla="*/ 0 w 76"/>
                  <a:gd name="T13" fmla="*/ 0 h 67"/>
                  <a:gd name="T14" fmla="*/ 0 w 76"/>
                  <a:gd name="T15" fmla="*/ 0 h 67"/>
                  <a:gd name="T16" fmla="*/ 0 w 76"/>
                  <a:gd name="T17" fmla="*/ 0 h 67"/>
                  <a:gd name="T18" fmla="*/ 0 w 76"/>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67"/>
                  <a:gd name="T32" fmla="*/ 76 w 76"/>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67">
                    <a:moveTo>
                      <a:pt x="76" y="31"/>
                    </a:moveTo>
                    <a:lnTo>
                      <a:pt x="75" y="29"/>
                    </a:lnTo>
                    <a:lnTo>
                      <a:pt x="58" y="0"/>
                    </a:lnTo>
                    <a:lnTo>
                      <a:pt x="0" y="38"/>
                    </a:lnTo>
                    <a:lnTo>
                      <a:pt x="17" y="67"/>
                    </a:lnTo>
                    <a:lnTo>
                      <a:pt x="16" y="65"/>
                    </a:lnTo>
                    <a:lnTo>
                      <a:pt x="76" y="31"/>
                    </a:lnTo>
                    <a:lnTo>
                      <a:pt x="76" y="30"/>
                    </a:lnTo>
                    <a:lnTo>
                      <a:pt x="75" y="29"/>
                    </a:lnTo>
                    <a:lnTo>
                      <a:pt x="76" y="3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28" name="Freeform 1027"/>
              <p:cNvSpPr>
                <a:spLocks/>
              </p:cNvSpPr>
              <p:nvPr/>
            </p:nvSpPr>
            <p:spPr bwMode="auto">
              <a:xfrm>
                <a:off x="5347" y="87"/>
                <a:ext cx="4" cy="6"/>
              </a:xfrm>
              <a:custGeom>
                <a:avLst/>
                <a:gdLst>
                  <a:gd name="T0" fmla="*/ 0 w 84"/>
                  <a:gd name="T1" fmla="*/ 0 h 66"/>
                  <a:gd name="T2" fmla="*/ 0 w 84"/>
                  <a:gd name="T3" fmla="*/ 0 h 66"/>
                  <a:gd name="T4" fmla="*/ 0 w 84"/>
                  <a:gd name="T5" fmla="*/ 0 h 66"/>
                  <a:gd name="T6" fmla="*/ 0 w 84"/>
                  <a:gd name="T7" fmla="*/ 0 h 66"/>
                  <a:gd name="T8" fmla="*/ 0 w 84"/>
                  <a:gd name="T9" fmla="*/ 0 h 66"/>
                  <a:gd name="T10" fmla="*/ 0 w 84"/>
                  <a:gd name="T11" fmla="*/ 0 h 66"/>
                  <a:gd name="T12" fmla="*/ 0 w 84"/>
                  <a:gd name="T13" fmla="*/ 0 h 66"/>
                  <a:gd name="T14" fmla="*/ 0 w 84"/>
                  <a:gd name="T15" fmla="*/ 0 h 66"/>
                  <a:gd name="T16" fmla="*/ 0 w 84"/>
                  <a:gd name="T17" fmla="*/ 0 h 66"/>
                  <a:gd name="T18" fmla="*/ 0 w 84"/>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6"/>
                  <a:gd name="T32" fmla="*/ 84 w 84"/>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6">
                    <a:moveTo>
                      <a:pt x="82" y="56"/>
                    </a:moveTo>
                    <a:lnTo>
                      <a:pt x="78" y="32"/>
                    </a:lnTo>
                    <a:lnTo>
                      <a:pt x="60" y="0"/>
                    </a:lnTo>
                    <a:lnTo>
                      <a:pt x="0" y="34"/>
                    </a:lnTo>
                    <a:lnTo>
                      <a:pt x="18" y="66"/>
                    </a:lnTo>
                    <a:lnTo>
                      <a:pt x="14" y="43"/>
                    </a:lnTo>
                    <a:lnTo>
                      <a:pt x="82" y="56"/>
                    </a:lnTo>
                    <a:lnTo>
                      <a:pt x="84" y="44"/>
                    </a:lnTo>
                    <a:lnTo>
                      <a:pt x="78" y="32"/>
                    </a:lnTo>
                    <a:lnTo>
                      <a:pt x="82" y="5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29" name="Freeform 1028"/>
              <p:cNvSpPr>
                <a:spLocks/>
              </p:cNvSpPr>
              <p:nvPr/>
            </p:nvSpPr>
            <p:spPr bwMode="auto">
              <a:xfrm>
                <a:off x="5347" y="91"/>
                <a:ext cx="4" cy="7"/>
              </a:xfrm>
              <a:custGeom>
                <a:avLst/>
                <a:gdLst>
                  <a:gd name="T0" fmla="*/ 0 w 76"/>
                  <a:gd name="T1" fmla="*/ 0 h 84"/>
                  <a:gd name="T2" fmla="*/ 0 w 76"/>
                  <a:gd name="T3" fmla="*/ 0 h 84"/>
                  <a:gd name="T4" fmla="*/ 0 w 76"/>
                  <a:gd name="T5" fmla="*/ 0 h 84"/>
                  <a:gd name="T6" fmla="*/ 0 w 76"/>
                  <a:gd name="T7" fmla="*/ 0 h 84"/>
                  <a:gd name="T8" fmla="*/ 0 w 76"/>
                  <a:gd name="T9" fmla="*/ 0 h 84"/>
                  <a:gd name="T10" fmla="*/ 0 w 76"/>
                  <a:gd name="T11" fmla="*/ 0 h 84"/>
                  <a:gd name="T12" fmla="*/ 0 w 76"/>
                  <a:gd name="T13" fmla="*/ 0 h 84"/>
                  <a:gd name="T14" fmla="*/ 0 w 76"/>
                  <a:gd name="T15" fmla="*/ 0 h 84"/>
                  <a:gd name="T16" fmla="*/ 0 w 76"/>
                  <a:gd name="T17" fmla="*/ 0 h 84"/>
                  <a:gd name="T18" fmla="*/ 0 w 7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4"/>
                  <a:gd name="T32" fmla="*/ 76 w 7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4">
                    <a:moveTo>
                      <a:pt x="45" y="84"/>
                    </a:moveTo>
                    <a:lnTo>
                      <a:pt x="67" y="58"/>
                    </a:lnTo>
                    <a:lnTo>
                      <a:pt x="76" y="13"/>
                    </a:lnTo>
                    <a:lnTo>
                      <a:pt x="8" y="0"/>
                    </a:lnTo>
                    <a:lnTo>
                      <a:pt x="0" y="44"/>
                    </a:lnTo>
                    <a:lnTo>
                      <a:pt x="21" y="18"/>
                    </a:lnTo>
                    <a:lnTo>
                      <a:pt x="45" y="84"/>
                    </a:lnTo>
                    <a:lnTo>
                      <a:pt x="63" y="78"/>
                    </a:lnTo>
                    <a:lnTo>
                      <a:pt x="67" y="58"/>
                    </a:lnTo>
                    <a:lnTo>
                      <a:pt x="45" y="8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30" name="Freeform 1029"/>
              <p:cNvSpPr>
                <a:spLocks/>
              </p:cNvSpPr>
              <p:nvPr/>
            </p:nvSpPr>
            <p:spPr bwMode="auto">
              <a:xfrm>
                <a:off x="5345" y="92"/>
                <a:ext cx="4" cy="9"/>
              </a:xfrm>
              <a:custGeom>
                <a:avLst/>
                <a:gdLst>
                  <a:gd name="T0" fmla="*/ 0 w 77"/>
                  <a:gd name="T1" fmla="*/ 0 h 89"/>
                  <a:gd name="T2" fmla="*/ 0 w 77"/>
                  <a:gd name="T3" fmla="*/ 0 h 89"/>
                  <a:gd name="T4" fmla="*/ 0 w 77"/>
                  <a:gd name="T5" fmla="*/ 0 h 89"/>
                  <a:gd name="T6" fmla="*/ 0 w 77"/>
                  <a:gd name="T7" fmla="*/ 0 h 89"/>
                  <a:gd name="T8" fmla="*/ 0 w 77"/>
                  <a:gd name="T9" fmla="*/ 0 h 89"/>
                  <a:gd name="T10" fmla="*/ 0 w 77"/>
                  <a:gd name="T11" fmla="*/ 0 h 89"/>
                  <a:gd name="T12" fmla="*/ 0 w 77"/>
                  <a:gd name="T13" fmla="*/ 0 h 89"/>
                  <a:gd name="T14" fmla="*/ 0 w 77"/>
                  <a:gd name="T15" fmla="*/ 0 h 89"/>
                  <a:gd name="T16" fmla="*/ 0 w 77"/>
                  <a:gd name="T17" fmla="*/ 0 h 89"/>
                  <a:gd name="T18" fmla="*/ 0 w 77"/>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9"/>
                  <a:gd name="T32" fmla="*/ 77 w 7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9">
                    <a:moveTo>
                      <a:pt x="11" y="89"/>
                    </a:moveTo>
                    <a:lnTo>
                      <a:pt x="24" y="87"/>
                    </a:lnTo>
                    <a:lnTo>
                      <a:pt x="77" y="66"/>
                    </a:lnTo>
                    <a:lnTo>
                      <a:pt x="53" y="0"/>
                    </a:lnTo>
                    <a:lnTo>
                      <a:pt x="0" y="20"/>
                    </a:lnTo>
                    <a:lnTo>
                      <a:pt x="14" y="18"/>
                    </a:lnTo>
                    <a:lnTo>
                      <a:pt x="11" y="89"/>
                    </a:lnTo>
                    <a:lnTo>
                      <a:pt x="18" y="89"/>
                    </a:lnTo>
                    <a:lnTo>
                      <a:pt x="24" y="87"/>
                    </a:lnTo>
                    <a:lnTo>
                      <a:pt x="11" y="8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31" name="Freeform 1030"/>
              <p:cNvSpPr>
                <a:spLocks/>
              </p:cNvSpPr>
              <p:nvPr/>
            </p:nvSpPr>
            <p:spPr bwMode="auto">
              <a:xfrm>
                <a:off x="5340" y="94"/>
                <a:ext cx="6" cy="7"/>
              </a:xfrm>
              <a:custGeom>
                <a:avLst/>
                <a:gdLst>
                  <a:gd name="T0" fmla="*/ 0 w 102"/>
                  <a:gd name="T1" fmla="*/ 0 h 75"/>
                  <a:gd name="T2" fmla="*/ 0 w 102"/>
                  <a:gd name="T3" fmla="*/ 0 h 75"/>
                  <a:gd name="T4" fmla="*/ 0 w 102"/>
                  <a:gd name="T5" fmla="*/ 0 h 75"/>
                  <a:gd name="T6" fmla="*/ 0 w 102"/>
                  <a:gd name="T7" fmla="*/ 0 h 75"/>
                  <a:gd name="T8" fmla="*/ 0 w 102"/>
                  <a:gd name="T9" fmla="*/ 0 h 75"/>
                  <a:gd name="T10" fmla="*/ 0 w 102"/>
                  <a:gd name="T11" fmla="*/ 0 h 75"/>
                  <a:gd name="T12" fmla="*/ 0 w 102"/>
                  <a:gd name="T13" fmla="*/ 0 h 75"/>
                  <a:gd name="T14" fmla="*/ 0 w 102"/>
                  <a:gd name="T15" fmla="*/ 0 h 75"/>
                  <a:gd name="T16" fmla="*/ 0 w 102"/>
                  <a:gd name="T17" fmla="*/ 0 h 75"/>
                  <a:gd name="T18" fmla="*/ 0 w 102"/>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75"/>
                  <a:gd name="T32" fmla="*/ 102 w 102"/>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75">
                    <a:moveTo>
                      <a:pt x="0" y="64"/>
                    </a:moveTo>
                    <a:lnTo>
                      <a:pt x="19" y="71"/>
                    </a:lnTo>
                    <a:lnTo>
                      <a:pt x="99" y="75"/>
                    </a:lnTo>
                    <a:lnTo>
                      <a:pt x="102" y="4"/>
                    </a:lnTo>
                    <a:lnTo>
                      <a:pt x="22" y="0"/>
                    </a:lnTo>
                    <a:lnTo>
                      <a:pt x="42" y="7"/>
                    </a:lnTo>
                    <a:lnTo>
                      <a:pt x="0" y="64"/>
                    </a:lnTo>
                    <a:lnTo>
                      <a:pt x="9" y="70"/>
                    </a:lnTo>
                    <a:lnTo>
                      <a:pt x="19" y="71"/>
                    </a:lnTo>
                    <a:lnTo>
                      <a:pt x="0" y="6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32" name="Freeform 1031"/>
              <p:cNvSpPr>
                <a:spLocks/>
              </p:cNvSpPr>
              <p:nvPr/>
            </p:nvSpPr>
            <p:spPr bwMode="auto">
              <a:xfrm>
                <a:off x="5339" y="92"/>
                <a:ext cx="4" cy="8"/>
              </a:xfrm>
              <a:custGeom>
                <a:avLst/>
                <a:gdLst>
                  <a:gd name="T0" fmla="*/ 0 w 69"/>
                  <a:gd name="T1" fmla="*/ 0 h 82"/>
                  <a:gd name="T2" fmla="*/ 0 w 69"/>
                  <a:gd name="T3" fmla="*/ 0 h 82"/>
                  <a:gd name="T4" fmla="*/ 0 w 69"/>
                  <a:gd name="T5" fmla="*/ 0 h 82"/>
                  <a:gd name="T6" fmla="*/ 0 w 69"/>
                  <a:gd name="T7" fmla="*/ 0 h 82"/>
                  <a:gd name="T8" fmla="*/ 0 w 69"/>
                  <a:gd name="T9" fmla="*/ 0 h 82"/>
                  <a:gd name="T10" fmla="*/ 0 w 69"/>
                  <a:gd name="T11" fmla="*/ 0 h 82"/>
                  <a:gd name="T12" fmla="*/ 0 w 69"/>
                  <a:gd name="T13" fmla="*/ 0 h 82"/>
                  <a:gd name="T14" fmla="*/ 0 w 69"/>
                  <a:gd name="T15" fmla="*/ 0 h 82"/>
                  <a:gd name="T16" fmla="*/ 0 w 69"/>
                  <a:gd name="T17" fmla="*/ 0 h 82"/>
                  <a:gd name="T18" fmla="*/ 0 w 69"/>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2"/>
                  <a:gd name="T32" fmla="*/ 69 w 69"/>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2">
                    <a:moveTo>
                      <a:pt x="8" y="66"/>
                    </a:moveTo>
                    <a:lnTo>
                      <a:pt x="0" y="61"/>
                    </a:lnTo>
                    <a:lnTo>
                      <a:pt x="27" y="82"/>
                    </a:lnTo>
                    <a:lnTo>
                      <a:pt x="69" y="25"/>
                    </a:lnTo>
                    <a:lnTo>
                      <a:pt x="42" y="5"/>
                    </a:lnTo>
                    <a:lnTo>
                      <a:pt x="36" y="0"/>
                    </a:lnTo>
                    <a:lnTo>
                      <a:pt x="42" y="5"/>
                    </a:lnTo>
                    <a:lnTo>
                      <a:pt x="39" y="3"/>
                    </a:lnTo>
                    <a:lnTo>
                      <a:pt x="36" y="0"/>
                    </a:lnTo>
                    <a:lnTo>
                      <a:pt x="8" y="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33" name="Freeform 1032"/>
              <p:cNvSpPr>
                <a:spLocks/>
              </p:cNvSpPr>
              <p:nvPr/>
            </p:nvSpPr>
            <p:spPr bwMode="auto">
              <a:xfrm>
                <a:off x="5335" y="90"/>
                <a:ext cx="6" cy="8"/>
              </a:xfrm>
              <a:custGeom>
                <a:avLst/>
                <a:gdLst>
                  <a:gd name="T0" fmla="*/ 0 w 104"/>
                  <a:gd name="T1" fmla="*/ 0 h 86"/>
                  <a:gd name="T2" fmla="*/ 0 w 104"/>
                  <a:gd name="T3" fmla="*/ 0 h 86"/>
                  <a:gd name="T4" fmla="*/ 0 w 104"/>
                  <a:gd name="T5" fmla="*/ 0 h 86"/>
                  <a:gd name="T6" fmla="*/ 0 w 104"/>
                  <a:gd name="T7" fmla="*/ 0 h 86"/>
                  <a:gd name="T8" fmla="*/ 0 w 104"/>
                  <a:gd name="T9" fmla="*/ 0 h 86"/>
                  <a:gd name="T10" fmla="*/ 0 w 104"/>
                  <a:gd name="T11" fmla="*/ 0 h 86"/>
                  <a:gd name="T12" fmla="*/ 0 w 104"/>
                  <a:gd name="T13" fmla="*/ 0 h 86"/>
                  <a:gd name="T14" fmla="*/ 0 w 104"/>
                  <a:gd name="T15" fmla="*/ 0 h 86"/>
                  <a:gd name="T16" fmla="*/ 0 w 104"/>
                  <a:gd name="T17" fmla="*/ 0 h 86"/>
                  <a:gd name="T18" fmla="*/ 0 w 104"/>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86"/>
                  <a:gd name="T32" fmla="*/ 104 w 10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86">
                    <a:moveTo>
                      <a:pt x="13" y="18"/>
                    </a:moveTo>
                    <a:lnTo>
                      <a:pt x="31" y="65"/>
                    </a:lnTo>
                    <a:lnTo>
                      <a:pt x="76" y="86"/>
                    </a:lnTo>
                    <a:lnTo>
                      <a:pt x="104" y="20"/>
                    </a:lnTo>
                    <a:lnTo>
                      <a:pt x="59" y="0"/>
                    </a:lnTo>
                    <a:lnTo>
                      <a:pt x="77" y="47"/>
                    </a:lnTo>
                    <a:lnTo>
                      <a:pt x="13" y="18"/>
                    </a:lnTo>
                    <a:lnTo>
                      <a:pt x="0" y="50"/>
                    </a:lnTo>
                    <a:lnTo>
                      <a:pt x="31" y="65"/>
                    </a:lnTo>
                    <a:lnTo>
                      <a:pt x="13" y="1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34" name="Freeform 1033"/>
              <p:cNvSpPr>
                <a:spLocks/>
              </p:cNvSpPr>
              <p:nvPr/>
            </p:nvSpPr>
            <p:spPr bwMode="auto">
              <a:xfrm>
                <a:off x="5336" y="90"/>
                <a:ext cx="4" cy="5"/>
              </a:xfrm>
              <a:custGeom>
                <a:avLst/>
                <a:gdLst>
                  <a:gd name="T0" fmla="*/ 0 w 75"/>
                  <a:gd name="T1" fmla="*/ 0 h 49"/>
                  <a:gd name="T2" fmla="*/ 0 w 75"/>
                  <a:gd name="T3" fmla="*/ 0 h 49"/>
                  <a:gd name="T4" fmla="*/ 0 w 75"/>
                  <a:gd name="T5" fmla="*/ 0 h 49"/>
                  <a:gd name="T6" fmla="*/ 0 w 75"/>
                  <a:gd name="T7" fmla="*/ 0 h 49"/>
                  <a:gd name="T8" fmla="*/ 0 w 75"/>
                  <a:gd name="T9" fmla="*/ 0 h 49"/>
                  <a:gd name="T10" fmla="*/ 0 w 75"/>
                  <a:gd name="T11" fmla="*/ 0 h 49"/>
                  <a:gd name="T12" fmla="*/ 0 w 75"/>
                  <a:gd name="T13" fmla="*/ 0 h 49"/>
                  <a:gd name="T14" fmla="*/ 0 w 75"/>
                  <a:gd name="T15" fmla="*/ 0 h 49"/>
                  <a:gd name="T16" fmla="*/ 0 w 75"/>
                  <a:gd name="T17" fmla="*/ 0 h 49"/>
                  <a:gd name="T18" fmla="*/ 0 w 75"/>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49"/>
                  <a:gd name="T32" fmla="*/ 75 w 75"/>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49">
                    <a:moveTo>
                      <a:pt x="7" y="14"/>
                    </a:moveTo>
                    <a:lnTo>
                      <a:pt x="10" y="0"/>
                    </a:lnTo>
                    <a:lnTo>
                      <a:pt x="0" y="20"/>
                    </a:lnTo>
                    <a:lnTo>
                      <a:pt x="64" y="49"/>
                    </a:lnTo>
                    <a:lnTo>
                      <a:pt x="72" y="29"/>
                    </a:lnTo>
                    <a:lnTo>
                      <a:pt x="75" y="14"/>
                    </a:lnTo>
                    <a:lnTo>
                      <a:pt x="72" y="29"/>
                    </a:lnTo>
                    <a:lnTo>
                      <a:pt x="75" y="21"/>
                    </a:lnTo>
                    <a:lnTo>
                      <a:pt x="75" y="14"/>
                    </a:lnTo>
                    <a:lnTo>
                      <a:pt x="7" y="1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35" name="Freeform 1034"/>
              <p:cNvSpPr>
                <a:spLocks/>
              </p:cNvSpPr>
              <p:nvPr/>
            </p:nvSpPr>
            <p:spPr bwMode="auto">
              <a:xfrm>
                <a:off x="5336" y="87"/>
                <a:ext cx="4" cy="5"/>
              </a:xfrm>
              <a:custGeom>
                <a:avLst/>
                <a:gdLst>
                  <a:gd name="T0" fmla="*/ 0 w 68"/>
                  <a:gd name="T1" fmla="*/ 0 h 52"/>
                  <a:gd name="T2" fmla="*/ 0 w 68"/>
                  <a:gd name="T3" fmla="*/ 0 h 52"/>
                  <a:gd name="T4" fmla="*/ 0 w 68"/>
                  <a:gd name="T5" fmla="*/ 0 h 52"/>
                  <a:gd name="T6" fmla="*/ 0 w 68"/>
                  <a:gd name="T7" fmla="*/ 0 h 52"/>
                  <a:gd name="T8" fmla="*/ 0 w 68"/>
                  <a:gd name="T9" fmla="*/ 0 h 52"/>
                  <a:gd name="T10" fmla="*/ 0 w 68"/>
                  <a:gd name="T11" fmla="*/ 0 h 52"/>
                  <a:gd name="T12" fmla="*/ 0 w 68"/>
                  <a:gd name="T13" fmla="*/ 0 h 52"/>
                  <a:gd name="T14" fmla="*/ 0 w 68"/>
                  <a:gd name="T15" fmla="*/ 0 h 52"/>
                  <a:gd name="T16" fmla="*/ 0 w 68"/>
                  <a:gd name="T17" fmla="*/ 0 h 52"/>
                  <a:gd name="T18" fmla="*/ 0 w 68"/>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52"/>
                  <a:gd name="T32" fmla="*/ 68 w 68"/>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52">
                    <a:moveTo>
                      <a:pt x="11" y="0"/>
                    </a:moveTo>
                    <a:lnTo>
                      <a:pt x="0" y="26"/>
                    </a:lnTo>
                    <a:lnTo>
                      <a:pt x="0" y="46"/>
                    </a:lnTo>
                    <a:lnTo>
                      <a:pt x="68" y="46"/>
                    </a:lnTo>
                    <a:lnTo>
                      <a:pt x="68" y="26"/>
                    </a:lnTo>
                    <a:lnTo>
                      <a:pt x="57" y="52"/>
                    </a:lnTo>
                    <a:lnTo>
                      <a:pt x="11" y="0"/>
                    </a:lnTo>
                    <a:lnTo>
                      <a:pt x="0" y="11"/>
                    </a:lnTo>
                    <a:lnTo>
                      <a:pt x="0" y="26"/>
                    </a:lnTo>
                    <a:lnTo>
                      <a:pt x="11"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36" name="Freeform 1035"/>
              <p:cNvSpPr>
                <a:spLocks/>
              </p:cNvSpPr>
              <p:nvPr/>
            </p:nvSpPr>
            <p:spPr bwMode="auto">
              <a:xfrm>
                <a:off x="5337" y="86"/>
                <a:ext cx="4" cy="6"/>
              </a:xfrm>
              <a:custGeom>
                <a:avLst/>
                <a:gdLst>
                  <a:gd name="T0" fmla="*/ 0 w 84"/>
                  <a:gd name="T1" fmla="*/ 0 h 69"/>
                  <a:gd name="T2" fmla="*/ 0 w 84"/>
                  <a:gd name="T3" fmla="*/ 0 h 69"/>
                  <a:gd name="T4" fmla="*/ 0 w 84"/>
                  <a:gd name="T5" fmla="*/ 0 h 69"/>
                  <a:gd name="T6" fmla="*/ 0 w 84"/>
                  <a:gd name="T7" fmla="*/ 0 h 69"/>
                  <a:gd name="T8" fmla="*/ 0 w 84"/>
                  <a:gd name="T9" fmla="*/ 0 h 69"/>
                  <a:gd name="T10" fmla="*/ 0 w 84"/>
                  <a:gd name="T11" fmla="*/ 0 h 69"/>
                  <a:gd name="T12" fmla="*/ 0 w 84"/>
                  <a:gd name="T13" fmla="*/ 0 h 69"/>
                  <a:gd name="T14" fmla="*/ 0 w 84"/>
                  <a:gd name="T15" fmla="*/ 0 h 69"/>
                  <a:gd name="T16" fmla="*/ 0 w 84"/>
                  <a:gd name="T17" fmla="*/ 0 h 69"/>
                  <a:gd name="T18" fmla="*/ 0 w 84"/>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9"/>
                  <a:gd name="T32" fmla="*/ 84 w 84"/>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9">
                    <a:moveTo>
                      <a:pt x="10" y="44"/>
                    </a:moveTo>
                    <a:lnTo>
                      <a:pt x="18" y="0"/>
                    </a:lnTo>
                    <a:lnTo>
                      <a:pt x="0" y="17"/>
                    </a:lnTo>
                    <a:lnTo>
                      <a:pt x="46" y="69"/>
                    </a:lnTo>
                    <a:lnTo>
                      <a:pt x="63" y="53"/>
                    </a:lnTo>
                    <a:lnTo>
                      <a:pt x="70" y="10"/>
                    </a:lnTo>
                    <a:lnTo>
                      <a:pt x="63" y="53"/>
                    </a:lnTo>
                    <a:lnTo>
                      <a:pt x="84" y="34"/>
                    </a:lnTo>
                    <a:lnTo>
                      <a:pt x="70" y="10"/>
                    </a:lnTo>
                    <a:lnTo>
                      <a:pt x="10" y="4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37" name="Freeform 1036"/>
              <p:cNvSpPr>
                <a:spLocks/>
              </p:cNvSpPr>
              <p:nvPr/>
            </p:nvSpPr>
            <p:spPr bwMode="auto">
              <a:xfrm>
                <a:off x="5337" y="84"/>
                <a:ext cx="4" cy="6"/>
              </a:xfrm>
              <a:custGeom>
                <a:avLst/>
                <a:gdLst>
                  <a:gd name="T0" fmla="*/ 0 w 68"/>
                  <a:gd name="T1" fmla="*/ 0 h 64"/>
                  <a:gd name="T2" fmla="*/ 0 w 68"/>
                  <a:gd name="T3" fmla="*/ 0 h 64"/>
                  <a:gd name="T4" fmla="*/ 0 w 68"/>
                  <a:gd name="T5" fmla="*/ 0 h 64"/>
                  <a:gd name="T6" fmla="*/ 0 w 68"/>
                  <a:gd name="T7" fmla="*/ 0 h 64"/>
                  <a:gd name="T8" fmla="*/ 0 w 68"/>
                  <a:gd name="T9" fmla="*/ 0 h 64"/>
                  <a:gd name="T10" fmla="*/ 0 w 68"/>
                  <a:gd name="T11" fmla="*/ 0 h 64"/>
                  <a:gd name="T12" fmla="*/ 0 w 68"/>
                  <a:gd name="T13" fmla="*/ 0 h 64"/>
                  <a:gd name="T14" fmla="*/ 0 w 68"/>
                  <a:gd name="T15" fmla="*/ 0 h 64"/>
                  <a:gd name="T16" fmla="*/ 0 w 68"/>
                  <a:gd name="T17" fmla="*/ 0 h 64"/>
                  <a:gd name="T18" fmla="*/ 0 w 68"/>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64"/>
                  <a:gd name="T32" fmla="*/ 68 w 68"/>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64">
                    <a:moveTo>
                      <a:pt x="12" y="62"/>
                    </a:moveTo>
                    <a:lnTo>
                      <a:pt x="0" y="48"/>
                    </a:lnTo>
                    <a:lnTo>
                      <a:pt x="8" y="64"/>
                    </a:lnTo>
                    <a:lnTo>
                      <a:pt x="68" y="30"/>
                    </a:lnTo>
                    <a:lnTo>
                      <a:pt x="60" y="14"/>
                    </a:lnTo>
                    <a:lnTo>
                      <a:pt x="47" y="0"/>
                    </a:lnTo>
                    <a:lnTo>
                      <a:pt x="60" y="14"/>
                    </a:lnTo>
                    <a:lnTo>
                      <a:pt x="55" y="4"/>
                    </a:lnTo>
                    <a:lnTo>
                      <a:pt x="47" y="0"/>
                    </a:lnTo>
                    <a:lnTo>
                      <a:pt x="12" y="6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38" name="Freeform 1037"/>
              <p:cNvSpPr>
                <a:spLocks/>
              </p:cNvSpPr>
              <p:nvPr/>
            </p:nvSpPr>
            <p:spPr bwMode="auto">
              <a:xfrm>
                <a:off x="5336" y="82"/>
                <a:ext cx="3" cy="7"/>
              </a:xfrm>
              <a:custGeom>
                <a:avLst/>
                <a:gdLst>
                  <a:gd name="T0" fmla="*/ 0 w 70"/>
                  <a:gd name="T1" fmla="*/ 0 h 85"/>
                  <a:gd name="T2" fmla="*/ 0 w 70"/>
                  <a:gd name="T3" fmla="*/ 0 h 85"/>
                  <a:gd name="T4" fmla="*/ 0 w 70"/>
                  <a:gd name="T5" fmla="*/ 0 h 85"/>
                  <a:gd name="T6" fmla="*/ 0 w 70"/>
                  <a:gd name="T7" fmla="*/ 0 h 85"/>
                  <a:gd name="T8" fmla="*/ 0 w 70"/>
                  <a:gd name="T9" fmla="*/ 0 h 85"/>
                  <a:gd name="T10" fmla="*/ 0 w 70"/>
                  <a:gd name="T11" fmla="*/ 0 h 85"/>
                  <a:gd name="T12" fmla="*/ 0 w 70"/>
                  <a:gd name="T13" fmla="*/ 0 h 85"/>
                  <a:gd name="T14" fmla="*/ 0 w 70"/>
                  <a:gd name="T15" fmla="*/ 0 h 85"/>
                  <a:gd name="T16" fmla="*/ 0 w 70"/>
                  <a:gd name="T17" fmla="*/ 0 h 85"/>
                  <a:gd name="T18" fmla="*/ 0 w 7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85"/>
                  <a:gd name="T32" fmla="*/ 70 w 7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85">
                    <a:moveTo>
                      <a:pt x="5" y="66"/>
                    </a:moveTo>
                    <a:lnTo>
                      <a:pt x="0" y="64"/>
                    </a:lnTo>
                    <a:lnTo>
                      <a:pt x="35" y="85"/>
                    </a:lnTo>
                    <a:lnTo>
                      <a:pt x="70" y="23"/>
                    </a:lnTo>
                    <a:lnTo>
                      <a:pt x="34" y="2"/>
                    </a:lnTo>
                    <a:lnTo>
                      <a:pt x="29" y="0"/>
                    </a:lnTo>
                    <a:lnTo>
                      <a:pt x="34" y="2"/>
                    </a:lnTo>
                    <a:lnTo>
                      <a:pt x="32" y="0"/>
                    </a:lnTo>
                    <a:lnTo>
                      <a:pt x="29" y="0"/>
                    </a:lnTo>
                    <a:lnTo>
                      <a:pt x="5" y="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39" name="Freeform 1038"/>
              <p:cNvSpPr>
                <a:spLocks/>
              </p:cNvSpPr>
              <p:nvPr/>
            </p:nvSpPr>
            <p:spPr bwMode="auto">
              <a:xfrm>
                <a:off x="5332" y="79"/>
                <a:ext cx="5" cy="9"/>
              </a:xfrm>
              <a:custGeom>
                <a:avLst/>
                <a:gdLst>
                  <a:gd name="T0" fmla="*/ 0 w 86"/>
                  <a:gd name="T1" fmla="*/ 0 h 91"/>
                  <a:gd name="T2" fmla="*/ 0 w 86"/>
                  <a:gd name="T3" fmla="*/ 0 h 91"/>
                  <a:gd name="T4" fmla="*/ 0 w 86"/>
                  <a:gd name="T5" fmla="*/ 0 h 91"/>
                  <a:gd name="T6" fmla="*/ 0 w 86"/>
                  <a:gd name="T7" fmla="*/ 0 h 91"/>
                  <a:gd name="T8" fmla="*/ 0 w 86"/>
                  <a:gd name="T9" fmla="*/ 0 h 91"/>
                  <a:gd name="T10" fmla="*/ 0 w 86"/>
                  <a:gd name="T11" fmla="*/ 0 h 91"/>
                  <a:gd name="T12" fmla="*/ 0 w 86"/>
                  <a:gd name="T13" fmla="*/ 0 h 91"/>
                  <a:gd name="T14" fmla="*/ 0 w 86"/>
                  <a:gd name="T15" fmla="*/ 0 h 91"/>
                  <a:gd name="T16" fmla="*/ 0 w 86"/>
                  <a:gd name="T17" fmla="*/ 0 h 91"/>
                  <a:gd name="T18" fmla="*/ 0 w 86"/>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1"/>
                  <a:gd name="T32" fmla="*/ 86 w 86"/>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1">
                    <a:moveTo>
                      <a:pt x="2" y="68"/>
                    </a:moveTo>
                    <a:lnTo>
                      <a:pt x="0" y="67"/>
                    </a:lnTo>
                    <a:lnTo>
                      <a:pt x="62" y="91"/>
                    </a:lnTo>
                    <a:lnTo>
                      <a:pt x="86" y="25"/>
                    </a:lnTo>
                    <a:lnTo>
                      <a:pt x="25" y="1"/>
                    </a:lnTo>
                    <a:lnTo>
                      <a:pt x="22" y="0"/>
                    </a:lnTo>
                    <a:lnTo>
                      <a:pt x="25" y="1"/>
                    </a:lnTo>
                    <a:lnTo>
                      <a:pt x="24" y="0"/>
                    </a:lnTo>
                    <a:lnTo>
                      <a:pt x="22" y="0"/>
                    </a:lnTo>
                    <a:lnTo>
                      <a:pt x="2"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40" name="Freeform 1039"/>
              <p:cNvSpPr>
                <a:spLocks/>
              </p:cNvSpPr>
              <p:nvPr/>
            </p:nvSpPr>
            <p:spPr bwMode="auto">
              <a:xfrm>
                <a:off x="5329" y="78"/>
                <a:ext cx="5" cy="8"/>
              </a:xfrm>
              <a:custGeom>
                <a:avLst/>
                <a:gdLst>
                  <a:gd name="T0" fmla="*/ 0 w 75"/>
                  <a:gd name="T1" fmla="*/ 0 h 84"/>
                  <a:gd name="T2" fmla="*/ 0 w 75"/>
                  <a:gd name="T3" fmla="*/ 0 h 84"/>
                  <a:gd name="T4" fmla="*/ 0 w 75"/>
                  <a:gd name="T5" fmla="*/ 0 h 84"/>
                  <a:gd name="T6" fmla="*/ 0 w 75"/>
                  <a:gd name="T7" fmla="*/ 0 h 84"/>
                  <a:gd name="T8" fmla="*/ 0 w 75"/>
                  <a:gd name="T9" fmla="*/ 0 h 84"/>
                  <a:gd name="T10" fmla="*/ 0 w 75"/>
                  <a:gd name="T11" fmla="*/ 0 h 84"/>
                  <a:gd name="T12" fmla="*/ 0 w 75"/>
                  <a:gd name="T13" fmla="*/ 0 h 84"/>
                  <a:gd name="T14" fmla="*/ 0 w 75"/>
                  <a:gd name="T15" fmla="*/ 0 h 84"/>
                  <a:gd name="T16" fmla="*/ 0 w 75"/>
                  <a:gd name="T17" fmla="*/ 0 h 84"/>
                  <a:gd name="T18" fmla="*/ 0 w 75"/>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84"/>
                  <a:gd name="T32" fmla="*/ 75 w 75"/>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84">
                    <a:moveTo>
                      <a:pt x="0" y="67"/>
                    </a:moveTo>
                    <a:lnTo>
                      <a:pt x="2" y="67"/>
                    </a:lnTo>
                    <a:lnTo>
                      <a:pt x="55" y="84"/>
                    </a:lnTo>
                    <a:lnTo>
                      <a:pt x="75" y="16"/>
                    </a:lnTo>
                    <a:lnTo>
                      <a:pt x="22" y="0"/>
                    </a:lnTo>
                    <a:lnTo>
                      <a:pt x="24" y="0"/>
                    </a:lnTo>
                    <a:lnTo>
                      <a:pt x="0" y="67"/>
                    </a:lnTo>
                    <a:lnTo>
                      <a:pt x="1" y="67"/>
                    </a:lnTo>
                    <a:lnTo>
                      <a:pt x="2" y="67"/>
                    </a:lnTo>
                    <a:lnTo>
                      <a:pt x="0"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41" name="Freeform 1040"/>
              <p:cNvSpPr>
                <a:spLocks/>
              </p:cNvSpPr>
              <p:nvPr/>
            </p:nvSpPr>
            <p:spPr bwMode="auto">
              <a:xfrm>
                <a:off x="5326" y="76"/>
                <a:ext cx="5" cy="8"/>
              </a:xfrm>
              <a:custGeom>
                <a:avLst/>
                <a:gdLst>
                  <a:gd name="T0" fmla="*/ 0 w 81"/>
                  <a:gd name="T1" fmla="*/ 0 h 88"/>
                  <a:gd name="T2" fmla="*/ 0 w 81"/>
                  <a:gd name="T3" fmla="*/ 0 h 88"/>
                  <a:gd name="T4" fmla="*/ 0 w 81"/>
                  <a:gd name="T5" fmla="*/ 0 h 88"/>
                  <a:gd name="T6" fmla="*/ 0 w 81"/>
                  <a:gd name="T7" fmla="*/ 0 h 88"/>
                  <a:gd name="T8" fmla="*/ 0 w 81"/>
                  <a:gd name="T9" fmla="*/ 0 h 88"/>
                  <a:gd name="T10" fmla="*/ 0 w 81"/>
                  <a:gd name="T11" fmla="*/ 0 h 88"/>
                  <a:gd name="T12" fmla="*/ 0 w 81"/>
                  <a:gd name="T13" fmla="*/ 0 h 88"/>
                  <a:gd name="T14" fmla="*/ 0 w 81"/>
                  <a:gd name="T15" fmla="*/ 0 h 88"/>
                  <a:gd name="T16" fmla="*/ 0 w 81"/>
                  <a:gd name="T17" fmla="*/ 0 h 88"/>
                  <a:gd name="T18" fmla="*/ 0 w 81"/>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8"/>
                  <a:gd name="T32" fmla="*/ 81 w 81"/>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8">
                    <a:moveTo>
                      <a:pt x="0" y="65"/>
                    </a:moveTo>
                    <a:lnTo>
                      <a:pt x="4" y="66"/>
                    </a:lnTo>
                    <a:lnTo>
                      <a:pt x="57" y="88"/>
                    </a:lnTo>
                    <a:lnTo>
                      <a:pt x="81" y="21"/>
                    </a:lnTo>
                    <a:lnTo>
                      <a:pt x="28" y="0"/>
                    </a:lnTo>
                    <a:lnTo>
                      <a:pt x="32" y="2"/>
                    </a:lnTo>
                    <a:lnTo>
                      <a:pt x="0" y="65"/>
                    </a:lnTo>
                    <a:lnTo>
                      <a:pt x="2" y="66"/>
                    </a:lnTo>
                    <a:lnTo>
                      <a:pt x="4" y="66"/>
                    </a:lnTo>
                    <a:lnTo>
                      <a:pt x="0"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42" name="Freeform 1041"/>
              <p:cNvSpPr>
                <a:spLocks/>
              </p:cNvSpPr>
              <p:nvPr/>
            </p:nvSpPr>
            <p:spPr bwMode="auto">
              <a:xfrm>
                <a:off x="5324" y="74"/>
                <a:ext cx="4" cy="8"/>
              </a:xfrm>
              <a:custGeom>
                <a:avLst/>
                <a:gdLst>
                  <a:gd name="T0" fmla="*/ 0 w 76"/>
                  <a:gd name="T1" fmla="*/ 0 h 91"/>
                  <a:gd name="T2" fmla="*/ 0 w 76"/>
                  <a:gd name="T3" fmla="*/ 0 h 91"/>
                  <a:gd name="T4" fmla="*/ 0 w 76"/>
                  <a:gd name="T5" fmla="*/ 0 h 91"/>
                  <a:gd name="T6" fmla="*/ 0 w 76"/>
                  <a:gd name="T7" fmla="*/ 0 h 91"/>
                  <a:gd name="T8" fmla="*/ 0 w 76"/>
                  <a:gd name="T9" fmla="*/ 0 h 91"/>
                  <a:gd name="T10" fmla="*/ 0 w 76"/>
                  <a:gd name="T11" fmla="*/ 0 h 91"/>
                  <a:gd name="T12" fmla="*/ 0 w 76"/>
                  <a:gd name="T13" fmla="*/ 0 h 91"/>
                  <a:gd name="T14" fmla="*/ 0 w 76"/>
                  <a:gd name="T15" fmla="*/ 0 h 91"/>
                  <a:gd name="T16" fmla="*/ 0 w 76"/>
                  <a:gd name="T17" fmla="*/ 0 h 91"/>
                  <a:gd name="T18" fmla="*/ 0 w 76"/>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91"/>
                  <a:gd name="T32" fmla="*/ 76 w 76"/>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91">
                    <a:moveTo>
                      <a:pt x="14" y="71"/>
                    </a:moveTo>
                    <a:lnTo>
                      <a:pt x="0" y="67"/>
                    </a:lnTo>
                    <a:lnTo>
                      <a:pt x="44" y="91"/>
                    </a:lnTo>
                    <a:lnTo>
                      <a:pt x="76" y="28"/>
                    </a:lnTo>
                    <a:lnTo>
                      <a:pt x="33" y="4"/>
                    </a:lnTo>
                    <a:lnTo>
                      <a:pt x="19" y="0"/>
                    </a:lnTo>
                    <a:lnTo>
                      <a:pt x="33" y="4"/>
                    </a:lnTo>
                    <a:lnTo>
                      <a:pt x="27" y="1"/>
                    </a:lnTo>
                    <a:lnTo>
                      <a:pt x="19" y="0"/>
                    </a:lnTo>
                    <a:lnTo>
                      <a:pt x="14"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grpSp>
        <p:grpSp>
          <p:nvGrpSpPr>
            <p:cNvPr id="7" name="Group 6"/>
            <p:cNvGrpSpPr>
              <a:grpSpLocks/>
            </p:cNvGrpSpPr>
            <p:nvPr/>
          </p:nvGrpSpPr>
          <p:grpSpPr bwMode="auto">
            <a:xfrm>
              <a:off x="5165" y="18"/>
              <a:ext cx="335" cy="78"/>
              <a:chOff x="5165" y="18"/>
              <a:chExt cx="335" cy="78"/>
            </a:xfrm>
          </p:grpSpPr>
          <p:sp>
            <p:nvSpPr>
              <p:cNvPr id="643" name="Freeform 642"/>
              <p:cNvSpPr>
                <a:spLocks/>
              </p:cNvSpPr>
              <p:nvPr/>
            </p:nvSpPr>
            <p:spPr bwMode="auto">
              <a:xfrm>
                <a:off x="5319" y="73"/>
                <a:ext cx="6" cy="7"/>
              </a:xfrm>
              <a:custGeom>
                <a:avLst/>
                <a:gdLst>
                  <a:gd name="T0" fmla="*/ 0 w 99"/>
                  <a:gd name="T1" fmla="*/ 0 h 79"/>
                  <a:gd name="T2" fmla="*/ 0 w 99"/>
                  <a:gd name="T3" fmla="*/ 0 h 79"/>
                  <a:gd name="T4" fmla="*/ 0 w 99"/>
                  <a:gd name="T5" fmla="*/ 0 h 79"/>
                  <a:gd name="T6" fmla="*/ 0 w 99"/>
                  <a:gd name="T7" fmla="*/ 0 h 79"/>
                  <a:gd name="T8" fmla="*/ 0 w 99"/>
                  <a:gd name="T9" fmla="*/ 0 h 79"/>
                  <a:gd name="T10" fmla="*/ 0 w 99"/>
                  <a:gd name="T11" fmla="*/ 0 h 79"/>
                  <a:gd name="T12" fmla="*/ 0 w 99"/>
                  <a:gd name="T13" fmla="*/ 0 h 79"/>
                  <a:gd name="T14" fmla="*/ 0 w 99"/>
                  <a:gd name="T15" fmla="*/ 0 h 79"/>
                  <a:gd name="T16" fmla="*/ 0 w 99"/>
                  <a:gd name="T17" fmla="*/ 0 h 79"/>
                  <a:gd name="T18" fmla="*/ 0 w 99"/>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79"/>
                  <a:gd name="T32" fmla="*/ 99 w 99"/>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79">
                    <a:moveTo>
                      <a:pt x="76" y="31"/>
                    </a:moveTo>
                    <a:lnTo>
                      <a:pt x="40" y="75"/>
                    </a:lnTo>
                    <a:lnTo>
                      <a:pt x="94" y="79"/>
                    </a:lnTo>
                    <a:lnTo>
                      <a:pt x="99" y="8"/>
                    </a:lnTo>
                    <a:lnTo>
                      <a:pt x="45" y="3"/>
                    </a:lnTo>
                    <a:lnTo>
                      <a:pt x="10" y="47"/>
                    </a:lnTo>
                    <a:lnTo>
                      <a:pt x="45" y="3"/>
                    </a:lnTo>
                    <a:lnTo>
                      <a:pt x="0" y="0"/>
                    </a:lnTo>
                    <a:lnTo>
                      <a:pt x="10" y="47"/>
                    </a:lnTo>
                    <a:lnTo>
                      <a:pt x="76" y="3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44" name="Freeform 643"/>
              <p:cNvSpPr>
                <a:spLocks/>
              </p:cNvSpPr>
              <p:nvPr/>
            </p:nvSpPr>
            <p:spPr bwMode="auto">
              <a:xfrm>
                <a:off x="5320" y="76"/>
                <a:ext cx="4" cy="7"/>
              </a:xfrm>
              <a:custGeom>
                <a:avLst/>
                <a:gdLst>
                  <a:gd name="T0" fmla="*/ 0 w 76"/>
                  <a:gd name="T1" fmla="*/ 0 h 83"/>
                  <a:gd name="T2" fmla="*/ 0 w 76"/>
                  <a:gd name="T3" fmla="*/ 0 h 83"/>
                  <a:gd name="T4" fmla="*/ 0 w 76"/>
                  <a:gd name="T5" fmla="*/ 0 h 83"/>
                  <a:gd name="T6" fmla="*/ 0 w 76"/>
                  <a:gd name="T7" fmla="*/ 0 h 83"/>
                  <a:gd name="T8" fmla="*/ 0 w 76"/>
                  <a:gd name="T9" fmla="*/ 0 h 83"/>
                  <a:gd name="T10" fmla="*/ 0 w 76"/>
                  <a:gd name="T11" fmla="*/ 0 h 83"/>
                  <a:gd name="T12" fmla="*/ 0 w 76"/>
                  <a:gd name="T13" fmla="*/ 0 h 83"/>
                  <a:gd name="T14" fmla="*/ 0 w 76"/>
                  <a:gd name="T15" fmla="*/ 0 h 83"/>
                  <a:gd name="T16" fmla="*/ 0 w 76"/>
                  <a:gd name="T17" fmla="*/ 0 h 83"/>
                  <a:gd name="T18" fmla="*/ 0 w 76"/>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3"/>
                  <a:gd name="T32" fmla="*/ 76 w 76"/>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3">
                    <a:moveTo>
                      <a:pt x="52" y="15"/>
                    </a:moveTo>
                    <a:lnTo>
                      <a:pt x="76" y="42"/>
                    </a:lnTo>
                    <a:lnTo>
                      <a:pt x="66" y="0"/>
                    </a:lnTo>
                    <a:lnTo>
                      <a:pt x="0" y="16"/>
                    </a:lnTo>
                    <a:lnTo>
                      <a:pt x="8" y="57"/>
                    </a:lnTo>
                    <a:lnTo>
                      <a:pt x="32" y="83"/>
                    </a:lnTo>
                    <a:lnTo>
                      <a:pt x="8" y="57"/>
                    </a:lnTo>
                    <a:lnTo>
                      <a:pt x="13" y="77"/>
                    </a:lnTo>
                    <a:lnTo>
                      <a:pt x="32" y="83"/>
                    </a:lnTo>
                    <a:lnTo>
                      <a:pt x="52" y="1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45" name="Freeform 644"/>
              <p:cNvSpPr>
                <a:spLocks/>
              </p:cNvSpPr>
              <p:nvPr/>
            </p:nvSpPr>
            <p:spPr bwMode="auto">
              <a:xfrm>
                <a:off x="5322" y="77"/>
                <a:ext cx="5" cy="9"/>
              </a:xfrm>
              <a:custGeom>
                <a:avLst/>
                <a:gdLst>
                  <a:gd name="T0" fmla="*/ 0 w 100"/>
                  <a:gd name="T1" fmla="*/ 0 h 93"/>
                  <a:gd name="T2" fmla="*/ 0 w 100"/>
                  <a:gd name="T3" fmla="*/ 0 h 93"/>
                  <a:gd name="T4" fmla="*/ 0 w 100"/>
                  <a:gd name="T5" fmla="*/ 0 h 93"/>
                  <a:gd name="T6" fmla="*/ 0 w 100"/>
                  <a:gd name="T7" fmla="*/ 0 h 93"/>
                  <a:gd name="T8" fmla="*/ 0 w 100"/>
                  <a:gd name="T9" fmla="*/ 0 h 93"/>
                  <a:gd name="T10" fmla="*/ 0 w 100"/>
                  <a:gd name="T11" fmla="*/ 0 h 93"/>
                  <a:gd name="T12" fmla="*/ 0 w 100"/>
                  <a:gd name="T13" fmla="*/ 0 h 93"/>
                  <a:gd name="T14" fmla="*/ 0 w 100"/>
                  <a:gd name="T15" fmla="*/ 0 h 93"/>
                  <a:gd name="T16" fmla="*/ 0 w 100"/>
                  <a:gd name="T17" fmla="*/ 0 h 93"/>
                  <a:gd name="T18" fmla="*/ 0 w 100"/>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93"/>
                  <a:gd name="T32" fmla="*/ 100 w 100"/>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93">
                    <a:moveTo>
                      <a:pt x="99" y="25"/>
                    </a:moveTo>
                    <a:lnTo>
                      <a:pt x="100" y="25"/>
                    </a:lnTo>
                    <a:lnTo>
                      <a:pt x="20" y="0"/>
                    </a:lnTo>
                    <a:lnTo>
                      <a:pt x="0" y="68"/>
                    </a:lnTo>
                    <a:lnTo>
                      <a:pt x="80" y="93"/>
                    </a:lnTo>
                    <a:lnTo>
                      <a:pt x="99" y="2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46" name="Freeform 645"/>
              <p:cNvSpPr>
                <a:spLocks/>
              </p:cNvSpPr>
              <p:nvPr/>
            </p:nvSpPr>
            <p:spPr bwMode="auto">
              <a:xfrm>
                <a:off x="5326" y="79"/>
                <a:ext cx="7" cy="9"/>
              </a:xfrm>
              <a:custGeom>
                <a:avLst/>
                <a:gdLst>
                  <a:gd name="T0" fmla="*/ 0 w 119"/>
                  <a:gd name="T1" fmla="*/ 0 h 96"/>
                  <a:gd name="T2" fmla="*/ 0 w 119"/>
                  <a:gd name="T3" fmla="*/ 0 h 96"/>
                  <a:gd name="T4" fmla="*/ 0 w 119"/>
                  <a:gd name="T5" fmla="*/ 0 h 96"/>
                  <a:gd name="T6" fmla="*/ 0 w 119"/>
                  <a:gd name="T7" fmla="*/ 0 h 96"/>
                  <a:gd name="T8" fmla="*/ 0 w 119"/>
                  <a:gd name="T9" fmla="*/ 0 h 96"/>
                  <a:gd name="T10" fmla="*/ 0 w 119"/>
                  <a:gd name="T11" fmla="*/ 0 h 96"/>
                  <a:gd name="T12" fmla="*/ 0 w 119"/>
                  <a:gd name="T13" fmla="*/ 0 h 96"/>
                  <a:gd name="T14" fmla="*/ 0 w 119"/>
                  <a:gd name="T15" fmla="*/ 0 h 96"/>
                  <a:gd name="T16" fmla="*/ 0 w 119"/>
                  <a:gd name="T17" fmla="*/ 0 h 96"/>
                  <a:gd name="T18" fmla="*/ 0 w 119"/>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96"/>
                  <a:gd name="T32" fmla="*/ 119 w 119"/>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96">
                    <a:moveTo>
                      <a:pt x="119" y="28"/>
                    </a:moveTo>
                    <a:lnTo>
                      <a:pt x="116" y="27"/>
                    </a:lnTo>
                    <a:lnTo>
                      <a:pt x="19" y="0"/>
                    </a:lnTo>
                    <a:lnTo>
                      <a:pt x="0" y="68"/>
                    </a:lnTo>
                    <a:lnTo>
                      <a:pt x="98" y="96"/>
                    </a:lnTo>
                    <a:lnTo>
                      <a:pt x="95" y="96"/>
                    </a:lnTo>
                    <a:lnTo>
                      <a:pt x="119" y="28"/>
                    </a:lnTo>
                    <a:lnTo>
                      <a:pt x="117" y="28"/>
                    </a:lnTo>
                    <a:lnTo>
                      <a:pt x="116" y="27"/>
                    </a:lnTo>
                    <a:lnTo>
                      <a:pt x="119" y="2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47" name="Freeform 646"/>
              <p:cNvSpPr>
                <a:spLocks/>
              </p:cNvSpPr>
              <p:nvPr/>
            </p:nvSpPr>
            <p:spPr bwMode="auto">
              <a:xfrm>
                <a:off x="5331" y="82"/>
                <a:ext cx="8" cy="8"/>
              </a:xfrm>
              <a:custGeom>
                <a:avLst/>
                <a:gdLst>
                  <a:gd name="T0" fmla="*/ 0 w 138"/>
                  <a:gd name="T1" fmla="*/ 0 h 91"/>
                  <a:gd name="T2" fmla="*/ 0 w 138"/>
                  <a:gd name="T3" fmla="*/ 0 h 91"/>
                  <a:gd name="T4" fmla="*/ 0 w 138"/>
                  <a:gd name="T5" fmla="*/ 0 h 91"/>
                  <a:gd name="T6" fmla="*/ 0 w 138"/>
                  <a:gd name="T7" fmla="*/ 0 h 91"/>
                  <a:gd name="T8" fmla="*/ 0 w 138"/>
                  <a:gd name="T9" fmla="*/ 0 h 91"/>
                  <a:gd name="T10" fmla="*/ 0 w 138"/>
                  <a:gd name="T11" fmla="*/ 0 h 91"/>
                  <a:gd name="T12" fmla="*/ 0 w 138"/>
                  <a:gd name="T13" fmla="*/ 0 h 91"/>
                  <a:gd name="T14" fmla="*/ 0 w 138"/>
                  <a:gd name="T15" fmla="*/ 0 h 91"/>
                  <a:gd name="T16" fmla="*/ 0 w 138"/>
                  <a:gd name="T17" fmla="*/ 0 h 91"/>
                  <a:gd name="T18" fmla="*/ 0 w 138"/>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91"/>
                  <a:gd name="T32" fmla="*/ 138 w 138"/>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91">
                    <a:moveTo>
                      <a:pt x="97" y="85"/>
                    </a:moveTo>
                    <a:lnTo>
                      <a:pt x="86" y="25"/>
                    </a:lnTo>
                    <a:lnTo>
                      <a:pt x="24" y="0"/>
                    </a:lnTo>
                    <a:lnTo>
                      <a:pt x="0" y="68"/>
                    </a:lnTo>
                    <a:lnTo>
                      <a:pt x="62" y="91"/>
                    </a:lnTo>
                    <a:lnTo>
                      <a:pt x="50" y="32"/>
                    </a:lnTo>
                    <a:lnTo>
                      <a:pt x="97" y="85"/>
                    </a:lnTo>
                    <a:lnTo>
                      <a:pt x="138" y="46"/>
                    </a:lnTo>
                    <a:lnTo>
                      <a:pt x="86" y="25"/>
                    </a:lnTo>
                    <a:lnTo>
                      <a:pt x="97" y="8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48" name="Freeform 647"/>
              <p:cNvSpPr>
                <a:spLocks/>
              </p:cNvSpPr>
              <p:nvPr/>
            </p:nvSpPr>
            <p:spPr bwMode="auto">
              <a:xfrm>
                <a:off x="5333" y="85"/>
                <a:ext cx="4" cy="8"/>
              </a:xfrm>
              <a:custGeom>
                <a:avLst/>
                <a:gdLst>
                  <a:gd name="T0" fmla="*/ 0 w 73"/>
                  <a:gd name="T1" fmla="*/ 0 h 89"/>
                  <a:gd name="T2" fmla="*/ 0 w 73"/>
                  <a:gd name="T3" fmla="*/ 0 h 89"/>
                  <a:gd name="T4" fmla="*/ 0 w 73"/>
                  <a:gd name="T5" fmla="*/ 0 h 89"/>
                  <a:gd name="T6" fmla="*/ 0 w 73"/>
                  <a:gd name="T7" fmla="*/ 0 h 89"/>
                  <a:gd name="T8" fmla="*/ 0 w 73"/>
                  <a:gd name="T9" fmla="*/ 0 h 89"/>
                  <a:gd name="T10" fmla="*/ 0 w 73"/>
                  <a:gd name="T11" fmla="*/ 0 h 89"/>
                  <a:gd name="T12" fmla="*/ 0 w 73"/>
                  <a:gd name="T13" fmla="*/ 0 h 89"/>
                  <a:gd name="T14" fmla="*/ 0 w 73"/>
                  <a:gd name="T15" fmla="*/ 0 h 89"/>
                  <a:gd name="T16" fmla="*/ 0 w 73"/>
                  <a:gd name="T17" fmla="*/ 0 h 89"/>
                  <a:gd name="T18" fmla="*/ 0 w 73"/>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9"/>
                  <a:gd name="T32" fmla="*/ 73 w 73"/>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9">
                    <a:moveTo>
                      <a:pt x="17" y="86"/>
                    </a:moveTo>
                    <a:lnTo>
                      <a:pt x="46" y="77"/>
                    </a:lnTo>
                    <a:lnTo>
                      <a:pt x="73" y="53"/>
                    </a:lnTo>
                    <a:lnTo>
                      <a:pt x="26" y="0"/>
                    </a:lnTo>
                    <a:lnTo>
                      <a:pt x="0" y="25"/>
                    </a:lnTo>
                    <a:lnTo>
                      <a:pt x="29" y="15"/>
                    </a:lnTo>
                    <a:lnTo>
                      <a:pt x="17" y="86"/>
                    </a:lnTo>
                    <a:lnTo>
                      <a:pt x="34" y="89"/>
                    </a:lnTo>
                    <a:lnTo>
                      <a:pt x="46" y="77"/>
                    </a:lnTo>
                    <a:lnTo>
                      <a:pt x="17" y="8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49" name="Freeform 648"/>
              <p:cNvSpPr>
                <a:spLocks/>
              </p:cNvSpPr>
              <p:nvPr/>
            </p:nvSpPr>
            <p:spPr bwMode="auto">
              <a:xfrm>
                <a:off x="5331" y="85"/>
                <a:ext cx="3" cy="8"/>
              </a:xfrm>
              <a:custGeom>
                <a:avLst/>
                <a:gdLst>
                  <a:gd name="T0" fmla="*/ 0 w 64"/>
                  <a:gd name="T1" fmla="*/ 0 h 80"/>
                  <a:gd name="T2" fmla="*/ 0 w 64"/>
                  <a:gd name="T3" fmla="*/ 0 h 80"/>
                  <a:gd name="T4" fmla="*/ 0 w 64"/>
                  <a:gd name="T5" fmla="*/ 0 h 80"/>
                  <a:gd name="T6" fmla="*/ 0 w 64"/>
                  <a:gd name="T7" fmla="*/ 0 h 80"/>
                  <a:gd name="T8" fmla="*/ 0 w 64"/>
                  <a:gd name="T9" fmla="*/ 0 h 80"/>
                  <a:gd name="T10" fmla="*/ 0 w 64"/>
                  <a:gd name="T11" fmla="*/ 0 h 80"/>
                  <a:gd name="T12" fmla="*/ 0 w 64"/>
                  <a:gd name="T13" fmla="*/ 0 h 80"/>
                  <a:gd name="T14" fmla="*/ 0 w 64"/>
                  <a:gd name="T15" fmla="*/ 0 h 80"/>
                  <a:gd name="T16" fmla="*/ 0 w 64"/>
                  <a:gd name="T17" fmla="*/ 0 h 80"/>
                  <a:gd name="T18" fmla="*/ 0 w 64"/>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80"/>
                  <a:gd name="T32" fmla="*/ 64 w 64"/>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80">
                    <a:moveTo>
                      <a:pt x="28" y="69"/>
                    </a:moveTo>
                    <a:lnTo>
                      <a:pt x="7" y="71"/>
                    </a:lnTo>
                    <a:lnTo>
                      <a:pt x="52" y="80"/>
                    </a:lnTo>
                    <a:lnTo>
                      <a:pt x="64" y="9"/>
                    </a:lnTo>
                    <a:lnTo>
                      <a:pt x="20" y="2"/>
                    </a:lnTo>
                    <a:lnTo>
                      <a:pt x="0" y="4"/>
                    </a:lnTo>
                    <a:lnTo>
                      <a:pt x="20" y="2"/>
                    </a:lnTo>
                    <a:lnTo>
                      <a:pt x="9" y="0"/>
                    </a:lnTo>
                    <a:lnTo>
                      <a:pt x="0" y="4"/>
                    </a:lnTo>
                    <a:lnTo>
                      <a:pt x="28"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50" name="Freeform 649"/>
              <p:cNvSpPr>
                <a:spLocks/>
              </p:cNvSpPr>
              <p:nvPr/>
            </p:nvSpPr>
            <p:spPr bwMode="auto">
              <a:xfrm>
                <a:off x="5327" y="86"/>
                <a:ext cx="5" cy="9"/>
              </a:xfrm>
              <a:custGeom>
                <a:avLst/>
                <a:gdLst>
                  <a:gd name="T0" fmla="*/ 0 w 98"/>
                  <a:gd name="T1" fmla="*/ 0 h 100"/>
                  <a:gd name="T2" fmla="*/ 0 w 98"/>
                  <a:gd name="T3" fmla="*/ 0 h 100"/>
                  <a:gd name="T4" fmla="*/ 0 w 98"/>
                  <a:gd name="T5" fmla="*/ 0 h 100"/>
                  <a:gd name="T6" fmla="*/ 0 w 98"/>
                  <a:gd name="T7" fmla="*/ 0 h 100"/>
                  <a:gd name="T8" fmla="*/ 0 w 98"/>
                  <a:gd name="T9" fmla="*/ 0 h 100"/>
                  <a:gd name="T10" fmla="*/ 0 w 98"/>
                  <a:gd name="T11" fmla="*/ 0 h 100"/>
                  <a:gd name="T12" fmla="*/ 0 w 98"/>
                  <a:gd name="T13" fmla="*/ 0 h 100"/>
                  <a:gd name="T14" fmla="*/ 0 w 98"/>
                  <a:gd name="T15" fmla="*/ 0 h 100"/>
                  <a:gd name="T16" fmla="*/ 0 w 98"/>
                  <a:gd name="T17" fmla="*/ 0 h 100"/>
                  <a:gd name="T18" fmla="*/ 0 w 98"/>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00"/>
                  <a:gd name="T32" fmla="*/ 98 w 98"/>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00">
                    <a:moveTo>
                      <a:pt x="16" y="100"/>
                    </a:moveTo>
                    <a:lnTo>
                      <a:pt x="28" y="97"/>
                    </a:lnTo>
                    <a:lnTo>
                      <a:pt x="98" y="65"/>
                    </a:lnTo>
                    <a:lnTo>
                      <a:pt x="70" y="0"/>
                    </a:lnTo>
                    <a:lnTo>
                      <a:pt x="0" y="33"/>
                    </a:lnTo>
                    <a:lnTo>
                      <a:pt x="10" y="30"/>
                    </a:lnTo>
                    <a:lnTo>
                      <a:pt x="16" y="100"/>
                    </a:lnTo>
                    <a:lnTo>
                      <a:pt x="21" y="100"/>
                    </a:lnTo>
                    <a:lnTo>
                      <a:pt x="28" y="97"/>
                    </a:lnTo>
                    <a:lnTo>
                      <a:pt x="16" y="10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51" name="Freeform 650"/>
              <p:cNvSpPr>
                <a:spLocks/>
              </p:cNvSpPr>
              <p:nvPr/>
            </p:nvSpPr>
            <p:spPr bwMode="auto">
              <a:xfrm>
                <a:off x="5319" y="89"/>
                <a:ext cx="9" cy="7"/>
              </a:xfrm>
              <a:custGeom>
                <a:avLst/>
                <a:gdLst>
                  <a:gd name="T0" fmla="*/ 0 w 152"/>
                  <a:gd name="T1" fmla="*/ 0 h 84"/>
                  <a:gd name="T2" fmla="*/ 0 w 152"/>
                  <a:gd name="T3" fmla="*/ 0 h 84"/>
                  <a:gd name="T4" fmla="*/ 0 w 152"/>
                  <a:gd name="T5" fmla="*/ 0 h 84"/>
                  <a:gd name="T6" fmla="*/ 0 w 152"/>
                  <a:gd name="T7" fmla="*/ 0 h 84"/>
                  <a:gd name="T8" fmla="*/ 0 w 152"/>
                  <a:gd name="T9" fmla="*/ 0 h 84"/>
                  <a:gd name="T10" fmla="*/ 0 w 152"/>
                  <a:gd name="T11" fmla="*/ 0 h 84"/>
                  <a:gd name="T12" fmla="*/ 0 w 152"/>
                  <a:gd name="T13" fmla="*/ 0 h 84"/>
                  <a:gd name="T14" fmla="*/ 0 w 152"/>
                  <a:gd name="T15" fmla="*/ 0 h 84"/>
                  <a:gd name="T16" fmla="*/ 0 w 152"/>
                  <a:gd name="T17" fmla="*/ 0 h 84"/>
                  <a:gd name="T18" fmla="*/ 0 w 152"/>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84"/>
                  <a:gd name="T32" fmla="*/ 152 w 152"/>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84">
                    <a:moveTo>
                      <a:pt x="31" y="27"/>
                    </a:moveTo>
                    <a:lnTo>
                      <a:pt x="64" y="79"/>
                    </a:lnTo>
                    <a:lnTo>
                      <a:pt x="152" y="70"/>
                    </a:lnTo>
                    <a:lnTo>
                      <a:pt x="146" y="0"/>
                    </a:lnTo>
                    <a:lnTo>
                      <a:pt x="58" y="9"/>
                    </a:lnTo>
                    <a:lnTo>
                      <a:pt x="91" y="61"/>
                    </a:lnTo>
                    <a:lnTo>
                      <a:pt x="31" y="27"/>
                    </a:lnTo>
                    <a:lnTo>
                      <a:pt x="0" y="84"/>
                    </a:lnTo>
                    <a:lnTo>
                      <a:pt x="64" y="79"/>
                    </a:lnTo>
                    <a:lnTo>
                      <a:pt x="31" y="2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52" name="Freeform 651"/>
              <p:cNvSpPr>
                <a:spLocks/>
              </p:cNvSpPr>
              <p:nvPr/>
            </p:nvSpPr>
            <p:spPr bwMode="auto">
              <a:xfrm>
                <a:off x="5321" y="88"/>
                <a:ext cx="4" cy="6"/>
              </a:xfrm>
              <a:custGeom>
                <a:avLst/>
                <a:gdLst>
                  <a:gd name="T0" fmla="*/ 0 w 68"/>
                  <a:gd name="T1" fmla="*/ 0 h 69"/>
                  <a:gd name="T2" fmla="*/ 0 w 68"/>
                  <a:gd name="T3" fmla="*/ 0 h 69"/>
                  <a:gd name="T4" fmla="*/ 0 w 68"/>
                  <a:gd name="T5" fmla="*/ 0 h 69"/>
                  <a:gd name="T6" fmla="*/ 0 w 68"/>
                  <a:gd name="T7" fmla="*/ 0 h 69"/>
                  <a:gd name="T8" fmla="*/ 0 w 68"/>
                  <a:gd name="T9" fmla="*/ 0 h 69"/>
                  <a:gd name="T10" fmla="*/ 0 w 68"/>
                  <a:gd name="T11" fmla="*/ 0 h 69"/>
                  <a:gd name="T12" fmla="*/ 0 w 68"/>
                  <a:gd name="T13" fmla="*/ 0 h 69"/>
                  <a:gd name="T14" fmla="*/ 0 w 68"/>
                  <a:gd name="T15" fmla="*/ 0 h 69"/>
                  <a:gd name="T16" fmla="*/ 0 w 68"/>
                  <a:gd name="T17" fmla="*/ 0 h 69"/>
                  <a:gd name="T18" fmla="*/ 0 w 68"/>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69"/>
                  <a:gd name="T32" fmla="*/ 68 w 68"/>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69">
                    <a:moveTo>
                      <a:pt x="34" y="0"/>
                    </a:moveTo>
                    <a:lnTo>
                      <a:pt x="8" y="17"/>
                    </a:lnTo>
                    <a:lnTo>
                      <a:pt x="0" y="34"/>
                    </a:lnTo>
                    <a:lnTo>
                      <a:pt x="60" y="68"/>
                    </a:lnTo>
                    <a:lnTo>
                      <a:pt x="68" y="52"/>
                    </a:lnTo>
                    <a:lnTo>
                      <a:pt x="43" y="69"/>
                    </a:lnTo>
                    <a:lnTo>
                      <a:pt x="34" y="0"/>
                    </a:lnTo>
                    <a:lnTo>
                      <a:pt x="16" y="2"/>
                    </a:lnTo>
                    <a:lnTo>
                      <a:pt x="8" y="17"/>
                    </a:lnTo>
                    <a:lnTo>
                      <a:pt x="34"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53" name="Freeform 652"/>
              <p:cNvSpPr>
                <a:spLocks/>
              </p:cNvSpPr>
              <p:nvPr/>
            </p:nvSpPr>
            <p:spPr bwMode="auto">
              <a:xfrm>
                <a:off x="5323" y="87"/>
                <a:ext cx="5" cy="7"/>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w 91"/>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78"/>
                  <a:gd name="T32" fmla="*/ 91 w 91"/>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78">
                    <a:moveTo>
                      <a:pt x="25" y="26"/>
                    </a:moveTo>
                    <a:lnTo>
                      <a:pt x="53" y="0"/>
                    </a:lnTo>
                    <a:lnTo>
                      <a:pt x="0" y="9"/>
                    </a:lnTo>
                    <a:lnTo>
                      <a:pt x="9" y="78"/>
                    </a:lnTo>
                    <a:lnTo>
                      <a:pt x="62" y="70"/>
                    </a:lnTo>
                    <a:lnTo>
                      <a:pt x="91" y="45"/>
                    </a:lnTo>
                    <a:lnTo>
                      <a:pt x="62" y="70"/>
                    </a:lnTo>
                    <a:lnTo>
                      <a:pt x="85" y="67"/>
                    </a:lnTo>
                    <a:lnTo>
                      <a:pt x="91" y="45"/>
                    </a:lnTo>
                    <a:lnTo>
                      <a:pt x="25" y="2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54" name="Freeform 653"/>
              <p:cNvSpPr>
                <a:spLocks/>
              </p:cNvSpPr>
              <p:nvPr/>
            </p:nvSpPr>
            <p:spPr bwMode="auto">
              <a:xfrm>
                <a:off x="5324" y="84"/>
                <a:ext cx="5" cy="7"/>
              </a:xfrm>
              <a:custGeom>
                <a:avLst/>
                <a:gdLst>
                  <a:gd name="T0" fmla="*/ 0 w 84"/>
                  <a:gd name="T1" fmla="*/ 0 h 77"/>
                  <a:gd name="T2" fmla="*/ 0 w 84"/>
                  <a:gd name="T3" fmla="*/ 0 h 77"/>
                  <a:gd name="T4" fmla="*/ 0 w 84"/>
                  <a:gd name="T5" fmla="*/ 0 h 77"/>
                  <a:gd name="T6" fmla="*/ 0 w 84"/>
                  <a:gd name="T7" fmla="*/ 0 h 77"/>
                  <a:gd name="T8" fmla="*/ 0 w 84"/>
                  <a:gd name="T9" fmla="*/ 0 h 77"/>
                  <a:gd name="T10" fmla="*/ 0 w 84"/>
                  <a:gd name="T11" fmla="*/ 0 h 77"/>
                  <a:gd name="T12" fmla="*/ 0 w 84"/>
                  <a:gd name="T13" fmla="*/ 0 h 77"/>
                  <a:gd name="T14" fmla="*/ 0 w 84"/>
                  <a:gd name="T15" fmla="*/ 0 h 77"/>
                  <a:gd name="T16" fmla="*/ 0 w 84"/>
                  <a:gd name="T17" fmla="*/ 0 h 77"/>
                  <a:gd name="T18" fmla="*/ 0 w 84"/>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77"/>
                  <a:gd name="T32" fmla="*/ 84 w 84"/>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77">
                    <a:moveTo>
                      <a:pt x="32" y="68"/>
                    </a:moveTo>
                    <a:lnTo>
                      <a:pt x="8" y="24"/>
                    </a:lnTo>
                    <a:lnTo>
                      <a:pt x="0" y="58"/>
                    </a:lnTo>
                    <a:lnTo>
                      <a:pt x="66" y="77"/>
                    </a:lnTo>
                    <a:lnTo>
                      <a:pt x="75" y="44"/>
                    </a:lnTo>
                    <a:lnTo>
                      <a:pt x="52" y="0"/>
                    </a:lnTo>
                    <a:lnTo>
                      <a:pt x="75" y="44"/>
                    </a:lnTo>
                    <a:lnTo>
                      <a:pt x="84" y="11"/>
                    </a:lnTo>
                    <a:lnTo>
                      <a:pt x="52" y="0"/>
                    </a:lnTo>
                    <a:lnTo>
                      <a:pt x="32"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55" name="Freeform 654"/>
              <p:cNvSpPr>
                <a:spLocks/>
              </p:cNvSpPr>
              <p:nvPr/>
            </p:nvSpPr>
            <p:spPr bwMode="auto">
              <a:xfrm>
                <a:off x="5323" y="83"/>
                <a:ext cx="4" cy="7"/>
              </a:xfrm>
              <a:custGeom>
                <a:avLst/>
                <a:gdLst>
                  <a:gd name="T0" fmla="*/ 0 w 74"/>
                  <a:gd name="T1" fmla="*/ 0 h 84"/>
                  <a:gd name="T2" fmla="*/ 0 w 74"/>
                  <a:gd name="T3" fmla="*/ 0 h 84"/>
                  <a:gd name="T4" fmla="*/ 0 w 74"/>
                  <a:gd name="T5" fmla="*/ 0 h 84"/>
                  <a:gd name="T6" fmla="*/ 0 w 74"/>
                  <a:gd name="T7" fmla="*/ 0 h 84"/>
                  <a:gd name="T8" fmla="*/ 0 w 74"/>
                  <a:gd name="T9" fmla="*/ 0 h 84"/>
                  <a:gd name="T10" fmla="*/ 0 w 74"/>
                  <a:gd name="T11" fmla="*/ 0 h 84"/>
                  <a:gd name="T12" fmla="*/ 0 w 74"/>
                  <a:gd name="T13" fmla="*/ 0 h 84"/>
                  <a:gd name="T14" fmla="*/ 0 w 74"/>
                  <a:gd name="T15" fmla="*/ 0 h 84"/>
                  <a:gd name="T16" fmla="*/ 0 w 74"/>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84"/>
                  <a:gd name="T29" fmla="*/ 74 w 74"/>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84">
                    <a:moveTo>
                      <a:pt x="0" y="68"/>
                    </a:moveTo>
                    <a:lnTo>
                      <a:pt x="0" y="68"/>
                    </a:lnTo>
                    <a:lnTo>
                      <a:pt x="54" y="84"/>
                    </a:lnTo>
                    <a:lnTo>
                      <a:pt x="74" y="16"/>
                    </a:lnTo>
                    <a:lnTo>
                      <a:pt x="20" y="0"/>
                    </a:lnTo>
                    <a:lnTo>
                      <a:pt x="21" y="0"/>
                    </a:lnTo>
                    <a:lnTo>
                      <a:pt x="0"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56" name="Freeform 655"/>
              <p:cNvSpPr>
                <a:spLocks/>
              </p:cNvSpPr>
              <p:nvPr/>
            </p:nvSpPr>
            <p:spPr bwMode="auto">
              <a:xfrm>
                <a:off x="5320" y="81"/>
                <a:ext cx="4" cy="8"/>
              </a:xfrm>
              <a:custGeom>
                <a:avLst/>
                <a:gdLst>
                  <a:gd name="T0" fmla="*/ 0 w 83"/>
                  <a:gd name="T1" fmla="*/ 0 h 88"/>
                  <a:gd name="T2" fmla="*/ 0 w 83"/>
                  <a:gd name="T3" fmla="*/ 0 h 88"/>
                  <a:gd name="T4" fmla="*/ 0 w 83"/>
                  <a:gd name="T5" fmla="*/ 0 h 88"/>
                  <a:gd name="T6" fmla="*/ 0 w 83"/>
                  <a:gd name="T7" fmla="*/ 0 h 88"/>
                  <a:gd name="T8" fmla="*/ 0 w 83"/>
                  <a:gd name="T9" fmla="*/ 0 h 88"/>
                  <a:gd name="T10" fmla="*/ 0 w 83"/>
                  <a:gd name="T11" fmla="*/ 0 h 88"/>
                  <a:gd name="T12" fmla="*/ 0 w 83"/>
                  <a:gd name="T13" fmla="*/ 0 h 88"/>
                  <a:gd name="T14" fmla="*/ 0 w 83"/>
                  <a:gd name="T15" fmla="*/ 0 h 88"/>
                  <a:gd name="T16" fmla="*/ 0 w 83"/>
                  <a:gd name="T17" fmla="*/ 0 h 88"/>
                  <a:gd name="T18" fmla="*/ 0 w 83"/>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8"/>
                  <a:gd name="T32" fmla="*/ 83 w 83"/>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8">
                    <a:moveTo>
                      <a:pt x="2" y="68"/>
                    </a:moveTo>
                    <a:lnTo>
                      <a:pt x="0" y="68"/>
                    </a:lnTo>
                    <a:lnTo>
                      <a:pt x="62" y="88"/>
                    </a:lnTo>
                    <a:lnTo>
                      <a:pt x="83" y="20"/>
                    </a:lnTo>
                    <a:lnTo>
                      <a:pt x="22" y="0"/>
                    </a:lnTo>
                    <a:lnTo>
                      <a:pt x="20" y="0"/>
                    </a:lnTo>
                    <a:lnTo>
                      <a:pt x="22" y="0"/>
                    </a:lnTo>
                    <a:lnTo>
                      <a:pt x="20" y="0"/>
                    </a:lnTo>
                    <a:lnTo>
                      <a:pt x="2"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57" name="Freeform 656"/>
              <p:cNvSpPr>
                <a:spLocks/>
              </p:cNvSpPr>
              <p:nvPr/>
            </p:nvSpPr>
            <p:spPr bwMode="auto">
              <a:xfrm>
                <a:off x="5316" y="79"/>
                <a:ext cx="5" cy="8"/>
              </a:xfrm>
              <a:custGeom>
                <a:avLst/>
                <a:gdLst>
                  <a:gd name="T0" fmla="*/ 0 w 79"/>
                  <a:gd name="T1" fmla="*/ 0 h 87"/>
                  <a:gd name="T2" fmla="*/ 0 w 79"/>
                  <a:gd name="T3" fmla="*/ 0 h 87"/>
                  <a:gd name="T4" fmla="*/ 0 w 79"/>
                  <a:gd name="T5" fmla="*/ 0 h 87"/>
                  <a:gd name="T6" fmla="*/ 0 w 79"/>
                  <a:gd name="T7" fmla="*/ 0 h 87"/>
                  <a:gd name="T8" fmla="*/ 0 w 79"/>
                  <a:gd name="T9" fmla="*/ 0 h 87"/>
                  <a:gd name="T10" fmla="*/ 0 w 79"/>
                  <a:gd name="T11" fmla="*/ 0 h 87"/>
                  <a:gd name="T12" fmla="*/ 0 w 79"/>
                  <a:gd name="T13" fmla="*/ 0 h 87"/>
                  <a:gd name="T14" fmla="*/ 0 w 79"/>
                  <a:gd name="T15" fmla="*/ 0 h 87"/>
                  <a:gd name="T16" fmla="*/ 0 w 79"/>
                  <a:gd name="T17" fmla="*/ 0 h 87"/>
                  <a:gd name="T18" fmla="*/ 0 w 79"/>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7"/>
                  <a:gd name="T32" fmla="*/ 79 w 7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7">
                    <a:moveTo>
                      <a:pt x="8" y="72"/>
                    </a:moveTo>
                    <a:lnTo>
                      <a:pt x="0" y="71"/>
                    </a:lnTo>
                    <a:lnTo>
                      <a:pt x="61" y="87"/>
                    </a:lnTo>
                    <a:lnTo>
                      <a:pt x="79" y="19"/>
                    </a:lnTo>
                    <a:lnTo>
                      <a:pt x="16" y="2"/>
                    </a:lnTo>
                    <a:lnTo>
                      <a:pt x="8" y="0"/>
                    </a:lnTo>
                    <a:lnTo>
                      <a:pt x="16" y="2"/>
                    </a:lnTo>
                    <a:lnTo>
                      <a:pt x="12" y="0"/>
                    </a:lnTo>
                    <a:lnTo>
                      <a:pt x="8" y="0"/>
                    </a:lnTo>
                    <a:lnTo>
                      <a:pt x="8"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58" name="Freeform 657"/>
              <p:cNvSpPr>
                <a:spLocks/>
              </p:cNvSpPr>
              <p:nvPr/>
            </p:nvSpPr>
            <p:spPr bwMode="auto">
              <a:xfrm>
                <a:off x="5312" y="79"/>
                <a:ext cx="5" cy="7"/>
              </a:xfrm>
              <a:custGeom>
                <a:avLst/>
                <a:gdLst>
                  <a:gd name="T0" fmla="*/ 0 w 93"/>
                  <a:gd name="T1" fmla="*/ 0 h 72"/>
                  <a:gd name="T2" fmla="*/ 0 w 93"/>
                  <a:gd name="T3" fmla="*/ 0 h 72"/>
                  <a:gd name="T4" fmla="*/ 0 w 93"/>
                  <a:gd name="T5" fmla="*/ 0 h 72"/>
                  <a:gd name="T6" fmla="*/ 0 w 93"/>
                  <a:gd name="T7" fmla="*/ 0 h 72"/>
                  <a:gd name="T8" fmla="*/ 0 w 93"/>
                  <a:gd name="T9" fmla="*/ 0 h 72"/>
                  <a:gd name="T10" fmla="*/ 0 w 93"/>
                  <a:gd name="T11" fmla="*/ 0 h 72"/>
                  <a:gd name="T12" fmla="*/ 0 w 93"/>
                  <a:gd name="T13" fmla="*/ 0 h 72"/>
                  <a:gd name="T14" fmla="*/ 0 w 93"/>
                  <a:gd name="T15" fmla="*/ 0 h 72"/>
                  <a:gd name="T16" fmla="*/ 0 w 93"/>
                  <a:gd name="T17" fmla="*/ 0 h 72"/>
                  <a:gd name="T18" fmla="*/ 0 w 93"/>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2"/>
                  <a:gd name="T32" fmla="*/ 93 w 93"/>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2">
                    <a:moveTo>
                      <a:pt x="0" y="72"/>
                    </a:moveTo>
                    <a:lnTo>
                      <a:pt x="5" y="72"/>
                    </a:lnTo>
                    <a:lnTo>
                      <a:pt x="93" y="72"/>
                    </a:lnTo>
                    <a:lnTo>
                      <a:pt x="93" y="0"/>
                    </a:lnTo>
                    <a:lnTo>
                      <a:pt x="5" y="0"/>
                    </a:lnTo>
                    <a:lnTo>
                      <a:pt x="9" y="2"/>
                    </a:lnTo>
                    <a:lnTo>
                      <a:pt x="0" y="72"/>
                    </a:lnTo>
                    <a:lnTo>
                      <a:pt x="2" y="72"/>
                    </a:lnTo>
                    <a:lnTo>
                      <a:pt x="5" y="72"/>
                    </a:lnTo>
                    <a:lnTo>
                      <a:pt x="0"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59" name="Freeform 658"/>
              <p:cNvSpPr>
                <a:spLocks/>
              </p:cNvSpPr>
              <p:nvPr/>
            </p:nvSpPr>
            <p:spPr bwMode="auto">
              <a:xfrm>
                <a:off x="5306" y="78"/>
                <a:ext cx="6" cy="8"/>
              </a:xfrm>
              <a:custGeom>
                <a:avLst/>
                <a:gdLst>
                  <a:gd name="T0" fmla="*/ 0 w 105"/>
                  <a:gd name="T1" fmla="*/ 0 h 84"/>
                  <a:gd name="T2" fmla="*/ 0 w 105"/>
                  <a:gd name="T3" fmla="*/ 0 h 84"/>
                  <a:gd name="T4" fmla="*/ 0 w 105"/>
                  <a:gd name="T5" fmla="*/ 0 h 84"/>
                  <a:gd name="T6" fmla="*/ 0 w 105"/>
                  <a:gd name="T7" fmla="*/ 0 h 84"/>
                  <a:gd name="T8" fmla="*/ 0 w 105"/>
                  <a:gd name="T9" fmla="*/ 0 h 84"/>
                  <a:gd name="T10" fmla="*/ 0 w 105"/>
                  <a:gd name="T11" fmla="*/ 0 h 84"/>
                  <a:gd name="T12" fmla="*/ 0 w 105"/>
                  <a:gd name="T13" fmla="*/ 0 h 84"/>
                  <a:gd name="T14" fmla="*/ 0 w 105"/>
                  <a:gd name="T15" fmla="*/ 0 h 84"/>
                  <a:gd name="T16" fmla="*/ 0 w 105"/>
                  <a:gd name="T17" fmla="*/ 0 h 84"/>
                  <a:gd name="T18" fmla="*/ 0 w 105"/>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84"/>
                  <a:gd name="T32" fmla="*/ 105 w 105"/>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84">
                    <a:moveTo>
                      <a:pt x="24" y="69"/>
                    </a:moveTo>
                    <a:lnTo>
                      <a:pt x="8" y="71"/>
                    </a:lnTo>
                    <a:lnTo>
                      <a:pt x="96" y="84"/>
                    </a:lnTo>
                    <a:lnTo>
                      <a:pt x="105" y="14"/>
                    </a:lnTo>
                    <a:lnTo>
                      <a:pt x="17" y="1"/>
                    </a:lnTo>
                    <a:lnTo>
                      <a:pt x="0" y="3"/>
                    </a:lnTo>
                    <a:lnTo>
                      <a:pt x="17" y="1"/>
                    </a:lnTo>
                    <a:lnTo>
                      <a:pt x="9" y="0"/>
                    </a:lnTo>
                    <a:lnTo>
                      <a:pt x="0" y="3"/>
                    </a:lnTo>
                    <a:lnTo>
                      <a:pt x="24"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60" name="Freeform 659"/>
              <p:cNvSpPr>
                <a:spLocks/>
              </p:cNvSpPr>
              <p:nvPr/>
            </p:nvSpPr>
            <p:spPr bwMode="auto">
              <a:xfrm>
                <a:off x="5299" y="78"/>
                <a:ext cx="9" cy="10"/>
              </a:xfrm>
              <a:custGeom>
                <a:avLst/>
                <a:gdLst>
                  <a:gd name="T0" fmla="*/ 0 w 151"/>
                  <a:gd name="T1" fmla="*/ 0 h 111"/>
                  <a:gd name="T2" fmla="*/ 0 w 151"/>
                  <a:gd name="T3" fmla="*/ 0 h 111"/>
                  <a:gd name="T4" fmla="*/ 0 w 151"/>
                  <a:gd name="T5" fmla="*/ 0 h 111"/>
                  <a:gd name="T6" fmla="*/ 0 w 151"/>
                  <a:gd name="T7" fmla="*/ 0 h 111"/>
                  <a:gd name="T8" fmla="*/ 0 w 151"/>
                  <a:gd name="T9" fmla="*/ 0 h 111"/>
                  <a:gd name="T10" fmla="*/ 0 w 151"/>
                  <a:gd name="T11" fmla="*/ 0 h 111"/>
                  <a:gd name="T12" fmla="*/ 0 w 151"/>
                  <a:gd name="T13" fmla="*/ 0 h 111"/>
                  <a:gd name="T14" fmla="*/ 0 w 151"/>
                  <a:gd name="T15" fmla="*/ 0 h 111"/>
                  <a:gd name="T16" fmla="*/ 0 w 151"/>
                  <a:gd name="T17" fmla="*/ 0 h 111"/>
                  <a:gd name="T18" fmla="*/ 0 w 151"/>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111"/>
                  <a:gd name="T32" fmla="*/ 151 w 151"/>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111">
                    <a:moveTo>
                      <a:pt x="49" y="103"/>
                    </a:moveTo>
                    <a:lnTo>
                      <a:pt x="36" y="111"/>
                    </a:lnTo>
                    <a:lnTo>
                      <a:pt x="151" y="66"/>
                    </a:lnTo>
                    <a:lnTo>
                      <a:pt x="127" y="0"/>
                    </a:lnTo>
                    <a:lnTo>
                      <a:pt x="12" y="45"/>
                    </a:lnTo>
                    <a:lnTo>
                      <a:pt x="0" y="53"/>
                    </a:lnTo>
                    <a:lnTo>
                      <a:pt x="12" y="45"/>
                    </a:lnTo>
                    <a:lnTo>
                      <a:pt x="5" y="48"/>
                    </a:lnTo>
                    <a:lnTo>
                      <a:pt x="0" y="53"/>
                    </a:lnTo>
                    <a:lnTo>
                      <a:pt x="49" y="10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61" name="Freeform 660"/>
              <p:cNvSpPr>
                <a:spLocks/>
              </p:cNvSpPr>
              <p:nvPr/>
            </p:nvSpPr>
            <p:spPr bwMode="auto">
              <a:xfrm>
                <a:off x="5297" y="83"/>
                <a:ext cx="5" cy="10"/>
              </a:xfrm>
              <a:custGeom>
                <a:avLst/>
                <a:gdLst>
                  <a:gd name="T0" fmla="*/ 0 w 93"/>
                  <a:gd name="T1" fmla="*/ 0 h 103"/>
                  <a:gd name="T2" fmla="*/ 0 w 93"/>
                  <a:gd name="T3" fmla="*/ 0 h 103"/>
                  <a:gd name="T4" fmla="*/ 0 w 93"/>
                  <a:gd name="T5" fmla="*/ 0 h 103"/>
                  <a:gd name="T6" fmla="*/ 0 w 93"/>
                  <a:gd name="T7" fmla="*/ 0 h 103"/>
                  <a:gd name="T8" fmla="*/ 0 w 93"/>
                  <a:gd name="T9" fmla="*/ 0 h 103"/>
                  <a:gd name="T10" fmla="*/ 0 w 93"/>
                  <a:gd name="T11" fmla="*/ 0 h 103"/>
                  <a:gd name="T12" fmla="*/ 0 w 93"/>
                  <a:gd name="T13" fmla="*/ 0 h 103"/>
                  <a:gd name="T14" fmla="*/ 0 w 93"/>
                  <a:gd name="T15" fmla="*/ 0 h 103"/>
                  <a:gd name="T16" fmla="*/ 0 w 93"/>
                  <a:gd name="T17" fmla="*/ 0 h 103"/>
                  <a:gd name="T18" fmla="*/ 0 w 93"/>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03"/>
                  <a:gd name="T32" fmla="*/ 93 w 93"/>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03">
                    <a:moveTo>
                      <a:pt x="36" y="103"/>
                    </a:moveTo>
                    <a:lnTo>
                      <a:pt x="48" y="95"/>
                    </a:lnTo>
                    <a:lnTo>
                      <a:pt x="93" y="50"/>
                    </a:lnTo>
                    <a:lnTo>
                      <a:pt x="44" y="0"/>
                    </a:lnTo>
                    <a:lnTo>
                      <a:pt x="0" y="45"/>
                    </a:lnTo>
                    <a:lnTo>
                      <a:pt x="12" y="37"/>
                    </a:lnTo>
                    <a:lnTo>
                      <a:pt x="36" y="103"/>
                    </a:lnTo>
                    <a:lnTo>
                      <a:pt x="43" y="101"/>
                    </a:lnTo>
                    <a:lnTo>
                      <a:pt x="48" y="95"/>
                    </a:lnTo>
                    <a:lnTo>
                      <a:pt x="36" y="10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62" name="Freeform 661"/>
              <p:cNvSpPr>
                <a:spLocks/>
              </p:cNvSpPr>
              <p:nvPr/>
            </p:nvSpPr>
            <p:spPr bwMode="auto">
              <a:xfrm>
                <a:off x="5294" y="87"/>
                <a:ext cx="5" cy="8"/>
              </a:xfrm>
              <a:custGeom>
                <a:avLst/>
                <a:gdLst>
                  <a:gd name="T0" fmla="*/ 0 w 95"/>
                  <a:gd name="T1" fmla="*/ 0 h 97"/>
                  <a:gd name="T2" fmla="*/ 0 w 95"/>
                  <a:gd name="T3" fmla="*/ 0 h 97"/>
                  <a:gd name="T4" fmla="*/ 0 w 95"/>
                  <a:gd name="T5" fmla="*/ 0 h 97"/>
                  <a:gd name="T6" fmla="*/ 0 w 95"/>
                  <a:gd name="T7" fmla="*/ 0 h 97"/>
                  <a:gd name="T8" fmla="*/ 0 w 95"/>
                  <a:gd name="T9" fmla="*/ 0 h 97"/>
                  <a:gd name="T10" fmla="*/ 0 w 95"/>
                  <a:gd name="T11" fmla="*/ 0 h 97"/>
                  <a:gd name="T12" fmla="*/ 0 w 95"/>
                  <a:gd name="T13" fmla="*/ 0 h 97"/>
                  <a:gd name="T14" fmla="*/ 0 w 95"/>
                  <a:gd name="T15" fmla="*/ 0 h 97"/>
                  <a:gd name="T16" fmla="*/ 0 w 95"/>
                  <a:gd name="T17" fmla="*/ 0 h 97"/>
                  <a:gd name="T18" fmla="*/ 0 w 95"/>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97"/>
                  <a:gd name="T32" fmla="*/ 95 w 95"/>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97">
                    <a:moveTo>
                      <a:pt x="14" y="97"/>
                    </a:moveTo>
                    <a:lnTo>
                      <a:pt x="25" y="95"/>
                    </a:lnTo>
                    <a:lnTo>
                      <a:pt x="95" y="66"/>
                    </a:lnTo>
                    <a:lnTo>
                      <a:pt x="71" y="0"/>
                    </a:lnTo>
                    <a:lnTo>
                      <a:pt x="0" y="28"/>
                    </a:lnTo>
                    <a:lnTo>
                      <a:pt x="11" y="26"/>
                    </a:lnTo>
                    <a:lnTo>
                      <a:pt x="14" y="97"/>
                    </a:lnTo>
                    <a:lnTo>
                      <a:pt x="19" y="97"/>
                    </a:lnTo>
                    <a:lnTo>
                      <a:pt x="25" y="95"/>
                    </a:lnTo>
                    <a:lnTo>
                      <a:pt x="14" y="9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63" name="Freeform 662"/>
              <p:cNvSpPr>
                <a:spLocks/>
              </p:cNvSpPr>
              <p:nvPr/>
            </p:nvSpPr>
            <p:spPr bwMode="auto">
              <a:xfrm>
                <a:off x="5284" y="89"/>
                <a:ext cx="10" cy="7"/>
              </a:xfrm>
              <a:custGeom>
                <a:avLst/>
                <a:gdLst>
                  <a:gd name="T0" fmla="*/ 0 w 179"/>
                  <a:gd name="T1" fmla="*/ 0 h 75"/>
                  <a:gd name="T2" fmla="*/ 0 w 179"/>
                  <a:gd name="T3" fmla="*/ 0 h 75"/>
                  <a:gd name="T4" fmla="*/ 0 w 179"/>
                  <a:gd name="T5" fmla="*/ 0 h 75"/>
                  <a:gd name="T6" fmla="*/ 0 w 179"/>
                  <a:gd name="T7" fmla="*/ 0 h 75"/>
                  <a:gd name="T8" fmla="*/ 0 w 179"/>
                  <a:gd name="T9" fmla="*/ 0 h 75"/>
                  <a:gd name="T10" fmla="*/ 0 w 179"/>
                  <a:gd name="T11" fmla="*/ 0 h 75"/>
                  <a:gd name="T12" fmla="*/ 0 w 179"/>
                  <a:gd name="T13" fmla="*/ 0 h 75"/>
                  <a:gd name="T14" fmla="*/ 0 w 179"/>
                  <a:gd name="T15" fmla="*/ 0 h 75"/>
                  <a:gd name="T16" fmla="*/ 0 w 179"/>
                  <a:gd name="T17" fmla="*/ 0 h 75"/>
                  <a:gd name="T18" fmla="*/ 0 w 179"/>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
                  <a:gd name="T31" fmla="*/ 0 h 75"/>
                  <a:gd name="T32" fmla="*/ 179 w 179"/>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 h="75">
                    <a:moveTo>
                      <a:pt x="0" y="74"/>
                    </a:moveTo>
                    <a:lnTo>
                      <a:pt x="11" y="75"/>
                    </a:lnTo>
                    <a:lnTo>
                      <a:pt x="179" y="71"/>
                    </a:lnTo>
                    <a:lnTo>
                      <a:pt x="176" y="0"/>
                    </a:lnTo>
                    <a:lnTo>
                      <a:pt x="8" y="3"/>
                    </a:lnTo>
                    <a:lnTo>
                      <a:pt x="20" y="6"/>
                    </a:lnTo>
                    <a:lnTo>
                      <a:pt x="0" y="74"/>
                    </a:lnTo>
                    <a:lnTo>
                      <a:pt x="5" y="75"/>
                    </a:lnTo>
                    <a:lnTo>
                      <a:pt x="11" y="75"/>
                    </a:lnTo>
                    <a:lnTo>
                      <a:pt x="0"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64" name="Freeform 663"/>
              <p:cNvSpPr>
                <a:spLocks/>
              </p:cNvSpPr>
              <p:nvPr/>
            </p:nvSpPr>
            <p:spPr bwMode="auto">
              <a:xfrm>
                <a:off x="5280" y="87"/>
                <a:ext cx="5" cy="9"/>
              </a:xfrm>
              <a:custGeom>
                <a:avLst/>
                <a:gdLst>
                  <a:gd name="T0" fmla="*/ 0 w 100"/>
                  <a:gd name="T1" fmla="*/ 0 h 93"/>
                  <a:gd name="T2" fmla="*/ 0 w 100"/>
                  <a:gd name="T3" fmla="*/ 0 h 93"/>
                  <a:gd name="T4" fmla="*/ 0 w 100"/>
                  <a:gd name="T5" fmla="*/ 0 h 93"/>
                  <a:gd name="T6" fmla="*/ 0 w 100"/>
                  <a:gd name="T7" fmla="*/ 0 h 93"/>
                  <a:gd name="T8" fmla="*/ 0 w 100"/>
                  <a:gd name="T9" fmla="*/ 0 h 93"/>
                  <a:gd name="T10" fmla="*/ 0 w 100"/>
                  <a:gd name="T11" fmla="*/ 0 h 93"/>
                  <a:gd name="T12" fmla="*/ 0 60000 65536"/>
                  <a:gd name="T13" fmla="*/ 0 60000 65536"/>
                  <a:gd name="T14" fmla="*/ 0 60000 65536"/>
                  <a:gd name="T15" fmla="*/ 0 60000 65536"/>
                  <a:gd name="T16" fmla="*/ 0 60000 65536"/>
                  <a:gd name="T17" fmla="*/ 0 60000 65536"/>
                  <a:gd name="T18" fmla="*/ 0 w 100"/>
                  <a:gd name="T19" fmla="*/ 0 h 93"/>
                  <a:gd name="T20" fmla="*/ 100 w 10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100" h="93">
                    <a:moveTo>
                      <a:pt x="10" y="34"/>
                    </a:moveTo>
                    <a:lnTo>
                      <a:pt x="0" y="68"/>
                    </a:lnTo>
                    <a:lnTo>
                      <a:pt x="80" y="93"/>
                    </a:lnTo>
                    <a:lnTo>
                      <a:pt x="100" y="25"/>
                    </a:lnTo>
                    <a:lnTo>
                      <a:pt x="20" y="0"/>
                    </a:lnTo>
                    <a:lnTo>
                      <a:pt x="10"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65" name="Freeform 664"/>
              <p:cNvSpPr>
                <a:spLocks/>
              </p:cNvSpPr>
              <p:nvPr/>
            </p:nvSpPr>
            <p:spPr bwMode="auto">
              <a:xfrm>
                <a:off x="5278" y="81"/>
                <a:ext cx="5" cy="12"/>
              </a:xfrm>
              <a:custGeom>
                <a:avLst/>
                <a:gdLst>
                  <a:gd name="T0" fmla="*/ 0 w 93"/>
                  <a:gd name="T1" fmla="*/ 0 h 130"/>
                  <a:gd name="T2" fmla="*/ 0 w 93"/>
                  <a:gd name="T3" fmla="*/ 0 h 130"/>
                  <a:gd name="T4" fmla="*/ 0 w 93"/>
                  <a:gd name="T5" fmla="*/ 0 h 130"/>
                  <a:gd name="T6" fmla="*/ 0 w 93"/>
                  <a:gd name="T7" fmla="*/ 0 h 130"/>
                  <a:gd name="T8" fmla="*/ 0 w 93"/>
                  <a:gd name="T9" fmla="*/ 0 h 130"/>
                  <a:gd name="T10" fmla="*/ 0 w 93"/>
                  <a:gd name="T11" fmla="*/ 0 h 130"/>
                  <a:gd name="T12" fmla="*/ 0 w 93"/>
                  <a:gd name="T13" fmla="*/ 0 h 130"/>
                  <a:gd name="T14" fmla="*/ 0 w 93"/>
                  <a:gd name="T15" fmla="*/ 0 h 130"/>
                  <a:gd name="T16" fmla="*/ 0 w 93"/>
                  <a:gd name="T17" fmla="*/ 0 h 130"/>
                  <a:gd name="T18" fmla="*/ 0 w 93"/>
                  <a:gd name="T19" fmla="*/ 0 h 130"/>
                  <a:gd name="T20" fmla="*/ 0 w 93"/>
                  <a:gd name="T21" fmla="*/ 0 h 130"/>
                  <a:gd name="T22" fmla="*/ 0 w 93"/>
                  <a:gd name="T23" fmla="*/ 0 h 130"/>
                  <a:gd name="T24" fmla="*/ 0 w 93"/>
                  <a:gd name="T25" fmla="*/ 0 h 130"/>
                  <a:gd name="T26" fmla="*/ 0 w 93"/>
                  <a:gd name="T27" fmla="*/ 0 h 130"/>
                  <a:gd name="T28" fmla="*/ 0 w 93"/>
                  <a:gd name="T29" fmla="*/ 0 h 130"/>
                  <a:gd name="T30" fmla="*/ 0 w 93"/>
                  <a:gd name="T31" fmla="*/ 0 h 130"/>
                  <a:gd name="T32" fmla="*/ 0 w 93"/>
                  <a:gd name="T33" fmla="*/ 0 h 130"/>
                  <a:gd name="T34" fmla="*/ 0 w 93"/>
                  <a:gd name="T35" fmla="*/ 0 h 130"/>
                  <a:gd name="T36" fmla="*/ 0 w 93"/>
                  <a:gd name="T37" fmla="*/ 0 h 130"/>
                  <a:gd name="T38" fmla="*/ 0 w 93"/>
                  <a:gd name="T39" fmla="*/ 0 h 130"/>
                  <a:gd name="T40" fmla="*/ 0 w 93"/>
                  <a:gd name="T41" fmla="*/ 0 h 130"/>
                  <a:gd name="T42" fmla="*/ 0 w 93"/>
                  <a:gd name="T43" fmla="*/ 0 h 130"/>
                  <a:gd name="T44" fmla="*/ 0 w 93"/>
                  <a:gd name="T45" fmla="*/ 0 h 130"/>
                  <a:gd name="T46" fmla="*/ 0 w 93"/>
                  <a:gd name="T47" fmla="*/ 0 h 130"/>
                  <a:gd name="T48" fmla="*/ 0 w 93"/>
                  <a:gd name="T49" fmla="*/ 0 h 130"/>
                  <a:gd name="T50" fmla="*/ 0 w 93"/>
                  <a:gd name="T51" fmla="*/ 0 h 130"/>
                  <a:gd name="T52" fmla="*/ 0 w 93"/>
                  <a:gd name="T53" fmla="*/ 0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3"/>
                  <a:gd name="T82" fmla="*/ 0 h 130"/>
                  <a:gd name="T83" fmla="*/ 93 w 93"/>
                  <a:gd name="T84" fmla="*/ 13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3" h="130">
                    <a:moveTo>
                      <a:pt x="0" y="56"/>
                    </a:moveTo>
                    <a:lnTo>
                      <a:pt x="2" y="56"/>
                    </a:lnTo>
                    <a:lnTo>
                      <a:pt x="7" y="62"/>
                    </a:lnTo>
                    <a:lnTo>
                      <a:pt x="13" y="68"/>
                    </a:lnTo>
                    <a:lnTo>
                      <a:pt x="21" y="77"/>
                    </a:lnTo>
                    <a:lnTo>
                      <a:pt x="23" y="80"/>
                    </a:lnTo>
                    <a:lnTo>
                      <a:pt x="24" y="82"/>
                    </a:lnTo>
                    <a:lnTo>
                      <a:pt x="25" y="84"/>
                    </a:lnTo>
                    <a:lnTo>
                      <a:pt x="25" y="83"/>
                    </a:lnTo>
                    <a:lnTo>
                      <a:pt x="25" y="80"/>
                    </a:lnTo>
                    <a:lnTo>
                      <a:pt x="26" y="76"/>
                    </a:lnTo>
                    <a:lnTo>
                      <a:pt x="28" y="72"/>
                    </a:lnTo>
                    <a:lnTo>
                      <a:pt x="29" y="71"/>
                    </a:lnTo>
                    <a:lnTo>
                      <a:pt x="67" y="130"/>
                    </a:lnTo>
                    <a:lnTo>
                      <a:pt x="79" y="120"/>
                    </a:lnTo>
                    <a:lnTo>
                      <a:pt x="88" y="107"/>
                    </a:lnTo>
                    <a:lnTo>
                      <a:pt x="92" y="91"/>
                    </a:lnTo>
                    <a:lnTo>
                      <a:pt x="93" y="76"/>
                    </a:lnTo>
                    <a:lnTo>
                      <a:pt x="90" y="63"/>
                    </a:lnTo>
                    <a:lnTo>
                      <a:pt x="86" y="52"/>
                    </a:lnTo>
                    <a:lnTo>
                      <a:pt x="81" y="42"/>
                    </a:lnTo>
                    <a:lnTo>
                      <a:pt x="75" y="33"/>
                    </a:lnTo>
                    <a:lnTo>
                      <a:pt x="64" y="20"/>
                    </a:lnTo>
                    <a:lnTo>
                      <a:pt x="54" y="9"/>
                    </a:lnTo>
                    <a:lnTo>
                      <a:pt x="47" y="3"/>
                    </a:lnTo>
                    <a:lnTo>
                      <a:pt x="42" y="0"/>
                    </a:lnTo>
                    <a:lnTo>
                      <a:pt x="0" y="5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66" name="Freeform 665"/>
              <p:cNvSpPr>
                <a:spLocks/>
              </p:cNvSpPr>
              <p:nvPr/>
            </p:nvSpPr>
            <p:spPr bwMode="auto">
              <a:xfrm>
                <a:off x="5277" y="77"/>
                <a:ext cx="5" cy="8"/>
              </a:xfrm>
              <a:custGeom>
                <a:avLst/>
                <a:gdLst>
                  <a:gd name="T0" fmla="*/ 0 w 77"/>
                  <a:gd name="T1" fmla="*/ 0 h 86"/>
                  <a:gd name="T2" fmla="*/ 0 w 77"/>
                  <a:gd name="T3" fmla="*/ 0 h 86"/>
                  <a:gd name="T4" fmla="*/ 0 w 77"/>
                  <a:gd name="T5" fmla="*/ 0 h 86"/>
                  <a:gd name="T6" fmla="*/ 0 w 77"/>
                  <a:gd name="T7" fmla="*/ 0 h 86"/>
                  <a:gd name="T8" fmla="*/ 0 w 77"/>
                  <a:gd name="T9" fmla="*/ 0 h 86"/>
                  <a:gd name="T10" fmla="*/ 0 w 77"/>
                  <a:gd name="T11" fmla="*/ 0 h 86"/>
                  <a:gd name="T12" fmla="*/ 0 w 77"/>
                  <a:gd name="T13" fmla="*/ 0 h 86"/>
                  <a:gd name="T14" fmla="*/ 0 w 77"/>
                  <a:gd name="T15" fmla="*/ 0 h 86"/>
                  <a:gd name="T16" fmla="*/ 0 w 77"/>
                  <a:gd name="T17" fmla="*/ 0 h 86"/>
                  <a:gd name="T18" fmla="*/ 0 w 77"/>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6"/>
                  <a:gd name="T32" fmla="*/ 77 w 7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6">
                    <a:moveTo>
                      <a:pt x="47" y="0"/>
                    </a:moveTo>
                    <a:lnTo>
                      <a:pt x="17" y="18"/>
                    </a:lnTo>
                    <a:lnTo>
                      <a:pt x="0" y="51"/>
                    </a:lnTo>
                    <a:lnTo>
                      <a:pt x="60" y="86"/>
                    </a:lnTo>
                    <a:lnTo>
                      <a:pt x="77" y="54"/>
                    </a:lnTo>
                    <a:lnTo>
                      <a:pt x="47" y="72"/>
                    </a:lnTo>
                    <a:lnTo>
                      <a:pt x="47" y="0"/>
                    </a:lnTo>
                    <a:lnTo>
                      <a:pt x="27" y="0"/>
                    </a:lnTo>
                    <a:lnTo>
                      <a:pt x="17" y="18"/>
                    </a:lnTo>
                    <a:lnTo>
                      <a:pt x="4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67" name="Freeform 666"/>
              <p:cNvSpPr>
                <a:spLocks/>
              </p:cNvSpPr>
              <p:nvPr/>
            </p:nvSpPr>
            <p:spPr bwMode="auto">
              <a:xfrm>
                <a:off x="5280" y="77"/>
                <a:ext cx="4" cy="7"/>
              </a:xfrm>
              <a:custGeom>
                <a:avLst/>
                <a:gdLst>
                  <a:gd name="T0" fmla="*/ 0 w 78"/>
                  <a:gd name="T1" fmla="*/ 0 h 72"/>
                  <a:gd name="T2" fmla="*/ 0 w 78"/>
                  <a:gd name="T3" fmla="*/ 0 h 72"/>
                  <a:gd name="T4" fmla="*/ 0 w 78"/>
                  <a:gd name="T5" fmla="*/ 0 h 72"/>
                  <a:gd name="T6" fmla="*/ 0 w 78"/>
                  <a:gd name="T7" fmla="*/ 0 h 72"/>
                  <a:gd name="T8" fmla="*/ 0 w 78"/>
                  <a:gd name="T9" fmla="*/ 0 h 72"/>
                  <a:gd name="T10" fmla="*/ 0 w 78"/>
                  <a:gd name="T11" fmla="*/ 0 h 72"/>
                  <a:gd name="T12" fmla="*/ 0 w 78"/>
                  <a:gd name="T13" fmla="*/ 0 h 72"/>
                  <a:gd name="T14" fmla="*/ 0 w 78"/>
                  <a:gd name="T15" fmla="*/ 0 h 72"/>
                  <a:gd name="T16" fmla="*/ 0 w 78"/>
                  <a:gd name="T17" fmla="*/ 0 h 72"/>
                  <a:gd name="T18" fmla="*/ 0 w 78"/>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72"/>
                  <a:gd name="T32" fmla="*/ 78 w 7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72">
                    <a:moveTo>
                      <a:pt x="78" y="1"/>
                    </a:moveTo>
                    <a:lnTo>
                      <a:pt x="71" y="0"/>
                    </a:lnTo>
                    <a:lnTo>
                      <a:pt x="0" y="0"/>
                    </a:lnTo>
                    <a:lnTo>
                      <a:pt x="0" y="72"/>
                    </a:lnTo>
                    <a:lnTo>
                      <a:pt x="71" y="72"/>
                    </a:lnTo>
                    <a:lnTo>
                      <a:pt x="64" y="71"/>
                    </a:lnTo>
                    <a:lnTo>
                      <a:pt x="78" y="1"/>
                    </a:lnTo>
                    <a:lnTo>
                      <a:pt x="75" y="0"/>
                    </a:lnTo>
                    <a:lnTo>
                      <a:pt x="71" y="0"/>
                    </a:lnTo>
                    <a:lnTo>
                      <a:pt x="78"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68" name="Freeform 667"/>
              <p:cNvSpPr>
                <a:spLocks/>
              </p:cNvSpPr>
              <p:nvPr/>
            </p:nvSpPr>
            <p:spPr bwMode="auto">
              <a:xfrm>
                <a:off x="5284" y="77"/>
                <a:ext cx="3" cy="8"/>
              </a:xfrm>
              <a:custGeom>
                <a:avLst/>
                <a:gdLst>
                  <a:gd name="T0" fmla="*/ 0 w 67"/>
                  <a:gd name="T1" fmla="*/ 0 h 82"/>
                  <a:gd name="T2" fmla="*/ 0 w 67"/>
                  <a:gd name="T3" fmla="*/ 0 h 82"/>
                  <a:gd name="T4" fmla="*/ 0 w 67"/>
                  <a:gd name="T5" fmla="*/ 0 h 82"/>
                  <a:gd name="T6" fmla="*/ 0 w 67"/>
                  <a:gd name="T7" fmla="*/ 0 h 82"/>
                  <a:gd name="T8" fmla="*/ 0 w 67"/>
                  <a:gd name="T9" fmla="*/ 0 h 82"/>
                  <a:gd name="T10" fmla="*/ 0 w 67"/>
                  <a:gd name="T11" fmla="*/ 0 h 82"/>
                  <a:gd name="T12" fmla="*/ 0 w 67"/>
                  <a:gd name="T13" fmla="*/ 0 h 82"/>
                  <a:gd name="T14" fmla="*/ 0 w 67"/>
                  <a:gd name="T15" fmla="*/ 0 h 82"/>
                  <a:gd name="T16" fmla="*/ 0 w 67"/>
                  <a:gd name="T17" fmla="*/ 0 h 82"/>
                  <a:gd name="T18" fmla="*/ 0 w 67"/>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82"/>
                  <a:gd name="T32" fmla="*/ 67 w 67"/>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82">
                    <a:moveTo>
                      <a:pt x="60" y="12"/>
                    </a:moveTo>
                    <a:lnTo>
                      <a:pt x="67" y="13"/>
                    </a:lnTo>
                    <a:lnTo>
                      <a:pt x="14" y="0"/>
                    </a:lnTo>
                    <a:lnTo>
                      <a:pt x="0" y="70"/>
                    </a:lnTo>
                    <a:lnTo>
                      <a:pt x="52" y="81"/>
                    </a:lnTo>
                    <a:lnTo>
                      <a:pt x="60" y="82"/>
                    </a:lnTo>
                    <a:lnTo>
                      <a:pt x="52" y="81"/>
                    </a:lnTo>
                    <a:lnTo>
                      <a:pt x="56" y="82"/>
                    </a:lnTo>
                    <a:lnTo>
                      <a:pt x="60" y="82"/>
                    </a:lnTo>
                    <a:lnTo>
                      <a:pt x="60"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69" name="Freeform 668"/>
              <p:cNvSpPr>
                <a:spLocks/>
              </p:cNvSpPr>
              <p:nvPr/>
            </p:nvSpPr>
            <p:spPr bwMode="auto">
              <a:xfrm>
                <a:off x="5287" y="79"/>
                <a:ext cx="7" cy="6"/>
              </a:xfrm>
              <a:custGeom>
                <a:avLst/>
                <a:gdLst>
                  <a:gd name="T0" fmla="*/ 0 w 124"/>
                  <a:gd name="T1" fmla="*/ 0 h 70"/>
                  <a:gd name="T2" fmla="*/ 0 w 124"/>
                  <a:gd name="T3" fmla="*/ 0 h 70"/>
                  <a:gd name="T4" fmla="*/ 0 w 124"/>
                  <a:gd name="T5" fmla="*/ 0 h 70"/>
                  <a:gd name="T6" fmla="*/ 0 w 124"/>
                  <a:gd name="T7" fmla="*/ 0 h 70"/>
                  <a:gd name="T8" fmla="*/ 0 w 124"/>
                  <a:gd name="T9" fmla="*/ 0 h 70"/>
                  <a:gd name="T10" fmla="*/ 0 w 124"/>
                  <a:gd name="T11" fmla="*/ 0 h 70"/>
                  <a:gd name="T12" fmla="*/ 0 w 124"/>
                  <a:gd name="T13" fmla="*/ 0 h 70"/>
                  <a:gd name="T14" fmla="*/ 0 w 124"/>
                  <a:gd name="T15" fmla="*/ 0 h 70"/>
                  <a:gd name="T16" fmla="*/ 0 w 124"/>
                  <a:gd name="T17" fmla="*/ 0 h 70"/>
                  <a:gd name="T18" fmla="*/ 0 w 124"/>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70"/>
                  <a:gd name="T32" fmla="*/ 124 w 124"/>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70">
                    <a:moveTo>
                      <a:pt x="70" y="13"/>
                    </a:moveTo>
                    <a:lnTo>
                      <a:pt x="97" y="0"/>
                    </a:lnTo>
                    <a:lnTo>
                      <a:pt x="0" y="0"/>
                    </a:lnTo>
                    <a:lnTo>
                      <a:pt x="0" y="70"/>
                    </a:lnTo>
                    <a:lnTo>
                      <a:pt x="97" y="70"/>
                    </a:lnTo>
                    <a:lnTo>
                      <a:pt x="124" y="58"/>
                    </a:lnTo>
                    <a:lnTo>
                      <a:pt x="97" y="70"/>
                    </a:lnTo>
                    <a:lnTo>
                      <a:pt x="113" y="70"/>
                    </a:lnTo>
                    <a:lnTo>
                      <a:pt x="124" y="58"/>
                    </a:lnTo>
                    <a:lnTo>
                      <a:pt x="70"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70" name="Freeform 669"/>
              <p:cNvSpPr>
                <a:spLocks/>
              </p:cNvSpPr>
              <p:nvPr/>
            </p:nvSpPr>
            <p:spPr bwMode="auto">
              <a:xfrm>
                <a:off x="5291" y="75"/>
                <a:ext cx="6" cy="9"/>
              </a:xfrm>
              <a:custGeom>
                <a:avLst/>
                <a:gdLst>
                  <a:gd name="T0" fmla="*/ 0 w 120"/>
                  <a:gd name="T1" fmla="*/ 0 h 101"/>
                  <a:gd name="T2" fmla="*/ 0 w 120"/>
                  <a:gd name="T3" fmla="*/ 0 h 101"/>
                  <a:gd name="T4" fmla="*/ 0 w 120"/>
                  <a:gd name="T5" fmla="*/ 0 h 101"/>
                  <a:gd name="T6" fmla="*/ 0 w 120"/>
                  <a:gd name="T7" fmla="*/ 0 h 101"/>
                  <a:gd name="T8" fmla="*/ 0 w 120"/>
                  <a:gd name="T9" fmla="*/ 0 h 101"/>
                  <a:gd name="T10" fmla="*/ 0 w 120"/>
                  <a:gd name="T11" fmla="*/ 0 h 101"/>
                  <a:gd name="T12" fmla="*/ 0 w 120"/>
                  <a:gd name="T13" fmla="*/ 0 h 101"/>
                  <a:gd name="T14" fmla="*/ 0 w 120"/>
                  <a:gd name="T15" fmla="*/ 0 h 101"/>
                  <a:gd name="T16" fmla="*/ 0 w 120"/>
                  <a:gd name="T17" fmla="*/ 0 h 101"/>
                  <a:gd name="T18" fmla="*/ 0 w 12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101"/>
                  <a:gd name="T32" fmla="*/ 120 w 12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01">
                    <a:moveTo>
                      <a:pt x="51" y="66"/>
                    </a:moveTo>
                    <a:lnTo>
                      <a:pt x="36" y="11"/>
                    </a:lnTo>
                    <a:lnTo>
                      <a:pt x="0" y="56"/>
                    </a:lnTo>
                    <a:lnTo>
                      <a:pt x="54" y="101"/>
                    </a:lnTo>
                    <a:lnTo>
                      <a:pt x="89" y="56"/>
                    </a:lnTo>
                    <a:lnTo>
                      <a:pt x="74" y="0"/>
                    </a:lnTo>
                    <a:lnTo>
                      <a:pt x="89" y="56"/>
                    </a:lnTo>
                    <a:lnTo>
                      <a:pt x="120" y="16"/>
                    </a:lnTo>
                    <a:lnTo>
                      <a:pt x="74" y="0"/>
                    </a:lnTo>
                    <a:lnTo>
                      <a:pt x="51" y="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71" name="Freeform 670"/>
              <p:cNvSpPr>
                <a:spLocks/>
              </p:cNvSpPr>
              <p:nvPr/>
            </p:nvSpPr>
            <p:spPr bwMode="auto">
              <a:xfrm>
                <a:off x="5288" y="72"/>
                <a:ext cx="7" cy="9"/>
              </a:xfrm>
              <a:custGeom>
                <a:avLst/>
                <a:gdLst>
                  <a:gd name="T0" fmla="*/ 0 w 126"/>
                  <a:gd name="T1" fmla="*/ 0 h 95"/>
                  <a:gd name="T2" fmla="*/ 0 w 126"/>
                  <a:gd name="T3" fmla="*/ 0 h 95"/>
                  <a:gd name="T4" fmla="*/ 0 w 126"/>
                  <a:gd name="T5" fmla="*/ 0 h 95"/>
                  <a:gd name="T6" fmla="*/ 0 w 126"/>
                  <a:gd name="T7" fmla="*/ 0 h 95"/>
                  <a:gd name="T8" fmla="*/ 0 w 126"/>
                  <a:gd name="T9" fmla="*/ 0 h 95"/>
                  <a:gd name="T10" fmla="*/ 0 w 126"/>
                  <a:gd name="T11" fmla="*/ 0 h 95"/>
                  <a:gd name="T12" fmla="*/ 0 w 126"/>
                  <a:gd name="T13" fmla="*/ 0 h 95"/>
                  <a:gd name="T14" fmla="*/ 0 w 126"/>
                  <a:gd name="T15" fmla="*/ 0 h 95"/>
                  <a:gd name="T16" fmla="*/ 0 w 126"/>
                  <a:gd name="T17" fmla="*/ 0 h 95"/>
                  <a:gd name="T18" fmla="*/ 0 w 126"/>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95"/>
                  <a:gd name="T32" fmla="*/ 126 w 126"/>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95">
                    <a:moveTo>
                      <a:pt x="0" y="34"/>
                    </a:moveTo>
                    <a:lnTo>
                      <a:pt x="23" y="68"/>
                    </a:lnTo>
                    <a:lnTo>
                      <a:pt x="103" y="95"/>
                    </a:lnTo>
                    <a:lnTo>
                      <a:pt x="126" y="29"/>
                    </a:lnTo>
                    <a:lnTo>
                      <a:pt x="46" y="0"/>
                    </a:lnTo>
                    <a:lnTo>
                      <a:pt x="70" y="34"/>
                    </a:lnTo>
                    <a:lnTo>
                      <a:pt x="0" y="34"/>
                    </a:lnTo>
                    <a:lnTo>
                      <a:pt x="0" y="59"/>
                    </a:lnTo>
                    <a:lnTo>
                      <a:pt x="23" y="68"/>
                    </a:lnTo>
                    <a:lnTo>
                      <a:pt x="0"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72" name="Freeform 671"/>
              <p:cNvSpPr>
                <a:spLocks/>
              </p:cNvSpPr>
              <p:nvPr/>
            </p:nvSpPr>
            <p:spPr bwMode="auto">
              <a:xfrm>
                <a:off x="5288" y="70"/>
                <a:ext cx="4" cy="5"/>
              </a:xfrm>
              <a:custGeom>
                <a:avLst/>
                <a:gdLst>
                  <a:gd name="T0" fmla="*/ 0 w 70"/>
                  <a:gd name="T1" fmla="*/ 0 h 60"/>
                  <a:gd name="T2" fmla="*/ 0 w 70"/>
                  <a:gd name="T3" fmla="*/ 0 h 60"/>
                  <a:gd name="T4" fmla="*/ 0 w 70"/>
                  <a:gd name="T5" fmla="*/ 0 h 60"/>
                  <a:gd name="T6" fmla="*/ 0 w 70"/>
                  <a:gd name="T7" fmla="*/ 0 h 60"/>
                  <a:gd name="T8" fmla="*/ 0 w 70"/>
                  <a:gd name="T9" fmla="*/ 0 h 60"/>
                  <a:gd name="T10" fmla="*/ 0 w 70"/>
                  <a:gd name="T11" fmla="*/ 0 h 60"/>
                  <a:gd name="T12" fmla="*/ 0 w 70"/>
                  <a:gd name="T13" fmla="*/ 0 h 60"/>
                  <a:gd name="T14" fmla="*/ 0 w 70"/>
                  <a:gd name="T15" fmla="*/ 0 h 60"/>
                  <a:gd name="T16" fmla="*/ 0 w 70"/>
                  <a:gd name="T17" fmla="*/ 0 h 60"/>
                  <a:gd name="T18" fmla="*/ 0 w 70"/>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60"/>
                  <a:gd name="T32" fmla="*/ 70 w 70"/>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60">
                    <a:moveTo>
                      <a:pt x="14" y="55"/>
                    </a:moveTo>
                    <a:lnTo>
                      <a:pt x="0" y="27"/>
                    </a:lnTo>
                    <a:lnTo>
                      <a:pt x="0" y="60"/>
                    </a:lnTo>
                    <a:lnTo>
                      <a:pt x="70" y="60"/>
                    </a:lnTo>
                    <a:lnTo>
                      <a:pt x="70" y="27"/>
                    </a:lnTo>
                    <a:lnTo>
                      <a:pt x="56" y="0"/>
                    </a:lnTo>
                    <a:lnTo>
                      <a:pt x="70" y="27"/>
                    </a:lnTo>
                    <a:lnTo>
                      <a:pt x="70" y="10"/>
                    </a:lnTo>
                    <a:lnTo>
                      <a:pt x="56" y="0"/>
                    </a:lnTo>
                    <a:lnTo>
                      <a:pt x="14" y="5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73" name="Freeform 672"/>
              <p:cNvSpPr>
                <a:spLocks/>
              </p:cNvSpPr>
              <p:nvPr/>
            </p:nvSpPr>
            <p:spPr bwMode="auto">
              <a:xfrm>
                <a:off x="5284" y="66"/>
                <a:ext cx="7" cy="9"/>
              </a:xfrm>
              <a:custGeom>
                <a:avLst/>
                <a:gdLst>
                  <a:gd name="T0" fmla="*/ 0 w 132"/>
                  <a:gd name="T1" fmla="*/ 0 h 91"/>
                  <a:gd name="T2" fmla="*/ 0 w 132"/>
                  <a:gd name="T3" fmla="*/ 0 h 91"/>
                  <a:gd name="T4" fmla="*/ 0 w 132"/>
                  <a:gd name="T5" fmla="*/ 0 h 91"/>
                  <a:gd name="T6" fmla="*/ 0 w 132"/>
                  <a:gd name="T7" fmla="*/ 0 h 91"/>
                  <a:gd name="T8" fmla="*/ 0 w 132"/>
                  <a:gd name="T9" fmla="*/ 0 h 91"/>
                  <a:gd name="T10" fmla="*/ 0 w 132"/>
                  <a:gd name="T11" fmla="*/ 0 h 91"/>
                  <a:gd name="T12" fmla="*/ 0 w 132"/>
                  <a:gd name="T13" fmla="*/ 0 h 91"/>
                  <a:gd name="T14" fmla="*/ 0 w 132"/>
                  <a:gd name="T15" fmla="*/ 0 h 91"/>
                  <a:gd name="T16" fmla="*/ 0 w 132"/>
                  <a:gd name="T17" fmla="*/ 0 h 91"/>
                  <a:gd name="T18" fmla="*/ 0 w 132"/>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91"/>
                  <a:gd name="T32" fmla="*/ 132 w 132"/>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91">
                    <a:moveTo>
                      <a:pt x="67" y="0"/>
                    </a:moveTo>
                    <a:lnTo>
                      <a:pt x="55" y="62"/>
                    </a:lnTo>
                    <a:lnTo>
                      <a:pt x="90" y="91"/>
                    </a:lnTo>
                    <a:lnTo>
                      <a:pt x="132" y="36"/>
                    </a:lnTo>
                    <a:lnTo>
                      <a:pt x="97" y="7"/>
                    </a:lnTo>
                    <a:lnTo>
                      <a:pt x="84" y="69"/>
                    </a:lnTo>
                    <a:lnTo>
                      <a:pt x="67" y="0"/>
                    </a:lnTo>
                    <a:lnTo>
                      <a:pt x="0" y="18"/>
                    </a:lnTo>
                    <a:lnTo>
                      <a:pt x="55" y="62"/>
                    </a:lnTo>
                    <a:lnTo>
                      <a:pt x="6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74" name="Freeform 673"/>
              <p:cNvSpPr>
                <a:spLocks/>
              </p:cNvSpPr>
              <p:nvPr/>
            </p:nvSpPr>
            <p:spPr bwMode="auto">
              <a:xfrm>
                <a:off x="5287" y="65"/>
                <a:ext cx="5" cy="8"/>
              </a:xfrm>
              <a:custGeom>
                <a:avLst/>
                <a:gdLst>
                  <a:gd name="T0" fmla="*/ 0 w 79"/>
                  <a:gd name="T1" fmla="*/ 0 h 87"/>
                  <a:gd name="T2" fmla="*/ 0 w 79"/>
                  <a:gd name="T3" fmla="*/ 0 h 87"/>
                  <a:gd name="T4" fmla="*/ 0 w 79"/>
                  <a:gd name="T5" fmla="*/ 0 h 87"/>
                  <a:gd name="T6" fmla="*/ 0 w 79"/>
                  <a:gd name="T7" fmla="*/ 0 h 87"/>
                  <a:gd name="T8" fmla="*/ 0 w 79"/>
                  <a:gd name="T9" fmla="*/ 0 h 87"/>
                  <a:gd name="T10" fmla="*/ 0 w 79"/>
                  <a:gd name="T11" fmla="*/ 0 h 87"/>
                  <a:gd name="T12" fmla="*/ 0 w 79"/>
                  <a:gd name="T13" fmla="*/ 0 h 87"/>
                  <a:gd name="T14" fmla="*/ 0 w 79"/>
                  <a:gd name="T15" fmla="*/ 0 h 87"/>
                  <a:gd name="T16" fmla="*/ 0 w 79"/>
                  <a:gd name="T17" fmla="*/ 0 h 87"/>
                  <a:gd name="T18" fmla="*/ 0 w 79"/>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7"/>
                  <a:gd name="T32" fmla="*/ 79 w 7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7">
                    <a:moveTo>
                      <a:pt x="71" y="0"/>
                    </a:moveTo>
                    <a:lnTo>
                      <a:pt x="62" y="1"/>
                    </a:lnTo>
                    <a:lnTo>
                      <a:pt x="0" y="18"/>
                    </a:lnTo>
                    <a:lnTo>
                      <a:pt x="17" y="87"/>
                    </a:lnTo>
                    <a:lnTo>
                      <a:pt x="79" y="71"/>
                    </a:lnTo>
                    <a:lnTo>
                      <a:pt x="71" y="72"/>
                    </a:lnTo>
                    <a:lnTo>
                      <a:pt x="71" y="0"/>
                    </a:lnTo>
                    <a:lnTo>
                      <a:pt x="66" y="0"/>
                    </a:lnTo>
                    <a:lnTo>
                      <a:pt x="62" y="1"/>
                    </a:lnTo>
                    <a:lnTo>
                      <a:pt x="71"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75" name="Freeform 674"/>
              <p:cNvSpPr>
                <a:spLocks/>
              </p:cNvSpPr>
              <p:nvPr/>
            </p:nvSpPr>
            <p:spPr bwMode="auto">
              <a:xfrm>
                <a:off x="5291" y="65"/>
                <a:ext cx="9" cy="6"/>
              </a:xfrm>
              <a:custGeom>
                <a:avLst/>
                <a:gdLst>
                  <a:gd name="T0" fmla="*/ 0 w 157"/>
                  <a:gd name="T1" fmla="*/ 0 h 72"/>
                  <a:gd name="T2" fmla="*/ 0 w 157"/>
                  <a:gd name="T3" fmla="*/ 0 h 72"/>
                  <a:gd name="T4" fmla="*/ 0 w 157"/>
                  <a:gd name="T5" fmla="*/ 0 h 72"/>
                  <a:gd name="T6" fmla="*/ 0 w 157"/>
                  <a:gd name="T7" fmla="*/ 0 h 72"/>
                  <a:gd name="T8" fmla="*/ 0 w 157"/>
                  <a:gd name="T9" fmla="*/ 0 h 72"/>
                  <a:gd name="T10" fmla="*/ 0 w 157"/>
                  <a:gd name="T11" fmla="*/ 0 h 72"/>
                  <a:gd name="T12" fmla="*/ 0 w 157"/>
                  <a:gd name="T13" fmla="*/ 0 h 72"/>
                  <a:gd name="T14" fmla="*/ 0 w 157"/>
                  <a:gd name="T15" fmla="*/ 0 h 72"/>
                  <a:gd name="T16" fmla="*/ 0 w 157"/>
                  <a:gd name="T17" fmla="*/ 0 h 72"/>
                  <a:gd name="T18" fmla="*/ 0 w 157"/>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72"/>
                  <a:gd name="T32" fmla="*/ 157 w 157"/>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72">
                    <a:moveTo>
                      <a:pt x="89" y="37"/>
                    </a:moveTo>
                    <a:lnTo>
                      <a:pt x="123" y="0"/>
                    </a:lnTo>
                    <a:lnTo>
                      <a:pt x="0" y="0"/>
                    </a:lnTo>
                    <a:lnTo>
                      <a:pt x="0" y="72"/>
                    </a:lnTo>
                    <a:lnTo>
                      <a:pt x="123" y="72"/>
                    </a:lnTo>
                    <a:lnTo>
                      <a:pt x="157" y="37"/>
                    </a:lnTo>
                    <a:lnTo>
                      <a:pt x="123" y="72"/>
                    </a:lnTo>
                    <a:lnTo>
                      <a:pt x="157" y="72"/>
                    </a:lnTo>
                    <a:lnTo>
                      <a:pt x="157" y="37"/>
                    </a:lnTo>
                    <a:lnTo>
                      <a:pt x="89" y="3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76" name="Freeform 675"/>
              <p:cNvSpPr>
                <a:spLocks/>
              </p:cNvSpPr>
              <p:nvPr/>
            </p:nvSpPr>
            <p:spPr bwMode="auto">
              <a:xfrm>
                <a:off x="5296" y="61"/>
                <a:ext cx="4" cy="8"/>
              </a:xfrm>
              <a:custGeom>
                <a:avLst/>
                <a:gdLst>
                  <a:gd name="T0" fmla="*/ 0 w 68"/>
                  <a:gd name="T1" fmla="*/ 0 h 81"/>
                  <a:gd name="T2" fmla="*/ 0 w 68"/>
                  <a:gd name="T3" fmla="*/ 0 h 81"/>
                  <a:gd name="T4" fmla="*/ 0 w 68"/>
                  <a:gd name="T5" fmla="*/ 0 h 81"/>
                  <a:gd name="T6" fmla="*/ 0 w 68"/>
                  <a:gd name="T7" fmla="*/ 0 h 81"/>
                  <a:gd name="T8" fmla="*/ 0 w 68"/>
                  <a:gd name="T9" fmla="*/ 0 h 81"/>
                  <a:gd name="T10" fmla="*/ 0 w 68"/>
                  <a:gd name="T11" fmla="*/ 0 h 81"/>
                  <a:gd name="T12" fmla="*/ 0 w 68"/>
                  <a:gd name="T13" fmla="*/ 0 h 81"/>
                  <a:gd name="T14" fmla="*/ 0 w 68"/>
                  <a:gd name="T15" fmla="*/ 0 h 81"/>
                  <a:gd name="T16" fmla="*/ 0 w 68"/>
                  <a:gd name="T17" fmla="*/ 0 h 81"/>
                  <a:gd name="T18" fmla="*/ 0 w 68"/>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81"/>
                  <a:gd name="T32" fmla="*/ 68 w 68"/>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81">
                    <a:moveTo>
                      <a:pt x="43" y="13"/>
                    </a:moveTo>
                    <a:lnTo>
                      <a:pt x="0" y="47"/>
                    </a:lnTo>
                    <a:lnTo>
                      <a:pt x="0" y="76"/>
                    </a:lnTo>
                    <a:lnTo>
                      <a:pt x="68" y="76"/>
                    </a:lnTo>
                    <a:lnTo>
                      <a:pt x="68" y="47"/>
                    </a:lnTo>
                    <a:lnTo>
                      <a:pt x="24" y="81"/>
                    </a:lnTo>
                    <a:lnTo>
                      <a:pt x="43" y="13"/>
                    </a:lnTo>
                    <a:lnTo>
                      <a:pt x="0" y="0"/>
                    </a:lnTo>
                    <a:lnTo>
                      <a:pt x="0" y="47"/>
                    </a:lnTo>
                    <a:lnTo>
                      <a:pt x="43"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77" name="Freeform 676"/>
              <p:cNvSpPr>
                <a:spLocks/>
              </p:cNvSpPr>
              <p:nvPr/>
            </p:nvSpPr>
            <p:spPr bwMode="auto">
              <a:xfrm>
                <a:off x="5298" y="62"/>
                <a:ext cx="4" cy="8"/>
              </a:xfrm>
              <a:custGeom>
                <a:avLst/>
                <a:gdLst>
                  <a:gd name="T0" fmla="*/ 0 w 73"/>
                  <a:gd name="T1" fmla="*/ 0 h 87"/>
                  <a:gd name="T2" fmla="*/ 0 w 73"/>
                  <a:gd name="T3" fmla="*/ 0 h 87"/>
                  <a:gd name="T4" fmla="*/ 0 w 73"/>
                  <a:gd name="T5" fmla="*/ 0 h 87"/>
                  <a:gd name="T6" fmla="*/ 0 w 73"/>
                  <a:gd name="T7" fmla="*/ 0 h 87"/>
                  <a:gd name="T8" fmla="*/ 0 w 73"/>
                  <a:gd name="T9" fmla="*/ 0 h 87"/>
                  <a:gd name="T10" fmla="*/ 0 w 73"/>
                  <a:gd name="T11" fmla="*/ 0 h 87"/>
                  <a:gd name="T12" fmla="*/ 0 w 73"/>
                  <a:gd name="T13" fmla="*/ 0 h 87"/>
                  <a:gd name="T14" fmla="*/ 0 w 73"/>
                  <a:gd name="T15" fmla="*/ 0 h 87"/>
                  <a:gd name="T16" fmla="*/ 0 w 73"/>
                  <a:gd name="T17" fmla="*/ 0 h 87"/>
                  <a:gd name="T18" fmla="*/ 0 w 73"/>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7"/>
                  <a:gd name="T32" fmla="*/ 73 w 7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7">
                    <a:moveTo>
                      <a:pt x="56" y="16"/>
                    </a:moveTo>
                    <a:lnTo>
                      <a:pt x="73" y="16"/>
                    </a:lnTo>
                    <a:lnTo>
                      <a:pt x="19" y="0"/>
                    </a:lnTo>
                    <a:lnTo>
                      <a:pt x="0" y="68"/>
                    </a:lnTo>
                    <a:lnTo>
                      <a:pt x="54" y="84"/>
                    </a:lnTo>
                    <a:lnTo>
                      <a:pt x="70" y="85"/>
                    </a:lnTo>
                    <a:lnTo>
                      <a:pt x="54" y="84"/>
                    </a:lnTo>
                    <a:lnTo>
                      <a:pt x="62" y="87"/>
                    </a:lnTo>
                    <a:lnTo>
                      <a:pt x="70" y="85"/>
                    </a:lnTo>
                    <a:lnTo>
                      <a:pt x="56" y="1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78" name="Freeform 677"/>
              <p:cNvSpPr>
                <a:spLocks/>
              </p:cNvSpPr>
              <p:nvPr/>
            </p:nvSpPr>
            <p:spPr bwMode="auto">
              <a:xfrm>
                <a:off x="5301" y="62"/>
                <a:ext cx="5" cy="8"/>
              </a:xfrm>
              <a:custGeom>
                <a:avLst/>
                <a:gdLst>
                  <a:gd name="T0" fmla="*/ 0 w 95"/>
                  <a:gd name="T1" fmla="*/ 0 h 85"/>
                  <a:gd name="T2" fmla="*/ 0 w 95"/>
                  <a:gd name="T3" fmla="*/ 0 h 85"/>
                  <a:gd name="T4" fmla="*/ 0 w 95"/>
                  <a:gd name="T5" fmla="*/ 0 h 85"/>
                  <a:gd name="T6" fmla="*/ 0 w 95"/>
                  <a:gd name="T7" fmla="*/ 0 h 85"/>
                  <a:gd name="T8" fmla="*/ 0 w 95"/>
                  <a:gd name="T9" fmla="*/ 0 h 85"/>
                  <a:gd name="T10" fmla="*/ 0 w 95"/>
                  <a:gd name="T11" fmla="*/ 0 h 85"/>
                  <a:gd name="T12" fmla="*/ 0 w 95"/>
                  <a:gd name="T13" fmla="*/ 0 h 85"/>
                  <a:gd name="T14" fmla="*/ 0 w 95"/>
                  <a:gd name="T15" fmla="*/ 0 h 85"/>
                  <a:gd name="T16" fmla="*/ 0 w 95"/>
                  <a:gd name="T17" fmla="*/ 0 h 85"/>
                  <a:gd name="T18" fmla="*/ 0 w 9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85"/>
                  <a:gd name="T32" fmla="*/ 95 w 9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85">
                    <a:moveTo>
                      <a:pt x="60" y="4"/>
                    </a:moveTo>
                    <a:lnTo>
                      <a:pt x="70" y="0"/>
                    </a:lnTo>
                    <a:lnTo>
                      <a:pt x="0" y="16"/>
                    </a:lnTo>
                    <a:lnTo>
                      <a:pt x="14" y="85"/>
                    </a:lnTo>
                    <a:lnTo>
                      <a:pt x="86" y="68"/>
                    </a:lnTo>
                    <a:lnTo>
                      <a:pt x="95" y="65"/>
                    </a:lnTo>
                    <a:lnTo>
                      <a:pt x="86" y="68"/>
                    </a:lnTo>
                    <a:lnTo>
                      <a:pt x="91" y="67"/>
                    </a:lnTo>
                    <a:lnTo>
                      <a:pt x="95" y="65"/>
                    </a:lnTo>
                    <a:lnTo>
                      <a:pt x="60"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79" name="Freeform 678"/>
              <p:cNvSpPr>
                <a:spLocks/>
              </p:cNvSpPr>
              <p:nvPr/>
            </p:nvSpPr>
            <p:spPr bwMode="auto">
              <a:xfrm>
                <a:off x="5304" y="59"/>
                <a:ext cx="5" cy="9"/>
              </a:xfrm>
              <a:custGeom>
                <a:avLst/>
                <a:gdLst>
                  <a:gd name="T0" fmla="*/ 0 w 88"/>
                  <a:gd name="T1" fmla="*/ 0 h 102"/>
                  <a:gd name="T2" fmla="*/ 0 w 88"/>
                  <a:gd name="T3" fmla="*/ 0 h 102"/>
                  <a:gd name="T4" fmla="*/ 0 w 88"/>
                  <a:gd name="T5" fmla="*/ 0 h 102"/>
                  <a:gd name="T6" fmla="*/ 0 w 88"/>
                  <a:gd name="T7" fmla="*/ 0 h 102"/>
                  <a:gd name="T8" fmla="*/ 0 w 88"/>
                  <a:gd name="T9" fmla="*/ 0 h 102"/>
                  <a:gd name="T10" fmla="*/ 0 w 88"/>
                  <a:gd name="T11" fmla="*/ 0 h 102"/>
                  <a:gd name="T12" fmla="*/ 0 w 88"/>
                  <a:gd name="T13" fmla="*/ 0 h 102"/>
                  <a:gd name="T14" fmla="*/ 0 w 88"/>
                  <a:gd name="T15" fmla="*/ 0 h 102"/>
                  <a:gd name="T16" fmla="*/ 0 w 88"/>
                  <a:gd name="T17" fmla="*/ 0 h 102"/>
                  <a:gd name="T18" fmla="*/ 0 w 88"/>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02"/>
                  <a:gd name="T32" fmla="*/ 88 w 88"/>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02">
                    <a:moveTo>
                      <a:pt x="79" y="4"/>
                    </a:moveTo>
                    <a:lnTo>
                      <a:pt x="53" y="8"/>
                    </a:lnTo>
                    <a:lnTo>
                      <a:pt x="0" y="41"/>
                    </a:lnTo>
                    <a:lnTo>
                      <a:pt x="35" y="102"/>
                    </a:lnTo>
                    <a:lnTo>
                      <a:pt x="88" y="69"/>
                    </a:lnTo>
                    <a:lnTo>
                      <a:pt x="63" y="73"/>
                    </a:lnTo>
                    <a:lnTo>
                      <a:pt x="79" y="4"/>
                    </a:lnTo>
                    <a:lnTo>
                      <a:pt x="65" y="0"/>
                    </a:lnTo>
                    <a:lnTo>
                      <a:pt x="53" y="8"/>
                    </a:lnTo>
                    <a:lnTo>
                      <a:pt x="79"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80" name="Freeform 679"/>
              <p:cNvSpPr>
                <a:spLocks/>
              </p:cNvSpPr>
              <p:nvPr/>
            </p:nvSpPr>
            <p:spPr bwMode="auto">
              <a:xfrm>
                <a:off x="5308" y="59"/>
                <a:ext cx="13" cy="11"/>
              </a:xfrm>
              <a:custGeom>
                <a:avLst/>
                <a:gdLst>
                  <a:gd name="T0" fmla="*/ 0 w 239"/>
                  <a:gd name="T1" fmla="*/ 0 h 121"/>
                  <a:gd name="T2" fmla="*/ 0 w 239"/>
                  <a:gd name="T3" fmla="*/ 0 h 121"/>
                  <a:gd name="T4" fmla="*/ 0 w 239"/>
                  <a:gd name="T5" fmla="*/ 0 h 121"/>
                  <a:gd name="T6" fmla="*/ 0 w 239"/>
                  <a:gd name="T7" fmla="*/ 0 h 121"/>
                  <a:gd name="T8" fmla="*/ 0 w 239"/>
                  <a:gd name="T9" fmla="*/ 0 h 121"/>
                  <a:gd name="T10" fmla="*/ 0 w 239"/>
                  <a:gd name="T11" fmla="*/ 0 h 121"/>
                  <a:gd name="T12" fmla="*/ 0 w 239"/>
                  <a:gd name="T13" fmla="*/ 0 h 121"/>
                  <a:gd name="T14" fmla="*/ 0 w 239"/>
                  <a:gd name="T15" fmla="*/ 0 h 121"/>
                  <a:gd name="T16" fmla="*/ 0 w 239"/>
                  <a:gd name="T17" fmla="*/ 0 h 121"/>
                  <a:gd name="T18" fmla="*/ 0 w 239"/>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121"/>
                  <a:gd name="T32" fmla="*/ 239 w 239"/>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121">
                    <a:moveTo>
                      <a:pt x="92" y="86"/>
                    </a:moveTo>
                    <a:lnTo>
                      <a:pt x="121" y="24"/>
                    </a:lnTo>
                    <a:lnTo>
                      <a:pt x="16" y="0"/>
                    </a:lnTo>
                    <a:lnTo>
                      <a:pt x="0" y="69"/>
                    </a:lnTo>
                    <a:lnTo>
                      <a:pt x="106" y="94"/>
                    </a:lnTo>
                    <a:lnTo>
                      <a:pt x="136" y="32"/>
                    </a:lnTo>
                    <a:lnTo>
                      <a:pt x="106" y="94"/>
                    </a:lnTo>
                    <a:lnTo>
                      <a:pt x="239" y="121"/>
                    </a:lnTo>
                    <a:lnTo>
                      <a:pt x="136" y="32"/>
                    </a:lnTo>
                    <a:lnTo>
                      <a:pt x="92" y="8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81" name="Freeform 680"/>
              <p:cNvSpPr>
                <a:spLocks/>
              </p:cNvSpPr>
              <p:nvPr/>
            </p:nvSpPr>
            <p:spPr bwMode="auto">
              <a:xfrm>
                <a:off x="5306" y="57"/>
                <a:ext cx="9" cy="10"/>
              </a:xfrm>
              <a:custGeom>
                <a:avLst/>
                <a:gdLst>
                  <a:gd name="T0" fmla="*/ 0 w 159"/>
                  <a:gd name="T1" fmla="*/ 0 h 108"/>
                  <a:gd name="T2" fmla="*/ 0 w 159"/>
                  <a:gd name="T3" fmla="*/ 0 h 108"/>
                  <a:gd name="T4" fmla="*/ 0 w 159"/>
                  <a:gd name="T5" fmla="*/ 0 h 108"/>
                  <a:gd name="T6" fmla="*/ 0 w 159"/>
                  <a:gd name="T7" fmla="*/ 0 h 108"/>
                  <a:gd name="T8" fmla="*/ 0 w 159"/>
                  <a:gd name="T9" fmla="*/ 0 h 108"/>
                  <a:gd name="T10" fmla="*/ 0 w 159"/>
                  <a:gd name="T11" fmla="*/ 0 h 108"/>
                  <a:gd name="T12" fmla="*/ 0 w 159"/>
                  <a:gd name="T13" fmla="*/ 0 h 108"/>
                  <a:gd name="T14" fmla="*/ 0 w 159"/>
                  <a:gd name="T15" fmla="*/ 0 h 108"/>
                  <a:gd name="T16" fmla="*/ 0 w 159"/>
                  <a:gd name="T17" fmla="*/ 0 h 108"/>
                  <a:gd name="T18" fmla="*/ 0 w 159"/>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108"/>
                  <a:gd name="T32" fmla="*/ 159 w 159"/>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108">
                    <a:moveTo>
                      <a:pt x="80" y="0"/>
                    </a:moveTo>
                    <a:lnTo>
                      <a:pt x="61" y="63"/>
                    </a:lnTo>
                    <a:lnTo>
                      <a:pt x="115" y="108"/>
                    </a:lnTo>
                    <a:lnTo>
                      <a:pt x="159" y="54"/>
                    </a:lnTo>
                    <a:lnTo>
                      <a:pt x="106" y="9"/>
                    </a:lnTo>
                    <a:lnTo>
                      <a:pt x="87" y="71"/>
                    </a:lnTo>
                    <a:lnTo>
                      <a:pt x="80" y="0"/>
                    </a:lnTo>
                    <a:lnTo>
                      <a:pt x="0" y="10"/>
                    </a:lnTo>
                    <a:lnTo>
                      <a:pt x="61" y="63"/>
                    </a:lnTo>
                    <a:lnTo>
                      <a:pt x="8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82" name="Freeform 681"/>
              <p:cNvSpPr>
                <a:spLocks/>
              </p:cNvSpPr>
              <p:nvPr/>
            </p:nvSpPr>
            <p:spPr bwMode="auto">
              <a:xfrm>
                <a:off x="5311" y="57"/>
                <a:ext cx="4" cy="7"/>
              </a:xfrm>
              <a:custGeom>
                <a:avLst/>
                <a:gdLst>
                  <a:gd name="T0" fmla="*/ 0 w 82"/>
                  <a:gd name="T1" fmla="*/ 0 h 79"/>
                  <a:gd name="T2" fmla="*/ 0 w 82"/>
                  <a:gd name="T3" fmla="*/ 0 h 79"/>
                  <a:gd name="T4" fmla="*/ 0 w 82"/>
                  <a:gd name="T5" fmla="*/ 0 h 79"/>
                  <a:gd name="T6" fmla="*/ 0 w 82"/>
                  <a:gd name="T7" fmla="*/ 0 h 79"/>
                  <a:gd name="T8" fmla="*/ 0 w 82"/>
                  <a:gd name="T9" fmla="*/ 0 h 79"/>
                  <a:gd name="T10" fmla="*/ 0 w 82"/>
                  <a:gd name="T11" fmla="*/ 0 h 79"/>
                  <a:gd name="T12" fmla="*/ 0 w 82"/>
                  <a:gd name="T13" fmla="*/ 0 h 79"/>
                  <a:gd name="T14" fmla="*/ 0 w 82"/>
                  <a:gd name="T15" fmla="*/ 0 h 79"/>
                  <a:gd name="T16" fmla="*/ 0 w 82"/>
                  <a:gd name="T17" fmla="*/ 0 h 79"/>
                  <a:gd name="T18" fmla="*/ 0 w 82"/>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79"/>
                  <a:gd name="T32" fmla="*/ 82 w 82"/>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79">
                    <a:moveTo>
                      <a:pt x="82" y="1"/>
                    </a:moveTo>
                    <a:lnTo>
                      <a:pt x="71" y="1"/>
                    </a:lnTo>
                    <a:lnTo>
                      <a:pt x="0" y="8"/>
                    </a:lnTo>
                    <a:lnTo>
                      <a:pt x="7" y="79"/>
                    </a:lnTo>
                    <a:lnTo>
                      <a:pt x="78" y="71"/>
                    </a:lnTo>
                    <a:lnTo>
                      <a:pt x="67" y="70"/>
                    </a:lnTo>
                    <a:lnTo>
                      <a:pt x="82" y="1"/>
                    </a:lnTo>
                    <a:lnTo>
                      <a:pt x="76" y="0"/>
                    </a:lnTo>
                    <a:lnTo>
                      <a:pt x="71" y="1"/>
                    </a:lnTo>
                    <a:lnTo>
                      <a:pt x="82"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83" name="Freeform 682"/>
              <p:cNvSpPr>
                <a:spLocks/>
              </p:cNvSpPr>
              <p:nvPr/>
            </p:nvSpPr>
            <p:spPr bwMode="auto">
              <a:xfrm>
                <a:off x="5314" y="57"/>
                <a:ext cx="4" cy="7"/>
              </a:xfrm>
              <a:custGeom>
                <a:avLst/>
                <a:gdLst>
                  <a:gd name="T0" fmla="*/ 0 w 70"/>
                  <a:gd name="T1" fmla="*/ 0 h 83"/>
                  <a:gd name="T2" fmla="*/ 0 w 70"/>
                  <a:gd name="T3" fmla="*/ 0 h 83"/>
                  <a:gd name="T4" fmla="*/ 0 w 70"/>
                  <a:gd name="T5" fmla="*/ 0 h 83"/>
                  <a:gd name="T6" fmla="*/ 0 w 70"/>
                  <a:gd name="T7" fmla="*/ 0 h 83"/>
                  <a:gd name="T8" fmla="*/ 0 w 70"/>
                  <a:gd name="T9" fmla="*/ 0 h 83"/>
                  <a:gd name="T10" fmla="*/ 0 w 70"/>
                  <a:gd name="T11" fmla="*/ 0 h 83"/>
                  <a:gd name="T12" fmla="*/ 0 w 70"/>
                  <a:gd name="T13" fmla="*/ 0 h 83"/>
                  <a:gd name="T14" fmla="*/ 0 w 70"/>
                  <a:gd name="T15" fmla="*/ 0 h 83"/>
                  <a:gd name="T16" fmla="*/ 0 w 70"/>
                  <a:gd name="T17" fmla="*/ 0 h 83"/>
                  <a:gd name="T18" fmla="*/ 0 w 70"/>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83"/>
                  <a:gd name="T32" fmla="*/ 70 w 70"/>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83">
                    <a:moveTo>
                      <a:pt x="51" y="13"/>
                    </a:moveTo>
                    <a:lnTo>
                      <a:pt x="68" y="13"/>
                    </a:lnTo>
                    <a:lnTo>
                      <a:pt x="15" y="0"/>
                    </a:lnTo>
                    <a:lnTo>
                      <a:pt x="0" y="69"/>
                    </a:lnTo>
                    <a:lnTo>
                      <a:pt x="52" y="82"/>
                    </a:lnTo>
                    <a:lnTo>
                      <a:pt x="70" y="81"/>
                    </a:lnTo>
                    <a:lnTo>
                      <a:pt x="52" y="82"/>
                    </a:lnTo>
                    <a:lnTo>
                      <a:pt x="62" y="83"/>
                    </a:lnTo>
                    <a:lnTo>
                      <a:pt x="70" y="81"/>
                    </a:lnTo>
                    <a:lnTo>
                      <a:pt x="51"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84" name="Freeform 683"/>
              <p:cNvSpPr>
                <a:spLocks/>
              </p:cNvSpPr>
              <p:nvPr/>
            </p:nvSpPr>
            <p:spPr bwMode="auto">
              <a:xfrm>
                <a:off x="5317" y="56"/>
                <a:ext cx="5" cy="8"/>
              </a:xfrm>
              <a:custGeom>
                <a:avLst/>
                <a:gdLst>
                  <a:gd name="T0" fmla="*/ 0 w 90"/>
                  <a:gd name="T1" fmla="*/ 0 h 90"/>
                  <a:gd name="T2" fmla="*/ 0 w 90"/>
                  <a:gd name="T3" fmla="*/ 0 h 90"/>
                  <a:gd name="T4" fmla="*/ 0 w 90"/>
                  <a:gd name="T5" fmla="*/ 0 h 90"/>
                  <a:gd name="T6" fmla="*/ 0 w 90"/>
                  <a:gd name="T7" fmla="*/ 0 h 90"/>
                  <a:gd name="T8" fmla="*/ 0 w 90"/>
                  <a:gd name="T9" fmla="*/ 0 h 90"/>
                  <a:gd name="T10" fmla="*/ 0 w 90"/>
                  <a:gd name="T11" fmla="*/ 0 h 90"/>
                  <a:gd name="T12" fmla="*/ 0 w 90"/>
                  <a:gd name="T13" fmla="*/ 0 h 90"/>
                  <a:gd name="T14" fmla="*/ 0 w 90"/>
                  <a:gd name="T15" fmla="*/ 0 h 90"/>
                  <a:gd name="T16" fmla="*/ 0 w 90"/>
                  <a:gd name="T17" fmla="*/ 0 h 90"/>
                  <a:gd name="T18" fmla="*/ 0 w 9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90"/>
                  <a:gd name="T32" fmla="*/ 90 w 9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90">
                    <a:moveTo>
                      <a:pt x="77" y="0"/>
                    </a:moveTo>
                    <a:lnTo>
                      <a:pt x="71" y="1"/>
                    </a:lnTo>
                    <a:lnTo>
                      <a:pt x="0" y="22"/>
                    </a:lnTo>
                    <a:lnTo>
                      <a:pt x="19" y="90"/>
                    </a:lnTo>
                    <a:lnTo>
                      <a:pt x="90" y="70"/>
                    </a:lnTo>
                    <a:lnTo>
                      <a:pt x="82" y="71"/>
                    </a:lnTo>
                    <a:lnTo>
                      <a:pt x="77" y="0"/>
                    </a:lnTo>
                    <a:lnTo>
                      <a:pt x="74" y="0"/>
                    </a:lnTo>
                    <a:lnTo>
                      <a:pt x="71" y="1"/>
                    </a:lnTo>
                    <a:lnTo>
                      <a:pt x="7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85" name="Freeform 684"/>
              <p:cNvSpPr>
                <a:spLocks/>
              </p:cNvSpPr>
              <p:nvPr/>
            </p:nvSpPr>
            <p:spPr bwMode="auto">
              <a:xfrm>
                <a:off x="5322" y="55"/>
                <a:ext cx="6" cy="7"/>
              </a:xfrm>
              <a:custGeom>
                <a:avLst/>
                <a:gdLst>
                  <a:gd name="T0" fmla="*/ 0 w 115"/>
                  <a:gd name="T1" fmla="*/ 0 h 79"/>
                  <a:gd name="T2" fmla="*/ 0 w 115"/>
                  <a:gd name="T3" fmla="*/ 0 h 79"/>
                  <a:gd name="T4" fmla="*/ 0 w 115"/>
                  <a:gd name="T5" fmla="*/ 0 h 79"/>
                  <a:gd name="T6" fmla="*/ 0 w 115"/>
                  <a:gd name="T7" fmla="*/ 0 h 79"/>
                  <a:gd name="T8" fmla="*/ 0 w 115"/>
                  <a:gd name="T9" fmla="*/ 0 h 79"/>
                  <a:gd name="T10" fmla="*/ 0 w 115"/>
                  <a:gd name="T11" fmla="*/ 0 h 79"/>
                  <a:gd name="T12" fmla="*/ 0 w 115"/>
                  <a:gd name="T13" fmla="*/ 0 h 79"/>
                  <a:gd name="T14" fmla="*/ 0 w 115"/>
                  <a:gd name="T15" fmla="*/ 0 h 79"/>
                  <a:gd name="T16" fmla="*/ 0 w 115"/>
                  <a:gd name="T17" fmla="*/ 0 h 79"/>
                  <a:gd name="T18" fmla="*/ 0 w 115"/>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79"/>
                  <a:gd name="T32" fmla="*/ 115 w 115"/>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79">
                    <a:moveTo>
                      <a:pt x="103" y="1"/>
                    </a:moveTo>
                    <a:lnTo>
                      <a:pt x="107" y="0"/>
                    </a:lnTo>
                    <a:lnTo>
                      <a:pt x="0" y="8"/>
                    </a:lnTo>
                    <a:lnTo>
                      <a:pt x="5" y="79"/>
                    </a:lnTo>
                    <a:lnTo>
                      <a:pt x="112" y="71"/>
                    </a:lnTo>
                    <a:lnTo>
                      <a:pt x="115" y="70"/>
                    </a:lnTo>
                    <a:lnTo>
                      <a:pt x="112" y="71"/>
                    </a:lnTo>
                    <a:lnTo>
                      <a:pt x="113" y="70"/>
                    </a:lnTo>
                    <a:lnTo>
                      <a:pt x="115" y="70"/>
                    </a:lnTo>
                    <a:lnTo>
                      <a:pt x="103"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86" name="Freeform 685"/>
              <p:cNvSpPr>
                <a:spLocks/>
              </p:cNvSpPr>
              <p:nvPr/>
            </p:nvSpPr>
            <p:spPr bwMode="auto">
              <a:xfrm>
                <a:off x="5327" y="54"/>
                <a:ext cx="11" cy="8"/>
              </a:xfrm>
              <a:custGeom>
                <a:avLst/>
                <a:gdLst>
                  <a:gd name="T0" fmla="*/ 0 w 188"/>
                  <a:gd name="T1" fmla="*/ 0 h 86"/>
                  <a:gd name="T2" fmla="*/ 0 w 188"/>
                  <a:gd name="T3" fmla="*/ 0 h 86"/>
                  <a:gd name="T4" fmla="*/ 0 w 188"/>
                  <a:gd name="T5" fmla="*/ 0 h 86"/>
                  <a:gd name="T6" fmla="*/ 0 w 188"/>
                  <a:gd name="T7" fmla="*/ 0 h 86"/>
                  <a:gd name="T8" fmla="*/ 0 w 188"/>
                  <a:gd name="T9" fmla="*/ 0 h 86"/>
                  <a:gd name="T10" fmla="*/ 0 w 188"/>
                  <a:gd name="T11" fmla="*/ 0 h 86"/>
                  <a:gd name="T12" fmla="*/ 0 w 188"/>
                  <a:gd name="T13" fmla="*/ 0 h 86"/>
                  <a:gd name="T14" fmla="*/ 0 w 188"/>
                  <a:gd name="T15" fmla="*/ 0 h 86"/>
                  <a:gd name="T16" fmla="*/ 0 w 188"/>
                  <a:gd name="T17" fmla="*/ 0 h 86"/>
                  <a:gd name="T18" fmla="*/ 0 w 18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86"/>
                  <a:gd name="T32" fmla="*/ 188 w 18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86">
                    <a:moveTo>
                      <a:pt x="77" y="65"/>
                    </a:moveTo>
                    <a:lnTo>
                      <a:pt x="88" y="0"/>
                    </a:lnTo>
                    <a:lnTo>
                      <a:pt x="0" y="17"/>
                    </a:lnTo>
                    <a:lnTo>
                      <a:pt x="12" y="86"/>
                    </a:lnTo>
                    <a:lnTo>
                      <a:pt x="100" y="70"/>
                    </a:lnTo>
                    <a:lnTo>
                      <a:pt x="113" y="5"/>
                    </a:lnTo>
                    <a:lnTo>
                      <a:pt x="100" y="70"/>
                    </a:lnTo>
                    <a:lnTo>
                      <a:pt x="188" y="54"/>
                    </a:lnTo>
                    <a:lnTo>
                      <a:pt x="113" y="5"/>
                    </a:lnTo>
                    <a:lnTo>
                      <a:pt x="77"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87" name="Freeform 686"/>
              <p:cNvSpPr>
                <a:spLocks/>
              </p:cNvSpPr>
              <p:nvPr/>
            </p:nvSpPr>
            <p:spPr bwMode="auto">
              <a:xfrm>
                <a:off x="5325" y="51"/>
                <a:ext cx="9" cy="9"/>
              </a:xfrm>
              <a:custGeom>
                <a:avLst/>
                <a:gdLst>
                  <a:gd name="T0" fmla="*/ 0 w 163"/>
                  <a:gd name="T1" fmla="*/ 0 h 94"/>
                  <a:gd name="T2" fmla="*/ 0 w 163"/>
                  <a:gd name="T3" fmla="*/ 0 h 94"/>
                  <a:gd name="T4" fmla="*/ 0 w 163"/>
                  <a:gd name="T5" fmla="*/ 0 h 94"/>
                  <a:gd name="T6" fmla="*/ 0 w 163"/>
                  <a:gd name="T7" fmla="*/ 0 h 94"/>
                  <a:gd name="T8" fmla="*/ 0 w 163"/>
                  <a:gd name="T9" fmla="*/ 0 h 94"/>
                  <a:gd name="T10" fmla="*/ 0 w 163"/>
                  <a:gd name="T11" fmla="*/ 0 h 94"/>
                  <a:gd name="T12" fmla="*/ 0 w 163"/>
                  <a:gd name="T13" fmla="*/ 0 h 94"/>
                  <a:gd name="T14" fmla="*/ 0 w 163"/>
                  <a:gd name="T15" fmla="*/ 0 h 94"/>
                  <a:gd name="T16" fmla="*/ 0 w 163"/>
                  <a:gd name="T17" fmla="*/ 0 h 94"/>
                  <a:gd name="T18" fmla="*/ 0 w 163"/>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
                  <a:gd name="T31" fmla="*/ 0 h 94"/>
                  <a:gd name="T32" fmla="*/ 163 w 16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 h="94">
                    <a:moveTo>
                      <a:pt x="97" y="0"/>
                    </a:moveTo>
                    <a:lnTo>
                      <a:pt x="82" y="66"/>
                    </a:lnTo>
                    <a:lnTo>
                      <a:pt x="127" y="94"/>
                    </a:lnTo>
                    <a:lnTo>
                      <a:pt x="163" y="34"/>
                    </a:lnTo>
                    <a:lnTo>
                      <a:pt x="118" y="5"/>
                    </a:lnTo>
                    <a:lnTo>
                      <a:pt x="104" y="71"/>
                    </a:lnTo>
                    <a:lnTo>
                      <a:pt x="97" y="0"/>
                    </a:lnTo>
                    <a:lnTo>
                      <a:pt x="0" y="11"/>
                    </a:lnTo>
                    <a:lnTo>
                      <a:pt x="82" y="66"/>
                    </a:lnTo>
                    <a:lnTo>
                      <a:pt x="9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88" name="Freeform 687"/>
              <p:cNvSpPr>
                <a:spLocks/>
              </p:cNvSpPr>
              <p:nvPr/>
            </p:nvSpPr>
            <p:spPr bwMode="auto">
              <a:xfrm>
                <a:off x="5330" y="50"/>
                <a:ext cx="20" cy="8"/>
              </a:xfrm>
              <a:custGeom>
                <a:avLst/>
                <a:gdLst>
                  <a:gd name="T0" fmla="*/ 0 w 358"/>
                  <a:gd name="T1" fmla="*/ 0 h 83"/>
                  <a:gd name="T2" fmla="*/ 0 w 358"/>
                  <a:gd name="T3" fmla="*/ 0 h 83"/>
                  <a:gd name="T4" fmla="*/ 0 w 358"/>
                  <a:gd name="T5" fmla="*/ 0 h 83"/>
                  <a:gd name="T6" fmla="*/ 0 w 358"/>
                  <a:gd name="T7" fmla="*/ 0 h 83"/>
                  <a:gd name="T8" fmla="*/ 0 w 358"/>
                  <a:gd name="T9" fmla="*/ 0 h 83"/>
                  <a:gd name="T10" fmla="*/ 0 w 358"/>
                  <a:gd name="T11" fmla="*/ 0 h 83"/>
                  <a:gd name="T12" fmla="*/ 0 w 358"/>
                  <a:gd name="T13" fmla="*/ 0 h 83"/>
                  <a:gd name="T14" fmla="*/ 0 w 358"/>
                  <a:gd name="T15" fmla="*/ 0 h 83"/>
                  <a:gd name="T16" fmla="*/ 0 w 358"/>
                  <a:gd name="T17" fmla="*/ 0 h 83"/>
                  <a:gd name="T18" fmla="*/ 0 w 358"/>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
                  <a:gd name="T31" fmla="*/ 0 h 83"/>
                  <a:gd name="T32" fmla="*/ 358 w 358"/>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 h="83">
                    <a:moveTo>
                      <a:pt x="104" y="70"/>
                    </a:moveTo>
                    <a:lnTo>
                      <a:pt x="105" y="0"/>
                    </a:lnTo>
                    <a:lnTo>
                      <a:pt x="0" y="12"/>
                    </a:lnTo>
                    <a:lnTo>
                      <a:pt x="7" y="83"/>
                    </a:lnTo>
                    <a:lnTo>
                      <a:pt x="114" y="70"/>
                    </a:lnTo>
                    <a:lnTo>
                      <a:pt x="115" y="0"/>
                    </a:lnTo>
                    <a:lnTo>
                      <a:pt x="114" y="70"/>
                    </a:lnTo>
                    <a:lnTo>
                      <a:pt x="358" y="40"/>
                    </a:lnTo>
                    <a:lnTo>
                      <a:pt x="115" y="0"/>
                    </a:lnTo>
                    <a:lnTo>
                      <a:pt x="104"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89" name="Freeform 688"/>
              <p:cNvSpPr>
                <a:spLocks/>
              </p:cNvSpPr>
              <p:nvPr/>
            </p:nvSpPr>
            <p:spPr bwMode="auto">
              <a:xfrm>
                <a:off x="5328" y="48"/>
                <a:ext cx="8" cy="8"/>
              </a:xfrm>
              <a:custGeom>
                <a:avLst/>
                <a:gdLst>
                  <a:gd name="T0" fmla="*/ 0 w 155"/>
                  <a:gd name="T1" fmla="*/ 0 h 90"/>
                  <a:gd name="T2" fmla="*/ 0 w 155"/>
                  <a:gd name="T3" fmla="*/ 0 h 90"/>
                  <a:gd name="T4" fmla="*/ 0 w 155"/>
                  <a:gd name="T5" fmla="*/ 0 h 90"/>
                  <a:gd name="T6" fmla="*/ 0 w 155"/>
                  <a:gd name="T7" fmla="*/ 0 h 90"/>
                  <a:gd name="T8" fmla="*/ 0 w 155"/>
                  <a:gd name="T9" fmla="*/ 0 h 90"/>
                  <a:gd name="T10" fmla="*/ 0 w 155"/>
                  <a:gd name="T11" fmla="*/ 0 h 90"/>
                  <a:gd name="T12" fmla="*/ 0 w 155"/>
                  <a:gd name="T13" fmla="*/ 0 h 90"/>
                  <a:gd name="T14" fmla="*/ 0 w 155"/>
                  <a:gd name="T15" fmla="*/ 0 h 90"/>
                  <a:gd name="T16" fmla="*/ 0 w 155"/>
                  <a:gd name="T17" fmla="*/ 0 h 90"/>
                  <a:gd name="T18" fmla="*/ 0 w 155"/>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90"/>
                  <a:gd name="T32" fmla="*/ 155 w 155"/>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90">
                    <a:moveTo>
                      <a:pt x="0" y="66"/>
                    </a:moveTo>
                    <a:lnTo>
                      <a:pt x="12" y="70"/>
                    </a:lnTo>
                    <a:lnTo>
                      <a:pt x="144" y="90"/>
                    </a:lnTo>
                    <a:lnTo>
                      <a:pt x="155" y="20"/>
                    </a:lnTo>
                    <a:lnTo>
                      <a:pt x="22" y="0"/>
                    </a:lnTo>
                    <a:lnTo>
                      <a:pt x="33" y="4"/>
                    </a:lnTo>
                    <a:lnTo>
                      <a:pt x="0" y="66"/>
                    </a:lnTo>
                    <a:lnTo>
                      <a:pt x="6" y="69"/>
                    </a:lnTo>
                    <a:lnTo>
                      <a:pt x="12" y="70"/>
                    </a:lnTo>
                    <a:lnTo>
                      <a:pt x="0" y="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90" name="Freeform 689"/>
              <p:cNvSpPr>
                <a:spLocks/>
              </p:cNvSpPr>
              <p:nvPr/>
            </p:nvSpPr>
            <p:spPr bwMode="auto">
              <a:xfrm>
                <a:off x="5324" y="46"/>
                <a:ext cx="6" cy="8"/>
              </a:xfrm>
              <a:custGeom>
                <a:avLst/>
                <a:gdLst>
                  <a:gd name="T0" fmla="*/ 0 w 103"/>
                  <a:gd name="T1" fmla="*/ 0 h 87"/>
                  <a:gd name="T2" fmla="*/ 0 w 103"/>
                  <a:gd name="T3" fmla="*/ 0 h 87"/>
                  <a:gd name="T4" fmla="*/ 0 w 103"/>
                  <a:gd name="T5" fmla="*/ 0 h 87"/>
                  <a:gd name="T6" fmla="*/ 0 w 103"/>
                  <a:gd name="T7" fmla="*/ 0 h 87"/>
                  <a:gd name="T8" fmla="*/ 0 w 103"/>
                  <a:gd name="T9" fmla="*/ 0 h 87"/>
                  <a:gd name="T10" fmla="*/ 0 w 103"/>
                  <a:gd name="T11" fmla="*/ 0 h 87"/>
                  <a:gd name="T12" fmla="*/ 0 w 103"/>
                  <a:gd name="T13" fmla="*/ 0 h 87"/>
                  <a:gd name="T14" fmla="*/ 0 w 103"/>
                  <a:gd name="T15" fmla="*/ 0 h 87"/>
                  <a:gd name="T16" fmla="*/ 0 w 103"/>
                  <a:gd name="T17" fmla="*/ 0 h 87"/>
                  <a:gd name="T18" fmla="*/ 0 w 103"/>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87"/>
                  <a:gd name="T32" fmla="*/ 103 w 10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87">
                    <a:moveTo>
                      <a:pt x="10" y="19"/>
                    </a:moveTo>
                    <a:lnTo>
                      <a:pt x="27" y="62"/>
                    </a:lnTo>
                    <a:lnTo>
                      <a:pt x="70" y="87"/>
                    </a:lnTo>
                    <a:lnTo>
                      <a:pt x="103" y="25"/>
                    </a:lnTo>
                    <a:lnTo>
                      <a:pt x="59" y="0"/>
                    </a:lnTo>
                    <a:lnTo>
                      <a:pt x="75" y="44"/>
                    </a:lnTo>
                    <a:lnTo>
                      <a:pt x="10" y="19"/>
                    </a:lnTo>
                    <a:lnTo>
                      <a:pt x="0" y="47"/>
                    </a:lnTo>
                    <a:lnTo>
                      <a:pt x="27" y="62"/>
                    </a:lnTo>
                    <a:lnTo>
                      <a:pt x="10" y="1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91" name="Freeform 690"/>
              <p:cNvSpPr>
                <a:spLocks/>
              </p:cNvSpPr>
              <p:nvPr/>
            </p:nvSpPr>
            <p:spPr bwMode="auto">
              <a:xfrm>
                <a:off x="5324" y="45"/>
                <a:ext cx="4" cy="5"/>
              </a:xfrm>
              <a:custGeom>
                <a:avLst/>
                <a:gdLst>
                  <a:gd name="T0" fmla="*/ 0 w 74"/>
                  <a:gd name="T1" fmla="*/ 0 h 56"/>
                  <a:gd name="T2" fmla="*/ 0 w 74"/>
                  <a:gd name="T3" fmla="*/ 0 h 56"/>
                  <a:gd name="T4" fmla="*/ 0 w 74"/>
                  <a:gd name="T5" fmla="*/ 0 h 56"/>
                  <a:gd name="T6" fmla="*/ 0 w 74"/>
                  <a:gd name="T7" fmla="*/ 0 h 56"/>
                  <a:gd name="T8" fmla="*/ 0 w 74"/>
                  <a:gd name="T9" fmla="*/ 0 h 56"/>
                  <a:gd name="T10" fmla="*/ 0 w 74"/>
                  <a:gd name="T11" fmla="*/ 0 h 56"/>
                  <a:gd name="T12" fmla="*/ 0 w 74"/>
                  <a:gd name="T13" fmla="*/ 0 h 56"/>
                  <a:gd name="T14" fmla="*/ 0 w 74"/>
                  <a:gd name="T15" fmla="*/ 0 h 56"/>
                  <a:gd name="T16" fmla="*/ 0 w 74"/>
                  <a:gd name="T17" fmla="*/ 0 h 56"/>
                  <a:gd name="T18" fmla="*/ 0 w 74"/>
                  <a:gd name="T19" fmla="*/ 0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56"/>
                  <a:gd name="T32" fmla="*/ 74 w 74"/>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56">
                    <a:moveTo>
                      <a:pt x="12" y="0"/>
                    </a:moveTo>
                    <a:lnTo>
                      <a:pt x="9" y="7"/>
                    </a:lnTo>
                    <a:lnTo>
                      <a:pt x="0" y="31"/>
                    </a:lnTo>
                    <a:lnTo>
                      <a:pt x="65" y="56"/>
                    </a:lnTo>
                    <a:lnTo>
                      <a:pt x="74" y="32"/>
                    </a:lnTo>
                    <a:lnTo>
                      <a:pt x="70" y="38"/>
                    </a:lnTo>
                    <a:lnTo>
                      <a:pt x="12" y="0"/>
                    </a:lnTo>
                    <a:lnTo>
                      <a:pt x="10" y="3"/>
                    </a:lnTo>
                    <a:lnTo>
                      <a:pt x="9" y="7"/>
                    </a:lnTo>
                    <a:lnTo>
                      <a:pt x="1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92" name="Freeform 691"/>
              <p:cNvSpPr>
                <a:spLocks/>
              </p:cNvSpPr>
              <p:nvPr/>
            </p:nvSpPr>
            <p:spPr bwMode="auto">
              <a:xfrm>
                <a:off x="5325" y="40"/>
                <a:ext cx="7" cy="9"/>
              </a:xfrm>
              <a:custGeom>
                <a:avLst/>
                <a:gdLst>
                  <a:gd name="T0" fmla="*/ 0 w 119"/>
                  <a:gd name="T1" fmla="*/ 0 h 98"/>
                  <a:gd name="T2" fmla="*/ 0 w 119"/>
                  <a:gd name="T3" fmla="*/ 0 h 98"/>
                  <a:gd name="T4" fmla="*/ 0 w 119"/>
                  <a:gd name="T5" fmla="*/ 0 h 98"/>
                  <a:gd name="T6" fmla="*/ 0 w 119"/>
                  <a:gd name="T7" fmla="*/ 0 h 98"/>
                  <a:gd name="T8" fmla="*/ 0 w 119"/>
                  <a:gd name="T9" fmla="*/ 0 h 98"/>
                  <a:gd name="T10" fmla="*/ 0 w 119"/>
                  <a:gd name="T11" fmla="*/ 0 h 98"/>
                  <a:gd name="T12" fmla="*/ 0 w 119"/>
                  <a:gd name="T13" fmla="*/ 0 h 98"/>
                  <a:gd name="T14" fmla="*/ 0 w 119"/>
                  <a:gd name="T15" fmla="*/ 0 h 98"/>
                  <a:gd name="T16" fmla="*/ 0 w 119"/>
                  <a:gd name="T17" fmla="*/ 0 h 98"/>
                  <a:gd name="T18" fmla="*/ 0 w 119"/>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98"/>
                  <a:gd name="T32" fmla="*/ 119 w 119"/>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98">
                    <a:moveTo>
                      <a:pt x="54" y="85"/>
                    </a:moveTo>
                    <a:lnTo>
                      <a:pt x="18" y="32"/>
                    </a:lnTo>
                    <a:lnTo>
                      <a:pt x="0" y="60"/>
                    </a:lnTo>
                    <a:lnTo>
                      <a:pt x="58" y="98"/>
                    </a:lnTo>
                    <a:lnTo>
                      <a:pt x="76" y="69"/>
                    </a:lnTo>
                    <a:lnTo>
                      <a:pt x="41" y="16"/>
                    </a:lnTo>
                    <a:lnTo>
                      <a:pt x="76" y="69"/>
                    </a:lnTo>
                    <a:lnTo>
                      <a:pt x="119" y="0"/>
                    </a:lnTo>
                    <a:lnTo>
                      <a:pt x="41" y="16"/>
                    </a:lnTo>
                    <a:lnTo>
                      <a:pt x="54" y="8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93" name="Freeform 692"/>
              <p:cNvSpPr>
                <a:spLocks/>
              </p:cNvSpPr>
              <p:nvPr/>
            </p:nvSpPr>
            <p:spPr bwMode="auto">
              <a:xfrm>
                <a:off x="5320" y="41"/>
                <a:ext cx="8" cy="8"/>
              </a:xfrm>
              <a:custGeom>
                <a:avLst/>
                <a:gdLst>
                  <a:gd name="T0" fmla="*/ 0 w 136"/>
                  <a:gd name="T1" fmla="*/ 0 h 90"/>
                  <a:gd name="T2" fmla="*/ 0 w 136"/>
                  <a:gd name="T3" fmla="*/ 0 h 90"/>
                  <a:gd name="T4" fmla="*/ 0 w 136"/>
                  <a:gd name="T5" fmla="*/ 0 h 90"/>
                  <a:gd name="T6" fmla="*/ 0 w 136"/>
                  <a:gd name="T7" fmla="*/ 0 h 90"/>
                  <a:gd name="T8" fmla="*/ 0 w 136"/>
                  <a:gd name="T9" fmla="*/ 0 h 90"/>
                  <a:gd name="T10" fmla="*/ 0 w 136"/>
                  <a:gd name="T11" fmla="*/ 0 h 90"/>
                  <a:gd name="T12" fmla="*/ 0 w 136"/>
                  <a:gd name="T13" fmla="*/ 0 h 90"/>
                  <a:gd name="T14" fmla="*/ 0 w 136"/>
                  <a:gd name="T15" fmla="*/ 0 h 90"/>
                  <a:gd name="T16" fmla="*/ 0 w 136"/>
                  <a:gd name="T17" fmla="*/ 0 h 90"/>
                  <a:gd name="T18" fmla="*/ 0 w 136"/>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90"/>
                  <a:gd name="T32" fmla="*/ 136 w 136"/>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90">
                    <a:moveTo>
                      <a:pt x="64" y="68"/>
                    </a:moveTo>
                    <a:lnTo>
                      <a:pt x="39" y="90"/>
                    </a:lnTo>
                    <a:lnTo>
                      <a:pt x="136" y="69"/>
                    </a:lnTo>
                    <a:lnTo>
                      <a:pt x="123" y="0"/>
                    </a:lnTo>
                    <a:lnTo>
                      <a:pt x="25" y="20"/>
                    </a:lnTo>
                    <a:lnTo>
                      <a:pt x="0" y="41"/>
                    </a:lnTo>
                    <a:lnTo>
                      <a:pt x="25" y="20"/>
                    </a:lnTo>
                    <a:lnTo>
                      <a:pt x="7" y="23"/>
                    </a:lnTo>
                    <a:lnTo>
                      <a:pt x="0" y="41"/>
                    </a:lnTo>
                    <a:lnTo>
                      <a:pt x="64"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94" name="Freeform 693"/>
              <p:cNvSpPr>
                <a:spLocks/>
              </p:cNvSpPr>
              <p:nvPr/>
            </p:nvSpPr>
            <p:spPr bwMode="auto">
              <a:xfrm>
                <a:off x="5319" y="45"/>
                <a:ext cx="5" cy="6"/>
              </a:xfrm>
              <a:custGeom>
                <a:avLst/>
                <a:gdLst>
                  <a:gd name="T0" fmla="*/ 0 w 83"/>
                  <a:gd name="T1" fmla="*/ 0 h 72"/>
                  <a:gd name="T2" fmla="*/ 0 w 83"/>
                  <a:gd name="T3" fmla="*/ 0 h 72"/>
                  <a:gd name="T4" fmla="*/ 0 w 83"/>
                  <a:gd name="T5" fmla="*/ 0 h 72"/>
                  <a:gd name="T6" fmla="*/ 0 w 83"/>
                  <a:gd name="T7" fmla="*/ 0 h 72"/>
                  <a:gd name="T8" fmla="*/ 0 w 83"/>
                  <a:gd name="T9" fmla="*/ 0 h 72"/>
                  <a:gd name="T10" fmla="*/ 0 w 83"/>
                  <a:gd name="T11" fmla="*/ 0 h 72"/>
                  <a:gd name="T12" fmla="*/ 0 w 83"/>
                  <a:gd name="T13" fmla="*/ 0 h 72"/>
                  <a:gd name="T14" fmla="*/ 0 w 83"/>
                  <a:gd name="T15" fmla="*/ 0 h 72"/>
                  <a:gd name="T16" fmla="*/ 0 w 83"/>
                  <a:gd name="T17" fmla="*/ 0 h 72"/>
                  <a:gd name="T18" fmla="*/ 0 w 83"/>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72"/>
                  <a:gd name="T32" fmla="*/ 83 w 83"/>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72">
                    <a:moveTo>
                      <a:pt x="67" y="67"/>
                    </a:moveTo>
                    <a:lnTo>
                      <a:pt x="65" y="72"/>
                    </a:lnTo>
                    <a:lnTo>
                      <a:pt x="83" y="27"/>
                    </a:lnTo>
                    <a:lnTo>
                      <a:pt x="19" y="0"/>
                    </a:lnTo>
                    <a:lnTo>
                      <a:pt x="2" y="45"/>
                    </a:lnTo>
                    <a:lnTo>
                      <a:pt x="0" y="51"/>
                    </a:lnTo>
                    <a:lnTo>
                      <a:pt x="2" y="45"/>
                    </a:lnTo>
                    <a:lnTo>
                      <a:pt x="1" y="49"/>
                    </a:lnTo>
                    <a:lnTo>
                      <a:pt x="0" y="51"/>
                    </a:lnTo>
                    <a:lnTo>
                      <a:pt x="67"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95" name="Freeform 694"/>
              <p:cNvSpPr>
                <a:spLocks/>
              </p:cNvSpPr>
              <p:nvPr/>
            </p:nvSpPr>
            <p:spPr bwMode="auto">
              <a:xfrm>
                <a:off x="5319" y="50"/>
                <a:ext cx="4" cy="6"/>
              </a:xfrm>
              <a:custGeom>
                <a:avLst/>
                <a:gdLst>
                  <a:gd name="T0" fmla="*/ 0 w 77"/>
                  <a:gd name="T1" fmla="*/ 0 h 74"/>
                  <a:gd name="T2" fmla="*/ 0 w 77"/>
                  <a:gd name="T3" fmla="*/ 0 h 74"/>
                  <a:gd name="T4" fmla="*/ 0 w 77"/>
                  <a:gd name="T5" fmla="*/ 0 h 74"/>
                  <a:gd name="T6" fmla="*/ 0 w 77"/>
                  <a:gd name="T7" fmla="*/ 0 h 74"/>
                  <a:gd name="T8" fmla="*/ 0 w 77"/>
                  <a:gd name="T9" fmla="*/ 0 h 74"/>
                  <a:gd name="T10" fmla="*/ 0 w 77"/>
                  <a:gd name="T11" fmla="*/ 0 h 74"/>
                  <a:gd name="T12" fmla="*/ 0 w 77"/>
                  <a:gd name="T13" fmla="*/ 0 h 74"/>
                  <a:gd name="T14" fmla="*/ 0 w 77"/>
                  <a:gd name="T15" fmla="*/ 0 h 74"/>
                  <a:gd name="T16" fmla="*/ 0 w 77"/>
                  <a:gd name="T17" fmla="*/ 0 h 74"/>
                  <a:gd name="T18" fmla="*/ 0 w 77"/>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74"/>
                  <a:gd name="T32" fmla="*/ 77 w 77"/>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74">
                    <a:moveTo>
                      <a:pt x="57" y="74"/>
                    </a:moveTo>
                    <a:lnTo>
                      <a:pt x="68" y="56"/>
                    </a:lnTo>
                    <a:lnTo>
                      <a:pt x="77" y="16"/>
                    </a:lnTo>
                    <a:lnTo>
                      <a:pt x="10" y="0"/>
                    </a:lnTo>
                    <a:lnTo>
                      <a:pt x="0" y="40"/>
                    </a:lnTo>
                    <a:lnTo>
                      <a:pt x="12" y="22"/>
                    </a:lnTo>
                    <a:lnTo>
                      <a:pt x="57" y="74"/>
                    </a:lnTo>
                    <a:lnTo>
                      <a:pt x="66" y="67"/>
                    </a:lnTo>
                    <a:lnTo>
                      <a:pt x="68" y="56"/>
                    </a:lnTo>
                    <a:lnTo>
                      <a:pt x="57"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96" name="Freeform 695"/>
              <p:cNvSpPr>
                <a:spLocks/>
              </p:cNvSpPr>
              <p:nvPr/>
            </p:nvSpPr>
            <p:spPr bwMode="auto">
              <a:xfrm>
                <a:off x="5318" y="52"/>
                <a:ext cx="4" cy="7"/>
              </a:xfrm>
              <a:custGeom>
                <a:avLst/>
                <a:gdLst>
                  <a:gd name="T0" fmla="*/ 0 w 72"/>
                  <a:gd name="T1" fmla="*/ 0 h 87"/>
                  <a:gd name="T2" fmla="*/ 0 w 72"/>
                  <a:gd name="T3" fmla="*/ 0 h 87"/>
                  <a:gd name="T4" fmla="*/ 0 w 72"/>
                  <a:gd name="T5" fmla="*/ 0 h 87"/>
                  <a:gd name="T6" fmla="*/ 0 w 72"/>
                  <a:gd name="T7" fmla="*/ 0 h 87"/>
                  <a:gd name="T8" fmla="*/ 0 w 72"/>
                  <a:gd name="T9" fmla="*/ 0 h 87"/>
                  <a:gd name="T10" fmla="*/ 0 w 72"/>
                  <a:gd name="T11" fmla="*/ 0 h 87"/>
                  <a:gd name="T12" fmla="*/ 0 w 72"/>
                  <a:gd name="T13" fmla="*/ 0 h 87"/>
                  <a:gd name="T14" fmla="*/ 0 w 72"/>
                  <a:gd name="T15" fmla="*/ 0 h 87"/>
                  <a:gd name="T16" fmla="*/ 0 w 72"/>
                  <a:gd name="T17" fmla="*/ 0 h 87"/>
                  <a:gd name="T18" fmla="*/ 0 w 72"/>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7"/>
                  <a:gd name="T32" fmla="*/ 72 w 72"/>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7">
                    <a:moveTo>
                      <a:pt x="26" y="87"/>
                    </a:moveTo>
                    <a:lnTo>
                      <a:pt x="46" y="77"/>
                    </a:lnTo>
                    <a:lnTo>
                      <a:pt x="72" y="52"/>
                    </a:lnTo>
                    <a:lnTo>
                      <a:pt x="27" y="0"/>
                    </a:lnTo>
                    <a:lnTo>
                      <a:pt x="0" y="25"/>
                    </a:lnTo>
                    <a:lnTo>
                      <a:pt x="20" y="15"/>
                    </a:lnTo>
                    <a:lnTo>
                      <a:pt x="26" y="87"/>
                    </a:lnTo>
                    <a:lnTo>
                      <a:pt x="37" y="86"/>
                    </a:lnTo>
                    <a:lnTo>
                      <a:pt x="46" y="77"/>
                    </a:lnTo>
                    <a:lnTo>
                      <a:pt x="26" y="8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97" name="Freeform 696"/>
              <p:cNvSpPr>
                <a:spLocks/>
              </p:cNvSpPr>
              <p:nvPr/>
            </p:nvSpPr>
            <p:spPr bwMode="auto">
              <a:xfrm>
                <a:off x="5316" y="53"/>
                <a:ext cx="3" cy="7"/>
              </a:xfrm>
              <a:custGeom>
                <a:avLst/>
                <a:gdLst>
                  <a:gd name="T0" fmla="*/ 0 w 57"/>
                  <a:gd name="T1" fmla="*/ 0 h 76"/>
                  <a:gd name="T2" fmla="*/ 0 w 57"/>
                  <a:gd name="T3" fmla="*/ 0 h 76"/>
                  <a:gd name="T4" fmla="*/ 0 w 57"/>
                  <a:gd name="T5" fmla="*/ 0 h 76"/>
                  <a:gd name="T6" fmla="*/ 0 w 57"/>
                  <a:gd name="T7" fmla="*/ 0 h 76"/>
                  <a:gd name="T8" fmla="*/ 0 w 57"/>
                  <a:gd name="T9" fmla="*/ 0 h 76"/>
                  <a:gd name="T10" fmla="*/ 0 w 57"/>
                  <a:gd name="T11" fmla="*/ 0 h 76"/>
                  <a:gd name="T12" fmla="*/ 0 w 57"/>
                  <a:gd name="T13" fmla="*/ 0 h 76"/>
                  <a:gd name="T14" fmla="*/ 0 w 57"/>
                  <a:gd name="T15" fmla="*/ 0 h 76"/>
                  <a:gd name="T16" fmla="*/ 0 w 57"/>
                  <a:gd name="T17" fmla="*/ 0 h 76"/>
                  <a:gd name="T18" fmla="*/ 0 w 57"/>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76"/>
                  <a:gd name="T32" fmla="*/ 57 w 57"/>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76">
                    <a:moveTo>
                      <a:pt x="0" y="74"/>
                    </a:moveTo>
                    <a:lnTo>
                      <a:pt x="13" y="76"/>
                    </a:lnTo>
                    <a:lnTo>
                      <a:pt x="57" y="72"/>
                    </a:lnTo>
                    <a:lnTo>
                      <a:pt x="51" y="0"/>
                    </a:lnTo>
                    <a:lnTo>
                      <a:pt x="7" y="4"/>
                    </a:lnTo>
                    <a:lnTo>
                      <a:pt x="19" y="6"/>
                    </a:lnTo>
                    <a:lnTo>
                      <a:pt x="0" y="74"/>
                    </a:lnTo>
                    <a:lnTo>
                      <a:pt x="6" y="76"/>
                    </a:lnTo>
                    <a:lnTo>
                      <a:pt x="13" y="76"/>
                    </a:lnTo>
                    <a:lnTo>
                      <a:pt x="0"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98" name="Freeform 697"/>
              <p:cNvSpPr>
                <a:spLocks/>
              </p:cNvSpPr>
              <p:nvPr/>
            </p:nvSpPr>
            <p:spPr bwMode="auto">
              <a:xfrm>
                <a:off x="5313" y="52"/>
                <a:ext cx="4" cy="8"/>
              </a:xfrm>
              <a:custGeom>
                <a:avLst/>
                <a:gdLst>
                  <a:gd name="T0" fmla="*/ 0 w 78"/>
                  <a:gd name="T1" fmla="*/ 0 h 85"/>
                  <a:gd name="T2" fmla="*/ 0 w 78"/>
                  <a:gd name="T3" fmla="*/ 0 h 85"/>
                  <a:gd name="T4" fmla="*/ 0 w 78"/>
                  <a:gd name="T5" fmla="*/ 0 h 85"/>
                  <a:gd name="T6" fmla="*/ 0 w 78"/>
                  <a:gd name="T7" fmla="*/ 0 h 85"/>
                  <a:gd name="T8" fmla="*/ 0 w 78"/>
                  <a:gd name="T9" fmla="*/ 0 h 85"/>
                  <a:gd name="T10" fmla="*/ 0 w 78"/>
                  <a:gd name="T11" fmla="*/ 0 h 85"/>
                  <a:gd name="T12" fmla="*/ 0 w 78"/>
                  <a:gd name="T13" fmla="*/ 0 h 85"/>
                  <a:gd name="T14" fmla="*/ 0 w 78"/>
                  <a:gd name="T15" fmla="*/ 0 h 85"/>
                  <a:gd name="T16" fmla="*/ 0 w 78"/>
                  <a:gd name="T17" fmla="*/ 0 h 85"/>
                  <a:gd name="T18" fmla="*/ 0 w 7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5"/>
                  <a:gd name="T32" fmla="*/ 78 w 7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5">
                    <a:moveTo>
                      <a:pt x="0" y="66"/>
                    </a:moveTo>
                    <a:lnTo>
                      <a:pt x="6" y="69"/>
                    </a:lnTo>
                    <a:lnTo>
                      <a:pt x="59" y="85"/>
                    </a:lnTo>
                    <a:lnTo>
                      <a:pt x="78" y="17"/>
                    </a:lnTo>
                    <a:lnTo>
                      <a:pt x="26" y="0"/>
                    </a:lnTo>
                    <a:lnTo>
                      <a:pt x="32" y="4"/>
                    </a:lnTo>
                    <a:lnTo>
                      <a:pt x="0" y="66"/>
                    </a:lnTo>
                    <a:lnTo>
                      <a:pt x="3" y="68"/>
                    </a:lnTo>
                    <a:lnTo>
                      <a:pt x="6" y="69"/>
                    </a:lnTo>
                    <a:lnTo>
                      <a:pt x="0" y="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99" name="Freeform 698"/>
              <p:cNvSpPr>
                <a:spLocks/>
              </p:cNvSpPr>
              <p:nvPr/>
            </p:nvSpPr>
            <p:spPr bwMode="auto">
              <a:xfrm>
                <a:off x="5310" y="50"/>
                <a:ext cx="5" cy="8"/>
              </a:xfrm>
              <a:custGeom>
                <a:avLst/>
                <a:gdLst>
                  <a:gd name="T0" fmla="*/ 0 w 95"/>
                  <a:gd name="T1" fmla="*/ 0 h 87"/>
                  <a:gd name="T2" fmla="*/ 0 w 95"/>
                  <a:gd name="T3" fmla="*/ 0 h 87"/>
                  <a:gd name="T4" fmla="*/ 0 w 95"/>
                  <a:gd name="T5" fmla="*/ 0 h 87"/>
                  <a:gd name="T6" fmla="*/ 0 w 95"/>
                  <a:gd name="T7" fmla="*/ 0 h 87"/>
                  <a:gd name="T8" fmla="*/ 0 w 95"/>
                  <a:gd name="T9" fmla="*/ 0 h 87"/>
                  <a:gd name="T10" fmla="*/ 0 w 95"/>
                  <a:gd name="T11" fmla="*/ 0 h 87"/>
                  <a:gd name="T12" fmla="*/ 0 w 95"/>
                  <a:gd name="T13" fmla="*/ 0 h 87"/>
                  <a:gd name="T14" fmla="*/ 0 w 95"/>
                  <a:gd name="T15" fmla="*/ 0 h 87"/>
                  <a:gd name="T16" fmla="*/ 0 w 95"/>
                  <a:gd name="T17" fmla="*/ 0 h 87"/>
                  <a:gd name="T18" fmla="*/ 0 w 95"/>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87"/>
                  <a:gd name="T32" fmla="*/ 95 w 95"/>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87">
                    <a:moveTo>
                      <a:pt x="0" y="31"/>
                    </a:moveTo>
                    <a:lnTo>
                      <a:pt x="18" y="62"/>
                    </a:lnTo>
                    <a:lnTo>
                      <a:pt x="63" y="87"/>
                    </a:lnTo>
                    <a:lnTo>
                      <a:pt x="95" y="25"/>
                    </a:lnTo>
                    <a:lnTo>
                      <a:pt x="51" y="0"/>
                    </a:lnTo>
                    <a:lnTo>
                      <a:pt x="69" y="31"/>
                    </a:lnTo>
                    <a:lnTo>
                      <a:pt x="0" y="31"/>
                    </a:lnTo>
                    <a:lnTo>
                      <a:pt x="0" y="52"/>
                    </a:lnTo>
                    <a:lnTo>
                      <a:pt x="18" y="62"/>
                    </a:lnTo>
                    <a:lnTo>
                      <a:pt x="0" y="3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00" name="Freeform 699"/>
              <p:cNvSpPr>
                <a:spLocks/>
              </p:cNvSpPr>
              <p:nvPr/>
            </p:nvSpPr>
            <p:spPr bwMode="auto">
              <a:xfrm>
                <a:off x="5310" y="49"/>
                <a:ext cx="3" cy="4"/>
              </a:xfrm>
              <a:custGeom>
                <a:avLst/>
                <a:gdLst>
                  <a:gd name="T0" fmla="*/ 0 w 69"/>
                  <a:gd name="T1" fmla="*/ 0 h 43"/>
                  <a:gd name="T2" fmla="*/ 0 w 69"/>
                  <a:gd name="T3" fmla="*/ 0 h 43"/>
                  <a:gd name="T4" fmla="*/ 0 w 69"/>
                  <a:gd name="T5" fmla="*/ 0 h 43"/>
                  <a:gd name="T6" fmla="*/ 0 w 69"/>
                  <a:gd name="T7" fmla="*/ 0 h 43"/>
                  <a:gd name="T8" fmla="*/ 0 w 69"/>
                  <a:gd name="T9" fmla="*/ 0 h 43"/>
                  <a:gd name="T10" fmla="*/ 0 w 69"/>
                  <a:gd name="T11" fmla="*/ 0 h 43"/>
                  <a:gd name="T12" fmla="*/ 0 w 69"/>
                  <a:gd name="T13" fmla="*/ 0 h 43"/>
                  <a:gd name="T14" fmla="*/ 0 w 69"/>
                  <a:gd name="T15" fmla="*/ 0 h 43"/>
                  <a:gd name="T16" fmla="*/ 0 w 69"/>
                  <a:gd name="T17" fmla="*/ 0 h 43"/>
                  <a:gd name="T18" fmla="*/ 0 w 69"/>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43"/>
                  <a:gd name="T32" fmla="*/ 69 w 69"/>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43">
                    <a:moveTo>
                      <a:pt x="0" y="0"/>
                    </a:moveTo>
                    <a:lnTo>
                      <a:pt x="0" y="7"/>
                    </a:lnTo>
                    <a:lnTo>
                      <a:pt x="0" y="43"/>
                    </a:lnTo>
                    <a:lnTo>
                      <a:pt x="69" y="43"/>
                    </a:lnTo>
                    <a:lnTo>
                      <a:pt x="69" y="7"/>
                    </a:lnTo>
                    <a:lnTo>
                      <a:pt x="69" y="12"/>
                    </a:lnTo>
                    <a:lnTo>
                      <a:pt x="0" y="0"/>
                    </a:lnTo>
                    <a:lnTo>
                      <a:pt x="0" y="3"/>
                    </a:lnTo>
                    <a:lnTo>
                      <a:pt x="0" y="7"/>
                    </a:ln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01" name="Freeform 700"/>
              <p:cNvSpPr>
                <a:spLocks/>
              </p:cNvSpPr>
              <p:nvPr/>
            </p:nvSpPr>
            <p:spPr bwMode="auto">
              <a:xfrm>
                <a:off x="5310" y="42"/>
                <a:ext cx="4" cy="8"/>
              </a:xfrm>
              <a:custGeom>
                <a:avLst/>
                <a:gdLst>
                  <a:gd name="T0" fmla="*/ 0 w 77"/>
                  <a:gd name="T1" fmla="*/ 0 h 87"/>
                  <a:gd name="T2" fmla="*/ 0 w 77"/>
                  <a:gd name="T3" fmla="*/ 0 h 87"/>
                  <a:gd name="T4" fmla="*/ 0 w 77"/>
                  <a:gd name="T5" fmla="*/ 0 h 87"/>
                  <a:gd name="T6" fmla="*/ 0 w 77"/>
                  <a:gd name="T7" fmla="*/ 0 h 87"/>
                  <a:gd name="T8" fmla="*/ 0 w 77"/>
                  <a:gd name="T9" fmla="*/ 0 h 87"/>
                  <a:gd name="T10" fmla="*/ 0 w 77"/>
                  <a:gd name="T11" fmla="*/ 0 h 87"/>
                  <a:gd name="T12" fmla="*/ 0 w 77"/>
                  <a:gd name="T13" fmla="*/ 0 h 87"/>
                  <a:gd name="T14" fmla="*/ 0 w 77"/>
                  <a:gd name="T15" fmla="*/ 0 h 87"/>
                  <a:gd name="T16" fmla="*/ 0 w 77"/>
                  <a:gd name="T17" fmla="*/ 0 h 87"/>
                  <a:gd name="T18" fmla="*/ 0 w 77"/>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7"/>
                  <a:gd name="T32" fmla="*/ 77 w 77"/>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7">
                    <a:moveTo>
                      <a:pt x="22" y="0"/>
                    </a:moveTo>
                    <a:lnTo>
                      <a:pt x="10" y="23"/>
                    </a:lnTo>
                    <a:lnTo>
                      <a:pt x="0" y="75"/>
                    </a:lnTo>
                    <a:lnTo>
                      <a:pt x="69" y="87"/>
                    </a:lnTo>
                    <a:lnTo>
                      <a:pt x="77" y="35"/>
                    </a:lnTo>
                    <a:lnTo>
                      <a:pt x="65" y="56"/>
                    </a:lnTo>
                    <a:lnTo>
                      <a:pt x="22" y="0"/>
                    </a:lnTo>
                    <a:lnTo>
                      <a:pt x="12" y="9"/>
                    </a:lnTo>
                    <a:lnTo>
                      <a:pt x="10" y="23"/>
                    </a:lnTo>
                    <a:lnTo>
                      <a:pt x="2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02" name="Freeform 701"/>
              <p:cNvSpPr>
                <a:spLocks/>
              </p:cNvSpPr>
              <p:nvPr/>
            </p:nvSpPr>
            <p:spPr bwMode="auto">
              <a:xfrm>
                <a:off x="5311" y="39"/>
                <a:ext cx="4" cy="8"/>
              </a:xfrm>
              <a:custGeom>
                <a:avLst/>
                <a:gdLst>
                  <a:gd name="T0" fmla="*/ 0 w 78"/>
                  <a:gd name="T1" fmla="*/ 0 h 90"/>
                  <a:gd name="T2" fmla="*/ 0 w 78"/>
                  <a:gd name="T3" fmla="*/ 0 h 90"/>
                  <a:gd name="T4" fmla="*/ 0 w 78"/>
                  <a:gd name="T5" fmla="*/ 0 h 90"/>
                  <a:gd name="T6" fmla="*/ 0 w 78"/>
                  <a:gd name="T7" fmla="*/ 0 h 90"/>
                  <a:gd name="T8" fmla="*/ 0 w 78"/>
                  <a:gd name="T9" fmla="*/ 0 h 90"/>
                  <a:gd name="T10" fmla="*/ 0 w 78"/>
                  <a:gd name="T11" fmla="*/ 0 h 90"/>
                  <a:gd name="T12" fmla="*/ 0 w 78"/>
                  <a:gd name="T13" fmla="*/ 0 h 90"/>
                  <a:gd name="T14" fmla="*/ 0 w 78"/>
                  <a:gd name="T15" fmla="*/ 0 h 90"/>
                  <a:gd name="T16" fmla="*/ 0 w 78"/>
                  <a:gd name="T17" fmla="*/ 0 h 90"/>
                  <a:gd name="T18" fmla="*/ 0 w 78"/>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90"/>
                  <a:gd name="T32" fmla="*/ 78 w 78"/>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90">
                    <a:moveTo>
                      <a:pt x="47" y="0"/>
                    </a:moveTo>
                    <a:lnTo>
                      <a:pt x="35" y="6"/>
                    </a:lnTo>
                    <a:lnTo>
                      <a:pt x="0" y="34"/>
                    </a:lnTo>
                    <a:lnTo>
                      <a:pt x="43" y="90"/>
                    </a:lnTo>
                    <a:lnTo>
                      <a:pt x="78" y="62"/>
                    </a:lnTo>
                    <a:lnTo>
                      <a:pt x="67" y="68"/>
                    </a:lnTo>
                    <a:lnTo>
                      <a:pt x="47" y="0"/>
                    </a:lnTo>
                    <a:lnTo>
                      <a:pt x="41" y="1"/>
                    </a:lnTo>
                    <a:lnTo>
                      <a:pt x="35" y="6"/>
                    </a:lnTo>
                    <a:lnTo>
                      <a:pt x="4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03" name="Freeform 702"/>
              <p:cNvSpPr>
                <a:spLocks/>
              </p:cNvSpPr>
              <p:nvPr/>
            </p:nvSpPr>
            <p:spPr bwMode="auto">
              <a:xfrm>
                <a:off x="5313" y="37"/>
                <a:ext cx="6" cy="8"/>
              </a:xfrm>
              <a:custGeom>
                <a:avLst/>
                <a:gdLst>
                  <a:gd name="T0" fmla="*/ 0 w 99"/>
                  <a:gd name="T1" fmla="*/ 0 h 93"/>
                  <a:gd name="T2" fmla="*/ 0 w 99"/>
                  <a:gd name="T3" fmla="*/ 0 h 93"/>
                  <a:gd name="T4" fmla="*/ 0 w 99"/>
                  <a:gd name="T5" fmla="*/ 0 h 93"/>
                  <a:gd name="T6" fmla="*/ 0 w 99"/>
                  <a:gd name="T7" fmla="*/ 0 h 93"/>
                  <a:gd name="T8" fmla="*/ 0 w 99"/>
                  <a:gd name="T9" fmla="*/ 0 h 93"/>
                  <a:gd name="T10" fmla="*/ 0 w 99"/>
                  <a:gd name="T11" fmla="*/ 0 h 93"/>
                  <a:gd name="T12" fmla="*/ 0 w 99"/>
                  <a:gd name="T13" fmla="*/ 0 h 93"/>
                  <a:gd name="T14" fmla="*/ 0 w 99"/>
                  <a:gd name="T15" fmla="*/ 0 h 93"/>
                  <a:gd name="T16" fmla="*/ 0 w 99"/>
                  <a:gd name="T17" fmla="*/ 0 h 93"/>
                  <a:gd name="T18" fmla="*/ 0 w 99"/>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93"/>
                  <a:gd name="T32" fmla="*/ 99 w 99"/>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93">
                    <a:moveTo>
                      <a:pt x="82" y="0"/>
                    </a:moveTo>
                    <a:lnTo>
                      <a:pt x="80" y="1"/>
                    </a:lnTo>
                    <a:lnTo>
                      <a:pt x="0" y="25"/>
                    </a:lnTo>
                    <a:lnTo>
                      <a:pt x="20" y="93"/>
                    </a:lnTo>
                    <a:lnTo>
                      <a:pt x="99" y="68"/>
                    </a:lnTo>
                    <a:lnTo>
                      <a:pt x="96" y="69"/>
                    </a:lnTo>
                    <a:lnTo>
                      <a:pt x="82" y="0"/>
                    </a:lnTo>
                    <a:lnTo>
                      <a:pt x="81" y="0"/>
                    </a:lnTo>
                    <a:lnTo>
                      <a:pt x="80" y="1"/>
                    </a:lnTo>
                    <a:lnTo>
                      <a:pt x="8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04" name="Freeform 703"/>
              <p:cNvSpPr>
                <a:spLocks/>
              </p:cNvSpPr>
              <p:nvPr/>
            </p:nvSpPr>
            <p:spPr bwMode="auto">
              <a:xfrm>
                <a:off x="5318" y="35"/>
                <a:ext cx="5" cy="8"/>
              </a:xfrm>
              <a:custGeom>
                <a:avLst/>
                <a:gdLst>
                  <a:gd name="T0" fmla="*/ 0 w 86"/>
                  <a:gd name="T1" fmla="*/ 0 h 86"/>
                  <a:gd name="T2" fmla="*/ 0 w 86"/>
                  <a:gd name="T3" fmla="*/ 0 h 86"/>
                  <a:gd name="T4" fmla="*/ 0 w 86"/>
                  <a:gd name="T5" fmla="*/ 0 h 86"/>
                  <a:gd name="T6" fmla="*/ 0 w 86"/>
                  <a:gd name="T7" fmla="*/ 0 h 86"/>
                  <a:gd name="T8" fmla="*/ 0 w 86"/>
                  <a:gd name="T9" fmla="*/ 0 h 86"/>
                  <a:gd name="T10" fmla="*/ 0 w 86"/>
                  <a:gd name="T11" fmla="*/ 0 h 86"/>
                  <a:gd name="T12" fmla="*/ 0 w 86"/>
                  <a:gd name="T13" fmla="*/ 0 h 86"/>
                  <a:gd name="T14" fmla="*/ 0 w 86"/>
                  <a:gd name="T15" fmla="*/ 0 h 86"/>
                  <a:gd name="T16" fmla="*/ 0 w 86"/>
                  <a:gd name="T17" fmla="*/ 0 h 86"/>
                  <a:gd name="T18" fmla="*/ 0 w 86"/>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6"/>
                  <a:gd name="T32" fmla="*/ 86 w 86"/>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6">
                    <a:moveTo>
                      <a:pt x="78" y="0"/>
                    </a:moveTo>
                    <a:lnTo>
                      <a:pt x="70" y="1"/>
                    </a:lnTo>
                    <a:lnTo>
                      <a:pt x="0" y="17"/>
                    </a:lnTo>
                    <a:lnTo>
                      <a:pt x="14" y="86"/>
                    </a:lnTo>
                    <a:lnTo>
                      <a:pt x="86" y="70"/>
                    </a:lnTo>
                    <a:lnTo>
                      <a:pt x="78" y="71"/>
                    </a:lnTo>
                    <a:lnTo>
                      <a:pt x="78" y="0"/>
                    </a:lnTo>
                    <a:lnTo>
                      <a:pt x="74" y="0"/>
                    </a:lnTo>
                    <a:lnTo>
                      <a:pt x="70" y="1"/>
                    </a:lnTo>
                    <a:lnTo>
                      <a:pt x="7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05" name="Freeform 704"/>
              <p:cNvSpPr>
                <a:spLocks/>
              </p:cNvSpPr>
              <p:nvPr/>
            </p:nvSpPr>
            <p:spPr bwMode="auto">
              <a:xfrm>
                <a:off x="5322" y="35"/>
                <a:ext cx="6" cy="7"/>
              </a:xfrm>
              <a:custGeom>
                <a:avLst/>
                <a:gdLst>
                  <a:gd name="T0" fmla="*/ 0 w 104"/>
                  <a:gd name="T1" fmla="*/ 0 h 71"/>
                  <a:gd name="T2" fmla="*/ 0 w 104"/>
                  <a:gd name="T3" fmla="*/ 0 h 71"/>
                  <a:gd name="T4" fmla="*/ 0 w 104"/>
                  <a:gd name="T5" fmla="*/ 0 h 71"/>
                  <a:gd name="T6" fmla="*/ 0 w 104"/>
                  <a:gd name="T7" fmla="*/ 0 h 71"/>
                  <a:gd name="T8" fmla="*/ 0 w 104"/>
                  <a:gd name="T9" fmla="*/ 0 h 71"/>
                  <a:gd name="T10" fmla="*/ 0 w 104"/>
                  <a:gd name="T11" fmla="*/ 0 h 71"/>
                  <a:gd name="T12" fmla="*/ 0 w 104"/>
                  <a:gd name="T13" fmla="*/ 0 h 71"/>
                  <a:gd name="T14" fmla="*/ 0 w 104"/>
                  <a:gd name="T15" fmla="*/ 0 h 71"/>
                  <a:gd name="T16" fmla="*/ 0 w 104"/>
                  <a:gd name="T17" fmla="*/ 0 h 71"/>
                  <a:gd name="T18" fmla="*/ 0 w 104"/>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71"/>
                  <a:gd name="T32" fmla="*/ 104 w 104"/>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71">
                    <a:moveTo>
                      <a:pt x="104" y="1"/>
                    </a:moveTo>
                    <a:lnTo>
                      <a:pt x="97" y="0"/>
                    </a:lnTo>
                    <a:lnTo>
                      <a:pt x="0" y="0"/>
                    </a:lnTo>
                    <a:lnTo>
                      <a:pt x="0" y="71"/>
                    </a:lnTo>
                    <a:lnTo>
                      <a:pt x="97" y="71"/>
                    </a:lnTo>
                    <a:lnTo>
                      <a:pt x="90" y="70"/>
                    </a:lnTo>
                    <a:lnTo>
                      <a:pt x="104" y="1"/>
                    </a:lnTo>
                    <a:lnTo>
                      <a:pt x="101" y="0"/>
                    </a:lnTo>
                    <a:lnTo>
                      <a:pt x="97" y="0"/>
                    </a:lnTo>
                    <a:lnTo>
                      <a:pt x="104"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06" name="Freeform 705"/>
              <p:cNvSpPr>
                <a:spLocks/>
              </p:cNvSpPr>
              <p:nvPr/>
            </p:nvSpPr>
            <p:spPr bwMode="auto">
              <a:xfrm>
                <a:off x="5327" y="35"/>
                <a:ext cx="4" cy="8"/>
              </a:xfrm>
              <a:custGeom>
                <a:avLst/>
                <a:gdLst>
                  <a:gd name="T0" fmla="*/ 0 w 71"/>
                  <a:gd name="T1" fmla="*/ 0 h 81"/>
                  <a:gd name="T2" fmla="*/ 0 w 71"/>
                  <a:gd name="T3" fmla="*/ 0 h 81"/>
                  <a:gd name="T4" fmla="*/ 0 w 71"/>
                  <a:gd name="T5" fmla="*/ 0 h 81"/>
                  <a:gd name="T6" fmla="*/ 0 w 71"/>
                  <a:gd name="T7" fmla="*/ 0 h 81"/>
                  <a:gd name="T8" fmla="*/ 0 w 71"/>
                  <a:gd name="T9" fmla="*/ 0 h 81"/>
                  <a:gd name="T10" fmla="*/ 0 w 71"/>
                  <a:gd name="T11" fmla="*/ 0 h 81"/>
                  <a:gd name="T12" fmla="*/ 0 w 71"/>
                  <a:gd name="T13" fmla="*/ 0 h 81"/>
                  <a:gd name="T14" fmla="*/ 0 w 71"/>
                  <a:gd name="T15" fmla="*/ 0 h 81"/>
                  <a:gd name="T16" fmla="*/ 0 w 71"/>
                  <a:gd name="T17" fmla="*/ 0 h 81"/>
                  <a:gd name="T18" fmla="*/ 0 w 71"/>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81"/>
                  <a:gd name="T32" fmla="*/ 71 w 7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81">
                    <a:moveTo>
                      <a:pt x="71" y="12"/>
                    </a:moveTo>
                    <a:lnTo>
                      <a:pt x="67" y="11"/>
                    </a:lnTo>
                    <a:lnTo>
                      <a:pt x="14" y="0"/>
                    </a:lnTo>
                    <a:lnTo>
                      <a:pt x="0" y="69"/>
                    </a:lnTo>
                    <a:lnTo>
                      <a:pt x="53" y="81"/>
                    </a:lnTo>
                    <a:lnTo>
                      <a:pt x="50" y="80"/>
                    </a:lnTo>
                    <a:lnTo>
                      <a:pt x="71" y="12"/>
                    </a:lnTo>
                    <a:lnTo>
                      <a:pt x="69" y="12"/>
                    </a:lnTo>
                    <a:lnTo>
                      <a:pt x="67" y="11"/>
                    </a:lnTo>
                    <a:lnTo>
                      <a:pt x="71"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07" name="Freeform 706"/>
              <p:cNvSpPr>
                <a:spLocks/>
              </p:cNvSpPr>
              <p:nvPr/>
            </p:nvSpPr>
            <p:spPr bwMode="auto">
              <a:xfrm>
                <a:off x="5330" y="36"/>
                <a:ext cx="9" cy="11"/>
              </a:xfrm>
              <a:custGeom>
                <a:avLst/>
                <a:gdLst>
                  <a:gd name="T0" fmla="*/ 0 w 160"/>
                  <a:gd name="T1" fmla="*/ 0 h 113"/>
                  <a:gd name="T2" fmla="*/ 0 w 160"/>
                  <a:gd name="T3" fmla="*/ 0 h 113"/>
                  <a:gd name="T4" fmla="*/ 0 w 160"/>
                  <a:gd name="T5" fmla="*/ 0 h 113"/>
                  <a:gd name="T6" fmla="*/ 0 w 160"/>
                  <a:gd name="T7" fmla="*/ 0 h 113"/>
                  <a:gd name="T8" fmla="*/ 0 w 160"/>
                  <a:gd name="T9" fmla="*/ 0 h 113"/>
                  <a:gd name="T10" fmla="*/ 0 w 160"/>
                  <a:gd name="T11" fmla="*/ 0 h 113"/>
                  <a:gd name="T12" fmla="*/ 0 w 160"/>
                  <a:gd name="T13" fmla="*/ 0 h 113"/>
                  <a:gd name="T14" fmla="*/ 0 w 160"/>
                  <a:gd name="T15" fmla="*/ 0 h 113"/>
                  <a:gd name="T16" fmla="*/ 0 w 160"/>
                  <a:gd name="T17" fmla="*/ 0 h 113"/>
                  <a:gd name="T18" fmla="*/ 0 w 160"/>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13"/>
                  <a:gd name="T32" fmla="*/ 160 w 160"/>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13">
                    <a:moveTo>
                      <a:pt x="160" y="49"/>
                    </a:moveTo>
                    <a:lnTo>
                      <a:pt x="153" y="45"/>
                    </a:lnTo>
                    <a:lnTo>
                      <a:pt x="21" y="0"/>
                    </a:lnTo>
                    <a:lnTo>
                      <a:pt x="0" y="68"/>
                    </a:lnTo>
                    <a:lnTo>
                      <a:pt x="132" y="113"/>
                    </a:lnTo>
                    <a:lnTo>
                      <a:pt x="125" y="109"/>
                    </a:lnTo>
                    <a:lnTo>
                      <a:pt x="160" y="49"/>
                    </a:lnTo>
                    <a:lnTo>
                      <a:pt x="157" y="46"/>
                    </a:lnTo>
                    <a:lnTo>
                      <a:pt x="153" y="45"/>
                    </a:lnTo>
                    <a:lnTo>
                      <a:pt x="160" y="4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08" name="Freeform 707"/>
              <p:cNvSpPr>
                <a:spLocks/>
              </p:cNvSpPr>
              <p:nvPr/>
            </p:nvSpPr>
            <p:spPr bwMode="auto">
              <a:xfrm>
                <a:off x="5337" y="41"/>
                <a:ext cx="5" cy="9"/>
              </a:xfrm>
              <a:custGeom>
                <a:avLst/>
                <a:gdLst>
                  <a:gd name="T0" fmla="*/ 0 w 88"/>
                  <a:gd name="T1" fmla="*/ 0 h 101"/>
                  <a:gd name="T2" fmla="*/ 0 w 88"/>
                  <a:gd name="T3" fmla="*/ 0 h 101"/>
                  <a:gd name="T4" fmla="*/ 0 w 88"/>
                  <a:gd name="T5" fmla="*/ 0 h 101"/>
                  <a:gd name="T6" fmla="*/ 0 w 88"/>
                  <a:gd name="T7" fmla="*/ 0 h 101"/>
                  <a:gd name="T8" fmla="*/ 0 w 88"/>
                  <a:gd name="T9" fmla="*/ 0 h 101"/>
                  <a:gd name="T10" fmla="*/ 0 w 88"/>
                  <a:gd name="T11" fmla="*/ 0 h 101"/>
                  <a:gd name="T12" fmla="*/ 0 w 88"/>
                  <a:gd name="T13" fmla="*/ 0 h 101"/>
                  <a:gd name="T14" fmla="*/ 0 w 88"/>
                  <a:gd name="T15" fmla="*/ 0 h 101"/>
                  <a:gd name="T16" fmla="*/ 0 w 88"/>
                  <a:gd name="T17" fmla="*/ 0 h 101"/>
                  <a:gd name="T18" fmla="*/ 0 w 88"/>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01"/>
                  <a:gd name="T32" fmla="*/ 88 w 88"/>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01">
                    <a:moveTo>
                      <a:pt x="61" y="28"/>
                    </a:moveTo>
                    <a:lnTo>
                      <a:pt x="88" y="33"/>
                    </a:lnTo>
                    <a:lnTo>
                      <a:pt x="35" y="0"/>
                    </a:lnTo>
                    <a:lnTo>
                      <a:pt x="0" y="60"/>
                    </a:lnTo>
                    <a:lnTo>
                      <a:pt x="53" y="94"/>
                    </a:lnTo>
                    <a:lnTo>
                      <a:pt x="80" y="97"/>
                    </a:lnTo>
                    <a:lnTo>
                      <a:pt x="53" y="94"/>
                    </a:lnTo>
                    <a:lnTo>
                      <a:pt x="65" y="101"/>
                    </a:lnTo>
                    <a:lnTo>
                      <a:pt x="80" y="97"/>
                    </a:lnTo>
                    <a:lnTo>
                      <a:pt x="61" y="2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09" name="Freeform 708"/>
              <p:cNvSpPr>
                <a:spLocks/>
              </p:cNvSpPr>
              <p:nvPr/>
            </p:nvSpPr>
            <p:spPr bwMode="auto">
              <a:xfrm>
                <a:off x="5340" y="42"/>
                <a:ext cx="5" cy="8"/>
              </a:xfrm>
              <a:custGeom>
                <a:avLst/>
                <a:gdLst>
                  <a:gd name="T0" fmla="*/ 0 w 90"/>
                  <a:gd name="T1" fmla="*/ 0 h 89"/>
                  <a:gd name="T2" fmla="*/ 0 w 90"/>
                  <a:gd name="T3" fmla="*/ 0 h 89"/>
                  <a:gd name="T4" fmla="*/ 0 w 90"/>
                  <a:gd name="T5" fmla="*/ 0 h 89"/>
                  <a:gd name="T6" fmla="*/ 0 w 90"/>
                  <a:gd name="T7" fmla="*/ 0 h 89"/>
                  <a:gd name="T8" fmla="*/ 0 w 90"/>
                  <a:gd name="T9" fmla="*/ 0 h 89"/>
                  <a:gd name="T10" fmla="*/ 0 w 90"/>
                  <a:gd name="T11" fmla="*/ 0 h 89"/>
                  <a:gd name="T12" fmla="*/ 0 w 90"/>
                  <a:gd name="T13" fmla="*/ 0 h 89"/>
                  <a:gd name="T14" fmla="*/ 0 w 90"/>
                  <a:gd name="T15" fmla="*/ 0 h 89"/>
                  <a:gd name="T16" fmla="*/ 0 w 90"/>
                  <a:gd name="T17" fmla="*/ 0 h 89"/>
                  <a:gd name="T18" fmla="*/ 0 w 90"/>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9"/>
                  <a:gd name="T32" fmla="*/ 90 w 90"/>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9">
                    <a:moveTo>
                      <a:pt x="74" y="0"/>
                    </a:moveTo>
                    <a:lnTo>
                      <a:pt x="71" y="0"/>
                    </a:lnTo>
                    <a:lnTo>
                      <a:pt x="0" y="20"/>
                    </a:lnTo>
                    <a:lnTo>
                      <a:pt x="19" y="89"/>
                    </a:lnTo>
                    <a:lnTo>
                      <a:pt x="90" y="68"/>
                    </a:lnTo>
                    <a:lnTo>
                      <a:pt x="87" y="70"/>
                    </a:lnTo>
                    <a:lnTo>
                      <a:pt x="74" y="0"/>
                    </a:lnTo>
                    <a:lnTo>
                      <a:pt x="73" y="0"/>
                    </a:lnTo>
                    <a:lnTo>
                      <a:pt x="71" y="0"/>
                    </a:lnTo>
                    <a:lnTo>
                      <a:pt x="74"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10" name="Freeform 709"/>
              <p:cNvSpPr>
                <a:spLocks/>
              </p:cNvSpPr>
              <p:nvPr/>
            </p:nvSpPr>
            <p:spPr bwMode="auto">
              <a:xfrm>
                <a:off x="5344" y="39"/>
                <a:ext cx="8" cy="9"/>
              </a:xfrm>
              <a:custGeom>
                <a:avLst/>
                <a:gdLst>
                  <a:gd name="T0" fmla="*/ 0 w 129"/>
                  <a:gd name="T1" fmla="*/ 0 h 94"/>
                  <a:gd name="T2" fmla="*/ 0 w 129"/>
                  <a:gd name="T3" fmla="*/ 0 h 94"/>
                  <a:gd name="T4" fmla="*/ 0 w 129"/>
                  <a:gd name="T5" fmla="*/ 0 h 94"/>
                  <a:gd name="T6" fmla="*/ 0 w 129"/>
                  <a:gd name="T7" fmla="*/ 0 h 94"/>
                  <a:gd name="T8" fmla="*/ 0 w 129"/>
                  <a:gd name="T9" fmla="*/ 0 h 94"/>
                  <a:gd name="T10" fmla="*/ 0 w 129"/>
                  <a:gd name="T11" fmla="*/ 0 h 94"/>
                  <a:gd name="T12" fmla="*/ 0 w 129"/>
                  <a:gd name="T13" fmla="*/ 0 h 94"/>
                  <a:gd name="T14" fmla="*/ 0 w 129"/>
                  <a:gd name="T15" fmla="*/ 0 h 94"/>
                  <a:gd name="T16" fmla="*/ 0 w 129"/>
                  <a:gd name="T17" fmla="*/ 0 h 94"/>
                  <a:gd name="T18" fmla="*/ 0 w 129"/>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94"/>
                  <a:gd name="T32" fmla="*/ 129 w 129"/>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94">
                    <a:moveTo>
                      <a:pt x="115" y="0"/>
                    </a:moveTo>
                    <a:lnTo>
                      <a:pt x="114" y="0"/>
                    </a:lnTo>
                    <a:lnTo>
                      <a:pt x="0" y="24"/>
                    </a:lnTo>
                    <a:lnTo>
                      <a:pt x="13" y="94"/>
                    </a:lnTo>
                    <a:lnTo>
                      <a:pt x="129" y="69"/>
                    </a:lnTo>
                    <a:lnTo>
                      <a:pt x="128" y="69"/>
                    </a:lnTo>
                    <a:lnTo>
                      <a:pt x="115" y="0"/>
                    </a:lnTo>
                    <a:lnTo>
                      <a:pt x="114" y="0"/>
                    </a:lnTo>
                    <a:lnTo>
                      <a:pt x="115"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11" name="Freeform 710"/>
              <p:cNvSpPr>
                <a:spLocks/>
              </p:cNvSpPr>
              <p:nvPr/>
            </p:nvSpPr>
            <p:spPr bwMode="auto">
              <a:xfrm>
                <a:off x="5351" y="37"/>
                <a:ext cx="11" cy="9"/>
              </a:xfrm>
              <a:custGeom>
                <a:avLst/>
                <a:gdLst>
                  <a:gd name="T0" fmla="*/ 0 w 203"/>
                  <a:gd name="T1" fmla="*/ 0 h 91"/>
                  <a:gd name="T2" fmla="*/ 0 w 203"/>
                  <a:gd name="T3" fmla="*/ 0 h 91"/>
                  <a:gd name="T4" fmla="*/ 0 w 203"/>
                  <a:gd name="T5" fmla="*/ 0 h 91"/>
                  <a:gd name="T6" fmla="*/ 0 w 203"/>
                  <a:gd name="T7" fmla="*/ 0 h 91"/>
                  <a:gd name="T8" fmla="*/ 0 w 203"/>
                  <a:gd name="T9" fmla="*/ 0 h 91"/>
                  <a:gd name="T10" fmla="*/ 0 w 203"/>
                  <a:gd name="T11" fmla="*/ 0 h 91"/>
                  <a:gd name="T12" fmla="*/ 0 w 203"/>
                  <a:gd name="T13" fmla="*/ 0 h 91"/>
                  <a:gd name="T14" fmla="*/ 0 w 203"/>
                  <a:gd name="T15" fmla="*/ 0 h 91"/>
                  <a:gd name="T16" fmla="*/ 0 w 203"/>
                  <a:gd name="T17" fmla="*/ 0 h 91"/>
                  <a:gd name="T18" fmla="*/ 0 w 203"/>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
                  <a:gd name="T31" fmla="*/ 0 h 91"/>
                  <a:gd name="T32" fmla="*/ 203 w 20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 h="91">
                    <a:moveTo>
                      <a:pt x="94" y="65"/>
                    </a:moveTo>
                    <a:lnTo>
                      <a:pt x="106" y="0"/>
                    </a:lnTo>
                    <a:lnTo>
                      <a:pt x="0" y="22"/>
                    </a:lnTo>
                    <a:lnTo>
                      <a:pt x="13" y="91"/>
                    </a:lnTo>
                    <a:lnTo>
                      <a:pt x="118" y="71"/>
                    </a:lnTo>
                    <a:lnTo>
                      <a:pt x="131" y="6"/>
                    </a:lnTo>
                    <a:lnTo>
                      <a:pt x="118" y="71"/>
                    </a:lnTo>
                    <a:lnTo>
                      <a:pt x="203" y="54"/>
                    </a:lnTo>
                    <a:lnTo>
                      <a:pt x="131" y="6"/>
                    </a:lnTo>
                    <a:lnTo>
                      <a:pt x="94"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12" name="Freeform 711"/>
              <p:cNvSpPr>
                <a:spLocks/>
              </p:cNvSpPr>
              <p:nvPr/>
            </p:nvSpPr>
            <p:spPr bwMode="auto">
              <a:xfrm>
                <a:off x="5353" y="35"/>
                <a:ext cx="5" cy="8"/>
              </a:xfrm>
              <a:custGeom>
                <a:avLst/>
                <a:gdLst>
                  <a:gd name="T0" fmla="*/ 0 w 91"/>
                  <a:gd name="T1" fmla="*/ 0 h 88"/>
                  <a:gd name="T2" fmla="*/ 0 w 91"/>
                  <a:gd name="T3" fmla="*/ 0 h 88"/>
                  <a:gd name="T4" fmla="*/ 0 w 91"/>
                  <a:gd name="T5" fmla="*/ 0 h 88"/>
                  <a:gd name="T6" fmla="*/ 0 w 91"/>
                  <a:gd name="T7" fmla="*/ 0 h 88"/>
                  <a:gd name="T8" fmla="*/ 0 w 91"/>
                  <a:gd name="T9" fmla="*/ 0 h 88"/>
                  <a:gd name="T10" fmla="*/ 0 w 91"/>
                  <a:gd name="T11" fmla="*/ 0 h 88"/>
                  <a:gd name="T12" fmla="*/ 0 w 91"/>
                  <a:gd name="T13" fmla="*/ 0 h 88"/>
                  <a:gd name="T14" fmla="*/ 0 w 91"/>
                  <a:gd name="T15" fmla="*/ 0 h 88"/>
                  <a:gd name="T16" fmla="*/ 0 w 91"/>
                  <a:gd name="T17" fmla="*/ 0 h 88"/>
                  <a:gd name="T18" fmla="*/ 0 w 91"/>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88"/>
                  <a:gd name="T32" fmla="*/ 91 w 91"/>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88">
                    <a:moveTo>
                      <a:pt x="0" y="50"/>
                    </a:moveTo>
                    <a:lnTo>
                      <a:pt x="10" y="61"/>
                    </a:lnTo>
                    <a:lnTo>
                      <a:pt x="54" y="88"/>
                    </a:lnTo>
                    <a:lnTo>
                      <a:pt x="91" y="29"/>
                    </a:lnTo>
                    <a:lnTo>
                      <a:pt x="46" y="0"/>
                    </a:lnTo>
                    <a:lnTo>
                      <a:pt x="57" y="10"/>
                    </a:lnTo>
                    <a:lnTo>
                      <a:pt x="0" y="50"/>
                    </a:lnTo>
                    <a:lnTo>
                      <a:pt x="4" y="56"/>
                    </a:lnTo>
                    <a:lnTo>
                      <a:pt x="10" y="61"/>
                    </a:lnTo>
                    <a:lnTo>
                      <a:pt x="0" y="5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13" name="Freeform 712"/>
              <p:cNvSpPr>
                <a:spLocks/>
              </p:cNvSpPr>
              <p:nvPr/>
            </p:nvSpPr>
            <p:spPr bwMode="auto">
              <a:xfrm>
                <a:off x="5350" y="31"/>
                <a:ext cx="6" cy="9"/>
              </a:xfrm>
              <a:custGeom>
                <a:avLst/>
                <a:gdLst>
                  <a:gd name="T0" fmla="*/ 0 w 103"/>
                  <a:gd name="T1" fmla="*/ 0 h 93"/>
                  <a:gd name="T2" fmla="*/ 0 w 103"/>
                  <a:gd name="T3" fmla="*/ 0 h 93"/>
                  <a:gd name="T4" fmla="*/ 0 w 103"/>
                  <a:gd name="T5" fmla="*/ 0 h 93"/>
                  <a:gd name="T6" fmla="*/ 0 w 103"/>
                  <a:gd name="T7" fmla="*/ 0 h 93"/>
                  <a:gd name="T8" fmla="*/ 0 w 103"/>
                  <a:gd name="T9" fmla="*/ 0 h 93"/>
                  <a:gd name="T10" fmla="*/ 0 w 103"/>
                  <a:gd name="T11" fmla="*/ 0 h 93"/>
                  <a:gd name="T12" fmla="*/ 0 w 103"/>
                  <a:gd name="T13" fmla="*/ 0 h 93"/>
                  <a:gd name="T14" fmla="*/ 0 w 103"/>
                  <a:gd name="T15" fmla="*/ 0 h 93"/>
                  <a:gd name="T16" fmla="*/ 0 w 103"/>
                  <a:gd name="T17" fmla="*/ 0 h 93"/>
                  <a:gd name="T18" fmla="*/ 0 w 103"/>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93"/>
                  <a:gd name="T32" fmla="*/ 103 w 103"/>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93">
                    <a:moveTo>
                      <a:pt x="7" y="6"/>
                    </a:moveTo>
                    <a:lnTo>
                      <a:pt x="10" y="41"/>
                    </a:lnTo>
                    <a:lnTo>
                      <a:pt x="46" y="93"/>
                    </a:lnTo>
                    <a:lnTo>
                      <a:pt x="103" y="53"/>
                    </a:lnTo>
                    <a:lnTo>
                      <a:pt x="67" y="0"/>
                    </a:lnTo>
                    <a:lnTo>
                      <a:pt x="70" y="33"/>
                    </a:lnTo>
                    <a:lnTo>
                      <a:pt x="7" y="6"/>
                    </a:lnTo>
                    <a:lnTo>
                      <a:pt x="0" y="25"/>
                    </a:lnTo>
                    <a:lnTo>
                      <a:pt x="10" y="41"/>
                    </a:lnTo>
                    <a:lnTo>
                      <a:pt x="7" y="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14" name="Freeform 713"/>
              <p:cNvSpPr>
                <a:spLocks/>
              </p:cNvSpPr>
              <p:nvPr/>
            </p:nvSpPr>
            <p:spPr bwMode="auto">
              <a:xfrm>
                <a:off x="5351" y="25"/>
                <a:ext cx="4" cy="9"/>
              </a:xfrm>
              <a:custGeom>
                <a:avLst/>
                <a:gdLst>
                  <a:gd name="T0" fmla="*/ 0 w 81"/>
                  <a:gd name="T1" fmla="*/ 0 h 105"/>
                  <a:gd name="T2" fmla="*/ 0 w 81"/>
                  <a:gd name="T3" fmla="*/ 0 h 105"/>
                  <a:gd name="T4" fmla="*/ 0 w 81"/>
                  <a:gd name="T5" fmla="*/ 0 h 105"/>
                  <a:gd name="T6" fmla="*/ 0 w 81"/>
                  <a:gd name="T7" fmla="*/ 0 h 105"/>
                  <a:gd name="T8" fmla="*/ 0 w 81"/>
                  <a:gd name="T9" fmla="*/ 0 h 105"/>
                  <a:gd name="T10" fmla="*/ 0 w 81"/>
                  <a:gd name="T11" fmla="*/ 0 h 105"/>
                  <a:gd name="T12" fmla="*/ 0 w 81"/>
                  <a:gd name="T13" fmla="*/ 0 h 105"/>
                  <a:gd name="T14" fmla="*/ 0 w 81"/>
                  <a:gd name="T15" fmla="*/ 0 h 105"/>
                  <a:gd name="T16" fmla="*/ 0 w 81"/>
                  <a:gd name="T17" fmla="*/ 0 h 105"/>
                  <a:gd name="T18" fmla="*/ 0 w 81"/>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105"/>
                  <a:gd name="T32" fmla="*/ 81 w 81"/>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105">
                    <a:moveTo>
                      <a:pt x="63" y="14"/>
                    </a:moveTo>
                    <a:lnTo>
                      <a:pt x="18" y="34"/>
                    </a:lnTo>
                    <a:lnTo>
                      <a:pt x="0" y="78"/>
                    </a:lnTo>
                    <a:lnTo>
                      <a:pt x="63" y="105"/>
                    </a:lnTo>
                    <a:lnTo>
                      <a:pt x="81" y="60"/>
                    </a:lnTo>
                    <a:lnTo>
                      <a:pt x="35" y="79"/>
                    </a:lnTo>
                    <a:lnTo>
                      <a:pt x="63" y="14"/>
                    </a:lnTo>
                    <a:lnTo>
                      <a:pt x="31" y="0"/>
                    </a:lnTo>
                    <a:lnTo>
                      <a:pt x="18" y="34"/>
                    </a:lnTo>
                    <a:lnTo>
                      <a:pt x="63" y="1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15" name="Freeform 714"/>
              <p:cNvSpPr>
                <a:spLocks/>
              </p:cNvSpPr>
              <p:nvPr/>
            </p:nvSpPr>
            <p:spPr bwMode="auto">
              <a:xfrm>
                <a:off x="5353" y="26"/>
                <a:ext cx="5" cy="8"/>
              </a:xfrm>
              <a:custGeom>
                <a:avLst/>
                <a:gdLst>
                  <a:gd name="T0" fmla="*/ 0 w 86"/>
                  <a:gd name="T1" fmla="*/ 0 h 86"/>
                  <a:gd name="T2" fmla="*/ 0 w 86"/>
                  <a:gd name="T3" fmla="*/ 0 h 86"/>
                  <a:gd name="T4" fmla="*/ 0 w 86"/>
                  <a:gd name="T5" fmla="*/ 0 h 86"/>
                  <a:gd name="T6" fmla="*/ 0 w 86"/>
                  <a:gd name="T7" fmla="*/ 0 h 86"/>
                  <a:gd name="T8" fmla="*/ 0 w 86"/>
                  <a:gd name="T9" fmla="*/ 0 h 86"/>
                  <a:gd name="T10" fmla="*/ 0 w 86"/>
                  <a:gd name="T11" fmla="*/ 0 h 86"/>
                  <a:gd name="T12" fmla="*/ 0 w 86"/>
                  <a:gd name="T13" fmla="*/ 0 h 86"/>
                  <a:gd name="T14" fmla="*/ 0 w 86"/>
                  <a:gd name="T15" fmla="*/ 0 h 86"/>
                  <a:gd name="T16" fmla="*/ 0 w 86"/>
                  <a:gd name="T17" fmla="*/ 0 h 86"/>
                  <a:gd name="T18" fmla="*/ 0 w 86"/>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6"/>
                  <a:gd name="T32" fmla="*/ 86 w 86"/>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6">
                    <a:moveTo>
                      <a:pt x="86" y="32"/>
                    </a:moveTo>
                    <a:lnTo>
                      <a:pt x="73" y="22"/>
                    </a:lnTo>
                    <a:lnTo>
                      <a:pt x="28" y="0"/>
                    </a:lnTo>
                    <a:lnTo>
                      <a:pt x="0" y="65"/>
                    </a:lnTo>
                    <a:lnTo>
                      <a:pt x="45" y="86"/>
                    </a:lnTo>
                    <a:lnTo>
                      <a:pt x="32" y="75"/>
                    </a:lnTo>
                    <a:lnTo>
                      <a:pt x="86" y="32"/>
                    </a:lnTo>
                    <a:lnTo>
                      <a:pt x="81" y="25"/>
                    </a:lnTo>
                    <a:lnTo>
                      <a:pt x="73" y="22"/>
                    </a:lnTo>
                    <a:lnTo>
                      <a:pt x="86" y="3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16" name="Freeform 715"/>
              <p:cNvSpPr>
                <a:spLocks/>
              </p:cNvSpPr>
              <p:nvPr/>
            </p:nvSpPr>
            <p:spPr bwMode="auto">
              <a:xfrm>
                <a:off x="5355" y="29"/>
                <a:ext cx="4" cy="8"/>
              </a:xfrm>
              <a:custGeom>
                <a:avLst/>
                <a:gdLst>
                  <a:gd name="T0" fmla="*/ 0 w 80"/>
                  <a:gd name="T1" fmla="*/ 0 h 85"/>
                  <a:gd name="T2" fmla="*/ 0 w 80"/>
                  <a:gd name="T3" fmla="*/ 0 h 85"/>
                  <a:gd name="T4" fmla="*/ 0 w 80"/>
                  <a:gd name="T5" fmla="*/ 0 h 85"/>
                  <a:gd name="T6" fmla="*/ 0 w 80"/>
                  <a:gd name="T7" fmla="*/ 0 h 85"/>
                  <a:gd name="T8" fmla="*/ 0 w 80"/>
                  <a:gd name="T9" fmla="*/ 0 h 85"/>
                  <a:gd name="T10" fmla="*/ 0 w 80"/>
                  <a:gd name="T11" fmla="*/ 0 h 85"/>
                  <a:gd name="T12" fmla="*/ 0 w 80"/>
                  <a:gd name="T13" fmla="*/ 0 h 85"/>
                  <a:gd name="T14" fmla="*/ 0 w 80"/>
                  <a:gd name="T15" fmla="*/ 0 h 85"/>
                  <a:gd name="T16" fmla="*/ 0 w 80"/>
                  <a:gd name="T17" fmla="*/ 0 h 85"/>
                  <a:gd name="T18" fmla="*/ 0 w 8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5"/>
                  <a:gd name="T32" fmla="*/ 80 w 8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5">
                    <a:moveTo>
                      <a:pt x="76" y="32"/>
                    </a:moveTo>
                    <a:lnTo>
                      <a:pt x="80" y="37"/>
                    </a:lnTo>
                    <a:lnTo>
                      <a:pt x="54" y="0"/>
                    </a:lnTo>
                    <a:lnTo>
                      <a:pt x="0" y="43"/>
                    </a:lnTo>
                    <a:lnTo>
                      <a:pt x="25" y="79"/>
                    </a:lnTo>
                    <a:lnTo>
                      <a:pt x="31" y="85"/>
                    </a:lnTo>
                    <a:lnTo>
                      <a:pt x="25" y="79"/>
                    </a:lnTo>
                    <a:lnTo>
                      <a:pt x="28" y="83"/>
                    </a:lnTo>
                    <a:lnTo>
                      <a:pt x="31" y="85"/>
                    </a:lnTo>
                    <a:lnTo>
                      <a:pt x="76" y="3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17" name="Freeform 716"/>
              <p:cNvSpPr>
                <a:spLocks/>
              </p:cNvSpPr>
              <p:nvPr/>
            </p:nvSpPr>
            <p:spPr bwMode="auto">
              <a:xfrm>
                <a:off x="5356" y="32"/>
                <a:ext cx="4" cy="8"/>
              </a:xfrm>
              <a:custGeom>
                <a:avLst/>
                <a:gdLst>
                  <a:gd name="T0" fmla="*/ 0 w 71"/>
                  <a:gd name="T1" fmla="*/ 0 h 85"/>
                  <a:gd name="T2" fmla="*/ 0 w 71"/>
                  <a:gd name="T3" fmla="*/ 0 h 85"/>
                  <a:gd name="T4" fmla="*/ 0 w 71"/>
                  <a:gd name="T5" fmla="*/ 0 h 85"/>
                  <a:gd name="T6" fmla="*/ 0 w 71"/>
                  <a:gd name="T7" fmla="*/ 0 h 85"/>
                  <a:gd name="T8" fmla="*/ 0 w 71"/>
                  <a:gd name="T9" fmla="*/ 0 h 85"/>
                  <a:gd name="T10" fmla="*/ 0 w 71"/>
                  <a:gd name="T11" fmla="*/ 0 h 85"/>
                  <a:gd name="T12" fmla="*/ 0 w 71"/>
                  <a:gd name="T13" fmla="*/ 0 h 85"/>
                  <a:gd name="T14" fmla="*/ 0 w 71"/>
                  <a:gd name="T15" fmla="*/ 0 h 85"/>
                  <a:gd name="T16" fmla="*/ 0 w 71"/>
                  <a:gd name="T17" fmla="*/ 0 h 85"/>
                  <a:gd name="T18" fmla="*/ 0 w 71"/>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85"/>
                  <a:gd name="T32" fmla="*/ 71 w 71"/>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85">
                    <a:moveTo>
                      <a:pt x="60" y="17"/>
                    </a:moveTo>
                    <a:lnTo>
                      <a:pt x="71" y="24"/>
                    </a:lnTo>
                    <a:lnTo>
                      <a:pt x="45" y="0"/>
                    </a:lnTo>
                    <a:lnTo>
                      <a:pt x="0" y="53"/>
                    </a:lnTo>
                    <a:lnTo>
                      <a:pt x="26" y="77"/>
                    </a:lnTo>
                    <a:lnTo>
                      <a:pt x="37" y="85"/>
                    </a:lnTo>
                    <a:lnTo>
                      <a:pt x="26" y="77"/>
                    </a:lnTo>
                    <a:lnTo>
                      <a:pt x="31" y="82"/>
                    </a:lnTo>
                    <a:lnTo>
                      <a:pt x="37" y="85"/>
                    </a:lnTo>
                    <a:lnTo>
                      <a:pt x="60" y="1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18" name="Freeform 717"/>
              <p:cNvSpPr>
                <a:spLocks/>
              </p:cNvSpPr>
              <p:nvPr/>
            </p:nvSpPr>
            <p:spPr bwMode="auto">
              <a:xfrm>
                <a:off x="5358" y="33"/>
                <a:ext cx="6" cy="9"/>
              </a:xfrm>
              <a:custGeom>
                <a:avLst/>
                <a:gdLst>
                  <a:gd name="T0" fmla="*/ 0 w 103"/>
                  <a:gd name="T1" fmla="*/ 0 h 98"/>
                  <a:gd name="T2" fmla="*/ 0 w 103"/>
                  <a:gd name="T3" fmla="*/ 0 h 98"/>
                  <a:gd name="T4" fmla="*/ 0 w 103"/>
                  <a:gd name="T5" fmla="*/ 0 h 98"/>
                  <a:gd name="T6" fmla="*/ 0 w 103"/>
                  <a:gd name="T7" fmla="*/ 0 h 98"/>
                  <a:gd name="T8" fmla="*/ 0 w 103"/>
                  <a:gd name="T9" fmla="*/ 0 h 98"/>
                  <a:gd name="T10" fmla="*/ 0 w 103"/>
                  <a:gd name="T11" fmla="*/ 0 h 98"/>
                  <a:gd name="T12" fmla="*/ 0 w 103"/>
                  <a:gd name="T13" fmla="*/ 0 h 98"/>
                  <a:gd name="T14" fmla="*/ 0 w 103"/>
                  <a:gd name="T15" fmla="*/ 0 h 98"/>
                  <a:gd name="T16" fmla="*/ 0 w 103"/>
                  <a:gd name="T17" fmla="*/ 0 h 98"/>
                  <a:gd name="T18" fmla="*/ 0 w 103"/>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98"/>
                  <a:gd name="T32" fmla="*/ 103 w 103"/>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98">
                    <a:moveTo>
                      <a:pt x="94" y="27"/>
                    </a:moveTo>
                    <a:lnTo>
                      <a:pt x="103" y="29"/>
                    </a:lnTo>
                    <a:lnTo>
                      <a:pt x="23" y="0"/>
                    </a:lnTo>
                    <a:lnTo>
                      <a:pt x="0" y="68"/>
                    </a:lnTo>
                    <a:lnTo>
                      <a:pt x="80" y="95"/>
                    </a:lnTo>
                    <a:lnTo>
                      <a:pt x="88" y="98"/>
                    </a:lnTo>
                    <a:lnTo>
                      <a:pt x="80" y="95"/>
                    </a:lnTo>
                    <a:lnTo>
                      <a:pt x="84" y="98"/>
                    </a:lnTo>
                    <a:lnTo>
                      <a:pt x="88" y="98"/>
                    </a:lnTo>
                    <a:lnTo>
                      <a:pt x="94" y="2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19" name="Freeform 718"/>
              <p:cNvSpPr>
                <a:spLocks/>
              </p:cNvSpPr>
              <p:nvPr/>
            </p:nvSpPr>
            <p:spPr bwMode="auto">
              <a:xfrm>
                <a:off x="5363" y="36"/>
                <a:ext cx="6" cy="7"/>
              </a:xfrm>
              <a:custGeom>
                <a:avLst/>
                <a:gdLst>
                  <a:gd name="T0" fmla="*/ 0 w 108"/>
                  <a:gd name="T1" fmla="*/ 0 h 79"/>
                  <a:gd name="T2" fmla="*/ 0 w 108"/>
                  <a:gd name="T3" fmla="*/ 0 h 79"/>
                  <a:gd name="T4" fmla="*/ 0 w 108"/>
                  <a:gd name="T5" fmla="*/ 0 h 79"/>
                  <a:gd name="T6" fmla="*/ 0 w 108"/>
                  <a:gd name="T7" fmla="*/ 0 h 79"/>
                  <a:gd name="T8" fmla="*/ 0 w 108"/>
                  <a:gd name="T9" fmla="*/ 0 h 79"/>
                  <a:gd name="T10" fmla="*/ 0 w 108"/>
                  <a:gd name="T11" fmla="*/ 0 h 79"/>
                  <a:gd name="T12" fmla="*/ 0 w 108"/>
                  <a:gd name="T13" fmla="*/ 0 h 79"/>
                  <a:gd name="T14" fmla="*/ 0 w 108"/>
                  <a:gd name="T15" fmla="*/ 0 h 79"/>
                  <a:gd name="T16" fmla="*/ 0 w 108"/>
                  <a:gd name="T17" fmla="*/ 0 h 79"/>
                  <a:gd name="T18" fmla="*/ 0 w 108"/>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79"/>
                  <a:gd name="T32" fmla="*/ 108 w 10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79">
                    <a:moveTo>
                      <a:pt x="93" y="9"/>
                    </a:moveTo>
                    <a:lnTo>
                      <a:pt x="103" y="8"/>
                    </a:lnTo>
                    <a:lnTo>
                      <a:pt x="6" y="0"/>
                    </a:lnTo>
                    <a:lnTo>
                      <a:pt x="0" y="71"/>
                    </a:lnTo>
                    <a:lnTo>
                      <a:pt x="98" y="79"/>
                    </a:lnTo>
                    <a:lnTo>
                      <a:pt x="108" y="78"/>
                    </a:lnTo>
                    <a:lnTo>
                      <a:pt x="98" y="79"/>
                    </a:lnTo>
                    <a:lnTo>
                      <a:pt x="103" y="79"/>
                    </a:lnTo>
                    <a:lnTo>
                      <a:pt x="108" y="78"/>
                    </a:lnTo>
                    <a:lnTo>
                      <a:pt x="93" y="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20" name="Freeform 719"/>
              <p:cNvSpPr>
                <a:spLocks/>
              </p:cNvSpPr>
              <p:nvPr/>
            </p:nvSpPr>
            <p:spPr bwMode="auto">
              <a:xfrm>
                <a:off x="5368" y="35"/>
                <a:ext cx="7" cy="8"/>
              </a:xfrm>
              <a:custGeom>
                <a:avLst/>
                <a:gdLst>
                  <a:gd name="T0" fmla="*/ 0 w 113"/>
                  <a:gd name="T1" fmla="*/ 0 h 85"/>
                  <a:gd name="T2" fmla="*/ 0 w 113"/>
                  <a:gd name="T3" fmla="*/ 0 h 85"/>
                  <a:gd name="T4" fmla="*/ 0 w 113"/>
                  <a:gd name="T5" fmla="*/ 0 h 85"/>
                  <a:gd name="T6" fmla="*/ 0 w 113"/>
                  <a:gd name="T7" fmla="*/ 0 h 85"/>
                  <a:gd name="T8" fmla="*/ 0 w 113"/>
                  <a:gd name="T9" fmla="*/ 0 h 85"/>
                  <a:gd name="T10" fmla="*/ 0 w 113"/>
                  <a:gd name="T11" fmla="*/ 0 h 85"/>
                  <a:gd name="T12" fmla="*/ 0 w 113"/>
                  <a:gd name="T13" fmla="*/ 0 h 85"/>
                  <a:gd name="T14" fmla="*/ 0 w 113"/>
                  <a:gd name="T15" fmla="*/ 0 h 85"/>
                  <a:gd name="T16" fmla="*/ 0 w 113"/>
                  <a:gd name="T17" fmla="*/ 0 h 85"/>
                  <a:gd name="T18" fmla="*/ 0 w 11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85"/>
                  <a:gd name="T32" fmla="*/ 113 w 11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85">
                    <a:moveTo>
                      <a:pt x="44" y="34"/>
                    </a:moveTo>
                    <a:lnTo>
                      <a:pt x="71" y="0"/>
                    </a:lnTo>
                    <a:lnTo>
                      <a:pt x="0" y="16"/>
                    </a:lnTo>
                    <a:lnTo>
                      <a:pt x="15" y="85"/>
                    </a:lnTo>
                    <a:lnTo>
                      <a:pt x="86" y="69"/>
                    </a:lnTo>
                    <a:lnTo>
                      <a:pt x="113" y="34"/>
                    </a:lnTo>
                    <a:lnTo>
                      <a:pt x="86" y="69"/>
                    </a:lnTo>
                    <a:lnTo>
                      <a:pt x="113" y="63"/>
                    </a:lnTo>
                    <a:lnTo>
                      <a:pt x="113" y="34"/>
                    </a:lnTo>
                    <a:lnTo>
                      <a:pt x="44"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21" name="Freeform 720"/>
              <p:cNvSpPr>
                <a:spLocks/>
              </p:cNvSpPr>
              <p:nvPr/>
            </p:nvSpPr>
            <p:spPr bwMode="auto">
              <a:xfrm>
                <a:off x="5371" y="32"/>
                <a:ext cx="4" cy="6"/>
              </a:xfrm>
              <a:custGeom>
                <a:avLst/>
                <a:gdLst>
                  <a:gd name="T0" fmla="*/ 0 w 69"/>
                  <a:gd name="T1" fmla="*/ 0 h 72"/>
                  <a:gd name="T2" fmla="*/ 0 w 69"/>
                  <a:gd name="T3" fmla="*/ 0 h 72"/>
                  <a:gd name="T4" fmla="*/ 0 w 69"/>
                  <a:gd name="T5" fmla="*/ 0 h 72"/>
                  <a:gd name="T6" fmla="*/ 0 w 69"/>
                  <a:gd name="T7" fmla="*/ 0 h 72"/>
                  <a:gd name="T8" fmla="*/ 0 w 69"/>
                  <a:gd name="T9" fmla="*/ 0 h 72"/>
                  <a:gd name="T10" fmla="*/ 0 w 69"/>
                  <a:gd name="T11" fmla="*/ 0 h 72"/>
                  <a:gd name="T12" fmla="*/ 0 w 69"/>
                  <a:gd name="T13" fmla="*/ 0 h 72"/>
                  <a:gd name="T14" fmla="*/ 0 w 69"/>
                  <a:gd name="T15" fmla="*/ 0 h 72"/>
                  <a:gd name="T16" fmla="*/ 0 w 69"/>
                  <a:gd name="T17" fmla="*/ 0 h 72"/>
                  <a:gd name="T18" fmla="*/ 0 w 69"/>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72"/>
                  <a:gd name="T32" fmla="*/ 69 w 69"/>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72">
                    <a:moveTo>
                      <a:pt x="28" y="0"/>
                    </a:moveTo>
                    <a:lnTo>
                      <a:pt x="0" y="36"/>
                    </a:lnTo>
                    <a:lnTo>
                      <a:pt x="0" y="72"/>
                    </a:lnTo>
                    <a:lnTo>
                      <a:pt x="69" y="72"/>
                    </a:lnTo>
                    <a:lnTo>
                      <a:pt x="69" y="36"/>
                    </a:lnTo>
                    <a:lnTo>
                      <a:pt x="41" y="71"/>
                    </a:lnTo>
                    <a:lnTo>
                      <a:pt x="28" y="0"/>
                    </a:lnTo>
                    <a:lnTo>
                      <a:pt x="0" y="7"/>
                    </a:lnTo>
                    <a:lnTo>
                      <a:pt x="0" y="36"/>
                    </a:lnTo>
                    <a:lnTo>
                      <a:pt x="2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22" name="Freeform 721"/>
              <p:cNvSpPr>
                <a:spLocks/>
              </p:cNvSpPr>
              <p:nvPr/>
            </p:nvSpPr>
            <p:spPr bwMode="auto">
              <a:xfrm>
                <a:off x="5372" y="30"/>
                <a:ext cx="6" cy="8"/>
              </a:xfrm>
              <a:custGeom>
                <a:avLst/>
                <a:gdLst>
                  <a:gd name="T0" fmla="*/ 0 w 92"/>
                  <a:gd name="T1" fmla="*/ 0 h 88"/>
                  <a:gd name="T2" fmla="*/ 0 w 92"/>
                  <a:gd name="T3" fmla="*/ 0 h 88"/>
                  <a:gd name="T4" fmla="*/ 0 w 92"/>
                  <a:gd name="T5" fmla="*/ 0 h 88"/>
                  <a:gd name="T6" fmla="*/ 0 w 92"/>
                  <a:gd name="T7" fmla="*/ 0 h 88"/>
                  <a:gd name="T8" fmla="*/ 0 w 92"/>
                  <a:gd name="T9" fmla="*/ 0 h 88"/>
                  <a:gd name="T10" fmla="*/ 0 w 92"/>
                  <a:gd name="T11" fmla="*/ 0 h 88"/>
                  <a:gd name="T12" fmla="*/ 0 w 92"/>
                  <a:gd name="T13" fmla="*/ 0 h 88"/>
                  <a:gd name="T14" fmla="*/ 0 w 92"/>
                  <a:gd name="T15" fmla="*/ 0 h 88"/>
                  <a:gd name="T16" fmla="*/ 0 w 92"/>
                  <a:gd name="T17" fmla="*/ 0 h 88"/>
                  <a:gd name="T18" fmla="*/ 0 w 92"/>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88"/>
                  <a:gd name="T32" fmla="*/ 92 w 92"/>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88">
                    <a:moveTo>
                      <a:pt x="84" y="0"/>
                    </a:moveTo>
                    <a:lnTo>
                      <a:pt x="79" y="1"/>
                    </a:lnTo>
                    <a:lnTo>
                      <a:pt x="0" y="17"/>
                    </a:lnTo>
                    <a:lnTo>
                      <a:pt x="13" y="88"/>
                    </a:lnTo>
                    <a:lnTo>
                      <a:pt x="92" y="71"/>
                    </a:lnTo>
                    <a:lnTo>
                      <a:pt x="87" y="72"/>
                    </a:lnTo>
                    <a:lnTo>
                      <a:pt x="84" y="0"/>
                    </a:lnTo>
                    <a:lnTo>
                      <a:pt x="82" y="1"/>
                    </a:lnTo>
                    <a:lnTo>
                      <a:pt x="79" y="1"/>
                    </a:lnTo>
                    <a:lnTo>
                      <a:pt x="84"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23" name="Freeform 722"/>
              <p:cNvSpPr>
                <a:spLocks/>
              </p:cNvSpPr>
              <p:nvPr/>
            </p:nvSpPr>
            <p:spPr bwMode="auto">
              <a:xfrm>
                <a:off x="5377" y="30"/>
                <a:ext cx="4" cy="7"/>
              </a:xfrm>
              <a:custGeom>
                <a:avLst/>
                <a:gdLst>
                  <a:gd name="T0" fmla="*/ 0 w 75"/>
                  <a:gd name="T1" fmla="*/ 0 h 76"/>
                  <a:gd name="T2" fmla="*/ 0 w 75"/>
                  <a:gd name="T3" fmla="*/ 0 h 76"/>
                  <a:gd name="T4" fmla="*/ 0 w 75"/>
                  <a:gd name="T5" fmla="*/ 0 h 76"/>
                  <a:gd name="T6" fmla="*/ 0 w 75"/>
                  <a:gd name="T7" fmla="*/ 0 h 76"/>
                  <a:gd name="T8" fmla="*/ 0 w 75"/>
                  <a:gd name="T9" fmla="*/ 0 h 76"/>
                  <a:gd name="T10" fmla="*/ 0 w 75"/>
                  <a:gd name="T11" fmla="*/ 0 h 76"/>
                  <a:gd name="T12" fmla="*/ 0 w 75"/>
                  <a:gd name="T13" fmla="*/ 0 h 76"/>
                  <a:gd name="T14" fmla="*/ 0 w 75"/>
                  <a:gd name="T15" fmla="*/ 0 h 76"/>
                  <a:gd name="T16" fmla="*/ 0 w 75"/>
                  <a:gd name="T17" fmla="*/ 0 h 76"/>
                  <a:gd name="T18" fmla="*/ 0 w 75"/>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6"/>
                  <a:gd name="T32" fmla="*/ 75 w 75"/>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6">
                    <a:moveTo>
                      <a:pt x="70" y="1"/>
                    </a:moveTo>
                    <a:lnTo>
                      <a:pt x="71" y="0"/>
                    </a:lnTo>
                    <a:lnTo>
                      <a:pt x="0" y="4"/>
                    </a:lnTo>
                    <a:lnTo>
                      <a:pt x="3" y="76"/>
                    </a:lnTo>
                    <a:lnTo>
                      <a:pt x="75" y="71"/>
                    </a:lnTo>
                    <a:lnTo>
                      <a:pt x="70"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24" name="Freeform 723"/>
              <p:cNvSpPr>
                <a:spLocks/>
              </p:cNvSpPr>
              <p:nvPr/>
            </p:nvSpPr>
            <p:spPr bwMode="auto">
              <a:xfrm>
                <a:off x="5381" y="29"/>
                <a:ext cx="9" cy="7"/>
              </a:xfrm>
              <a:custGeom>
                <a:avLst/>
                <a:gdLst>
                  <a:gd name="T0" fmla="*/ 0 w 166"/>
                  <a:gd name="T1" fmla="*/ 0 h 79"/>
                  <a:gd name="T2" fmla="*/ 0 w 166"/>
                  <a:gd name="T3" fmla="*/ 0 h 79"/>
                  <a:gd name="T4" fmla="*/ 0 w 166"/>
                  <a:gd name="T5" fmla="*/ 0 h 79"/>
                  <a:gd name="T6" fmla="*/ 0 w 166"/>
                  <a:gd name="T7" fmla="*/ 0 h 79"/>
                  <a:gd name="T8" fmla="*/ 0 w 166"/>
                  <a:gd name="T9" fmla="*/ 0 h 79"/>
                  <a:gd name="T10" fmla="*/ 0 w 166"/>
                  <a:gd name="T11" fmla="*/ 0 h 79"/>
                  <a:gd name="T12" fmla="*/ 0 w 166"/>
                  <a:gd name="T13" fmla="*/ 0 h 79"/>
                  <a:gd name="T14" fmla="*/ 0 w 166"/>
                  <a:gd name="T15" fmla="*/ 0 h 79"/>
                  <a:gd name="T16" fmla="*/ 0 w 166"/>
                  <a:gd name="T17" fmla="*/ 0 h 79"/>
                  <a:gd name="T18" fmla="*/ 0 w 166"/>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6"/>
                  <a:gd name="T31" fmla="*/ 0 h 79"/>
                  <a:gd name="T32" fmla="*/ 166 w 166"/>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 h="79">
                    <a:moveTo>
                      <a:pt x="85" y="49"/>
                    </a:moveTo>
                    <a:lnTo>
                      <a:pt x="115" y="0"/>
                    </a:lnTo>
                    <a:lnTo>
                      <a:pt x="0" y="9"/>
                    </a:lnTo>
                    <a:lnTo>
                      <a:pt x="5" y="79"/>
                    </a:lnTo>
                    <a:lnTo>
                      <a:pt x="120" y="71"/>
                    </a:lnTo>
                    <a:lnTo>
                      <a:pt x="150" y="24"/>
                    </a:lnTo>
                    <a:lnTo>
                      <a:pt x="120" y="71"/>
                    </a:lnTo>
                    <a:lnTo>
                      <a:pt x="166" y="68"/>
                    </a:lnTo>
                    <a:lnTo>
                      <a:pt x="150" y="24"/>
                    </a:lnTo>
                    <a:lnTo>
                      <a:pt x="85" y="4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25" name="Freeform 724"/>
              <p:cNvSpPr>
                <a:spLocks/>
              </p:cNvSpPr>
              <p:nvPr/>
            </p:nvSpPr>
            <p:spPr bwMode="auto">
              <a:xfrm>
                <a:off x="5384" y="27"/>
                <a:ext cx="5" cy="7"/>
              </a:xfrm>
              <a:custGeom>
                <a:avLst/>
                <a:gdLst>
                  <a:gd name="T0" fmla="*/ 0 w 92"/>
                  <a:gd name="T1" fmla="*/ 0 h 77"/>
                  <a:gd name="T2" fmla="*/ 0 w 92"/>
                  <a:gd name="T3" fmla="*/ 0 h 77"/>
                  <a:gd name="T4" fmla="*/ 0 w 92"/>
                  <a:gd name="T5" fmla="*/ 0 h 77"/>
                  <a:gd name="T6" fmla="*/ 0 w 92"/>
                  <a:gd name="T7" fmla="*/ 0 h 77"/>
                  <a:gd name="T8" fmla="*/ 0 w 92"/>
                  <a:gd name="T9" fmla="*/ 0 h 77"/>
                  <a:gd name="T10" fmla="*/ 0 w 92"/>
                  <a:gd name="T11" fmla="*/ 0 h 77"/>
                  <a:gd name="T12" fmla="*/ 0 w 92"/>
                  <a:gd name="T13" fmla="*/ 0 h 77"/>
                  <a:gd name="T14" fmla="*/ 0 w 92"/>
                  <a:gd name="T15" fmla="*/ 0 h 77"/>
                  <a:gd name="T16" fmla="*/ 0 w 92"/>
                  <a:gd name="T17" fmla="*/ 0 h 77"/>
                  <a:gd name="T18" fmla="*/ 0 w 92"/>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77"/>
                  <a:gd name="T32" fmla="*/ 92 w 92"/>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77">
                    <a:moveTo>
                      <a:pt x="53" y="4"/>
                    </a:moveTo>
                    <a:lnTo>
                      <a:pt x="18" y="52"/>
                    </a:lnTo>
                    <a:lnTo>
                      <a:pt x="27" y="77"/>
                    </a:lnTo>
                    <a:lnTo>
                      <a:pt x="92" y="52"/>
                    </a:lnTo>
                    <a:lnTo>
                      <a:pt x="83" y="27"/>
                    </a:lnTo>
                    <a:lnTo>
                      <a:pt x="47" y="74"/>
                    </a:lnTo>
                    <a:lnTo>
                      <a:pt x="53" y="4"/>
                    </a:lnTo>
                    <a:lnTo>
                      <a:pt x="0" y="0"/>
                    </a:lnTo>
                    <a:lnTo>
                      <a:pt x="18" y="52"/>
                    </a:lnTo>
                    <a:lnTo>
                      <a:pt x="53"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26" name="Freeform 725"/>
              <p:cNvSpPr>
                <a:spLocks/>
              </p:cNvSpPr>
              <p:nvPr/>
            </p:nvSpPr>
            <p:spPr bwMode="auto">
              <a:xfrm>
                <a:off x="5387" y="27"/>
                <a:ext cx="6" cy="7"/>
              </a:xfrm>
              <a:custGeom>
                <a:avLst/>
                <a:gdLst>
                  <a:gd name="T0" fmla="*/ 0 w 116"/>
                  <a:gd name="T1" fmla="*/ 0 h 79"/>
                  <a:gd name="T2" fmla="*/ 0 w 116"/>
                  <a:gd name="T3" fmla="*/ 0 h 79"/>
                  <a:gd name="T4" fmla="*/ 0 w 116"/>
                  <a:gd name="T5" fmla="*/ 0 h 79"/>
                  <a:gd name="T6" fmla="*/ 0 w 116"/>
                  <a:gd name="T7" fmla="*/ 0 h 79"/>
                  <a:gd name="T8" fmla="*/ 0 w 116"/>
                  <a:gd name="T9" fmla="*/ 0 h 79"/>
                  <a:gd name="T10" fmla="*/ 0 w 116"/>
                  <a:gd name="T11" fmla="*/ 0 h 79"/>
                  <a:gd name="T12" fmla="*/ 0 w 116"/>
                  <a:gd name="T13" fmla="*/ 0 h 79"/>
                  <a:gd name="T14" fmla="*/ 0 w 116"/>
                  <a:gd name="T15" fmla="*/ 0 h 79"/>
                  <a:gd name="T16" fmla="*/ 0 w 116"/>
                  <a:gd name="T17" fmla="*/ 0 h 79"/>
                  <a:gd name="T18" fmla="*/ 0 w 116"/>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79"/>
                  <a:gd name="T32" fmla="*/ 116 w 116"/>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79">
                    <a:moveTo>
                      <a:pt x="116" y="8"/>
                    </a:moveTo>
                    <a:lnTo>
                      <a:pt x="112" y="8"/>
                    </a:lnTo>
                    <a:lnTo>
                      <a:pt x="6" y="0"/>
                    </a:lnTo>
                    <a:lnTo>
                      <a:pt x="0" y="70"/>
                    </a:lnTo>
                    <a:lnTo>
                      <a:pt x="107" y="79"/>
                    </a:lnTo>
                    <a:lnTo>
                      <a:pt x="103" y="79"/>
                    </a:lnTo>
                    <a:lnTo>
                      <a:pt x="116" y="8"/>
                    </a:lnTo>
                    <a:lnTo>
                      <a:pt x="113" y="8"/>
                    </a:lnTo>
                    <a:lnTo>
                      <a:pt x="112" y="8"/>
                    </a:lnTo>
                    <a:lnTo>
                      <a:pt x="116" y="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27" name="Freeform 726"/>
              <p:cNvSpPr>
                <a:spLocks/>
              </p:cNvSpPr>
              <p:nvPr/>
            </p:nvSpPr>
            <p:spPr bwMode="auto">
              <a:xfrm>
                <a:off x="5393" y="28"/>
                <a:ext cx="6" cy="8"/>
              </a:xfrm>
              <a:custGeom>
                <a:avLst/>
                <a:gdLst>
                  <a:gd name="T0" fmla="*/ 0 w 122"/>
                  <a:gd name="T1" fmla="*/ 0 h 87"/>
                  <a:gd name="T2" fmla="*/ 0 w 122"/>
                  <a:gd name="T3" fmla="*/ 0 h 87"/>
                  <a:gd name="T4" fmla="*/ 0 w 122"/>
                  <a:gd name="T5" fmla="*/ 0 h 87"/>
                  <a:gd name="T6" fmla="*/ 0 w 122"/>
                  <a:gd name="T7" fmla="*/ 0 h 87"/>
                  <a:gd name="T8" fmla="*/ 0 w 122"/>
                  <a:gd name="T9" fmla="*/ 0 h 87"/>
                  <a:gd name="T10" fmla="*/ 0 w 122"/>
                  <a:gd name="T11" fmla="*/ 0 h 87"/>
                  <a:gd name="T12" fmla="*/ 0 w 122"/>
                  <a:gd name="T13" fmla="*/ 0 h 87"/>
                  <a:gd name="T14" fmla="*/ 0 w 122"/>
                  <a:gd name="T15" fmla="*/ 0 h 87"/>
                  <a:gd name="T16" fmla="*/ 0 w 122"/>
                  <a:gd name="T17" fmla="*/ 0 h 87"/>
                  <a:gd name="T18" fmla="*/ 0 w 122"/>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87"/>
                  <a:gd name="T32" fmla="*/ 122 w 122"/>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87">
                    <a:moveTo>
                      <a:pt x="122" y="30"/>
                    </a:moveTo>
                    <a:lnTo>
                      <a:pt x="101" y="16"/>
                    </a:lnTo>
                    <a:lnTo>
                      <a:pt x="13" y="0"/>
                    </a:lnTo>
                    <a:lnTo>
                      <a:pt x="0" y="71"/>
                    </a:lnTo>
                    <a:lnTo>
                      <a:pt x="89" y="87"/>
                    </a:lnTo>
                    <a:lnTo>
                      <a:pt x="67" y="73"/>
                    </a:lnTo>
                    <a:lnTo>
                      <a:pt x="122" y="30"/>
                    </a:lnTo>
                    <a:lnTo>
                      <a:pt x="114" y="20"/>
                    </a:lnTo>
                    <a:lnTo>
                      <a:pt x="101" y="16"/>
                    </a:lnTo>
                    <a:lnTo>
                      <a:pt x="122" y="3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28" name="Freeform 727"/>
              <p:cNvSpPr>
                <a:spLocks/>
              </p:cNvSpPr>
              <p:nvPr/>
            </p:nvSpPr>
            <p:spPr bwMode="auto">
              <a:xfrm>
                <a:off x="5396" y="30"/>
                <a:ext cx="4" cy="8"/>
              </a:xfrm>
              <a:custGeom>
                <a:avLst/>
                <a:gdLst>
                  <a:gd name="T0" fmla="*/ 0 w 73"/>
                  <a:gd name="T1" fmla="*/ 0 h 84"/>
                  <a:gd name="T2" fmla="*/ 0 w 73"/>
                  <a:gd name="T3" fmla="*/ 0 h 84"/>
                  <a:gd name="T4" fmla="*/ 0 w 73"/>
                  <a:gd name="T5" fmla="*/ 0 h 84"/>
                  <a:gd name="T6" fmla="*/ 0 w 73"/>
                  <a:gd name="T7" fmla="*/ 0 h 84"/>
                  <a:gd name="T8" fmla="*/ 0 w 73"/>
                  <a:gd name="T9" fmla="*/ 0 h 84"/>
                  <a:gd name="T10" fmla="*/ 0 w 73"/>
                  <a:gd name="T11" fmla="*/ 0 h 84"/>
                  <a:gd name="T12" fmla="*/ 0 w 73"/>
                  <a:gd name="T13" fmla="*/ 0 h 84"/>
                  <a:gd name="T14" fmla="*/ 0 w 73"/>
                  <a:gd name="T15" fmla="*/ 0 h 84"/>
                  <a:gd name="T16" fmla="*/ 0 w 73"/>
                  <a:gd name="T17" fmla="*/ 0 h 84"/>
                  <a:gd name="T18" fmla="*/ 0 w 73"/>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4"/>
                  <a:gd name="T32" fmla="*/ 73 w 73"/>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4">
                    <a:moveTo>
                      <a:pt x="43" y="11"/>
                    </a:moveTo>
                    <a:lnTo>
                      <a:pt x="73" y="25"/>
                    </a:lnTo>
                    <a:lnTo>
                      <a:pt x="55" y="0"/>
                    </a:lnTo>
                    <a:lnTo>
                      <a:pt x="0" y="43"/>
                    </a:lnTo>
                    <a:lnTo>
                      <a:pt x="18" y="68"/>
                    </a:lnTo>
                    <a:lnTo>
                      <a:pt x="48" y="82"/>
                    </a:lnTo>
                    <a:lnTo>
                      <a:pt x="18" y="68"/>
                    </a:lnTo>
                    <a:lnTo>
                      <a:pt x="30" y="84"/>
                    </a:lnTo>
                    <a:lnTo>
                      <a:pt x="48" y="82"/>
                    </a:lnTo>
                    <a:lnTo>
                      <a:pt x="43" y="1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29" name="Freeform 728"/>
              <p:cNvSpPr>
                <a:spLocks/>
              </p:cNvSpPr>
              <p:nvPr/>
            </p:nvSpPr>
            <p:spPr bwMode="auto">
              <a:xfrm>
                <a:off x="5399" y="31"/>
                <a:ext cx="6" cy="7"/>
              </a:xfrm>
              <a:custGeom>
                <a:avLst/>
                <a:gdLst>
                  <a:gd name="T0" fmla="*/ 0 w 111"/>
                  <a:gd name="T1" fmla="*/ 0 h 80"/>
                  <a:gd name="T2" fmla="*/ 0 w 111"/>
                  <a:gd name="T3" fmla="*/ 0 h 80"/>
                  <a:gd name="T4" fmla="*/ 0 w 111"/>
                  <a:gd name="T5" fmla="*/ 0 h 80"/>
                  <a:gd name="T6" fmla="*/ 0 w 111"/>
                  <a:gd name="T7" fmla="*/ 0 h 80"/>
                  <a:gd name="T8" fmla="*/ 0 w 111"/>
                  <a:gd name="T9" fmla="*/ 0 h 80"/>
                  <a:gd name="T10" fmla="*/ 0 w 111"/>
                  <a:gd name="T11" fmla="*/ 0 h 80"/>
                  <a:gd name="T12" fmla="*/ 0 w 111"/>
                  <a:gd name="T13" fmla="*/ 0 h 80"/>
                  <a:gd name="T14" fmla="*/ 0 w 111"/>
                  <a:gd name="T15" fmla="*/ 0 h 80"/>
                  <a:gd name="T16" fmla="*/ 0 w 111"/>
                  <a:gd name="T17" fmla="*/ 0 h 80"/>
                  <a:gd name="T18" fmla="*/ 0 w 111"/>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80"/>
                  <a:gd name="T32" fmla="*/ 111 w 111"/>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80">
                    <a:moveTo>
                      <a:pt x="109" y="0"/>
                    </a:moveTo>
                    <a:lnTo>
                      <a:pt x="106" y="0"/>
                    </a:lnTo>
                    <a:lnTo>
                      <a:pt x="0" y="9"/>
                    </a:lnTo>
                    <a:lnTo>
                      <a:pt x="5" y="80"/>
                    </a:lnTo>
                    <a:lnTo>
                      <a:pt x="111" y="72"/>
                    </a:lnTo>
                    <a:lnTo>
                      <a:pt x="109" y="72"/>
                    </a:lnTo>
                    <a:lnTo>
                      <a:pt x="109" y="0"/>
                    </a:lnTo>
                    <a:lnTo>
                      <a:pt x="107" y="0"/>
                    </a:lnTo>
                    <a:lnTo>
                      <a:pt x="106" y="0"/>
                    </a:lnTo>
                    <a:lnTo>
                      <a:pt x="10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30" name="Freeform 729"/>
              <p:cNvSpPr>
                <a:spLocks/>
              </p:cNvSpPr>
              <p:nvPr/>
            </p:nvSpPr>
            <p:spPr bwMode="auto">
              <a:xfrm>
                <a:off x="5405" y="31"/>
                <a:ext cx="9" cy="6"/>
              </a:xfrm>
              <a:custGeom>
                <a:avLst/>
                <a:gdLst>
                  <a:gd name="T0" fmla="*/ 0 w 165"/>
                  <a:gd name="T1" fmla="*/ 0 h 72"/>
                  <a:gd name="T2" fmla="*/ 0 w 165"/>
                  <a:gd name="T3" fmla="*/ 0 h 72"/>
                  <a:gd name="T4" fmla="*/ 0 w 165"/>
                  <a:gd name="T5" fmla="*/ 0 h 72"/>
                  <a:gd name="T6" fmla="*/ 0 w 165"/>
                  <a:gd name="T7" fmla="*/ 0 h 72"/>
                  <a:gd name="T8" fmla="*/ 0 w 165"/>
                  <a:gd name="T9" fmla="*/ 0 h 72"/>
                  <a:gd name="T10" fmla="*/ 0 w 165"/>
                  <a:gd name="T11" fmla="*/ 0 h 72"/>
                  <a:gd name="T12" fmla="*/ 0 w 165"/>
                  <a:gd name="T13" fmla="*/ 0 h 72"/>
                  <a:gd name="T14" fmla="*/ 0 w 165"/>
                  <a:gd name="T15" fmla="*/ 0 h 72"/>
                  <a:gd name="T16" fmla="*/ 0 w 165"/>
                  <a:gd name="T17" fmla="*/ 0 h 72"/>
                  <a:gd name="T18" fmla="*/ 0 w 165"/>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72"/>
                  <a:gd name="T32" fmla="*/ 165 w 165"/>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72">
                    <a:moveTo>
                      <a:pt x="100" y="25"/>
                    </a:moveTo>
                    <a:lnTo>
                      <a:pt x="132" y="0"/>
                    </a:lnTo>
                    <a:lnTo>
                      <a:pt x="0" y="0"/>
                    </a:lnTo>
                    <a:lnTo>
                      <a:pt x="0" y="72"/>
                    </a:lnTo>
                    <a:lnTo>
                      <a:pt x="132" y="72"/>
                    </a:lnTo>
                    <a:lnTo>
                      <a:pt x="165" y="46"/>
                    </a:lnTo>
                    <a:lnTo>
                      <a:pt x="132" y="72"/>
                    </a:lnTo>
                    <a:lnTo>
                      <a:pt x="158" y="72"/>
                    </a:lnTo>
                    <a:lnTo>
                      <a:pt x="165" y="46"/>
                    </a:lnTo>
                    <a:lnTo>
                      <a:pt x="100" y="2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31" name="Freeform 730"/>
              <p:cNvSpPr>
                <a:spLocks/>
              </p:cNvSpPr>
              <p:nvPr/>
            </p:nvSpPr>
            <p:spPr bwMode="auto">
              <a:xfrm>
                <a:off x="5410" y="29"/>
                <a:ext cx="4" cy="6"/>
              </a:xfrm>
              <a:custGeom>
                <a:avLst/>
                <a:gdLst>
                  <a:gd name="T0" fmla="*/ 0 w 74"/>
                  <a:gd name="T1" fmla="*/ 0 h 59"/>
                  <a:gd name="T2" fmla="*/ 0 w 74"/>
                  <a:gd name="T3" fmla="*/ 0 h 59"/>
                  <a:gd name="T4" fmla="*/ 0 w 74"/>
                  <a:gd name="T5" fmla="*/ 0 h 59"/>
                  <a:gd name="T6" fmla="*/ 0 w 74"/>
                  <a:gd name="T7" fmla="*/ 0 h 59"/>
                  <a:gd name="T8" fmla="*/ 0 w 74"/>
                  <a:gd name="T9" fmla="*/ 0 h 59"/>
                  <a:gd name="T10" fmla="*/ 0 w 74"/>
                  <a:gd name="T11" fmla="*/ 0 h 59"/>
                  <a:gd name="T12" fmla="*/ 0 w 74"/>
                  <a:gd name="T13" fmla="*/ 0 h 59"/>
                  <a:gd name="T14" fmla="*/ 0 w 74"/>
                  <a:gd name="T15" fmla="*/ 0 h 59"/>
                  <a:gd name="T16" fmla="*/ 0 w 74"/>
                  <a:gd name="T17" fmla="*/ 0 h 59"/>
                  <a:gd name="T18" fmla="*/ 0 w 74"/>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59"/>
                  <a:gd name="T32" fmla="*/ 74 w 74"/>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59">
                    <a:moveTo>
                      <a:pt x="13" y="0"/>
                    </a:moveTo>
                    <a:lnTo>
                      <a:pt x="8" y="10"/>
                    </a:lnTo>
                    <a:lnTo>
                      <a:pt x="0" y="38"/>
                    </a:lnTo>
                    <a:lnTo>
                      <a:pt x="65" y="59"/>
                    </a:lnTo>
                    <a:lnTo>
                      <a:pt x="74" y="32"/>
                    </a:lnTo>
                    <a:lnTo>
                      <a:pt x="69" y="41"/>
                    </a:lnTo>
                    <a:lnTo>
                      <a:pt x="13" y="0"/>
                    </a:lnTo>
                    <a:lnTo>
                      <a:pt x="10" y="4"/>
                    </a:lnTo>
                    <a:lnTo>
                      <a:pt x="8" y="10"/>
                    </a:lnTo>
                    <a:lnTo>
                      <a:pt x="13"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32" name="Freeform 731"/>
              <p:cNvSpPr>
                <a:spLocks/>
              </p:cNvSpPr>
              <p:nvPr/>
            </p:nvSpPr>
            <p:spPr bwMode="auto">
              <a:xfrm>
                <a:off x="5411" y="26"/>
                <a:ext cx="4" cy="7"/>
              </a:xfrm>
              <a:custGeom>
                <a:avLst/>
                <a:gdLst>
                  <a:gd name="T0" fmla="*/ 0 w 74"/>
                  <a:gd name="T1" fmla="*/ 0 h 84"/>
                  <a:gd name="T2" fmla="*/ 0 w 74"/>
                  <a:gd name="T3" fmla="*/ 0 h 84"/>
                  <a:gd name="T4" fmla="*/ 0 w 74"/>
                  <a:gd name="T5" fmla="*/ 0 h 84"/>
                  <a:gd name="T6" fmla="*/ 0 w 74"/>
                  <a:gd name="T7" fmla="*/ 0 h 84"/>
                  <a:gd name="T8" fmla="*/ 0 w 74"/>
                  <a:gd name="T9" fmla="*/ 0 h 84"/>
                  <a:gd name="T10" fmla="*/ 0 w 74"/>
                  <a:gd name="T11" fmla="*/ 0 h 84"/>
                  <a:gd name="T12" fmla="*/ 0 w 74"/>
                  <a:gd name="T13" fmla="*/ 0 h 84"/>
                  <a:gd name="T14" fmla="*/ 0 w 74"/>
                  <a:gd name="T15" fmla="*/ 0 h 84"/>
                  <a:gd name="T16" fmla="*/ 0 w 74"/>
                  <a:gd name="T17" fmla="*/ 0 h 84"/>
                  <a:gd name="T18" fmla="*/ 0 w 74"/>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84"/>
                  <a:gd name="T32" fmla="*/ 74 w 74"/>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84">
                    <a:moveTo>
                      <a:pt x="52" y="4"/>
                    </a:moveTo>
                    <a:lnTo>
                      <a:pt x="18" y="18"/>
                    </a:lnTo>
                    <a:lnTo>
                      <a:pt x="0" y="43"/>
                    </a:lnTo>
                    <a:lnTo>
                      <a:pt x="56" y="84"/>
                    </a:lnTo>
                    <a:lnTo>
                      <a:pt x="74" y="61"/>
                    </a:lnTo>
                    <a:lnTo>
                      <a:pt x="39" y="74"/>
                    </a:lnTo>
                    <a:lnTo>
                      <a:pt x="52" y="4"/>
                    </a:lnTo>
                    <a:lnTo>
                      <a:pt x="31" y="0"/>
                    </a:lnTo>
                    <a:lnTo>
                      <a:pt x="18" y="18"/>
                    </a:lnTo>
                    <a:lnTo>
                      <a:pt x="52"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33" name="Freeform 732"/>
              <p:cNvSpPr>
                <a:spLocks/>
              </p:cNvSpPr>
              <p:nvPr/>
            </p:nvSpPr>
            <p:spPr bwMode="auto">
              <a:xfrm>
                <a:off x="5413" y="26"/>
                <a:ext cx="5" cy="7"/>
              </a:xfrm>
              <a:custGeom>
                <a:avLst/>
                <a:gdLst>
                  <a:gd name="T0" fmla="*/ 0 w 93"/>
                  <a:gd name="T1" fmla="*/ 0 h 82"/>
                  <a:gd name="T2" fmla="*/ 0 w 93"/>
                  <a:gd name="T3" fmla="*/ 0 h 82"/>
                  <a:gd name="T4" fmla="*/ 0 w 93"/>
                  <a:gd name="T5" fmla="*/ 0 h 82"/>
                  <a:gd name="T6" fmla="*/ 0 w 93"/>
                  <a:gd name="T7" fmla="*/ 0 h 82"/>
                  <a:gd name="T8" fmla="*/ 0 w 93"/>
                  <a:gd name="T9" fmla="*/ 0 h 82"/>
                  <a:gd name="T10" fmla="*/ 0 w 93"/>
                  <a:gd name="T11" fmla="*/ 0 h 82"/>
                  <a:gd name="T12" fmla="*/ 0 w 93"/>
                  <a:gd name="T13" fmla="*/ 0 h 82"/>
                  <a:gd name="T14" fmla="*/ 0 w 93"/>
                  <a:gd name="T15" fmla="*/ 0 h 82"/>
                  <a:gd name="T16" fmla="*/ 0 w 93"/>
                  <a:gd name="T17" fmla="*/ 0 h 82"/>
                  <a:gd name="T18" fmla="*/ 0 w 9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82"/>
                  <a:gd name="T32" fmla="*/ 93 w 93"/>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82">
                    <a:moveTo>
                      <a:pt x="93" y="23"/>
                    </a:moveTo>
                    <a:lnTo>
                      <a:pt x="75" y="13"/>
                    </a:lnTo>
                    <a:lnTo>
                      <a:pt x="13" y="0"/>
                    </a:lnTo>
                    <a:lnTo>
                      <a:pt x="0" y="70"/>
                    </a:lnTo>
                    <a:lnTo>
                      <a:pt x="62" y="82"/>
                    </a:lnTo>
                    <a:lnTo>
                      <a:pt x="44" y="73"/>
                    </a:lnTo>
                    <a:lnTo>
                      <a:pt x="93" y="23"/>
                    </a:lnTo>
                    <a:lnTo>
                      <a:pt x="85" y="15"/>
                    </a:lnTo>
                    <a:lnTo>
                      <a:pt x="75" y="13"/>
                    </a:lnTo>
                    <a:lnTo>
                      <a:pt x="93" y="2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34" name="Freeform 733"/>
              <p:cNvSpPr>
                <a:spLocks/>
              </p:cNvSpPr>
              <p:nvPr/>
            </p:nvSpPr>
            <p:spPr bwMode="auto">
              <a:xfrm>
                <a:off x="5416" y="28"/>
                <a:ext cx="5" cy="10"/>
              </a:xfrm>
              <a:custGeom>
                <a:avLst/>
                <a:gdLst>
                  <a:gd name="T0" fmla="*/ 0 w 92"/>
                  <a:gd name="T1" fmla="*/ 0 h 106"/>
                  <a:gd name="T2" fmla="*/ 0 w 92"/>
                  <a:gd name="T3" fmla="*/ 0 h 106"/>
                  <a:gd name="T4" fmla="*/ 0 w 92"/>
                  <a:gd name="T5" fmla="*/ 0 h 106"/>
                  <a:gd name="T6" fmla="*/ 0 w 92"/>
                  <a:gd name="T7" fmla="*/ 0 h 106"/>
                  <a:gd name="T8" fmla="*/ 0 w 92"/>
                  <a:gd name="T9" fmla="*/ 0 h 106"/>
                  <a:gd name="T10" fmla="*/ 0 w 92"/>
                  <a:gd name="T11" fmla="*/ 0 h 106"/>
                  <a:gd name="T12" fmla="*/ 0 w 92"/>
                  <a:gd name="T13" fmla="*/ 0 h 106"/>
                  <a:gd name="T14" fmla="*/ 0 w 92"/>
                  <a:gd name="T15" fmla="*/ 0 h 106"/>
                  <a:gd name="T16" fmla="*/ 0 w 92"/>
                  <a:gd name="T17" fmla="*/ 0 h 106"/>
                  <a:gd name="T18" fmla="*/ 0 w 92"/>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106"/>
                  <a:gd name="T32" fmla="*/ 92 w 92"/>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106">
                    <a:moveTo>
                      <a:pt x="65" y="34"/>
                    </a:moveTo>
                    <a:lnTo>
                      <a:pt x="92" y="44"/>
                    </a:lnTo>
                    <a:lnTo>
                      <a:pt x="49" y="0"/>
                    </a:lnTo>
                    <a:lnTo>
                      <a:pt x="0" y="50"/>
                    </a:lnTo>
                    <a:lnTo>
                      <a:pt x="45" y="95"/>
                    </a:lnTo>
                    <a:lnTo>
                      <a:pt x="73" y="104"/>
                    </a:lnTo>
                    <a:lnTo>
                      <a:pt x="45" y="95"/>
                    </a:lnTo>
                    <a:lnTo>
                      <a:pt x="56" y="106"/>
                    </a:lnTo>
                    <a:lnTo>
                      <a:pt x="73" y="104"/>
                    </a:lnTo>
                    <a:lnTo>
                      <a:pt x="65"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35" name="Freeform 734"/>
              <p:cNvSpPr>
                <a:spLocks/>
              </p:cNvSpPr>
              <p:nvPr/>
            </p:nvSpPr>
            <p:spPr bwMode="auto">
              <a:xfrm>
                <a:off x="5419" y="30"/>
                <a:ext cx="5" cy="7"/>
              </a:xfrm>
              <a:custGeom>
                <a:avLst/>
                <a:gdLst>
                  <a:gd name="T0" fmla="*/ 0 w 78"/>
                  <a:gd name="T1" fmla="*/ 0 h 79"/>
                  <a:gd name="T2" fmla="*/ 0 w 78"/>
                  <a:gd name="T3" fmla="*/ 0 h 79"/>
                  <a:gd name="T4" fmla="*/ 0 w 78"/>
                  <a:gd name="T5" fmla="*/ 0 h 79"/>
                  <a:gd name="T6" fmla="*/ 0 w 78"/>
                  <a:gd name="T7" fmla="*/ 0 h 79"/>
                  <a:gd name="T8" fmla="*/ 0 w 78"/>
                  <a:gd name="T9" fmla="*/ 0 h 79"/>
                  <a:gd name="T10" fmla="*/ 0 w 78"/>
                  <a:gd name="T11" fmla="*/ 0 h 79"/>
                  <a:gd name="T12" fmla="*/ 0 w 78"/>
                  <a:gd name="T13" fmla="*/ 0 h 79"/>
                  <a:gd name="T14" fmla="*/ 0 w 78"/>
                  <a:gd name="T15" fmla="*/ 0 h 79"/>
                  <a:gd name="T16" fmla="*/ 0 w 78"/>
                  <a:gd name="T17" fmla="*/ 0 h 79"/>
                  <a:gd name="T18" fmla="*/ 0 w 78"/>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79"/>
                  <a:gd name="T32" fmla="*/ 78 w 7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79">
                    <a:moveTo>
                      <a:pt x="78" y="1"/>
                    </a:moveTo>
                    <a:lnTo>
                      <a:pt x="71" y="1"/>
                    </a:lnTo>
                    <a:lnTo>
                      <a:pt x="0" y="9"/>
                    </a:lnTo>
                    <a:lnTo>
                      <a:pt x="8" y="79"/>
                    </a:lnTo>
                    <a:lnTo>
                      <a:pt x="78" y="72"/>
                    </a:lnTo>
                    <a:lnTo>
                      <a:pt x="71" y="72"/>
                    </a:lnTo>
                    <a:lnTo>
                      <a:pt x="78" y="1"/>
                    </a:lnTo>
                    <a:lnTo>
                      <a:pt x="74" y="0"/>
                    </a:lnTo>
                    <a:lnTo>
                      <a:pt x="71" y="1"/>
                    </a:lnTo>
                    <a:lnTo>
                      <a:pt x="78"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36" name="Freeform 735"/>
              <p:cNvSpPr>
                <a:spLocks/>
              </p:cNvSpPr>
              <p:nvPr/>
            </p:nvSpPr>
            <p:spPr bwMode="auto">
              <a:xfrm>
                <a:off x="5423" y="30"/>
                <a:ext cx="7" cy="8"/>
              </a:xfrm>
              <a:custGeom>
                <a:avLst/>
                <a:gdLst>
                  <a:gd name="T0" fmla="*/ 0 w 121"/>
                  <a:gd name="T1" fmla="*/ 0 h 83"/>
                  <a:gd name="T2" fmla="*/ 0 w 121"/>
                  <a:gd name="T3" fmla="*/ 0 h 83"/>
                  <a:gd name="T4" fmla="*/ 0 w 121"/>
                  <a:gd name="T5" fmla="*/ 0 h 83"/>
                  <a:gd name="T6" fmla="*/ 0 w 121"/>
                  <a:gd name="T7" fmla="*/ 0 h 83"/>
                  <a:gd name="T8" fmla="*/ 0 w 121"/>
                  <a:gd name="T9" fmla="*/ 0 h 83"/>
                  <a:gd name="T10" fmla="*/ 0 w 121"/>
                  <a:gd name="T11" fmla="*/ 0 h 83"/>
                  <a:gd name="T12" fmla="*/ 0 w 121"/>
                  <a:gd name="T13" fmla="*/ 0 h 83"/>
                  <a:gd name="T14" fmla="*/ 0 w 121"/>
                  <a:gd name="T15" fmla="*/ 0 h 83"/>
                  <a:gd name="T16" fmla="*/ 0 w 121"/>
                  <a:gd name="T17" fmla="*/ 0 h 83"/>
                  <a:gd name="T18" fmla="*/ 0 w 121"/>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83"/>
                  <a:gd name="T32" fmla="*/ 121 w 121"/>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83">
                    <a:moveTo>
                      <a:pt x="115" y="12"/>
                    </a:moveTo>
                    <a:lnTo>
                      <a:pt x="121" y="12"/>
                    </a:lnTo>
                    <a:lnTo>
                      <a:pt x="7" y="0"/>
                    </a:lnTo>
                    <a:lnTo>
                      <a:pt x="0" y="71"/>
                    </a:lnTo>
                    <a:lnTo>
                      <a:pt x="115" y="83"/>
                    </a:lnTo>
                    <a:lnTo>
                      <a:pt x="121" y="83"/>
                    </a:lnTo>
                    <a:lnTo>
                      <a:pt x="115" y="83"/>
                    </a:lnTo>
                    <a:lnTo>
                      <a:pt x="118" y="83"/>
                    </a:lnTo>
                    <a:lnTo>
                      <a:pt x="121" y="83"/>
                    </a:lnTo>
                    <a:lnTo>
                      <a:pt x="115"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37" name="Freeform 736"/>
              <p:cNvSpPr>
                <a:spLocks/>
              </p:cNvSpPr>
              <p:nvPr/>
            </p:nvSpPr>
            <p:spPr bwMode="auto">
              <a:xfrm>
                <a:off x="5430" y="30"/>
                <a:ext cx="7" cy="8"/>
              </a:xfrm>
              <a:custGeom>
                <a:avLst/>
                <a:gdLst>
                  <a:gd name="T0" fmla="*/ 0 w 130"/>
                  <a:gd name="T1" fmla="*/ 0 h 83"/>
                  <a:gd name="T2" fmla="*/ 0 w 130"/>
                  <a:gd name="T3" fmla="*/ 0 h 83"/>
                  <a:gd name="T4" fmla="*/ 0 w 130"/>
                  <a:gd name="T5" fmla="*/ 0 h 83"/>
                  <a:gd name="T6" fmla="*/ 0 w 130"/>
                  <a:gd name="T7" fmla="*/ 0 h 83"/>
                  <a:gd name="T8" fmla="*/ 0 w 130"/>
                  <a:gd name="T9" fmla="*/ 0 h 83"/>
                  <a:gd name="T10" fmla="*/ 0 w 130"/>
                  <a:gd name="T11" fmla="*/ 0 h 83"/>
                  <a:gd name="T12" fmla="*/ 0 60000 65536"/>
                  <a:gd name="T13" fmla="*/ 0 60000 65536"/>
                  <a:gd name="T14" fmla="*/ 0 60000 65536"/>
                  <a:gd name="T15" fmla="*/ 0 60000 65536"/>
                  <a:gd name="T16" fmla="*/ 0 60000 65536"/>
                  <a:gd name="T17" fmla="*/ 0 60000 65536"/>
                  <a:gd name="T18" fmla="*/ 0 w 130"/>
                  <a:gd name="T19" fmla="*/ 0 h 83"/>
                  <a:gd name="T20" fmla="*/ 130 w 130"/>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30" h="83">
                    <a:moveTo>
                      <a:pt x="127" y="36"/>
                    </a:moveTo>
                    <a:lnTo>
                      <a:pt x="123" y="0"/>
                    </a:lnTo>
                    <a:lnTo>
                      <a:pt x="0" y="12"/>
                    </a:lnTo>
                    <a:lnTo>
                      <a:pt x="6" y="83"/>
                    </a:lnTo>
                    <a:lnTo>
                      <a:pt x="130" y="71"/>
                    </a:lnTo>
                    <a:lnTo>
                      <a:pt x="127"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38" name="Freeform 737"/>
              <p:cNvSpPr>
                <a:spLocks/>
              </p:cNvSpPr>
              <p:nvPr/>
            </p:nvSpPr>
            <p:spPr bwMode="auto">
              <a:xfrm>
                <a:off x="5437" y="30"/>
                <a:ext cx="6" cy="7"/>
              </a:xfrm>
              <a:custGeom>
                <a:avLst/>
                <a:gdLst>
                  <a:gd name="T0" fmla="*/ 0 w 115"/>
                  <a:gd name="T1" fmla="*/ 0 h 78"/>
                  <a:gd name="T2" fmla="*/ 0 w 115"/>
                  <a:gd name="T3" fmla="*/ 0 h 78"/>
                  <a:gd name="T4" fmla="*/ 0 w 115"/>
                  <a:gd name="T5" fmla="*/ 0 h 78"/>
                  <a:gd name="T6" fmla="*/ 0 w 115"/>
                  <a:gd name="T7" fmla="*/ 0 h 78"/>
                  <a:gd name="T8" fmla="*/ 0 w 115"/>
                  <a:gd name="T9" fmla="*/ 0 h 78"/>
                  <a:gd name="T10" fmla="*/ 0 w 115"/>
                  <a:gd name="T11" fmla="*/ 0 h 78"/>
                  <a:gd name="T12" fmla="*/ 0 w 115"/>
                  <a:gd name="T13" fmla="*/ 0 h 78"/>
                  <a:gd name="T14" fmla="*/ 0 w 115"/>
                  <a:gd name="T15" fmla="*/ 0 h 78"/>
                  <a:gd name="T16" fmla="*/ 0 w 115"/>
                  <a:gd name="T17" fmla="*/ 0 h 78"/>
                  <a:gd name="T18" fmla="*/ 0 w 115"/>
                  <a:gd name="T19" fmla="*/ 0 h 78"/>
                  <a:gd name="T20" fmla="*/ 0 w 115"/>
                  <a:gd name="T21" fmla="*/ 0 h 78"/>
                  <a:gd name="T22" fmla="*/ 0 w 115"/>
                  <a:gd name="T23" fmla="*/ 0 h 78"/>
                  <a:gd name="T24" fmla="*/ 0 w 115"/>
                  <a:gd name="T25" fmla="*/ 0 h 78"/>
                  <a:gd name="T26" fmla="*/ 0 w 115"/>
                  <a:gd name="T27" fmla="*/ 0 h 78"/>
                  <a:gd name="T28" fmla="*/ 0 w 115"/>
                  <a:gd name="T29" fmla="*/ 0 h 78"/>
                  <a:gd name="T30" fmla="*/ 0 w 115"/>
                  <a:gd name="T31" fmla="*/ 0 h 78"/>
                  <a:gd name="T32" fmla="*/ 0 w 115"/>
                  <a:gd name="T33" fmla="*/ 0 h 78"/>
                  <a:gd name="T34" fmla="*/ 0 w 115"/>
                  <a:gd name="T35" fmla="*/ 0 h 78"/>
                  <a:gd name="T36" fmla="*/ 0 w 115"/>
                  <a:gd name="T37" fmla="*/ 0 h 78"/>
                  <a:gd name="T38" fmla="*/ 0 w 115"/>
                  <a:gd name="T39" fmla="*/ 0 h 78"/>
                  <a:gd name="T40" fmla="*/ 0 w 115"/>
                  <a:gd name="T41" fmla="*/ 0 h 78"/>
                  <a:gd name="T42" fmla="*/ 0 w 115"/>
                  <a:gd name="T43" fmla="*/ 0 h 78"/>
                  <a:gd name="T44" fmla="*/ 0 w 115"/>
                  <a:gd name="T45" fmla="*/ 0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5"/>
                  <a:gd name="T70" fmla="*/ 0 h 78"/>
                  <a:gd name="T71" fmla="*/ 115 w 115"/>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5" h="78">
                    <a:moveTo>
                      <a:pt x="115" y="49"/>
                    </a:moveTo>
                    <a:lnTo>
                      <a:pt x="107" y="37"/>
                    </a:lnTo>
                    <a:lnTo>
                      <a:pt x="99" y="25"/>
                    </a:lnTo>
                    <a:lnTo>
                      <a:pt x="89" y="17"/>
                    </a:lnTo>
                    <a:lnTo>
                      <a:pt x="78" y="12"/>
                    </a:lnTo>
                    <a:lnTo>
                      <a:pt x="61" y="6"/>
                    </a:lnTo>
                    <a:lnTo>
                      <a:pt x="43" y="2"/>
                    </a:lnTo>
                    <a:lnTo>
                      <a:pt x="26" y="1"/>
                    </a:lnTo>
                    <a:lnTo>
                      <a:pt x="14" y="0"/>
                    </a:lnTo>
                    <a:lnTo>
                      <a:pt x="5" y="0"/>
                    </a:lnTo>
                    <a:lnTo>
                      <a:pt x="0" y="0"/>
                    </a:lnTo>
                    <a:lnTo>
                      <a:pt x="4" y="72"/>
                    </a:lnTo>
                    <a:lnTo>
                      <a:pt x="6" y="72"/>
                    </a:lnTo>
                    <a:lnTo>
                      <a:pt x="13" y="72"/>
                    </a:lnTo>
                    <a:lnTo>
                      <a:pt x="22" y="72"/>
                    </a:lnTo>
                    <a:lnTo>
                      <a:pt x="34" y="73"/>
                    </a:lnTo>
                    <a:lnTo>
                      <a:pt x="44" y="75"/>
                    </a:lnTo>
                    <a:lnTo>
                      <a:pt x="52" y="78"/>
                    </a:lnTo>
                    <a:lnTo>
                      <a:pt x="52" y="77"/>
                    </a:lnTo>
                    <a:lnTo>
                      <a:pt x="50" y="75"/>
                    </a:lnTo>
                    <a:lnTo>
                      <a:pt x="48" y="72"/>
                    </a:lnTo>
                    <a:lnTo>
                      <a:pt x="115" y="4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39" name="Freeform 738"/>
              <p:cNvSpPr>
                <a:spLocks/>
              </p:cNvSpPr>
              <p:nvPr/>
            </p:nvSpPr>
            <p:spPr bwMode="auto">
              <a:xfrm>
                <a:off x="5441" y="33"/>
                <a:ext cx="5" cy="6"/>
              </a:xfrm>
              <a:custGeom>
                <a:avLst/>
                <a:gdLst>
                  <a:gd name="T0" fmla="*/ 0 w 92"/>
                  <a:gd name="T1" fmla="*/ 0 h 71"/>
                  <a:gd name="T2" fmla="*/ 0 w 92"/>
                  <a:gd name="T3" fmla="*/ 0 h 71"/>
                  <a:gd name="T4" fmla="*/ 0 w 92"/>
                  <a:gd name="T5" fmla="*/ 0 h 71"/>
                  <a:gd name="T6" fmla="*/ 0 w 92"/>
                  <a:gd name="T7" fmla="*/ 0 h 71"/>
                  <a:gd name="T8" fmla="*/ 0 w 92"/>
                  <a:gd name="T9" fmla="*/ 0 h 71"/>
                  <a:gd name="T10" fmla="*/ 0 w 92"/>
                  <a:gd name="T11" fmla="*/ 0 h 71"/>
                  <a:gd name="T12" fmla="*/ 0 w 92"/>
                  <a:gd name="T13" fmla="*/ 0 h 71"/>
                  <a:gd name="T14" fmla="*/ 0 w 92"/>
                  <a:gd name="T15" fmla="*/ 0 h 71"/>
                  <a:gd name="T16" fmla="*/ 0 w 92"/>
                  <a:gd name="T17" fmla="*/ 0 h 71"/>
                  <a:gd name="T18" fmla="*/ 0 w 92"/>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71"/>
                  <a:gd name="T32" fmla="*/ 92 w 92"/>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71">
                    <a:moveTo>
                      <a:pt x="85" y="0"/>
                    </a:moveTo>
                    <a:lnTo>
                      <a:pt x="89" y="0"/>
                    </a:lnTo>
                    <a:lnTo>
                      <a:pt x="0" y="0"/>
                    </a:lnTo>
                    <a:lnTo>
                      <a:pt x="0" y="71"/>
                    </a:lnTo>
                    <a:lnTo>
                      <a:pt x="89" y="71"/>
                    </a:lnTo>
                    <a:lnTo>
                      <a:pt x="92" y="71"/>
                    </a:lnTo>
                    <a:lnTo>
                      <a:pt x="89" y="71"/>
                    </a:lnTo>
                    <a:lnTo>
                      <a:pt x="91" y="71"/>
                    </a:lnTo>
                    <a:lnTo>
                      <a:pt x="92" y="71"/>
                    </a:lnTo>
                    <a:lnTo>
                      <a:pt x="85"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40" name="Freeform 739"/>
              <p:cNvSpPr>
                <a:spLocks/>
              </p:cNvSpPr>
              <p:nvPr/>
            </p:nvSpPr>
            <p:spPr bwMode="auto">
              <a:xfrm>
                <a:off x="5446" y="31"/>
                <a:ext cx="8" cy="8"/>
              </a:xfrm>
              <a:custGeom>
                <a:avLst/>
                <a:gdLst>
                  <a:gd name="T0" fmla="*/ 0 w 148"/>
                  <a:gd name="T1" fmla="*/ 0 h 84"/>
                  <a:gd name="T2" fmla="*/ 0 w 148"/>
                  <a:gd name="T3" fmla="*/ 0 h 84"/>
                  <a:gd name="T4" fmla="*/ 0 w 148"/>
                  <a:gd name="T5" fmla="*/ 0 h 84"/>
                  <a:gd name="T6" fmla="*/ 0 w 148"/>
                  <a:gd name="T7" fmla="*/ 0 h 84"/>
                  <a:gd name="T8" fmla="*/ 0 w 148"/>
                  <a:gd name="T9" fmla="*/ 0 h 84"/>
                  <a:gd name="T10" fmla="*/ 0 w 148"/>
                  <a:gd name="T11" fmla="*/ 0 h 84"/>
                  <a:gd name="T12" fmla="*/ 0 w 148"/>
                  <a:gd name="T13" fmla="*/ 0 h 84"/>
                  <a:gd name="T14" fmla="*/ 0 w 148"/>
                  <a:gd name="T15" fmla="*/ 0 h 84"/>
                  <a:gd name="T16" fmla="*/ 0 w 148"/>
                  <a:gd name="T17" fmla="*/ 0 h 84"/>
                  <a:gd name="T18" fmla="*/ 0 w 148"/>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84"/>
                  <a:gd name="T32" fmla="*/ 148 w 148"/>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84">
                    <a:moveTo>
                      <a:pt x="148" y="3"/>
                    </a:moveTo>
                    <a:lnTo>
                      <a:pt x="133" y="1"/>
                    </a:lnTo>
                    <a:lnTo>
                      <a:pt x="0" y="13"/>
                    </a:lnTo>
                    <a:lnTo>
                      <a:pt x="7" y="84"/>
                    </a:lnTo>
                    <a:lnTo>
                      <a:pt x="139" y="72"/>
                    </a:lnTo>
                    <a:lnTo>
                      <a:pt x="125" y="69"/>
                    </a:lnTo>
                    <a:lnTo>
                      <a:pt x="148" y="3"/>
                    </a:lnTo>
                    <a:lnTo>
                      <a:pt x="140" y="0"/>
                    </a:lnTo>
                    <a:lnTo>
                      <a:pt x="133" y="1"/>
                    </a:lnTo>
                    <a:lnTo>
                      <a:pt x="148" y="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41" name="Freeform 740"/>
              <p:cNvSpPr>
                <a:spLocks/>
              </p:cNvSpPr>
              <p:nvPr/>
            </p:nvSpPr>
            <p:spPr bwMode="auto">
              <a:xfrm>
                <a:off x="5453" y="32"/>
                <a:ext cx="5" cy="9"/>
              </a:xfrm>
              <a:custGeom>
                <a:avLst/>
                <a:gdLst>
                  <a:gd name="T0" fmla="*/ 0 w 103"/>
                  <a:gd name="T1" fmla="*/ 0 h 98"/>
                  <a:gd name="T2" fmla="*/ 0 w 103"/>
                  <a:gd name="T3" fmla="*/ 0 h 98"/>
                  <a:gd name="T4" fmla="*/ 0 w 103"/>
                  <a:gd name="T5" fmla="*/ 0 h 98"/>
                  <a:gd name="T6" fmla="*/ 0 w 103"/>
                  <a:gd name="T7" fmla="*/ 0 h 98"/>
                  <a:gd name="T8" fmla="*/ 0 w 103"/>
                  <a:gd name="T9" fmla="*/ 0 h 98"/>
                  <a:gd name="T10" fmla="*/ 0 w 103"/>
                  <a:gd name="T11" fmla="*/ 0 h 98"/>
                  <a:gd name="T12" fmla="*/ 0 w 103"/>
                  <a:gd name="T13" fmla="*/ 0 h 98"/>
                  <a:gd name="T14" fmla="*/ 0 w 103"/>
                  <a:gd name="T15" fmla="*/ 0 h 98"/>
                  <a:gd name="T16" fmla="*/ 0 w 103"/>
                  <a:gd name="T17" fmla="*/ 0 h 98"/>
                  <a:gd name="T18" fmla="*/ 0 w 103"/>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98"/>
                  <a:gd name="T32" fmla="*/ 103 w 103"/>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98">
                    <a:moveTo>
                      <a:pt x="85" y="27"/>
                    </a:moveTo>
                    <a:lnTo>
                      <a:pt x="103" y="28"/>
                    </a:lnTo>
                    <a:lnTo>
                      <a:pt x="23" y="0"/>
                    </a:lnTo>
                    <a:lnTo>
                      <a:pt x="0" y="66"/>
                    </a:lnTo>
                    <a:lnTo>
                      <a:pt x="80" y="95"/>
                    </a:lnTo>
                    <a:lnTo>
                      <a:pt x="97" y="96"/>
                    </a:lnTo>
                    <a:lnTo>
                      <a:pt x="80" y="95"/>
                    </a:lnTo>
                    <a:lnTo>
                      <a:pt x="88" y="98"/>
                    </a:lnTo>
                    <a:lnTo>
                      <a:pt x="97" y="96"/>
                    </a:lnTo>
                    <a:lnTo>
                      <a:pt x="85" y="2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42" name="Freeform 741"/>
              <p:cNvSpPr>
                <a:spLocks/>
              </p:cNvSpPr>
              <p:nvPr/>
            </p:nvSpPr>
            <p:spPr bwMode="auto">
              <a:xfrm>
                <a:off x="5457" y="32"/>
                <a:ext cx="7" cy="8"/>
              </a:xfrm>
              <a:custGeom>
                <a:avLst/>
                <a:gdLst>
                  <a:gd name="T0" fmla="*/ 0 w 121"/>
                  <a:gd name="T1" fmla="*/ 0 h 91"/>
                  <a:gd name="T2" fmla="*/ 0 w 121"/>
                  <a:gd name="T3" fmla="*/ 0 h 91"/>
                  <a:gd name="T4" fmla="*/ 0 w 121"/>
                  <a:gd name="T5" fmla="*/ 0 h 91"/>
                  <a:gd name="T6" fmla="*/ 0 w 121"/>
                  <a:gd name="T7" fmla="*/ 0 h 91"/>
                  <a:gd name="T8" fmla="*/ 0 w 121"/>
                  <a:gd name="T9" fmla="*/ 0 h 91"/>
                  <a:gd name="T10" fmla="*/ 0 w 121"/>
                  <a:gd name="T11" fmla="*/ 0 h 91"/>
                  <a:gd name="T12" fmla="*/ 0 w 121"/>
                  <a:gd name="T13" fmla="*/ 0 h 91"/>
                  <a:gd name="T14" fmla="*/ 0 w 121"/>
                  <a:gd name="T15" fmla="*/ 0 h 91"/>
                  <a:gd name="T16" fmla="*/ 0 w 121"/>
                  <a:gd name="T17" fmla="*/ 0 h 91"/>
                  <a:gd name="T18" fmla="*/ 0 w 121"/>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91"/>
                  <a:gd name="T32" fmla="*/ 121 w 121"/>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91">
                    <a:moveTo>
                      <a:pt x="121" y="3"/>
                    </a:moveTo>
                    <a:lnTo>
                      <a:pt x="106" y="2"/>
                    </a:lnTo>
                    <a:lnTo>
                      <a:pt x="0" y="22"/>
                    </a:lnTo>
                    <a:lnTo>
                      <a:pt x="12" y="91"/>
                    </a:lnTo>
                    <a:lnTo>
                      <a:pt x="118" y="71"/>
                    </a:lnTo>
                    <a:lnTo>
                      <a:pt x="103" y="71"/>
                    </a:lnTo>
                    <a:lnTo>
                      <a:pt x="121" y="3"/>
                    </a:lnTo>
                    <a:lnTo>
                      <a:pt x="113" y="0"/>
                    </a:lnTo>
                    <a:lnTo>
                      <a:pt x="106" y="2"/>
                    </a:lnTo>
                    <a:lnTo>
                      <a:pt x="121" y="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43" name="Freeform 742"/>
              <p:cNvSpPr>
                <a:spLocks/>
              </p:cNvSpPr>
              <p:nvPr/>
            </p:nvSpPr>
            <p:spPr bwMode="auto">
              <a:xfrm>
                <a:off x="5463" y="32"/>
                <a:ext cx="6" cy="9"/>
              </a:xfrm>
              <a:custGeom>
                <a:avLst/>
                <a:gdLst>
                  <a:gd name="T0" fmla="*/ 0 w 106"/>
                  <a:gd name="T1" fmla="*/ 0 h 94"/>
                  <a:gd name="T2" fmla="*/ 0 w 106"/>
                  <a:gd name="T3" fmla="*/ 0 h 94"/>
                  <a:gd name="T4" fmla="*/ 0 w 106"/>
                  <a:gd name="T5" fmla="*/ 0 h 94"/>
                  <a:gd name="T6" fmla="*/ 0 w 106"/>
                  <a:gd name="T7" fmla="*/ 0 h 94"/>
                  <a:gd name="T8" fmla="*/ 0 w 106"/>
                  <a:gd name="T9" fmla="*/ 0 h 94"/>
                  <a:gd name="T10" fmla="*/ 0 w 106"/>
                  <a:gd name="T11" fmla="*/ 0 h 94"/>
                  <a:gd name="T12" fmla="*/ 0 w 106"/>
                  <a:gd name="T13" fmla="*/ 0 h 94"/>
                  <a:gd name="T14" fmla="*/ 0 w 106"/>
                  <a:gd name="T15" fmla="*/ 0 h 94"/>
                  <a:gd name="T16" fmla="*/ 0 w 106"/>
                  <a:gd name="T17" fmla="*/ 0 h 94"/>
                  <a:gd name="T18" fmla="*/ 0 w 10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94"/>
                  <a:gd name="T32" fmla="*/ 106 w 10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94">
                    <a:moveTo>
                      <a:pt x="97" y="22"/>
                    </a:moveTo>
                    <a:lnTo>
                      <a:pt x="106" y="23"/>
                    </a:lnTo>
                    <a:lnTo>
                      <a:pt x="18" y="0"/>
                    </a:lnTo>
                    <a:lnTo>
                      <a:pt x="0" y="68"/>
                    </a:lnTo>
                    <a:lnTo>
                      <a:pt x="89" y="93"/>
                    </a:lnTo>
                    <a:lnTo>
                      <a:pt x="97" y="94"/>
                    </a:lnTo>
                    <a:lnTo>
                      <a:pt x="89" y="93"/>
                    </a:lnTo>
                    <a:lnTo>
                      <a:pt x="93" y="94"/>
                    </a:lnTo>
                    <a:lnTo>
                      <a:pt x="97" y="94"/>
                    </a:lnTo>
                    <a:lnTo>
                      <a:pt x="97" y="2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44" name="Freeform 743"/>
              <p:cNvSpPr>
                <a:spLocks/>
              </p:cNvSpPr>
              <p:nvPr/>
            </p:nvSpPr>
            <p:spPr bwMode="auto">
              <a:xfrm>
                <a:off x="5469" y="34"/>
                <a:ext cx="3" cy="7"/>
              </a:xfrm>
              <a:custGeom>
                <a:avLst/>
                <a:gdLst>
                  <a:gd name="T0" fmla="*/ 0 w 61"/>
                  <a:gd name="T1" fmla="*/ 0 h 72"/>
                  <a:gd name="T2" fmla="*/ 0 w 61"/>
                  <a:gd name="T3" fmla="*/ 0 h 72"/>
                  <a:gd name="T4" fmla="*/ 0 w 61"/>
                  <a:gd name="T5" fmla="*/ 0 h 72"/>
                  <a:gd name="T6" fmla="*/ 0 w 61"/>
                  <a:gd name="T7" fmla="*/ 0 h 72"/>
                  <a:gd name="T8" fmla="*/ 0 w 61"/>
                  <a:gd name="T9" fmla="*/ 0 h 72"/>
                  <a:gd name="T10" fmla="*/ 0 w 61"/>
                  <a:gd name="T11" fmla="*/ 0 h 72"/>
                  <a:gd name="T12" fmla="*/ 0 w 61"/>
                  <a:gd name="T13" fmla="*/ 0 h 72"/>
                  <a:gd name="T14" fmla="*/ 0 w 61"/>
                  <a:gd name="T15" fmla="*/ 0 h 72"/>
                  <a:gd name="T16" fmla="*/ 0 w 61"/>
                  <a:gd name="T17" fmla="*/ 0 h 72"/>
                  <a:gd name="T18" fmla="*/ 0 w 61"/>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72"/>
                  <a:gd name="T32" fmla="*/ 61 w 61"/>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72">
                    <a:moveTo>
                      <a:pt x="61" y="1"/>
                    </a:moveTo>
                    <a:lnTo>
                      <a:pt x="53" y="0"/>
                    </a:lnTo>
                    <a:lnTo>
                      <a:pt x="0" y="0"/>
                    </a:lnTo>
                    <a:lnTo>
                      <a:pt x="0" y="72"/>
                    </a:lnTo>
                    <a:lnTo>
                      <a:pt x="53" y="72"/>
                    </a:lnTo>
                    <a:lnTo>
                      <a:pt x="45" y="71"/>
                    </a:lnTo>
                    <a:lnTo>
                      <a:pt x="61" y="1"/>
                    </a:lnTo>
                    <a:lnTo>
                      <a:pt x="57" y="0"/>
                    </a:lnTo>
                    <a:lnTo>
                      <a:pt x="53" y="0"/>
                    </a:lnTo>
                    <a:lnTo>
                      <a:pt x="61"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45" name="Freeform 744"/>
              <p:cNvSpPr>
                <a:spLocks/>
              </p:cNvSpPr>
              <p:nvPr/>
            </p:nvSpPr>
            <p:spPr bwMode="auto">
              <a:xfrm>
                <a:off x="5471" y="34"/>
                <a:ext cx="6" cy="9"/>
              </a:xfrm>
              <a:custGeom>
                <a:avLst/>
                <a:gdLst>
                  <a:gd name="T0" fmla="*/ 0 w 114"/>
                  <a:gd name="T1" fmla="*/ 0 h 95"/>
                  <a:gd name="T2" fmla="*/ 0 w 114"/>
                  <a:gd name="T3" fmla="*/ 0 h 95"/>
                  <a:gd name="T4" fmla="*/ 0 w 114"/>
                  <a:gd name="T5" fmla="*/ 0 h 95"/>
                  <a:gd name="T6" fmla="*/ 0 w 114"/>
                  <a:gd name="T7" fmla="*/ 0 h 95"/>
                  <a:gd name="T8" fmla="*/ 0 w 114"/>
                  <a:gd name="T9" fmla="*/ 0 h 95"/>
                  <a:gd name="T10" fmla="*/ 0 w 114"/>
                  <a:gd name="T11" fmla="*/ 0 h 95"/>
                  <a:gd name="T12" fmla="*/ 0 w 114"/>
                  <a:gd name="T13" fmla="*/ 0 h 95"/>
                  <a:gd name="T14" fmla="*/ 0 w 114"/>
                  <a:gd name="T15" fmla="*/ 0 h 95"/>
                  <a:gd name="T16" fmla="*/ 0 w 114"/>
                  <a:gd name="T17" fmla="*/ 0 h 95"/>
                  <a:gd name="T18" fmla="*/ 0 w 114"/>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5"/>
                  <a:gd name="T32" fmla="*/ 114 w 114"/>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5">
                    <a:moveTo>
                      <a:pt x="105" y="24"/>
                    </a:moveTo>
                    <a:lnTo>
                      <a:pt x="114" y="25"/>
                    </a:lnTo>
                    <a:lnTo>
                      <a:pt x="16" y="0"/>
                    </a:lnTo>
                    <a:lnTo>
                      <a:pt x="0" y="70"/>
                    </a:lnTo>
                    <a:lnTo>
                      <a:pt x="97" y="94"/>
                    </a:lnTo>
                    <a:lnTo>
                      <a:pt x="107" y="95"/>
                    </a:lnTo>
                    <a:lnTo>
                      <a:pt x="97" y="94"/>
                    </a:lnTo>
                    <a:lnTo>
                      <a:pt x="101" y="95"/>
                    </a:lnTo>
                    <a:lnTo>
                      <a:pt x="107" y="95"/>
                    </a:lnTo>
                    <a:lnTo>
                      <a:pt x="105" y="2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46" name="Freeform 745"/>
              <p:cNvSpPr>
                <a:spLocks/>
              </p:cNvSpPr>
              <p:nvPr/>
            </p:nvSpPr>
            <p:spPr bwMode="auto">
              <a:xfrm>
                <a:off x="5477" y="36"/>
                <a:ext cx="7" cy="7"/>
              </a:xfrm>
              <a:custGeom>
                <a:avLst/>
                <a:gdLst>
                  <a:gd name="T0" fmla="*/ 0 w 134"/>
                  <a:gd name="T1" fmla="*/ 0 h 76"/>
                  <a:gd name="T2" fmla="*/ 0 w 134"/>
                  <a:gd name="T3" fmla="*/ 0 h 76"/>
                  <a:gd name="T4" fmla="*/ 0 w 134"/>
                  <a:gd name="T5" fmla="*/ 0 h 76"/>
                  <a:gd name="T6" fmla="*/ 0 w 134"/>
                  <a:gd name="T7" fmla="*/ 0 h 76"/>
                  <a:gd name="T8" fmla="*/ 0 w 134"/>
                  <a:gd name="T9" fmla="*/ 0 h 76"/>
                  <a:gd name="T10" fmla="*/ 0 w 134"/>
                  <a:gd name="T11" fmla="*/ 0 h 76"/>
                  <a:gd name="T12" fmla="*/ 0 w 134"/>
                  <a:gd name="T13" fmla="*/ 0 h 76"/>
                  <a:gd name="T14" fmla="*/ 0 w 134"/>
                  <a:gd name="T15" fmla="*/ 0 h 76"/>
                  <a:gd name="T16" fmla="*/ 0 w 134"/>
                  <a:gd name="T17" fmla="*/ 0 h 76"/>
                  <a:gd name="T18" fmla="*/ 0 w 134"/>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76"/>
                  <a:gd name="T32" fmla="*/ 134 w 134"/>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76">
                    <a:moveTo>
                      <a:pt x="132" y="0"/>
                    </a:moveTo>
                    <a:lnTo>
                      <a:pt x="132" y="0"/>
                    </a:lnTo>
                    <a:lnTo>
                      <a:pt x="0" y="5"/>
                    </a:lnTo>
                    <a:lnTo>
                      <a:pt x="2" y="76"/>
                    </a:lnTo>
                    <a:lnTo>
                      <a:pt x="134" y="72"/>
                    </a:lnTo>
                    <a:lnTo>
                      <a:pt x="13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47" name="Freeform 746"/>
              <p:cNvSpPr>
                <a:spLocks/>
              </p:cNvSpPr>
              <p:nvPr/>
            </p:nvSpPr>
            <p:spPr bwMode="auto">
              <a:xfrm>
                <a:off x="5484" y="36"/>
                <a:ext cx="7" cy="7"/>
              </a:xfrm>
              <a:custGeom>
                <a:avLst/>
                <a:gdLst>
                  <a:gd name="T0" fmla="*/ 0 w 118"/>
                  <a:gd name="T1" fmla="*/ 0 h 75"/>
                  <a:gd name="T2" fmla="*/ 0 w 118"/>
                  <a:gd name="T3" fmla="*/ 0 h 75"/>
                  <a:gd name="T4" fmla="*/ 0 w 118"/>
                  <a:gd name="T5" fmla="*/ 0 h 75"/>
                  <a:gd name="T6" fmla="*/ 0 w 118"/>
                  <a:gd name="T7" fmla="*/ 0 h 75"/>
                  <a:gd name="T8" fmla="*/ 0 w 118"/>
                  <a:gd name="T9" fmla="*/ 0 h 75"/>
                  <a:gd name="T10" fmla="*/ 0 w 118"/>
                  <a:gd name="T11" fmla="*/ 0 h 75"/>
                  <a:gd name="T12" fmla="*/ 0 w 118"/>
                  <a:gd name="T13" fmla="*/ 0 h 75"/>
                  <a:gd name="T14" fmla="*/ 0 w 118"/>
                  <a:gd name="T15" fmla="*/ 0 h 75"/>
                  <a:gd name="T16" fmla="*/ 0 w 118"/>
                  <a:gd name="T17" fmla="*/ 0 h 75"/>
                  <a:gd name="T18" fmla="*/ 0 w 118"/>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75"/>
                  <a:gd name="T32" fmla="*/ 118 w 11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75">
                    <a:moveTo>
                      <a:pt x="116" y="0"/>
                    </a:moveTo>
                    <a:lnTo>
                      <a:pt x="114" y="0"/>
                    </a:lnTo>
                    <a:lnTo>
                      <a:pt x="0" y="3"/>
                    </a:lnTo>
                    <a:lnTo>
                      <a:pt x="2" y="75"/>
                    </a:lnTo>
                    <a:lnTo>
                      <a:pt x="118" y="71"/>
                    </a:lnTo>
                    <a:lnTo>
                      <a:pt x="115" y="71"/>
                    </a:lnTo>
                    <a:lnTo>
                      <a:pt x="116" y="0"/>
                    </a:lnTo>
                    <a:lnTo>
                      <a:pt x="115" y="0"/>
                    </a:lnTo>
                    <a:lnTo>
                      <a:pt x="114" y="0"/>
                    </a:lnTo>
                    <a:lnTo>
                      <a:pt x="116"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48" name="Freeform 747"/>
              <p:cNvSpPr>
                <a:spLocks/>
              </p:cNvSpPr>
              <p:nvPr/>
            </p:nvSpPr>
            <p:spPr bwMode="auto">
              <a:xfrm>
                <a:off x="5491" y="36"/>
                <a:ext cx="9" cy="7"/>
              </a:xfrm>
              <a:custGeom>
                <a:avLst/>
                <a:gdLst>
                  <a:gd name="T0" fmla="*/ 0 w 169"/>
                  <a:gd name="T1" fmla="*/ 0 h 75"/>
                  <a:gd name="T2" fmla="*/ 0 w 169"/>
                  <a:gd name="T3" fmla="*/ 0 h 75"/>
                  <a:gd name="T4" fmla="*/ 0 w 169"/>
                  <a:gd name="T5" fmla="*/ 0 h 75"/>
                  <a:gd name="T6" fmla="*/ 0 w 169"/>
                  <a:gd name="T7" fmla="*/ 0 h 75"/>
                  <a:gd name="T8" fmla="*/ 0 w 169"/>
                  <a:gd name="T9" fmla="*/ 0 h 75"/>
                  <a:gd name="T10" fmla="*/ 0 w 169"/>
                  <a:gd name="T11" fmla="*/ 0 h 75"/>
                  <a:gd name="T12" fmla="*/ 0 60000 65536"/>
                  <a:gd name="T13" fmla="*/ 0 60000 65536"/>
                  <a:gd name="T14" fmla="*/ 0 60000 65536"/>
                  <a:gd name="T15" fmla="*/ 0 60000 65536"/>
                  <a:gd name="T16" fmla="*/ 0 60000 65536"/>
                  <a:gd name="T17" fmla="*/ 0 60000 65536"/>
                  <a:gd name="T18" fmla="*/ 0 w 169"/>
                  <a:gd name="T19" fmla="*/ 0 h 75"/>
                  <a:gd name="T20" fmla="*/ 169 w 169"/>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69" h="75">
                    <a:moveTo>
                      <a:pt x="168" y="40"/>
                    </a:moveTo>
                    <a:lnTo>
                      <a:pt x="169" y="3"/>
                    </a:lnTo>
                    <a:lnTo>
                      <a:pt x="1" y="0"/>
                    </a:lnTo>
                    <a:lnTo>
                      <a:pt x="0" y="71"/>
                    </a:lnTo>
                    <a:lnTo>
                      <a:pt x="168" y="75"/>
                    </a:lnTo>
                    <a:lnTo>
                      <a:pt x="168" y="4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49" name="Freeform 748"/>
              <p:cNvSpPr>
                <a:spLocks/>
              </p:cNvSpPr>
              <p:nvPr/>
            </p:nvSpPr>
            <p:spPr bwMode="auto">
              <a:xfrm>
                <a:off x="5283" y="55"/>
                <a:ext cx="6" cy="8"/>
              </a:xfrm>
              <a:custGeom>
                <a:avLst/>
                <a:gdLst>
                  <a:gd name="T0" fmla="*/ 0 w 114"/>
                  <a:gd name="T1" fmla="*/ 0 h 84"/>
                  <a:gd name="T2" fmla="*/ 0 w 114"/>
                  <a:gd name="T3" fmla="*/ 0 h 84"/>
                  <a:gd name="T4" fmla="*/ 0 w 114"/>
                  <a:gd name="T5" fmla="*/ 0 h 84"/>
                  <a:gd name="T6" fmla="*/ 0 w 114"/>
                  <a:gd name="T7" fmla="*/ 0 h 84"/>
                  <a:gd name="T8" fmla="*/ 0 w 114"/>
                  <a:gd name="T9" fmla="*/ 0 h 84"/>
                  <a:gd name="T10" fmla="*/ 0 w 114"/>
                  <a:gd name="T11" fmla="*/ 0 h 84"/>
                  <a:gd name="T12" fmla="*/ 0 w 114"/>
                  <a:gd name="T13" fmla="*/ 0 h 84"/>
                  <a:gd name="T14" fmla="*/ 0 w 114"/>
                  <a:gd name="T15" fmla="*/ 0 h 84"/>
                  <a:gd name="T16" fmla="*/ 0 w 114"/>
                  <a:gd name="T17" fmla="*/ 0 h 84"/>
                  <a:gd name="T18" fmla="*/ 0 w 114"/>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4"/>
                  <a:gd name="T32" fmla="*/ 114 w 114"/>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4">
                    <a:moveTo>
                      <a:pt x="38" y="2"/>
                    </a:moveTo>
                    <a:lnTo>
                      <a:pt x="40" y="59"/>
                    </a:lnTo>
                    <a:lnTo>
                      <a:pt x="76" y="84"/>
                    </a:lnTo>
                    <a:lnTo>
                      <a:pt x="114" y="25"/>
                    </a:lnTo>
                    <a:lnTo>
                      <a:pt x="78" y="0"/>
                    </a:lnTo>
                    <a:lnTo>
                      <a:pt x="80" y="59"/>
                    </a:lnTo>
                    <a:lnTo>
                      <a:pt x="38" y="2"/>
                    </a:lnTo>
                    <a:lnTo>
                      <a:pt x="0" y="31"/>
                    </a:lnTo>
                    <a:lnTo>
                      <a:pt x="40" y="59"/>
                    </a:lnTo>
                    <a:lnTo>
                      <a:pt x="38" y="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50" name="Freeform 749"/>
              <p:cNvSpPr>
                <a:spLocks/>
              </p:cNvSpPr>
              <p:nvPr/>
            </p:nvSpPr>
            <p:spPr bwMode="auto">
              <a:xfrm>
                <a:off x="5285" y="53"/>
                <a:ext cx="4" cy="7"/>
              </a:xfrm>
              <a:custGeom>
                <a:avLst/>
                <a:gdLst>
                  <a:gd name="T0" fmla="*/ 0 w 74"/>
                  <a:gd name="T1" fmla="*/ 0 h 78"/>
                  <a:gd name="T2" fmla="*/ 0 w 74"/>
                  <a:gd name="T3" fmla="*/ 0 h 78"/>
                  <a:gd name="T4" fmla="*/ 0 w 74"/>
                  <a:gd name="T5" fmla="*/ 0 h 78"/>
                  <a:gd name="T6" fmla="*/ 0 w 74"/>
                  <a:gd name="T7" fmla="*/ 0 h 78"/>
                  <a:gd name="T8" fmla="*/ 0 w 74"/>
                  <a:gd name="T9" fmla="*/ 0 h 78"/>
                  <a:gd name="T10" fmla="*/ 0 w 74"/>
                  <a:gd name="T11" fmla="*/ 0 h 78"/>
                  <a:gd name="T12" fmla="*/ 0 w 74"/>
                  <a:gd name="T13" fmla="*/ 0 h 78"/>
                  <a:gd name="T14" fmla="*/ 0 w 74"/>
                  <a:gd name="T15" fmla="*/ 0 h 78"/>
                  <a:gd name="T16" fmla="*/ 0 w 74"/>
                  <a:gd name="T17" fmla="*/ 0 h 78"/>
                  <a:gd name="T18" fmla="*/ 0 w 74"/>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78"/>
                  <a:gd name="T32" fmla="*/ 74 w 74"/>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78">
                    <a:moveTo>
                      <a:pt x="21" y="7"/>
                    </a:moveTo>
                    <a:lnTo>
                      <a:pt x="27" y="0"/>
                    </a:lnTo>
                    <a:lnTo>
                      <a:pt x="0" y="21"/>
                    </a:lnTo>
                    <a:lnTo>
                      <a:pt x="42" y="78"/>
                    </a:lnTo>
                    <a:lnTo>
                      <a:pt x="68" y="57"/>
                    </a:lnTo>
                    <a:lnTo>
                      <a:pt x="74" y="52"/>
                    </a:lnTo>
                    <a:lnTo>
                      <a:pt x="68" y="57"/>
                    </a:lnTo>
                    <a:lnTo>
                      <a:pt x="72" y="55"/>
                    </a:lnTo>
                    <a:lnTo>
                      <a:pt x="74" y="52"/>
                    </a:lnTo>
                    <a:lnTo>
                      <a:pt x="21" y="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51" name="Freeform 750"/>
              <p:cNvSpPr>
                <a:spLocks/>
              </p:cNvSpPr>
              <p:nvPr/>
            </p:nvSpPr>
            <p:spPr bwMode="auto">
              <a:xfrm>
                <a:off x="5286" y="49"/>
                <a:ext cx="5" cy="9"/>
              </a:xfrm>
              <a:custGeom>
                <a:avLst/>
                <a:gdLst>
                  <a:gd name="T0" fmla="*/ 0 w 88"/>
                  <a:gd name="T1" fmla="*/ 0 h 103"/>
                  <a:gd name="T2" fmla="*/ 0 w 88"/>
                  <a:gd name="T3" fmla="*/ 0 h 103"/>
                  <a:gd name="T4" fmla="*/ 0 w 88"/>
                  <a:gd name="T5" fmla="*/ 0 h 103"/>
                  <a:gd name="T6" fmla="*/ 0 w 88"/>
                  <a:gd name="T7" fmla="*/ 0 h 103"/>
                  <a:gd name="T8" fmla="*/ 0 w 88"/>
                  <a:gd name="T9" fmla="*/ 0 h 103"/>
                  <a:gd name="T10" fmla="*/ 0 w 88"/>
                  <a:gd name="T11" fmla="*/ 0 h 103"/>
                  <a:gd name="T12" fmla="*/ 0 w 88"/>
                  <a:gd name="T13" fmla="*/ 0 h 103"/>
                  <a:gd name="T14" fmla="*/ 0 w 88"/>
                  <a:gd name="T15" fmla="*/ 0 h 103"/>
                  <a:gd name="T16" fmla="*/ 0 w 88"/>
                  <a:gd name="T17" fmla="*/ 0 h 103"/>
                  <a:gd name="T18" fmla="*/ 0 w 88"/>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03"/>
                  <a:gd name="T32" fmla="*/ 88 w 88"/>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03">
                    <a:moveTo>
                      <a:pt x="56" y="0"/>
                    </a:moveTo>
                    <a:lnTo>
                      <a:pt x="35" y="13"/>
                    </a:lnTo>
                    <a:lnTo>
                      <a:pt x="0" y="58"/>
                    </a:lnTo>
                    <a:lnTo>
                      <a:pt x="53" y="103"/>
                    </a:lnTo>
                    <a:lnTo>
                      <a:pt x="88" y="58"/>
                    </a:lnTo>
                    <a:lnTo>
                      <a:pt x="69" y="69"/>
                    </a:lnTo>
                    <a:lnTo>
                      <a:pt x="56" y="0"/>
                    </a:lnTo>
                    <a:lnTo>
                      <a:pt x="44" y="2"/>
                    </a:lnTo>
                    <a:lnTo>
                      <a:pt x="35" y="13"/>
                    </a:lnTo>
                    <a:lnTo>
                      <a:pt x="56"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52" name="Freeform 751"/>
              <p:cNvSpPr>
                <a:spLocks/>
              </p:cNvSpPr>
              <p:nvPr/>
            </p:nvSpPr>
            <p:spPr bwMode="auto">
              <a:xfrm>
                <a:off x="5289" y="47"/>
                <a:ext cx="5" cy="8"/>
              </a:xfrm>
              <a:custGeom>
                <a:avLst/>
                <a:gdLst>
                  <a:gd name="T0" fmla="*/ 0 w 83"/>
                  <a:gd name="T1" fmla="*/ 0 h 83"/>
                  <a:gd name="T2" fmla="*/ 0 w 83"/>
                  <a:gd name="T3" fmla="*/ 0 h 83"/>
                  <a:gd name="T4" fmla="*/ 0 w 83"/>
                  <a:gd name="T5" fmla="*/ 0 h 83"/>
                  <a:gd name="T6" fmla="*/ 0 w 83"/>
                  <a:gd name="T7" fmla="*/ 0 h 83"/>
                  <a:gd name="T8" fmla="*/ 0 w 83"/>
                  <a:gd name="T9" fmla="*/ 0 h 83"/>
                  <a:gd name="T10" fmla="*/ 0 w 83"/>
                  <a:gd name="T11" fmla="*/ 0 h 83"/>
                  <a:gd name="T12" fmla="*/ 0 w 83"/>
                  <a:gd name="T13" fmla="*/ 0 h 83"/>
                  <a:gd name="T14" fmla="*/ 0 w 83"/>
                  <a:gd name="T15" fmla="*/ 0 h 83"/>
                  <a:gd name="T16" fmla="*/ 0 w 83"/>
                  <a:gd name="T17" fmla="*/ 0 h 83"/>
                  <a:gd name="T18" fmla="*/ 0 w 83"/>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3"/>
                  <a:gd name="T32" fmla="*/ 83 w 83"/>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3">
                    <a:moveTo>
                      <a:pt x="83" y="31"/>
                    </a:moveTo>
                    <a:lnTo>
                      <a:pt x="44" y="5"/>
                    </a:lnTo>
                    <a:lnTo>
                      <a:pt x="0" y="14"/>
                    </a:lnTo>
                    <a:lnTo>
                      <a:pt x="13" y="83"/>
                    </a:lnTo>
                    <a:lnTo>
                      <a:pt x="56" y="76"/>
                    </a:lnTo>
                    <a:lnTo>
                      <a:pt x="17" y="50"/>
                    </a:lnTo>
                    <a:lnTo>
                      <a:pt x="83" y="31"/>
                    </a:lnTo>
                    <a:lnTo>
                      <a:pt x="75" y="0"/>
                    </a:lnTo>
                    <a:lnTo>
                      <a:pt x="44" y="5"/>
                    </a:lnTo>
                    <a:lnTo>
                      <a:pt x="83" y="3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53" name="Freeform 752"/>
              <p:cNvSpPr>
                <a:spLocks/>
              </p:cNvSpPr>
              <p:nvPr/>
            </p:nvSpPr>
            <p:spPr bwMode="auto">
              <a:xfrm>
                <a:off x="5290" y="50"/>
                <a:ext cx="4" cy="5"/>
              </a:xfrm>
              <a:custGeom>
                <a:avLst/>
                <a:gdLst>
                  <a:gd name="T0" fmla="*/ 0 w 75"/>
                  <a:gd name="T1" fmla="*/ 0 h 51"/>
                  <a:gd name="T2" fmla="*/ 0 w 75"/>
                  <a:gd name="T3" fmla="*/ 0 h 51"/>
                  <a:gd name="T4" fmla="*/ 0 w 75"/>
                  <a:gd name="T5" fmla="*/ 0 h 51"/>
                  <a:gd name="T6" fmla="*/ 0 w 75"/>
                  <a:gd name="T7" fmla="*/ 0 h 51"/>
                  <a:gd name="T8" fmla="*/ 0 w 75"/>
                  <a:gd name="T9" fmla="*/ 0 h 51"/>
                  <a:gd name="T10" fmla="*/ 0 w 75"/>
                  <a:gd name="T11" fmla="*/ 0 h 51"/>
                  <a:gd name="T12" fmla="*/ 0 60000 65536"/>
                  <a:gd name="T13" fmla="*/ 0 60000 65536"/>
                  <a:gd name="T14" fmla="*/ 0 60000 65536"/>
                  <a:gd name="T15" fmla="*/ 0 60000 65536"/>
                  <a:gd name="T16" fmla="*/ 0 60000 65536"/>
                  <a:gd name="T17" fmla="*/ 0 60000 65536"/>
                  <a:gd name="T18" fmla="*/ 0 w 75"/>
                  <a:gd name="T19" fmla="*/ 0 h 51"/>
                  <a:gd name="T20" fmla="*/ 75 w 7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75" h="51">
                    <a:moveTo>
                      <a:pt x="42" y="43"/>
                    </a:moveTo>
                    <a:lnTo>
                      <a:pt x="75" y="33"/>
                    </a:lnTo>
                    <a:lnTo>
                      <a:pt x="66" y="0"/>
                    </a:lnTo>
                    <a:lnTo>
                      <a:pt x="0" y="19"/>
                    </a:lnTo>
                    <a:lnTo>
                      <a:pt x="9" y="51"/>
                    </a:lnTo>
                    <a:lnTo>
                      <a:pt x="42" y="4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54" name="Freeform 753"/>
              <p:cNvSpPr>
                <a:spLocks/>
              </p:cNvSpPr>
              <p:nvPr/>
            </p:nvSpPr>
            <p:spPr bwMode="auto">
              <a:xfrm>
                <a:off x="5290" y="51"/>
                <a:ext cx="5" cy="8"/>
              </a:xfrm>
              <a:custGeom>
                <a:avLst/>
                <a:gdLst>
                  <a:gd name="T0" fmla="*/ 0 w 80"/>
                  <a:gd name="T1" fmla="*/ 0 h 87"/>
                  <a:gd name="T2" fmla="*/ 0 w 80"/>
                  <a:gd name="T3" fmla="*/ 0 h 87"/>
                  <a:gd name="T4" fmla="*/ 0 w 80"/>
                  <a:gd name="T5" fmla="*/ 0 h 87"/>
                  <a:gd name="T6" fmla="*/ 0 w 80"/>
                  <a:gd name="T7" fmla="*/ 0 h 87"/>
                  <a:gd name="T8" fmla="*/ 0 w 80"/>
                  <a:gd name="T9" fmla="*/ 0 h 87"/>
                  <a:gd name="T10" fmla="*/ 0 w 80"/>
                  <a:gd name="T11" fmla="*/ 0 h 87"/>
                  <a:gd name="T12" fmla="*/ 0 w 80"/>
                  <a:gd name="T13" fmla="*/ 0 h 87"/>
                  <a:gd name="T14" fmla="*/ 0 w 80"/>
                  <a:gd name="T15" fmla="*/ 0 h 87"/>
                  <a:gd name="T16" fmla="*/ 0 w 80"/>
                  <a:gd name="T17" fmla="*/ 0 h 87"/>
                  <a:gd name="T18" fmla="*/ 0 w 80"/>
                  <a:gd name="T19" fmla="*/ 0 h 87"/>
                  <a:gd name="T20" fmla="*/ 0 w 80"/>
                  <a:gd name="T21" fmla="*/ 0 h 87"/>
                  <a:gd name="T22" fmla="*/ 0 w 80"/>
                  <a:gd name="T23" fmla="*/ 0 h 87"/>
                  <a:gd name="T24" fmla="*/ 0 w 80"/>
                  <a:gd name="T25" fmla="*/ 0 h 87"/>
                  <a:gd name="T26" fmla="*/ 0 w 80"/>
                  <a:gd name="T27" fmla="*/ 0 h 87"/>
                  <a:gd name="T28" fmla="*/ 0 w 80"/>
                  <a:gd name="T29" fmla="*/ 0 h 87"/>
                  <a:gd name="T30" fmla="*/ 0 w 80"/>
                  <a:gd name="T31" fmla="*/ 0 h 87"/>
                  <a:gd name="T32" fmla="*/ 0 w 80"/>
                  <a:gd name="T33" fmla="*/ 0 h 87"/>
                  <a:gd name="T34" fmla="*/ 0 w 80"/>
                  <a:gd name="T35" fmla="*/ 0 h 87"/>
                  <a:gd name="T36" fmla="*/ 0 w 80"/>
                  <a:gd name="T37" fmla="*/ 0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87"/>
                  <a:gd name="T59" fmla="*/ 80 w 80"/>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87">
                    <a:moveTo>
                      <a:pt x="80" y="18"/>
                    </a:moveTo>
                    <a:lnTo>
                      <a:pt x="65" y="15"/>
                    </a:lnTo>
                    <a:lnTo>
                      <a:pt x="57" y="11"/>
                    </a:lnTo>
                    <a:lnTo>
                      <a:pt x="63" y="18"/>
                    </a:lnTo>
                    <a:lnTo>
                      <a:pt x="68" y="38"/>
                    </a:lnTo>
                    <a:lnTo>
                      <a:pt x="62" y="55"/>
                    </a:lnTo>
                    <a:lnTo>
                      <a:pt x="57" y="62"/>
                    </a:lnTo>
                    <a:lnTo>
                      <a:pt x="51" y="65"/>
                    </a:lnTo>
                    <a:lnTo>
                      <a:pt x="23" y="0"/>
                    </a:lnTo>
                    <a:lnTo>
                      <a:pt x="15" y="4"/>
                    </a:lnTo>
                    <a:lnTo>
                      <a:pt x="7" y="12"/>
                    </a:lnTo>
                    <a:lnTo>
                      <a:pt x="0" y="33"/>
                    </a:lnTo>
                    <a:lnTo>
                      <a:pt x="6" y="58"/>
                    </a:lnTo>
                    <a:lnTo>
                      <a:pt x="20" y="71"/>
                    </a:lnTo>
                    <a:lnTo>
                      <a:pt x="31" y="78"/>
                    </a:lnTo>
                    <a:lnTo>
                      <a:pt x="46" y="83"/>
                    </a:lnTo>
                    <a:lnTo>
                      <a:pt x="65" y="87"/>
                    </a:lnTo>
                    <a:lnTo>
                      <a:pt x="80" y="1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55" name="Freeform 754"/>
              <p:cNvSpPr>
                <a:spLocks/>
              </p:cNvSpPr>
              <p:nvPr/>
            </p:nvSpPr>
            <p:spPr bwMode="auto">
              <a:xfrm>
                <a:off x="5293" y="54"/>
                <a:ext cx="4" cy="6"/>
              </a:xfrm>
              <a:custGeom>
                <a:avLst/>
                <a:gdLst>
                  <a:gd name="T0" fmla="*/ 0 w 81"/>
                  <a:gd name="T1" fmla="*/ 0 h 66"/>
                  <a:gd name="T2" fmla="*/ 0 w 81"/>
                  <a:gd name="T3" fmla="*/ 0 h 66"/>
                  <a:gd name="T4" fmla="*/ 0 w 81"/>
                  <a:gd name="T5" fmla="*/ 0 h 66"/>
                  <a:gd name="T6" fmla="*/ 0 w 81"/>
                  <a:gd name="T7" fmla="*/ 0 h 66"/>
                  <a:gd name="T8" fmla="*/ 0 w 81"/>
                  <a:gd name="T9" fmla="*/ 0 h 66"/>
                  <a:gd name="T10" fmla="*/ 0 w 81"/>
                  <a:gd name="T11" fmla="*/ 0 h 66"/>
                  <a:gd name="T12" fmla="*/ 0 w 81"/>
                  <a:gd name="T13" fmla="*/ 0 h 66"/>
                  <a:gd name="T14" fmla="*/ 0 w 81"/>
                  <a:gd name="T15" fmla="*/ 0 h 66"/>
                  <a:gd name="T16" fmla="*/ 0 w 81"/>
                  <a:gd name="T17" fmla="*/ 0 h 66"/>
                  <a:gd name="T18" fmla="*/ 0 w 81"/>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66"/>
                  <a:gd name="T32" fmla="*/ 81 w 81"/>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66">
                    <a:moveTo>
                      <a:pt x="81" y="47"/>
                    </a:moveTo>
                    <a:lnTo>
                      <a:pt x="76" y="29"/>
                    </a:lnTo>
                    <a:lnTo>
                      <a:pt x="59" y="0"/>
                    </a:lnTo>
                    <a:lnTo>
                      <a:pt x="0" y="38"/>
                    </a:lnTo>
                    <a:lnTo>
                      <a:pt x="18" y="66"/>
                    </a:lnTo>
                    <a:lnTo>
                      <a:pt x="13" y="47"/>
                    </a:lnTo>
                    <a:lnTo>
                      <a:pt x="81" y="47"/>
                    </a:lnTo>
                    <a:lnTo>
                      <a:pt x="81" y="37"/>
                    </a:lnTo>
                    <a:lnTo>
                      <a:pt x="76" y="29"/>
                    </a:lnTo>
                    <a:lnTo>
                      <a:pt x="81" y="4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56" name="Freeform 755"/>
              <p:cNvSpPr>
                <a:spLocks/>
              </p:cNvSpPr>
              <p:nvPr/>
            </p:nvSpPr>
            <p:spPr bwMode="auto">
              <a:xfrm>
                <a:off x="5293" y="58"/>
                <a:ext cx="4" cy="6"/>
              </a:xfrm>
              <a:custGeom>
                <a:avLst/>
                <a:gdLst>
                  <a:gd name="T0" fmla="*/ 0 w 68"/>
                  <a:gd name="T1" fmla="*/ 0 h 67"/>
                  <a:gd name="T2" fmla="*/ 0 w 68"/>
                  <a:gd name="T3" fmla="*/ 0 h 67"/>
                  <a:gd name="T4" fmla="*/ 0 w 68"/>
                  <a:gd name="T5" fmla="*/ 0 h 67"/>
                  <a:gd name="T6" fmla="*/ 0 w 68"/>
                  <a:gd name="T7" fmla="*/ 0 h 67"/>
                  <a:gd name="T8" fmla="*/ 0 w 68"/>
                  <a:gd name="T9" fmla="*/ 0 h 67"/>
                  <a:gd name="T10" fmla="*/ 0 w 68"/>
                  <a:gd name="T11" fmla="*/ 0 h 67"/>
                  <a:gd name="T12" fmla="*/ 0 w 68"/>
                  <a:gd name="T13" fmla="*/ 0 h 67"/>
                  <a:gd name="T14" fmla="*/ 0 w 68"/>
                  <a:gd name="T15" fmla="*/ 0 h 67"/>
                  <a:gd name="T16" fmla="*/ 0 w 68"/>
                  <a:gd name="T17" fmla="*/ 0 h 67"/>
                  <a:gd name="T18" fmla="*/ 0 w 68"/>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67"/>
                  <a:gd name="T32" fmla="*/ 68 w 6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67">
                    <a:moveTo>
                      <a:pt x="46" y="0"/>
                    </a:moveTo>
                    <a:lnTo>
                      <a:pt x="68" y="33"/>
                    </a:lnTo>
                    <a:lnTo>
                      <a:pt x="68" y="4"/>
                    </a:lnTo>
                    <a:lnTo>
                      <a:pt x="0" y="4"/>
                    </a:lnTo>
                    <a:lnTo>
                      <a:pt x="0" y="33"/>
                    </a:lnTo>
                    <a:lnTo>
                      <a:pt x="23" y="67"/>
                    </a:lnTo>
                    <a:lnTo>
                      <a:pt x="0" y="33"/>
                    </a:lnTo>
                    <a:lnTo>
                      <a:pt x="0" y="57"/>
                    </a:lnTo>
                    <a:lnTo>
                      <a:pt x="23" y="66"/>
                    </a:lnTo>
                    <a:lnTo>
                      <a:pt x="46"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57" name="Freeform 756"/>
              <p:cNvSpPr>
                <a:spLocks/>
              </p:cNvSpPr>
              <p:nvPr/>
            </p:nvSpPr>
            <p:spPr bwMode="auto">
              <a:xfrm>
                <a:off x="5295" y="58"/>
                <a:ext cx="8" cy="8"/>
              </a:xfrm>
              <a:custGeom>
                <a:avLst/>
                <a:gdLst>
                  <a:gd name="T0" fmla="*/ 0 w 157"/>
                  <a:gd name="T1" fmla="*/ 0 h 83"/>
                  <a:gd name="T2" fmla="*/ 0 w 157"/>
                  <a:gd name="T3" fmla="*/ 0 h 83"/>
                  <a:gd name="T4" fmla="*/ 0 w 157"/>
                  <a:gd name="T5" fmla="*/ 0 h 83"/>
                  <a:gd name="T6" fmla="*/ 0 w 157"/>
                  <a:gd name="T7" fmla="*/ 0 h 83"/>
                  <a:gd name="T8" fmla="*/ 0 w 157"/>
                  <a:gd name="T9" fmla="*/ 0 h 83"/>
                  <a:gd name="T10" fmla="*/ 0 w 157"/>
                  <a:gd name="T11" fmla="*/ 0 h 83"/>
                  <a:gd name="T12" fmla="*/ 0 w 157"/>
                  <a:gd name="T13" fmla="*/ 0 h 83"/>
                  <a:gd name="T14" fmla="*/ 0 w 157"/>
                  <a:gd name="T15" fmla="*/ 0 h 83"/>
                  <a:gd name="T16" fmla="*/ 0 w 157"/>
                  <a:gd name="T17" fmla="*/ 0 h 83"/>
                  <a:gd name="T18" fmla="*/ 0 w 157"/>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83"/>
                  <a:gd name="T32" fmla="*/ 157 w 157"/>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83">
                    <a:moveTo>
                      <a:pt x="66" y="83"/>
                    </a:moveTo>
                    <a:lnTo>
                      <a:pt x="67" y="16"/>
                    </a:lnTo>
                    <a:lnTo>
                      <a:pt x="23" y="0"/>
                    </a:lnTo>
                    <a:lnTo>
                      <a:pt x="0" y="67"/>
                    </a:lnTo>
                    <a:lnTo>
                      <a:pt x="43" y="83"/>
                    </a:lnTo>
                    <a:lnTo>
                      <a:pt x="44" y="16"/>
                    </a:lnTo>
                    <a:lnTo>
                      <a:pt x="66" y="83"/>
                    </a:lnTo>
                    <a:lnTo>
                      <a:pt x="157" y="51"/>
                    </a:lnTo>
                    <a:lnTo>
                      <a:pt x="67" y="16"/>
                    </a:lnTo>
                    <a:lnTo>
                      <a:pt x="66" y="8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58" name="Freeform 757"/>
              <p:cNvSpPr>
                <a:spLocks/>
              </p:cNvSpPr>
              <p:nvPr/>
            </p:nvSpPr>
            <p:spPr bwMode="auto">
              <a:xfrm>
                <a:off x="5295" y="59"/>
                <a:ext cx="3" cy="8"/>
              </a:xfrm>
              <a:custGeom>
                <a:avLst/>
                <a:gdLst>
                  <a:gd name="T0" fmla="*/ 0 w 57"/>
                  <a:gd name="T1" fmla="*/ 0 h 81"/>
                  <a:gd name="T2" fmla="*/ 0 w 57"/>
                  <a:gd name="T3" fmla="*/ 0 h 81"/>
                  <a:gd name="T4" fmla="*/ 0 w 57"/>
                  <a:gd name="T5" fmla="*/ 0 h 81"/>
                  <a:gd name="T6" fmla="*/ 0 w 57"/>
                  <a:gd name="T7" fmla="*/ 0 h 81"/>
                  <a:gd name="T8" fmla="*/ 0 w 57"/>
                  <a:gd name="T9" fmla="*/ 0 h 81"/>
                  <a:gd name="T10" fmla="*/ 0 w 57"/>
                  <a:gd name="T11" fmla="*/ 0 h 81"/>
                  <a:gd name="T12" fmla="*/ 0 w 57"/>
                  <a:gd name="T13" fmla="*/ 0 h 81"/>
                  <a:gd name="T14" fmla="*/ 0 w 57"/>
                  <a:gd name="T15" fmla="*/ 0 h 81"/>
                  <a:gd name="T16" fmla="*/ 0 w 57"/>
                  <a:gd name="T17" fmla="*/ 0 h 81"/>
                  <a:gd name="T18" fmla="*/ 0 w 57"/>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81"/>
                  <a:gd name="T32" fmla="*/ 57 w 57"/>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81">
                    <a:moveTo>
                      <a:pt x="13" y="81"/>
                    </a:moveTo>
                    <a:lnTo>
                      <a:pt x="22" y="79"/>
                    </a:lnTo>
                    <a:lnTo>
                      <a:pt x="57" y="67"/>
                    </a:lnTo>
                    <a:lnTo>
                      <a:pt x="35" y="0"/>
                    </a:lnTo>
                    <a:lnTo>
                      <a:pt x="0" y="11"/>
                    </a:lnTo>
                    <a:lnTo>
                      <a:pt x="9" y="10"/>
                    </a:lnTo>
                    <a:lnTo>
                      <a:pt x="13" y="81"/>
                    </a:lnTo>
                    <a:lnTo>
                      <a:pt x="18" y="81"/>
                    </a:lnTo>
                    <a:lnTo>
                      <a:pt x="22" y="79"/>
                    </a:lnTo>
                    <a:lnTo>
                      <a:pt x="13" y="8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59" name="Freeform 758"/>
              <p:cNvSpPr>
                <a:spLocks/>
              </p:cNvSpPr>
              <p:nvPr/>
            </p:nvSpPr>
            <p:spPr bwMode="auto">
              <a:xfrm>
                <a:off x="5292" y="60"/>
                <a:ext cx="4" cy="7"/>
              </a:xfrm>
              <a:custGeom>
                <a:avLst/>
                <a:gdLst>
                  <a:gd name="T0" fmla="*/ 0 w 75"/>
                  <a:gd name="T1" fmla="*/ 0 h 75"/>
                  <a:gd name="T2" fmla="*/ 0 w 75"/>
                  <a:gd name="T3" fmla="*/ 0 h 75"/>
                  <a:gd name="T4" fmla="*/ 0 w 75"/>
                  <a:gd name="T5" fmla="*/ 0 h 75"/>
                  <a:gd name="T6" fmla="*/ 0 w 75"/>
                  <a:gd name="T7" fmla="*/ 0 h 75"/>
                  <a:gd name="T8" fmla="*/ 0 w 75"/>
                  <a:gd name="T9" fmla="*/ 0 h 75"/>
                  <a:gd name="T10" fmla="*/ 0 w 75"/>
                  <a:gd name="T11" fmla="*/ 0 h 75"/>
                  <a:gd name="T12" fmla="*/ 0 w 75"/>
                  <a:gd name="T13" fmla="*/ 0 h 75"/>
                  <a:gd name="T14" fmla="*/ 0 w 75"/>
                  <a:gd name="T15" fmla="*/ 0 h 75"/>
                  <a:gd name="T16" fmla="*/ 0 w 75"/>
                  <a:gd name="T17" fmla="*/ 0 h 75"/>
                  <a:gd name="T18" fmla="*/ 0 w 75"/>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5"/>
                  <a:gd name="T32" fmla="*/ 75 w 75"/>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5">
                    <a:moveTo>
                      <a:pt x="0" y="75"/>
                    </a:moveTo>
                    <a:lnTo>
                      <a:pt x="4" y="75"/>
                    </a:lnTo>
                    <a:lnTo>
                      <a:pt x="75" y="71"/>
                    </a:lnTo>
                    <a:lnTo>
                      <a:pt x="71" y="0"/>
                    </a:lnTo>
                    <a:lnTo>
                      <a:pt x="0" y="3"/>
                    </a:lnTo>
                    <a:lnTo>
                      <a:pt x="5" y="5"/>
                    </a:lnTo>
                    <a:lnTo>
                      <a:pt x="0" y="75"/>
                    </a:lnTo>
                    <a:lnTo>
                      <a:pt x="2" y="75"/>
                    </a:lnTo>
                    <a:lnTo>
                      <a:pt x="4" y="75"/>
                    </a:lnTo>
                    <a:lnTo>
                      <a:pt x="0" y="7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60" name="Freeform 759"/>
              <p:cNvSpPr>
                <a:spLocks/>
              </p:cNvSpPr>
              <p:nvPr/>
            </p:nvSpPr>
            <p:spPr bwMode="auto">
              <a:xfrm>
                <a:off x="5288" y="60"/>
                <a:ext cx="4" cy="7"/>
              </a:xfrm>
              <a:custGeom>
                <a:avLst/>
                <a:gdLst>
                  <a:gd name="T0" fmla="*/ 0 w 67"/>
                  <a:gd name="T1" fmla="*/ 0 h 76"/>
                  <a:gd name="T2" fmla="*/ 0 w 67"/>
                  <a:gd name="T3" fmla="*/ 0 h 76"/>
                  <a:gd name="T4" fmla="*/ 0 w 67"/>
                  <a:gd name="T5" fmla="*/ 0 h 76"/>
                  <a:gd name="T6" fmla="*/ 0 w 67"/>
                  <a:gd name="T7" fmla="*/ 0 h 76"/>
                  <a:gd name="T8" fmla="*/ 0 w 67"/>
                  <a:gd name="T9" fmla="*/ 0 h 76"/>
                  <a:gd name="T10" fmla="*/ 0 w 67"/>
                  <a:gd name="T11" fmla="*/ 0 h 76"/>
                  <a:gd name="T12" fmla="*/ 0 w 67"/>
                  <a:gd name="T13" fmla="*/ 0 h 76"/>
                  <a:gd name="T14" fmla="*/ 0 w 67"/>
                  <a:gd name="T15" fmla="*/ 0 h 76"/>
                  <a:gd name="T16" fmla="*/ 0 w 67"/>
                  <a:gd name="T17" fmla="*/ 0 h 76"/>
                  <a:gd name="T18" fmla="*/ 0 w 67"/>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76"/>
                  <a:gd name="T32" fmla="*/ 67 w 67"/>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76">
                    <a:moveTo>
                      <a:pt x="22" y="70"/>
                    </a:moveTo>
                    <a:lnTo>
                      <a:pt x="9" y="72"/>
                    </a:lnTo>
                    <a:lnTo>
                      <a:pt x="62" y="76"/>
                    </a:lnTo>
                    <a:lnTo>
                      <a:pt x="67" y="6"/>
                    </a:lnTo>
                    <a:lnTo>
                      <a:pt x="13" y="1"/>
                    </a:lnTo>
                    <a:lnTo>
                      <a:pt x="0" y="3"/>
                    </a:lnTo>
                    <a:lnTo>
                      <a:pt x="13" y="1"/>
                    </a:lnTo>
                    <a:lnTo>
                      <a:pt x="7" y="0"/>
                    </a:lnTo>
                    <a:lnTo>
                      <a:pt x="0" y="3"/>
                    </a:lnTo>
                    <a:lnTo>
                      <a:pt x="22"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61" name="Freeform 760"/>
              <p:cNvSpPr>
                <a:spLocks/>
              </p:cNvSpPr>
              <p:nvPr/>
            </p:nvSpPr>
            <p:spPr bwMode="auto">
              <a:xfrm>
                <a:off x="5286" y="61"/>
                <a:ext cx="3" cy="7"/>
              </a:xfrm>
              <a:custGeom>
                <a:avLst/>
                <a:gdLst>
                  <a:gd name="T0" fmla="*/ 0 w 67"/>
                  <a:gd name="T1" fmla="*/ 0 h 84"/>
                  <a:gd name="T2" fmla="*/ 0 w 67"/>
                  <a:gd name="T3" fmla="*/ 0 h 84"/>
                  <a:gd name="T4" fmla="*/ 0 w 67"/>
                  <a:gd name="T5" fmla="*/ 0 h 84"/>
                  <a:gd name="T6" fmla="*/ 0 w 67"/>
                  <a:gd name="T7" fmla="*/ 0 h 84"/>
                  <a:gd name="T8" fmla="*/ 0 w 67"/>
                  <a:gd name="T9" fmla="*/ 0 h 84"/>
                  <a:gd name="T10" fmla="*/ 0 w 67"/>
                  <a:gd name="T11" fmla="*/ 0 h 84"/>
                  <a:gd name="T12" fmla="*/ 0 w 67"/>
                  <a:gd name="T13" fmla="*/ 0 h 84"/>
                  <a:gd name="T14" fmla="*/ 0 w 67"/>
                  <a:gd name="T15" fmla="*/ 0 h 84"/>
                  <a:gd name="T16" fmla="*/ 0 w 67"/>
                  <a:gd name="T17" fmla="*/ 0 h 84"/>
                  <a:gd name="T18" fmla="*/ 0 w 67"/>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84"/>
                  <a:gd name="T32" fmla="*/ 67 w 67"/>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84">
                    <a:moveTo>
                      <a:pt x="24" y="84"/>
                    </a:moveTo>
                    <a:lnTo>
                      <a:pt x="24" y="84"/>
                    </a:lnTo>
                    <a:lnTo>
                      <a:pt x="67" y="67"/>
                    </a:lnTo>
                    <a:lnTo>
                      <a:pt x="45" y="0"/>
                    </a:lnTo>
                    <a:lnTo>
                      <a:pt x="0" y="16"/>
                    </a:lnTo>
                    <a:lnTo>
                      <a:pt x="24" y="84"/>
                    </a:lnTo>
                    <a:lnTo>
                      <a:pt x="24" y="83"/>
                    </a:lnTo>
                    <a:lnTo>
                      <a:pt x="24" y="8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62" name="Freeform 761"/>
              <p:cNvSpPr>
                <a:spLocks/>
              </p:cNvSpPr>
              <p:nvPr/>
            </p:nvSpPr>
            <p:spPr bwMode="auto">
              <a:xfrm>
                <a:off x="5283" y="62"/>
                <a:ext cx="4" cy="8"/>
              </a:xfrm>
              <a:custGeom>
                <a:avLst/>
                <a:gdLst>
                  <a:gd name="T0" fmla="*/ 0 w 68"/>
                  <a:gd name="T1" fmla="*/ 0 h 86"/>
                  <a:gd name="T2" fmla="*/ 0 w 68"/>
                  <a:gd name="T3" fmla="*/ 0 h 86"/>
                  <a:gd name="T4" fmla="*/ 0 w 68"/>
                  <a:gd name="T5" fmla="*/ 0 h 86"/>
                  <a:gd name="T6" fmla="*/ 0 w 68"/>
                  <a:gd name="T7" fmla="*/ 0 h 86"/>
                  <a:gd name="T8" fmla="*/ 0 w 68"/>
                  <a:gd name="T9" fmla="*/ 0 h 86"/>
                  <a:gd name="T10" fmla="*/ 0 w 68"/>
                  <a:gd name="T11" fmla="*/ 0 h 86"/>
                  <a:gd name="T12" fmla="*/ 0 w 68"/>
                  <a:gd name="T13" fmla="*/ 0 h 86"/>
                  <a:gd name="T14" fmla="*/ 0 w 68"/>
                  <a:gd name="T15" fmla="*/ 0 h 86"/>
                  <a:gd name="T16" fmla="*/ 0 w 68"/>
                  <a:gd name="T17" fmla="*/ 0 h 86"/>
                  <a:gd name="T18" fmla="*/ 0 w 68"/>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86"/>
                  <a:gd name="T32" fmla="*/ 68 w 68"/>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86">
                    <a:moveTo>
                      <a:pt x="14" y="86"/>
                    </a:moveTo>
                    <a:lnTo>
                      <a:pt x="23" y="84"/>
                    </a:lnTo>
                    <a:lnTo>
                      <a:pt x="68" y="68"/>
                    </a:lnTo>
                    <a:lnTo>
                      <a:pt x="44" y="0"/>
                    </a:lnTo>
                    <a:lnTo>
                      <a:pt x="0" y="16"/>
                    </a:lnTo>
                    <a:lnTo>
                      <a:pt x="9" y="14"/>
                    </a:lnTo>
                    <a:lnTo>
                      <a:pt x="14" y="86"/>
                    </a:lnTo>
                    <a:lnTo>
                      <a:pt x="19" y="85"/>
                    </a:lnTo>
                    <a:lnTo>
                      <a:pt x="23" y="84"/>
                    </a:lnTo>
                    <a:lnTo>
                      <a:pt x="14" y="8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63" name="Freeform 762"/>
              <p:cNvSpPr>
                <a:spLocks/>
              </p:cNvSpPr>
              <p:nvPr/>
            </p:nvSpPr>
            <p:spPr bwMode="auto">
              <a:xfrm>
                <a:off x="5280" y="63"/>
                <a:ext cx="4" cy="7"/>
              </a:xfrm>
              <a:custGeom>
                <a:avLst/>
                <a:gdLst>
                  <a:gd name="T0" fmla="*/ 0 w 66"/>
                  <a:gd name="T1" fmla="*/ 0 h 76"/>
                  <a:gd name="T2" fmla="*/ 0 w 66"/>
                  <a:gd name="T3" fmla="*/ 0 h 76"/>
                  <a:gd name="T4" fmla="*/ 0 w 66"/>
                  <a:gd name="T5" fmla="*/ 0 h 76"/>
                  <a:gd name="T6" fmla="*/ 0 w 66"/>
                  <a:gd name="T7" fmla="*/ 0 h 76"/>
                  <a:gd name="T8" fmla="*/ 0 w 66"/>
                  <a:gd name="T9" fmla="*/ 0 h 76"/>
                  <a:gd name="T10" fmla="*/ 0 w 66"/>
                  <a:gd name="T11" fmla="*/ 0 h 76"/>
                  <a:gd name="T12" fmla="*/ 0 w 66"/>
                  <a:gd name="T13" fmla="*/ 0 h 76"/>
                  <a:gd name="T14" fmla="*/ 0 w 66"/>
                  <a:gd name="T15" fmla="*/ 0 h 76"/>
                  <a:gd name="T16" fmla="*/ 0 w 66"/>
                  <a:gd name="T17" fmla="*/ 0 h 76"/>
                  <a:gd name="T18" fmla="*/ 0 w 66"/>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76"/>
                  <a:gd name="T32" fmla="*/ 66 w 6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76">
                    <a:moveTo>
                      <a:pt x="0" y="74"/>
                    </a:moveTo>
                    <a:lnTo>
                      <a:pt x="13" y="75"/>
                    </a:lnTo>
                    <a:lnTo>
                      <a:pt x="66" y="72"/>
                    </a:lnTo>
                    <a:lnTo>
                      <a:pt x="61" y="0"/>
                    </a:lnTo>
                    <a:lnTo>
                      <a:pt x="8" y="5"/>
                    </a:lnTo>
                    <a:lnTo>
                      <a:pt x="22" y="7"/>
                    </a:lnTo>
                    <a:lnTo>
                      <a:pt x="0" y="74"/>
                    </a:lnTo>
                    <a:lnTo>
                      <a:pt x="6" y="76"/>
                    </a:lnTo>
                    <a:lnTo>
                      <a:pt x="13" y="75"/>
                    </a:lnTo>
                    <a:lnTo>
                      <a:pt x="0"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64" name="Freeform 763"/>
              <p:cNvSpPr>
                <a:spLocks/>
              </p:cNvSpPr>
              <p:nvPr/>
            </p:nvSpPr>
            <p:spPr bwMode="auto">
              <a:xfrm>
                <a:off x="5277" y="62"/>
                <a:ext cx="5" cy="8"/>
              </a:xfrm>
              <a:custGeom>
                <a:avLst/>
                <a:gdLst>
                  <a:gd name="T0" fmla="*/ 0 w 83"/>
                  <a:gd name="T1" fmla="*/ 0 h 83"/>
                  <a:gd name="T2" fmla="*/ 0 w 83"/>
                  <a:gd name="T3" fmla="*/ 0 h 83"/>
                  <a:gd name="T4" fmla="*/ 0 w 83"/>
                  <a:gd name="T5" fmla="*/ 0 h 83"/>
                  <a:gd name="T6" fmla="*/ 0 w 83"/>
                  <a:gd name="T7" fmla="*/ 0 h 83"/>
                  <a:gd name="T8" fmla="*/ 0 w 83"/>
                  <a:gd name="T9" fmla="*/ 0 h 83"/>
                  <a:gd name="T10" fmla="*/ 0 w 83"/>
                  <a:gd name="T11" fmla="*/ 0 h 83"/>
                  <a:gd name="T12" fmla="*/ 0 w 83"/>
                  <a:gd name="T13" fmla="*/ 0 h 83"/>
                  <a:gd name="T14" fmla="*/ 0 w 83"/>
                  <a:gd name="T15" fmla="*/ 0 h 83"/>
                  <a:gd name="T16" fmla="*/ 0 w 83"/>
                  <a:gd name="T17" fmla="*/ 0 h 83"/>
                  <a:gd name="T18" fmla="*/ 0 w 83"/>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3"/>
                  <a:gd name="T32" fmla="*/ 83 w 83"/>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3">
                    <a:moveTo>
                      <a:pt x="0" y="54"/>
                    </a:moveTo>
                    <a:lnTo>
                      <a:pt x="16" y="66"/>
                    </a:lnTo>
                    <a:lnTo>
                      <a:pt x="61" y="83"/>
                    </a:lnTo>
                    <a:lnTo>
                      <a:pt x="83" y="16"/>
                    </a:lnTo>
                    <a:lnTo>
                      <a:pt x="39" y="0"/>
                    </a:lnTo>
                    <a:lnTo>
                      <a:pt x="55" y="11"/>
                    </a:lnTo>
                    <a:lnTo>
                      <a:pt x="0" y="54"/>
                    </a:lnTo>
                    <a:lnTo>
                      <a:pt x="7" y="63"/>
                    </a:lnTo>
                    <a:lnTo>
                      <a:pt x="16" y="66"/>
                    </a:lnTo>
                    <a:lnTo>
                      <a:pt x="0" y="5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65" name="Freeform 764"/>
              <p:cNvSpPr>
                <a:spLocks/>
              </p:cNvSpPr>
              <p:nvPr/>
            </p:nvSpPr>
            <p:spPr bwMode="auto">
              <a:xfrm>
                <a:off x="5275" y="61"/>
                <a:ext cx="5" cy="6"/>
              </a:xfrm>
              <a:custGeom>
                <a:avLst/>
                <a:gdLst>
                  <a:gd name="T0" fmla="*/ 0 w 93"/>
                  <a:gd name="T1" fmla="*/ 0 h 75"/>
                  <a:gd name="T2" fmla="*/ 0 w 93"/>
                  <a:gd name="T3" fmla="*/ 0 h 75"/>
                  <a:gd name="T4" fmla="*/ 0 w 93"/>
                  <a:gd name="T5" fmla="*/ 0 h 75"/>
                  <a:gd name="T6" fmla="*/ 0 w 93"/>
                  <a:gd name="T7" fmla="*/ 0 h 75"/>
                  <a:gd name="T8" fmla="*/ 0 w 93"/>
                  <a:gd name="T9" fmla="*/ 0 h 75"/>
                  <a:gd name="T10" fmla="*/ 0 w 93"/>
                  <a:gd name="T11" fmla="*/ 0 h 75"/>
                  <a:gd name="T12" fmla="*/ 0 w 93"/>
                  <a:gd name="T13" fmla="*/ 0 h 75"/>
                  <a:gd name="T14" fmla="*/ 0 w 93"/>
                  <a:gd name="T15" fmla="*/ 0 h 75"/>
                  <a:gd name="T16" fmla="*/ 0 w 93"/>
                  <a:gd name="T17" fmla="*/ 0 h 75"/>
                  <a:gd name="T18" fmla="*/ 0 w 93"/>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5"/>
                  <a:gd name="T32" fmla="*/ 93 w 93"/>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5">
                    <a:moveTo>
                      <a:pt x="27" y="0"/>
                    </a:moveTo>
                    <a:lnTo>
                      <a:pt x="21" y="51"/>
                    </a:lnTo>
                    <a:lnTo>
                      <a:pt x="38" y="75"/>
                    </a:lnTo>
                    <a:lnTo>
                      <a:pt x="93" y="32"/>
                    </a:lnTo>
                    <a:lnTo>
                      <a:pt x="76" y="8"/>
                    </a:lnTo>
                    <a:lnTo>
                      <a:pt x="68" y="58"/>
                    </a:lnTo>
                    <a:lnTo>
                      <a:pt x="27" y="0"/>
                    </a:lnTo>
                    <a:lnTo>
                      <a:pt x="0" y="22"/>
                    </a:lnTo>
                    <a:lnTo>
                      <a:pt x="21" y="51"/>
                    </a:lnTo>
                    <a:lnTo>
                      <a:pt x="2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66" name="Freeform 765"/>
              <p:cNvSpPr>
                <a:spLocks/>
              </p:cNvSpPr>
              <p:nvPr/>
            </p:nvSpPr>
            <p:spPr bwMode="auto">
              <a:xfrm>
                <a:off x="5276" y="58"/>
                <a:ext cx="4" cy="8"/>
              </a:xfrm>
              <a:custGeom>
                <a:avLst/>
                <a:gdLst>
                  <a:gd name="T0" fmla="*/ 0 w 68"/>
                  <a:gd name="T1" fmla="*/ 0 h 83"/>
                  <a:gd name="T2" fmla="*/ 0 w 68"/>
                  <a:gd name="T3" fmla="*/ 0 h 83"/>
                  <a:gd name="T4" fmla="*/ 0 w 68"/>
                  <a:gd name="T5" fmla="*/ 0 h 83"/>
                  <a:gd name="T6" fmla="*/ 0 w 68"/>
                  <a:gd name="T7" fmla="*/ 0 h 83"/>
                  <a:gd name="T8" fmla="*/ 0 w 68"/>
                  <a:gd name="T9" fmla="*/ 0 h 83"/>
                  <a:gd name="T10" fmla="*/ 0 w 68"/>
                  <a:gd name="T11" fmla="*/ 0 h 83"/>
                  <a:gd name="T12" fmla="*/ 0 w 68"/>
                  <a:gd name="T13" fmla="*/ 0 h 83"/>
                  <a:gd name="T14" fmla="*/ 0 w 68"/>
                  <a:gd name="T15" fmla="*/ 0 h 83"/>
                  <a:gd name="T16" fmla="*/ 0 w 68"/>
                  <a:gd name="T17" fmla="*/ 0 h 83"/>
                  <a:gd name="T18" fmla="*/ 0 w 68"/>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83"/>
                  <a:gd name="T32" fmla="*/ 68 w 68"/>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83">
                    <a:moveTo>
                      <a:pt x="39" y="0"/>
                    </a:moveTo>
                    <a:lnTo>
                      <a:pt x="27" y="5"/>
                    </a:lnTo>
                    <a:lnTo>
                      <a:pt x="0" y="25"/>
                    </a:lnTo>
                    <a:lnTo>
                      <a:pt x="41" y="83"/>
                    </a:lnTo>
                    <a:lnTo>
                      <a:pt x="68" y="63"/>
                    </a:lnTo>
                    <a:lnTo>
                      <a:pt x="55" y="68"/>
                    </a:lnTo>
                    <a:lnTo>
                      <a:pt x="39" y="0"/>
                    </a:lnTo>
                    <a:lnTo>
                      <a:pt x="33" y="1"/>
                    </a:lnTo>
                    <a:lnTo>
                      <a:pt x="27" y="5"/>
                    </a:lnTo>
                    <a:lnTo>
                      <a:pt x="3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67" name="Freeform 766"/>
              <p:cNvSpPr>
                <a:spLocks/>
              </p:cNvSpPr>
              <p:nvPr/>
            </p:nvSpPr>
            <p:spPr bwMode="auto">
              <a:xfrm>
                <a:off x="5279" y="57"/>
                <a:ext cx="4" cy="7"/>
              </a:xfrm>
              <a:custGeom>
                <a:avLst/>
                <a:gdLst>
                  <a:gd name="T0" fmla="*/ 0 w 86"/>
                  <a:gd name="T1" fmla="*/ 0 h 86"/>
                  <a:gd name="T2" fmla="*/ 0 w 86"/>
                  <a:gd name="T3" fmla="*/ 0 h 86"/>
                  <a:gd name="T4" fmla="*/ 0 w 86"/>
                  <a:gd name="T5" fmla="*/ 0 h 86"/>
                  <a:gd name="T6" fmla="*/ 0 w 86"/>
                  <a:gd name="T7" fmla="*/ 0 h 86"/>
                  <a:gd name="T8" fmla="*/ 0 w 86"/>
                  <a:gd name="T9" fmla="*/ 0 h 86"/>
                  <a:gd name="T10" fmla="*/ 0 w 86"/>
                  <a:gd name="T11" fmla="*/ 0 h 86"/>
                  <a:gd name="T12" fmla="*/ 0 w 86"/>
                  <a:gd name="T13" fmla="*/ 0 h 86"/>
                  <a:gd name="T14" fmla="*/ 0 w 86"/>
                  <a:gd name="T15" fmla="*/ 0 h 86"/>
                  <a:gd name="T16" fmla="*/ 0 w 86"/>
                  <a:gd name="T17" fmla="*/ 0 h 86"/>
                  <a:gd name="T18" fmla="*/ 0 w 86"/>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6"/>
                  <a:gd name="T32" fmla="*/ 86 w 86"/>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6">
                    <a:moveTo>
                      <a:pt x="79" y="0"/>
                    </a:moveTo>
                    <a:lnTo>
                      <a:pt x="72" y="1"/>
                    </a:lnTo>
                    <a:lnTo>
                      <a:pt x="0" y="18"/>
                    </a:lnTo>
                    <a:lnTo>
                      <a:pt x="16" y="86"/>
                    </a:lnTo>
                    <a:lnTo>
                      <a:pt x="86" y="70"/>
                    </a:lnTo>
                    <a:lnTo>
                      <a:pt x="79" y="71"/>
                    </a:lnTo>
                    <a:lnTo>
                      <a:pt x="79" y="0"/>
                    </a:lnTo>
                    <a:lnTo>
                      <a:pt x="75" y="0"/>
                    </a:lnTo>
                    <a:lnTo>
                      <a:pt x="72" y="1"/>
                    </a:lnTo>
                    <a:lnTo>
                      <a:pt x="7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68" name="Freeform 767"/>
              <p:cNvSpPr>
                <a:spLocks/>
              </p:cNvSpPr>
              <p:nvPr/>
            </p:nvSpPr>
            <p:spPr bwMode="auto">
              <a:xfrm>
                <a:off x="5283" y="57"/>
                <a:ext cx="5" cy="6"/>
              </a:xfrm>
              <a:custGeom>
                <a:avLst/>
                <a:gdLst>
                  <a:gd name="T0" fmla="*/ 0 w 88"/>
                  <a:gd name="T1" fmla="*/ 0 h 71"/>
                  <a:gd name="T2" fmla="*/ 0 w 88"/>
                  <a:gd name="T3" fmla="*/ 0 h 71"/>
                  <a:gd name="T4" fmla="*/ 0 w 88"/>
                  <a:gd name="T5" fmla="*/ 0 h 71"/>
                  <a:gd name="T6" fmla="*/ 0 w 88"/>
                  <a:gd name="T7" fmla="*/ 0 h 71"/>
                  <a:gd name="T8" fmla="*/ 0 w 88"/>
                  <a:gd name="T9" fmla="*/ 0 h 71"/>
                  <a:gd name="T10" fmla="*/ 0 w 88"/>
                  <a:gd name="T11" fmla="*/ 0 h 71"/>
                  <a:gd name="T12" fmla="*/ 0 60000 65536"/>
                  <a:gd name="T13" fmla="*/ 0 60000 65536"/>
                  <a:gd name="T14" fmla="*/ 0 60000 65536"/>
                  <a:gd name="T15" fmla="*/ 0 60000 65536"/>
                  <a:gd name="T16" fmla="*/ 0 60000 65536"/>
                  <a:gd name="T17" fmla="*/ 0 60000 65536"/>
                  <a:gd name="T18" fmla="*/ 0 w 88"/>
                  <a:gd name="T19" fmla="*/ 0 h 71"/>
                  <a:gd name="T20" fmla="*/ 88 w 88"/>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88" h="71">
                    <a:moveTo>
                      <a:pt x="88" y="36"/>
                    </a:moveTo>
                    <a:lnTo>
                      <a:pt x="88" y="0"/>
                    </a:lnTo>
                    <a:lnTo>
                      <a:pt x="0" y="0"/>
                    </a:lnTo>
                    <a:lnTo>
                      <a:pt x="0" y="71"/>
                    </a:lnTo>
                    <a:lnTo>
                      <a:pt x="88" y="71"/>
                    </a:lnTo>
                    <a:lnTo>
                      <a:pt x="88"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69" name="Freeform 768"/>
              <p:cNvSpPr>
                <a:spLocks/>
              </p:cNvSpPr>
              <p:nvPr/>
            </p:nvSpPr>
            <p:spPr bwMode="auto">
              <a:xfrm>
                <a:off x="5288" y="6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70" name="Freeform 769"/>
              <p:cNvSpPr>
                <a:spLocks/>
              </p:cNvSpPr>
              <p:nvPr/>
            </p:nvSpPr>
            <p:spPr bwMode="auto">
              <a:xfrm>
                <a:off x="5269" y="19"/>
                <a:ext cx="10" cy="8"/>
              </a:xfrm>
              <a:custGeom>
                <a:avLst/>
                <a:gdLst>
                  <a:gd name="T0" fmla="*/ 0 w 187"/>
                  <a:gd name="T1" fmla="*/ 0 h 91"/>
                  <a:gd name="T2" fmla="*/ 0 w 187"/>
                  <a:gd name="T3" fmla="*/ 0 h 91"/>
                  <a:gd name="T4" fmla="*/ 0 w 187"/>
                  <a:gd name="T5" fmla="*/ 0 h 91"/>
                  <a:gd name="T6" fmla="*/ 0 w 187"/>
                  <a:gd name="T7" fmla="*/ 0 h 91"/>
                  <a:gd name="T8" fmla="*/ 0 w 187"/>
                  <a:gd name="T9" fmla="*/ 0 h 91"/>
                  <a:gd name="T10" fmla="*/ 0 w 187"/>
                  <a:gd name="T11" fmla="*/ 0 h 91"/>
                  <a:gd name="T12" fmla="*/ 0 w 187"/>
                  <a:gd name="T13" fmla="*/ 0 h 91"/>
                  <a:gd name="T14" fmla="*/ 0 w 187"/>
                  <a:gd name="T15" fmla="*/ 0 h 91"/>
                  <a:gd name="T16" fmla="*/ 0 w 187"/>
                  <a:gd name="T17" fmla="*/ 0 h 91"/>
                  <a:gd name="T18" fmla="*/ 0 w 187"/>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91"/>
                  <a:gd name="T32" fmla="*/ 187 w 187"/>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91">
                    <a:moveTo>
                      <a:pt x="14" y="91"/>
                    </a:moveTo>
                    <a:lnTo>
                      <a:pt x="10" y="91"/>
                    </a:lnTo>
                    <a:lnTo>
                      <a:pt x="187" y="71"/>
                    </a:lnTo>
                    <a:lnTo>
                      <a:pt x="180" y="0"/>
                    </a:lnTo>
                    <a:lnTo>
                      <a:pt x="3" y="20"/>
                    </a:lnTo>
                    <a:lnTo>
                      <a:pt x="0" y="22"/>
                    </a:lnTo>
                    <a:lnTo>
                      <a:pt x="3" y="20"/>
                    </a:lnTo>
                    <a:lnTo>
                      <a:pt x="1" y="20"/>
                    </a:lnTo>
                    <a:lnTo>
                      <a:pt x="0" y="22"/>
                    </a:lnTo>
                    <a:lnTo>
                      <a:pt x="14" y="9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71" name="Freeform 770"/>
              <p:cNvSpPr>
                <a:spLocks/>
              </p:cNvSpPr>
              <p:nvPr/>
            </p:nvSpPr>
            <p:spPr bwMode="auto">
              <a:xfrm>
                <a:off x="5261" y="21"/>
                <a:ext cx="9" cy="9"/>
              </a:xfrm>
              <a:custGeom>
                <a:avLst/>
                <a:gdLst>
                  <a:gd name="T0" fmla="*/ 0 w 147"/>
                  <a:gd name="T1" fmla="*/ 0 h 98"/>
                  <a:gd name="T2" fmla="*/ 0 w 147"/>
                  <a:gd name="T3" fmla="*/ 0 h 98"/>
                  <a:gd name="T4" fmla="*/ 0 w 147"/>
                  <a:gd name="T5" fmla="*/ 0 h 98"/>
                  <a:gd name="T6" fmla="*/ 0 w 147"/>
                  <a:gd name="T7" fmla="*/ 0 h 98"/>
                  <a:gd name="T8" fmla="*/ 0 w 147"/>
                  <a:gd name="T9" fmla="*/ 0 h 98"/>
                  <a:gd name="T10" fmla="*/ 0 w 147"/>
                  <a:gd name="T11" fmla="*/ 0 h 98"/>
                  <a:gd name="T12" fmla="*/ 0 w 147"/>
                  <a:gd name="T13" fmla="*/ 0 h 98"/>
                  <a:gd name="T14" fmla="*/ 0 w 147"/>
                  <a:gd name="T15" fmla="*/ 0 h 98"/>
                  <a:gd name="T16" fmla="*/ 0 w 147"/>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98"/>
                  <a:gd name="T29" fmla="*/ 147 w 14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98">
                    <a:moveTo>
                      <a:pt x="14" y="98"/>
                    </a:moveTo>
                    <a:lnTo>
                      <a:pt x="14" y="98"/>
                    </a:lnTo>
                    <a:lnTo>
                      <a:pt x="147" y="69"/>
                    </a:lnTo>
                    <a:lnTo>
                      <a:pt x="133" y="0"/>
                    </a:lnTo>
                    <a:lnTo>
                      <a:pt x="0" y="28"/>
                    </a:lnTo>
                    <a:lnTo>
                      <a:pt x="0" y="27"/>
                    </a:lnTo>
                    <a:lnTo>
                      <a:pt x="14" y="9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72" name="Freeform 771"/>
              <p:cNvSpPr>
                <a:spLocks/>
              </p:cNvSpPr>
              <p:nvPr/>
            </p:nvSpPr>
            <p:spPr bwMode="auto">
              <a:xfrm>
                <a:off x="5252" y="23"/>
                <a:ext cx="10" cy="10"/>
              </a:xfrm>
              <a:custGeom>
                <a:avLst/>
                <a:gdLst>
                  <a:gd name="T0" fmla="*/ 0 w 184"/>
                  <a:gd name="T1" fmla="*/ 0 h 103"/>
                  <a:gd name="T2" fmla="*/ 0 w 184"/>
                  <a:gd name="T3" fmla="*/ 0 h 103"/>
                  <a:gd name="T4" fmla="*/ 0 w 184"/>
                  <a:gd name="T5" fmla="*/ 0 h 103"/>
                  <a:gd name="T6" fmla="*/ 0 w 184"/>
                  <a:gd name="T7" fmla="*/ 0 h 103"/>
                  <a:gd name="T8" fmla="*/ 0 w 184"/>
                  <a:gd name="T9" fmla="*/ 0 h 103"/>
                  <a:gd name="T10" fmla="*/ 0 w 184"/>
                  <a:gd name="T11" fmla="*/ 0 h 103"/>
                  <a:gd name="T12" fmla="*/ 0 w 184"/>
                  <a:gd name="T13" fmla="*/ 0 h 103"/>
                  <a:gd name="T14" fmla="*/ 0 w 184"/>
                  <a:gd name="T15" fmla="*/ 0 h 103"/>
                  <a:gd name="T16" fmla="*/ 0 w 184"/>
                  <a:gd name="T17" fmla="*/ 0 h 103"/>
                  <a:gd name="T18" fmla="*/ 0 w 184"/>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103"/>
                  <a:gd name="T32" fmla="*/ 184 w 184"/>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103">
                    <a:moveTo>
                      <a:pt x="19" y="103"/>
                    </a:moveTo>
                    <a:lnTo>
                      <a:pt x="16" y="103"/>
                    </a:lnTo>
                    <a:lnTo>
                      <a:pt x="184" y="71"/>
                    </a:lnTo>
                    <a:lnTo>
                      <a:pt x="170" y="0"/>
                    </a:lnTo>
                    <a:lnTo>
                      <a:pt x="3" y="33"/>
                    </a:lnTo>
                    <a:lnTo>
                      <a:pt x="0" y="34"/>
                    </a:lnTo>
                    <a:lnTo>
                      <a:pt x="3" y="33"/>
                    </a:lnTo>
                    <a:lnTo>
                      <a:pt x="1" y="33"/>
                    </a:lnTo>
                    <a:lnTo>
                      <a:pt x="0" y="34"/>
                    </a:lnTo>
                    <a:lnTo>
                      <a:pt x="19" y="10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73" name="Freeform 772"/>
              <p:cNvSpPr>
                <a:spLocks/>
              </p:cNvSpPr>
              <p:nvPr/>
            </p:nvSpPr>
            <p:spPr bwMode="auto">
              <a:xfrm>
                <a:off x="5246" y="26"/>
                <a:ext cx="7" cy="10"/>
              </a:xfrm>
              <a:custGeom>
                <a:avLst/>
                <a:gdLst>
                  <a:gd name="T0" fmla="*/ 0 w 134"/>
                  <a:gd name="T1" fmla="*/ 0 h 101"/>
                  <a:gd name="T2" fmla="*/ 0 w 134"/>
                  <a:gd name="T3" fmla="*/ 0 h 101"/>
                  <a:gd name="T4" fmla="*/ 0 w 134"/>
                  <a:gd name="T5" fmla="*/ 0 h 101"/>
                  <a:gd name="T6" fmla="*/ 0 w 134"/>
                  <a:gd name="T7" fmla="*/ 0 h 101"/>
                  <a:gd name="T8" fmla="*/ 0 w 134"/>
                  <a:gd name="T9" fmla="*/ 0 h 101"/>
                  <a:gd name="T10" fmla="*/ 0 w 134"/>
                  <a:gd name="T11" fmla="*/ 0 h 101"/>
                  <a:gd name="T12" fmla="*/ 0 60000 65536"/>
                  <a:gd name="T13" fmla="*/ 0 60000 65536"/>
                  <a:gd name="T14" fmla="*/ 0 60000 65536"/>
                  <a:gd name="T15" fmla="*/ 0 60000 65536"/>
                  <a:gd name="T16" fmla="*/ 0 60000 65536"/>
                  <a:gd name="T17" fmla="*/ 0 60000 65536"/>
                  <a:gd name="T18" fmla="*/ 0 w 134"/>
                  <a:gd name="T19" fmla="*/ 0 h 101"/>
                  <a:gd name="T20" fmla="*/ 134 w 134"/>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34" h="101">
                    <a:moveTo>
                      <a:pt x="9" y="67"/>
                    </a:moveTo>
                    <a:lnTo>
                      <a:pt x="19" y="101"/>
                    </a:lnTo>
                    <a:lnTo>
                      <a:pt x="134" y="69"/>
                    </a:lnTo>
                    <a:lnTo>
                      <a:pt x="115" y="0"/>
                    </a:lnTo>
                    <a:lnTo>
                      <a:pt x="0" y="33"/>
                    </a:lnTo>
                    <a:lnTo>
                      <a:pt x="9"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74" name="Freeform 773"/>
              <p:cNvSpPr>
                <a:spLocks/>
              </p:cNvSpPr>
              <p:nvPr/>
            </p:nvSpPr>
            <p:spPr bwMode="auto">
              <a:xfrm>
                <a:off x="5241" y="29"/>
                <a:ext cx="6" cy="8"/>
              </a:xfrm>
              <a:custGeom>
                <a:avLst/>
                <a:gdLst>
                  <a:gd name="T0" fmla="*/ 0 w 95"/>
                  <a:gd name="T1" fmla="*/ 0 h 84"/>
                  <a:gd name="T2" fmla="*/ 0 w 95"/>
                  <a:gd name="T3" fmla="*/ 0 h 84"/>
                  <a:gd name="T4" fmla="*/ 0 w 95"/>
                  <a:gd name="T5" fmla="*/ 0 h 84"/>
                  <a:gd name="T6" fmla="*/ 0 w 95"/>
                  <a:gd name="T7" fmla="*/ 0 h 84"/>
                  <a:gd name="T8" fmla="*/ 0 w 95"/>
                  <a:gd name="T9" fmla="*/ 0 h 84"/>
                  <a:gd name="T10" fmla="*/ 0 w 95"/>
                  <a:gd name="T11" fmla="*/ 0 h 84"/>
                  <a:gd name="T12" fmla="*/ 0 w 95"/>
                  <a:gd name="T13" fmla="*/ 0 h 84"/>
                  <a:gd name="T14" fmla="*/ 0 w 95"/>
                  <a:gd name="T15" fmla="*/ 0 h 84"/>
                  <a:gd name="T16" fmla="*/ 0 w 95"/>
                  <a:gd name="T17" fmla="*/ 0 h 84"/>
                  <a:gd name="T18" fmla="*/ 0 w 95"/>
                  <a:gd name="T19" fmla="*/ 0 h 84"/>
                  <a:gd name="T20" fmla="*/ 0 w 95"/>
                  <a:gd name="T21" fmla="*/ 0 h 84"/>
                  <a:gd name="T22" fmla="*/ 0 w 95"/>
                  <a:gd name="T23" fmla="*/ 0 h 84"/>
                  <a:gd name="T24" fmla="*/ 0 w 95"/>
                  <a:gd name="T25" fmla="*/ 0 h 84"/>
                  <a:gd name="T26" fmla="*/ 0 w 95"/>
                  <a:gd name="T27" fmla="*/ 0 h 84"/>
                  <a:gd name="T28" fmla="*/ 0 w 95"/>
                  <a:gd name="T29" fmla="*/ 0 h 84"/>
                  <a:gd name="T30" fmla="*/ 0 w 95"/>
                  <a:gd name="T31" fmla="*/ 0 h 84"/>
                  <a:gd name="T32" fmla="*/ 0 w 95"/>
                  <a:gd name="T33" fmla="*/ 0 h 84"/>
                  <a:gd name="T34" fmla="*/ 0 w 95"/>
                  <a:gd name="T35" fmla="*/ 0 h 84"/>
                  <a:gd name="T36" fmla="*/ 0 w 95"/>
                  <a:gd name="T37" fmla="*/ 0 h 84"/>
                  <a:gd name="T38" fmla="*/ 0 w 95"/>
                  <a:gd name="T39" fmla="*/ 0 h 84"/>
                  <a:gd name="T40" fmla="*/ 0 w 95"/>
                  <a:gd name="T41" fmla="*/ 0 h 84"/>
                  <a:gd name="T42" fmla="*/ 0 w 95"/>
                  <a:gd name="T43" fmla="*/ 0 h 84"/>
                  <a:gd name="T44" fmla="*/ 0 w 95"/>
                  <a:gd name="T45" fmla="*/ 0 h 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5"/>
                  <a:gd name="T70" fmla="*/ 0 h 84"/>
                  <a:gd name="T71" fmla="*/ 95 w 95"/>
                  <a:gd name="T72" fmla="*/ 84 h 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5" h="84">
                    <a:moveTo>
                      <a:pt x="65" y="83"/>
                    </a:moveTo>
                    <a:lnTo>
                      <a:pt x="65" y="84"/>
                    </a:lnTo>
                    <a:lnTo>
                      <a:pt x="65" y="83"/>
                    </a:lnTo>
                    <a:lnTo>
                      <a:pt x="66" y="83"/>
                    </a:lnTo>
                    <a:lnTo>
                      <a:pt x="71" y="79"/>
                    </a:lnTo>
                    <a:lnTo>
                      <a:pt x="77" y="75"/>
                    </a:lnTo>
                    <a:lnTo>
                      <a:pt x="84" y="72"/>
                    </a:lnTo>
                    <a:lnTo>
                      <a:pt x="90" y="70"/>
                    </a:lnTo>
                    <a:lnTo>
                      <a:pt x="94" y="68"/>
                    </a:lnTo>
                    <a:lnTo>
                      <a:pt x="95" y="68"/>
                    </a:lnTo>
                    <a:lnTo>
                      <a:pt x="76" y="0"/>
                    </a:lnTo>
                    <a:lnTo>
                      <a:pt x="73" y="1"/>
                    </a:lnTo>
                    <a:lnTo>
                      <a:pt x="67" y="3"/>
                    </a:lnTo>
                    <a:lnTo>
                      <a:pt x="57" y="6"/>
                    </a:lnTo>
                    <a:lnTo>
                      <a:pt x="47" y="11"/>
                    </a:lnTo>
                    <a:lnTo>
                      <a:pt x="35" y="18"/>
                    </a:lnTo>
                    <a:lnTo>
                      <a:pt x="23" y="26"/>
                    </a:lnTo>
                    <a:lnTo>
                      <a:pt x="16" y="33"/>
                    </a:lnTo>
                    <a:lnTo>
                      <a:pt x="10" y="40"/>
                    </a:lnTo>
                    <a:lnTo>
                      <a:pt x="5" y="49"/>
                    </a:lnTo>
                    <a:lnTo>
                      <a:pt x="0" y="58"/>
                    </a:lnTo>
                    <a:lnTo>
                      <a:pt x="65" y="8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75" name="Freeform 774"/>
              <p:cNvSpPr>
                <a:spLocks/>
              </p:cNvSpPr>
              <p:nvPr/>
            </p:nvSpPr>
            <p:spPr bwMode="auto">
              <a:xfrm>
                <a:off x="5241" y="36"/>
                <a:ext cx="4" cy="6"/>
              </a:xfrm>
              <a:custGeom>
                <a:avLst/>
                <a:gdLst>
                  <a:gd name="T0" fmla="*/ 0 w 69"/>
                  <a:gd name="T1" fmla="*/ 0 h 72"/>
                  <a:gd name="T2" fmla="*/ 0 w 69"/>
                  <a:gd name="T3" fmla="*/ 0 h 72"/>
                  <a:gd name="T4" fmla="*/ 0 w 69"/>
                  <a:gd name="T5" fmla="*/ 0 h 72"/>
                  <a:gd name="T6" fmla="*/ 0 w 69"/>
                  <a:gd name="T7" fmla="*/ 0 h 72"/>
                  <a:gd name="T8" fmla="*/ 0 w 69"/>
                  <a:gd name="T9" fmla="*/ 0 h 72"/>
                  <a:gd name="T10" fmla="*/ 0 w 69"/>
                  <a:gd name="T11" fmla="*/ 0 h 72"/>
                  <a:gd name="T12" fmla="*/ 0 w 69"/>
                  <a:gd name="T13" fmla="*/ 0 h 72"/>
                  <a:gd name="T14" fmla="*/ 0 w 69"/>
                  <a:gd name="T15" fmla="*/ 0 h 72"/>
                  <a:gd name="T16" fmla="*/ 0 w 69"/>
                  <a:gd name="T17" fmla="*/ 0 h 72"/>
                  <a:gd name="T18" fmla="*/ 0 w 69"/>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72"/>
                  <a:gd name="T32" fmla="*/ 69 w 69"/>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72">
                    <a:moveTo>
                      <a:pt x="40" y="72"/>
                    </a:moveTo>
                    <a:lnTo>
                      <a:pt x="69" y="36"/>
                    </a:lnTo>
                    <a:lnTo>
                      <a:pt x="69" y="0"/>
                    </a:lnTo>
                    <a:lnTo>
                      <a:pt x="0" y="0"/>
                    </a:lnTo>
                    <a:lnTo>
                      <a:pt x="0" y="36"/>
                    </a:lnTo>
                    <a:lnTo>
                      <a:pt x="29" y="1"/>
                    </a:lnTo>
                    <a:lnTo>
                      <a:pt x="40" y="72"/>
                    </a:lnTo>
                    <a:lnTo>
                      <a:pt x="69" y="66"/>
                    </a:lnTo>
                    <a:lnTo>
                      <a:pt x="69" y="36"/>
                    </a:lnTo>
                    <a:lnTo>
                      <a:pt x="40"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76" name="Freeform 775"/>
              <p:cNvSpPr>
                <a:spLocks/>
              </p:cNvSpPr>
              <p:nvPr/>
            </p:nvSpPr>
            <p:spPr bwMode="auto">
              <a:xfrm>
                <a:off x="5237" y="36"/>
                <a:ext cx="6" cy="8"/>
              </a:xfrm>
              <a:custGeom>
                <a:avLst/>
                <a:gdLst>
                  <a:gd name="T0" fmla="*/ 0 w 108"/>
                  <a:gd name="T1" fmla="*/ 0 h 87"/>
                  <a:gd name="T2" fmla="*/ 0 w 108"/>
                  <a:gd name="T3" fmla="*/ 0 h 87"/>
                  <a:gd name="T4" fmla="*/ 0 w 108"/>
                  <a:gd name="T5" fmla="*/ 0 h 87"/>
                  <a:gd name="T6" fmla="*/ 0 w 108"/>
                  <a:gd name="T7" fmla="*/ 0 h 87"/>
                  <a:gd name="T8" fmla="*/ 0 w 108"/>
                  <a:gd name="T9" fmla="*/ 0 h 87"/>
                  <a:gd name="T10" fmla="*/ 0 w 108"/>
                  <a:gd name="T11" fmla="*/ 0 h 87"/>
                  <a:gd name="T12" fmla="*/ 0 w 108"/>
                  <a:gd name="T13" fmla="*/ 0 h 87"/>
                  <a:gd name="T14" fmla="*/ 0 w 108"/>
                  <a:gd name="T15" fmla="*/ 0 h 87"/>
                  <a:gd name="T16" fmla="*/ 0 w 108"/>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87"/>
                  <a:gd name="T29" fmla="*/ 108 w 108"/>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87">
                    <a:moveTo>
                      <a:pt x="10" y="87"/>
                    </a:moveTo>
                    <a:lnTo>
                      <a:pt x="10" y="87"/>
                    </a:lnTo>
                    <a:lnTo>
                      <a:pt x="108" y="71"/>
                    </a:lnTo>
                    <a:lnTo>
                      <a:pt x="97" y="0"/>
                    </a:lnTo>
                    <a:lnTo>
                      <a:pt x="0" y="16"/>
                    </a:lnTo>
                    <a:lnTo>
                      <a:pt x="10" y="8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77" name="Freeform 776"/>
              <p:cNvSpPr>
                <a:spLocks/>
              </p:cNvSpPr>
              <p:nvPr/>
            </p:nvSpPr>
            <p:spPr bwMode="auto">
              <a:xfrm>
                <a:off x="5231" y="37"/>
                <a:ext cx="7" cy="8"/>
              </a:xfrm>
              <a:custGeom>
                <a:avLst/>
                <a:gdLst>
                  <a:gd name="T0" fmla="*/ 0 w 129"/>
                  <a:gd name="T1" fmla="*/ 0 h 87"/>
                  <a:gd name="T2" fmla="*/ 0 w 129"/>
                  <a:gd name="T3" fmla="*/ 0 h 87"/>
                  <a:gd name="T4" fmla="*/ 0 w 129"/>
                  <a:gd name="T5" fmla="*/ 0 h 87"/>
                  <a:gd name="T6" fmla="*/ 0 w 129"/>
                  <a:gd name="T7" fmla="*/ 0 h 87"/>
                  <a:gd name="T8" fmla="*/ 0 w 129"/>
                  <a:gd name="T9" fmla="*/ 0 h 87"/>
                  <a:gd name="T10" fmla="*/ 0 w 129"/>
                  <a:gd name="T11" fmla="*/ 0 h 87"/>
                  <a:gd name="T12" fmla="*/ 0 w 129"/>
                  <a:gd name="T13" fmla="*/ 0 h 87"/>
                  <a:gd name="T14" fmla="*/ 0 w 129"/>
                  <a:gd name="T15" fmla="*/ 0 h 87"/>
                  <a:gd name="T16" fmla="*/ 0 w 129"/>
                  <a:gd name="T17" fmla="*/ 0 h 87"/>
                  <a:gd name="T18" fmla="*/ 0 w 129"/>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87"/>
                  <a:gd name="T32" fmla="*/ 129 w 12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87">
                    <a:moveTo>
                      <a:pt x="55" y="73"/>
                    </a:moveTo>
                    <a:lnTo>
                      <a:pt x="33" y="87"/>
                    </a:lnTo>
                    <a:lnTo>
                      <a:pt x="129" y="71"/>
                    </a:lnTo>
                    <a:lnTo>
                      <a:pt x="119" y="0"/>
                    </a:lnTo>
                    <a:lnTo>
                      <a:pt x="21" y="17"/>
                    </a:lnTo>
                    <a:lnTo>
                      <a:pt x="0" y="31"/>
                    </a:lnTo>
                    <a:lnTo>
                      <a:pt x="21" y="17"/>
                    </a:lnTo>
                    <a:lnTo>
                      <a:pt x="8" y="19"/>
                    </a:lnTo>
                    <a:lnTo>
                      <a:pt x="0" y="31"/>
                    </a:lnTo>
                    <a:lnTo>
                      <a:pt x="55" y="7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78" name="Freeform 777"/>
              <p:cNvSpPr>
                <a:spLocks/>
              </p:cNvSpPr>
              <p:nvPr/>
            </p:nvSpPr>
            <p:spPr bwMode="auto">
              <a:xfrm>
                <a:off x="5229" y="40"/>
                <a:ext cx="5" cy="7"/>
              </a:xfrm>
              <a:custGeom>
                <a:avLst/>
                <a:gdLst>
                  <a:gd name="T0" fmla="*/ 0 w 82"/>
                  <a:gd name="T1" fmla="*/ 0 h 79"/>
                  <a:gd name="T2" fmla="*/ 0 w 82"/>
                  <a:gd name="T3" fmla="*/ 0 h 79"/>
                  <a:gd name="T4" fmla="*/ 0 w 82"/>
                  <a:gd name="T5" fmla="*/ 0 h 79"/>
                  <a:gd name="T6" fmla="*/ 0 w 82"/>
                  <a:gd name="T7" fmla="*/ 0 h 79"/>
                  <a:gd name="T8" fmla="*/ 0 w 82"/>
                  <a:gd name="T9" fmla="*/ 0 h 79"/>
                  <a:gd name="T10" fmla="*/ 0 w 82"/>
                  <a:gd name="T11" fmla="*/ 0 h 79"/>
                  <a:gd name="T12" fmla="*/ 0 60000 65536"/>
                  <a:gd name="T13" fmla="*/ 0 60000 65536"/>
                  <a:gd name="T14" fmla="*/ 0 60000 65536"/>
                  <a:gd name="T15" fmla="*/ 0 60000 65536"/>
                  <a:gd name="T16" fmla="*/ 0 60000 65536"/>
                  <a:gd name="T17" fmla="*/ 0 60000 65536"/>
                  <a:gd name="T18" fmla="*/ 0 w 82"/>
                  <a:gd name="T19" fmla="*/ 0 h 79"/>
                  <a:gd name="T20" fmla="*/ 82 w 82"/>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82" h="79">
                    <a:moveTo>
                      <a:pt x="28" y="58"/>
                    </a:moveTo>
                    <a:lnTo>
                      <a:pt x="56" y="79"/>
                    </a:lnTo>
                    <a:lnTo>
                      <a:pt x="82" y="42"/>
                    </a:lnTo>
                    <a:lnTo>
                      <a:pt x="27" y="0"/>
                    </a:lnTo>
                    <a:lnTo>
                      <a:pt x="0" y="36"/>
                    </a:lnTo>
                    <a:lnTo>
                      <a:pt x="28" y="5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79" name="Freeform 778"/>
              <p:cNvSpPr>
                <a:spLocks/>
              </p:cNvSpPr>
              <p:nvPr/>
            </p:nvSpPr>
            <p:spPr bwMode="auto">
              <a:xfrm>
                <a:off x="5228" y="42"/>
                <a:ext cx="4" cy="10"/>
              </a:xfrm>
              <a:custGeom>
                <a:avLst/>
                <a:gdLst>
                  <a:gd name="T0" fmla="*/ 0 w 69"/>
                  <a:gd name="T1" fmla="*/ 0 h 103"/>
                  <a:gd name="T2" fmla="*/ 0 w 69"/>
                  <a:gd name="T3" fmla="*/ 0 h 103"/>
                  <a:gd name="T4" fmla="*/ 0 w 69"/>
                  <a:gd name="T5" fmla="*/ 0 h 103"/>
                  <a:gd name="T6" fmla="*/ 0 w 69"/>
                  <a:gd name="T7" fmla="*/ 0 h 103"/>
                  <a:gd name="T8" fmla="*/ 0 w 69"/>
                  <a:gd name="T9" fmla="*/ 0 h 103"/>
                  <a:gd name="T10" fmla="*/ 0 w 69"/>
                  <a:gd name="T11" fmla="*/ 0 h 103"/>
                  <a:gd name="T12" fmla="*/ 0 w 69"/>
                  <a:gd name="T13" fmla="*/ 0 h 103"/>
                  <a:gd name="T14" fmla="*/ 0 w 69"/>
                  <a:gd name="T15" fmla="*/ 0 h 103"/>
                  <a:gd name="T16" fmla="*/ 0 w 69"/>
                  <a:gd name="T17" fmla="*/ 0 h 103"/>
                  <a:gd name="T18" fmla="*/ 0 w 69"/>
                  <a:gd name="T19" fmla="*/ 0 h 103"/>
                  <a:gd name="T20" fmla="*/ 0 w 69"/>
                  <a:gd name="T21" fmla="*/ 0 h 103"/>
                  <a:gd name="T22" fmla="*/ 0 w 69"/>
                  <a:gd name="T23" fmla="*/ 0 h 103"/>
                  <a:gd name="T24" fmla="*/ 0 w 69"/>
                  <a:gd name="T25" fmla="*/ 0 h 103"/>
                  <a:gd name="T26" fmla="*/ 0 w 69"/>
                  <a:gd name="T27" fmla="*/ 0 h 103"/>
                  <a:gd name="T28" fmla="*/ 0 w 69"/>
                  <a:gd name="T29" fmla="*/ 0 h 103"/>
                  <a:gd name="T30" fmla="*/ 0 w 69"/>
                  <a:gd name="T31" fmla="*/ 0 h 103"/>
                  <a:gd name="T32" fmla="*/ 0 w 69"/>
                  <a:gd name="T33" fmla="*/ 0 h 103"/>
                  <a:gd name="T34" fmla="*/ 0 w 69"/>
                  <a:gd name="T35" fmla="*/ 0 h 103"/>
                  <a:gd name="T36" fmla="*/ 0 w 69"/>
                  <a:gd name="T37" fmla="*/ 0 h 103"/>
                  <a:gd name="T38" fmla="*/ 0 w 69"/>
                  <a:gd name="T39" fmla="*/ 0 h 103"/>
                  <a:gd name="T40" fmla="*/ 0 w 69"/>
                  <a:gd name="T41" fmla="*/ 0 h 103"/>
                  <a:gd name="T42" fmla="*/ 0 w 69"/>
                  <a:gd name="T43" fmla="*/ 0 h 103"/>
                  <a:gd name="T44" fmla="*/ 0 w 69"/>
                  <a:gd name="T45" fmla="*/ 0 h 103"/>
                  <a:gd name="T46" fmla="*/ 0 w 69"/>
                  <a:gd name="T47" fmla="*/ 0 h 103"/>
                  <a:gd name="T48" fmla="*/ 0 w 69"/>
                  <a:gd name="T49" fmla="*/ 0 h 103"/>
                  <a:gd name="T50" fmla="*/ 0 w 69"/>
                  <a:gd name="T51" fmla="*/ 0 h 103"/>
                  <a:gd name="T52" fmla="*/ 0 w 69"/>
                  <a:gd name="T53" fmla="*/ 0 h 103"/>
                  <a:gd name="T54" fmla="*/ 0 w 69"/>
                  <a:gd name="T55" fmla="*/ 0 h 103"/>
                  <a:gd name="T56" fmla="*/ 0 w 69"/>
                  <a:gd name="T57" fmla="*/ 0 h 103"/>
                  <a:gd name="T58" fmla="*/ 0 w 69"/>
                  <a:gd name="T59" fmla="*/ 0 h 103"/>
                  <a:gd name="T60" fmla="*/ 0 w 69"/>
                  <a:gd name="T61" fmla="*/ 0 h 103"/>
                  <a:gd name="T62" fmla="*/ 0 w 69"/>
                  <a:gd name="T63" fmla="*/ 0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103"/>
                  <a:gd name="T98" fmla="*/ 69 w 69"/>
                  <a:gd name="T99" fmla="*/ 103 h 1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103">
                    <a:moveTo>
                      <a:pt x="69" y="43"/>
                    </a:moveTo>
                    <a:lnTo>
                      <a:pt x="69" y="43"/>
                    </a:lnTo>
                    <a:lnTo>
                      <a:pt x="66" y="41"/>
                    </a:lnTo>
                    <a:lnTo>
                      <a:pt x="65" y="41"/>
                    </a:lnTo>
                    <a:lnTo>
                      <a:pt x="65" y="42"/>
                    </a:lnTo>
                    <a:lnTo>
                      <a:pt x="67" y="45"/>
                    </a:lnTo>
                    <a:lnTo>
                      <a:pt x="68" y="50"/>
                    </a:lnTo>
                    <a:lnTo>
                      <a:pt x="68" y="55"/>
                    </a:lnTo>
                    <a:lnTo>
                      <a:pt x="67" y="60"/>
                    </a:lnTo>
                    <a:lnTo>
                      <a:pt x="64" y="65"/>
                    </a:lnTo>
                    <a:lnTo>
                      <a:pt x="65" y="64"/>
                    </a:lnTo>
                    <a:lnTo>
                      <a:pt x="63" y="65"/>
                    </a:lnTo>
                    <a:lnTo>
                      <a:pt x="35" y="0"/>
                    </a:lnTo>
                    <a:lnTo>
                      <a:pt x="31" y="3"/>
                    </a:lnTo>
                    <a:lnTo>
                      <a:pt x="25" y="6"/>
                    </a:lnTo>
                    <a:lnTo>
                      <a:pt x="16" y="14"/>
                    </a:lnTo>
                    <a:lnTo>
                      <a:pt x="8" y="23"/>
                    </a:lnTo>
                    <a:lnTo>
                      <a:pt x="3" y="34"/>
                    </a:lnTo>
                    <a:lnTo>
                      <a:pt x="0" y="45"/>
                    </a:lnTo>
                    <a:lnTo>
                      <a:pt x="0" y="56"/>
                    </a:lnTo>
                    <a:lnTo>
                      <a:pt x="2" y="68"/>
                    </a:lnTo>
                    <a:lnTo>
                      <a:pt x="7" y="79"/>
                    </a:lnTo>
                    <a:lnTo>
                      <a:pt x="13" y="88"/>
                    </a:lnTo>
                    <a:lnTo>
                      <a:pt x="22" y="96"/>
                    </a:lnTo>
                    <a:lnTo>
                      <a:pt x="30" y="103"/>
                    </a:lnTo>
                    <a:lnTo>
                      <a:pt x="68" y="43"/>
                    </a:lnTo>
                    <a:lnTo>
                      <a:pt x="69" y="4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80" name="Freeform 779"/>
              <p:cNvSpPr>
                <a:spLocks/>
              </p:cNvSpPr>
              <p:nvPr/>
            </p:nvSpPr>
            <p:spPr bwMode="auto">
              <a:xfrm>
                <a:off x="5230" y="46"/>
                <a:ext cx="6" cy="10"/>
              </a:xfrm>
              <a:custGeom>
                <a:avLst/>
                <a:gdLst>
                  <a:gd name="T0" fmla="*/ 0 w 107"/>
                  <a:gd name="T1" fmla="*/ 0 h 106"/>
                  <a:gd name="T2" fmla="*/ 0 w 107"/>
                  <a:gd name="T3" fmla="*/ 0 h 106"/>
                  <a:gd name="T4" fmla="*/ 0 w 107"/>
                  <a:gd name="T5" fmla="*/ 0 h 106"/>
                  <a:gd name="T6" fmla="*/ 0 w 107"/>
                  <a:gd name="T7" fmla="*/ 0 h 106"/>
                  <a:gd name="T8" fmla="*/ 0 w 107"/>
                  <a:gd name="T9" fmla="*/ 0 h 106"/>
                  <a:gd name="T10" fmla="*/ 0 w 107"/>
                  <a:gd name="T11" fmla="*/ 0 h 106"/>
                  <a:gd name="T12" fmla="*/ 0 w 107"/>
                  <a:gd name="T13" fmla="*/ 0 h 106"/>
                  <a:gd name="T14" fmla="*/ 0 w 107"/>
                  <a:gd name="T15" fmla="*/ 0 h 106"/>
                  <a:gd name="T16" fmla="*/ 0 w 107"/>
                  <a:gd name="T17" fmla="*/ 0 h 106"/>
                  <a:gd name="T18" fmla="*/ 0 w 107"/>
                  <a:gd name="T19" fmla="*/ 0 h 106"/>
                  <a:gd name="T20" fmla="*/ 0 w 107"/>
                  <a:gd name="T21" fmla="*/ 0 h 106"/>
                  <a:gd name="T22" fmla="*/ 0 w 107"/>
                  <a:gd name="T23" fmla="*/ 0 h 106"/>
                  <a:gd name="T24" fmla="*/ 0 w 107"/>
                  <a:gd name="T25" fmla="*/ 0 h 106"/>
                  <a:gd name="T26" fmla="*/ 0 w 107"/>
                  <a:gd name="T27" fmla="*/ 0 h 106"/>
                  <a:gd name="T28" fmla="*/ 0 w 107"/>
                  <a:gd name="T29" fmla="*/ 0 h 106"/>
                  <a:gd name="T30" fmla="*/ 0 w 107"/>
                  <a:gd name="T31" fmla="*/ 0 h 106"/>
                  <a:gd name="T32" fmla="*/ 0 w 107"/>
                  <a:gd name="T33" fmla="*/ 0 h 106"/>
                  <a:gd name="T34" fmla="*/ 0 w 107"/>
                  <a:gd name="T35" fmla="*/ 0 h 106"/>
                  <a:gd name="T36" fmla="*/ 0 w 107"/>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
                  <a:gd name="T58" fmla="*/ 0 h 106"/>
                  <a:gd name="T59" fmla="*/ 107 w 107"/>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 h="106">
                    <a:moveTo>
                      <a:pt x="107" y="44"/>
                    </a:moveTo>
                    <a:lnTo>
                      <a:pt x="106" y="43"/>
                    </a:lnTo>
                    <a:lnTo>
                      <a:pt x="102" y="41"/>
                    </a:lnTo>
                    <a:lnTo>
                      <a:pt x="94" y="37"/>
                    </a:lnTo>
                    <a:lnTo>
                      <a:pt x="86" y="31"/>
                    </a:lnTo>
                    <a:lnTo>
                      <a:pt x="76" y="25"/>
                    </a:lnTo>
                    <a:lnTo>
                      <a:pt x="64" y="18"/>
                    </a:lnTo>
                    <a:lnTo>
                      <a:pt x="52" y="10"/>
                    </a:lnTo>
                    <a:lnTo>
                      <a:pt x="39" y="0"/>
                    </a:lnTo>
                    <a:lnTo>
                      <a:pt x="0" y="60"/>
                    </a:lnTo>
                    <a:lnTo>
                      <a:pt x="14" y="69"/>
                    </a:lnTo>
                    <a:lnTo>
                      <a:pt x="27" y="77"/>
                    </a:lnTo>
                    <a:lnTo>
                      <a:pt x="39" y="86"/>
                    </a:lnTo>
                    <a:lnTo>
                      <a:pt x="51" y="92"/>
                    </a:lnTo>
                    <a:lnTo>
                      <a:pt x="60" y="98"/>
                    </a:lnTo>
                    <a:lnTo>
                      <a:pt x="67" y="103"/>
                    </a:lnTo>
                    <a:lnTo>
                      <a:pt x="71" y="105"/>
                    </a:lnTo>
                    <a:lnTo>
                      <a:pt x="74" y="106"/>
                    </a:lnTo>
                    <a:lnTo>
                      <a:pt x="107" y="4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81" name="Freeform 780"/>
              <p:cNvSpPr>
                <a:spLocks/>
              </p:cNvSpPr>
              <p:nvPr/>
            </p:nvSpPr>
            <p:spPr bwMode="auto">
              <a:xfrm>
                <a:off x="5234" y="48"/>
                <a:ext cx="6" cy="8"/>
              </a:xfrm>
              <a:custGeom>
                <a:avLst/>
                <a:gdLst>
                  <a:gd name="T0" fmla="*/ 0 w 97"/>
                  <a:gd name="T1" fmla="*/ 0 h 88"/>
                  <a:gd name="T2" fmla="*/ 0 w 97"/>
                  <a:gd name="T3" fmla="*/ 0 h 88"/>
                  <a:gd name="T4" fmla="*/ 0 w 97"/>
                  <a:gd name="T5" fmla="*/ 0 h 88"/>
                  <a:gd name="T6" fmla="*/ 0 w 97"/>
                  <a:gd name="T7" fmla="*/ 0 h 88"/>
                  <a:gd name="T8" fmla="*/ 0 w 97"/>
                  <a:gd name="T9" fmla="*/ 0 h 88"/>
                  <a:gd name="T10" fmla="*/ 0 w 97"/>
                  <a:gd name="T11" fmla="*/ 0 h 88"/>
                  <a:gd name="T12" fmla="*/ 0 w 97"/>
                  <a:gd name="T13" fmla="*/ 0 h 88"/>
                  <a:gd name="T14" fmla="*/ 0 w 97"/>
                  <a:gd name="T15" fmla="*/ 0 h 88"/>
                  <a:gd name="T16" fmla="*/ 0 w 97"/>
                  <a:gd name="T17" fmla="*/ 0 h 88"/>
                  <a:gd name="T18" fmla="*/ 0 w 97"/>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88"/>
                  <a:gd name="T32" fmla="*/ 97 w 97"/>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88">
                    <a:moveTo>
                      <a:pt x="63" y="3"/>
                    </a:moveTo>
                    <a:lnTo>
                      <a:pt x="70" y="0"/>
                    </a:lnTo>
                    <a:lnTo>
                      <a:pt x="0" y="20"/>
                    </a:lnTo>
                    <a:lnTo>
                      <a:pt x="18" y="88"/>
                    </a:lnTo>
                    <a:lnTo>
                      <a:pt x="89" y="68"/>
                    </a:lnTo>
                    <a:lnTo>
                      <a:pt x="97" y="65"/>
                    </a:lnTo>
                    <a:lnTo>
                      <a:pt x="89" y="68"/>
                    </a:lnTo>
                    <a:lnTo>
                      <a:pt x="93" y="67"/>
                    </a:lnTo>
                    <a:lnTo>
                      <a:pt x="97" y="65"/>
                    </a:lnTo>
                    <a:lnTo>
                      <a:pt x="63" y="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82" name="Freeform 781"/>
              <p:cNvSpPr>
                <a:spLocks/>
              </p:cNvSpPr>
              <p:nvPr/>
            </p:nvSpPr>
            <p:spPr bwMode="auto">
              <a:xfrm>
                <a:off x="5238" y="45"/>
                <a:ext cx="5" cy="9"/>
              </a:xfrm>
              <a:custGeom>
                <a:avLst/>
                <a:gdLst>
                  <a:gd name="T0" fmla="*/ 0 w 95"/>
                  <a:gd name="T1" fmla="*/ 0 h 103"/>
                  <a:gd name="T2" fmla="*/ 0 w 95"/>
                  <a:gd name="T3" fmla="*/ 0 h 103"/>
                  <a:gd name="T4" fmla="*/ 0 w 95"/>
                  <a:gd name="T5" fmla="*/ 0 h 103"/>
                  <a:gd name="T6" fmla="*/ 0 w 95"/>
                  <a:gd name="T7" fmla="*/ 0 h 103"/>
                  <a:gd name="T8" fmla="*/ 0 w 95"/>
                  <a:gd name="T9" fmla="*/ 0 h 103"/>
                  <a:gd name="T10" fmla="*/ 0 w 95"/>
                  <a:gd name="T11" fmla="*/ 0 h 103"/>
                  <a:gd name="T12" fmla="*/ 0 w 95"/>
                  <a:gd name="T13" fmla="*/ 0 h 103"/>
                  <a:gd name="T14" fmla="*/ 0 w 95"/>
                  <a:gd name="T15" fmla="*/ 0 h 103"/>
                  <a:gd name="T16" fmla="*/ 0 w 95"/>
                  <a:gd name="T17" fmla="*/ 0 h 103"/>
                  <a:gd name="T18" fmla="*/ 0 w 95"/>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103"/>
                  <a:gd name="T32" fmla="*/ 95 w 95"/>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103">
                    <a:moveTo>
                      <a:pt x="72" y="0"/>
                    </a:moveTo>
                    <a:lnTo>
                      <a:pt x="61" y="5"/>
                    </a:lnTo>
                    <a:lnTo>
                      <a:pt x="0" y="41"/>
                    </a:lnTo>
                    <a:lnTo>
                      <a:pt x="34" y="103"/>
                    </a:lnTo>
                    <a:lnTo>
                      <a:pt x="95" y="66"/>
                    </a:lnTo>
                    <a:lnTo>
                      <a:pt x="86" y="70"/>
                    </a:lnTo>
                    <a:lnTo>
                      <a:pt x="72" y="0"/>
                    </a:lnTo>
                    <a:lnTo>
                      <a:pt x="66" y="1"/>
                    </a:lnTo>
                    <a:lnTo>
                      <a:pt x="61" y="5"/>
                    </a:lnTo>
                    <a:lnTo>
                      <a:pt x="7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83" name="Freeform 782"/>
              <p:cNvSpPr>
                <a:spLocks/>
              </p:cNvSpPr>
              <p:nvPr/>
            </p:nvSpPr>
            <p:spPr bwMode="auto">
              <a:xfrm>
                <a:off x="5242" y="43"/>
                <a:ext cx="6" cy="8"/>
              </a:xfrm>
              <a:custGeom>
                <a:avLst/>
                <a:gdLst>
                  <a:gd name="T0" fmla="*/ 0 w 120"/>
                  <a:gd name="T1" fmla="*/ 0 h 94"/>
                  <a:gd name="T2" fmla="*/ 0 w 120"/>
                  <a:gd name="T3" fmla="*/ 0 h 94"/>
                  <a:gd name="T4" fmla="*/ 0 w 120"/>
                  <a:gd name="T5" fmla="*/ 0 h 94"/>
                  <a:gd name="T6" fmla="*/ 0 w 120"/>
                  <a:gd name="T7" fmla="*/ 0 h 94"/>
                  <a:gd name="T8" fmla="*/ 0 w 120"/>
                  <a:gd name="T9" fmla="*/ 0 h 94"/>
                  <a:gd name="T10" fmla="*/ 0 w 120"/>
                  <a:gd name="T11" fmla="*/ 0 h 94"/>
                  <a:gd name="T12" fmla="*/ 0 w 120"/>
                  <a:gd name="T13" fmla="*/ 0 h 94"/>
                  <a:gd name="T14" fmla="*/ 0 w 120"/>
                  <a:gd name="T15" fmla="*/ 0 h 94"/>
                  <a:gd name="T16" fmla="*/ 0 w 120"/>
                  <a:gd name="T17" fmla="*/ 0 h 94"/>
                  <a:gd name="T18" fmla="*/ 0 w 1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94"/>
                  <a:gd name="T32" fmla="*/ 120 w 120"/>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94">
                    <a:moveTo>
                      <a:pt x="107" y="0"/>
                    </a:moveTo>
                    <a:lnTo>
                      <a:pt x="105" y="0"/>
                    </a:lnTo>
                    <a:lnTo>
                      <a:pt x="0" y="24"/>
                    </a:lnTo>
                    <a:lnTo>
                      <a:pt x="14" y="94"/>
                    </a:lnTo>
                    <a:lnTo>
                      <a:pt x="120" y="69"/>
                    </a:lnTo>
                    <a:lnTo>
                      <a:pt x="118" y="69"/>
                    </a:lnTo>
                    <a:lnTo>
                      <a:pt x="107" y="0"/>
                    </a:lnTo>
                    <a:lnTo>
                      <a:pt x="106" y="0"/>
                    </a:lnTo>
                    <a:lnTo>
                      <a:pt x="105" y="0"/>
                    </a:lnTo>
                    <a:lnTo>
                      <a:pt x="10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84" name="Freeform 783"/>
              <p:cNvSpPr>
                <a:spLocks/>
              </p:cNvSpPr>
              <p:nvPr/>
            </p:nvSpPr>
            <p:spPr bwMode="auto">
              <a:xfrm>
                <a:off x="5248" y="41"/>
                <a:ext cx="6" cy="8"/>
              </a:xfrm>
              <a:custGeom>
                <a:avLst/>
                <a:gdLst>
                  <a:gd name="T0" fmla="*/ 0 w 119"/>
                  <a:gd name="T1" fmla="*/ 0 h 85"/>
                  <a:gd name="T2" fmla="*/ 0 w 119"/>
                  <a:gd name="T3" fmla="*/ 0 h 85"/>
                  <a:gd name="T4" fmla="*/ 0 w 119"/>
                  <a:gd name="T5" fmla="*/ 0 h 85"/>
                  <a:gd name="T6" fmla="*/ 0 w 119"/>
                  <a:gd name="T7" fmla="*/ 0 h 85"/>
                  <a:gd name="T8" fmla="*/ 0 w 119"/>
                  <a:gd name="T9" fmla="*/ 0 h 85"/>
                  <a:gd name="T10" fmla="*/ 0 w 119"/>
                  <a:gd name="T11" fmla="*/ 0 h 85"/>
                  <a:gd name="T12" fmla="*/ 0 w 119"/>
                  <a:gd name="T13" fmla="*/ 0 h 85"/>
                  <a:gd name="T14" fmla="*/ 0 w 119"/>
                  <a:gd name="T15" fmla="*/ 0 h 85"/>
                  <a:gd name="T16" fmla="*/ 0 w 119"/>
                  <a:gd name="T17" fmla="*/ 0 h 85"/>
                  <a:gd name="T18" fmla="*/ 0 w 11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85"/>
                  <a:gd name="T32" fmla="*/ 119 w 11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85">
                    <a:moveTo>
                      <a:pt x="88" y="3"/>
                    </a:moveTo>
                    <a:lnTo>
                      <a:pt x="97" y="0"/>
                    </a:lnTo>
                    <a:lnTo>
                      <a:pt x="0" y="16"/>
                    </a:lnTo>
                    <a:lnTo>
                      <a:pt x="11" y="85"/>
                    </a:lnTo>
                    <a:lnTo>
                      <a:pt x="108" y="69"/>
                    </a:lnTo>
                    <a:lnTo>
                      <a:pt x="119" y="66"/>
                    </a:lnTo>
                    <a:lnTo>
                      <a:pt x="108" y="69"/>
                    </a:lnTo>
                    <a:lnTo>
                      <a:pt x="114" y="68"/>
                    </a:lnTo>
                    <a:lnTo>
                      <a:pt x="119" y="66"/>
                    </a:lnTo>
                    <a:lnTo>
                      <a:pt x="88" y="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85" name="Freeform 784"/>
              <p:cNvSpPr>
                <a:spLocks/>
              </p:cNvSpPr>
              <p:nvPr/>
            </p:nvSpPr>
            <p:spPr bwMode="auto">
              <a:xfrm>
                <a:off x="5253" y="37"/>
                <a:ext cx="5" cy="10"/>
              </a:xfrm>
              <a:custGeom>
                <a:avLst/>
                <a:gdLst>
                  <a:gd name="T0" fmla="*/ 0 w 101"/>
                  <a:gd name="T1" fmla="*/ 0 h 107"/>
                  <a:gd name="T2" fmla="*/ 0 w 101"/>
                  <a:gd name="T3" fmla="*/ 0 h 107"/>
                  <a:gd name="T4" fmla="*/ 0 w 101"/>
                  <a:gd name="T5" fmla="*/ 0 h 107"/>
                  <a:gd name="T6" fmla="*/ 0 w 101"/>
                  <a:gd name="T7" fmla="*/ 0 h 107"/>
                  <a:gd name="T8" fmla="*/ 0 w 101"/>
                  <a:gd name="T9" fmla="*/ 0 h 107"/>
                  <a:gd name="T10" fmla="*/ 0 w 101"/>
                  <a:gd name="T11" fmla="*/ 0 h 107"/>
                  <a:gd name="T12" fmla="*/ 0 w 101"/>
                  <a:gd name="T13" fmla="*/ 0 h 107"/>
                  <a:gd name="T14" fmla="*/ 0 w 101"/>
                  <a:gd name="T15" fmla="*/ 0 h 107"/>
                  <a:gd name="T16" fmla="*/ 0 w 101"/>
                  <a:gd name="T17" fmla="*/ 0 h 107"/>
                  <a:gd name="T18" fmla="*/ 0 w 101"/>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107"/>
                  <a:gd name="T32" fmla="*/ 101 w 101"/>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107">
                    <a:moveTo>
                      <a:pt x="95" y="5"/>
                    </a:moveTo>
                    <a:lnTo>
                      <a:pt x="70" y="7"/>
                    </a:lnTo>
                    <a:lnTo>
                      <a:pt x="0" y="44"/>
                    </a:lnTo>
                    <a:lnTo>
                      <a:pt x="31" y="107"/>
                    </a:lnTo>
                    <a:lnTo>
                      <a:pt x="101" y="71"/>
                    </a:lnTo>
                    <a:lnTo>
                      <a:pt x="75" y="73"/>
                    </a:lnTo>
                    <a:lnTo>
                      <a:pt x="95" y="5"/>
                    </a:lnTo>
                    <a:lnTo>
                      <a:pt x="83" y="0"/>
                    </a:lnTo>
                    <a:lnTo>
                      <a:pt x="70" y="7"/>
                    </a:lnTo>
                    <a:lnTo>
                      <a:pt x="95" y="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86" name="Freeform 785"/>
              <p:cNvSpPr>
                <a:spLocks/>
              </p:cNvSpPr>
              <p:nvPr/>
            </p:nvSpPr>
            <p:spPr bwMode="auto">
              <a:xfrm>
                <a:off x="5257" y="38"/>
                <a:ext cx="4" cy="8"/>
              </a:xfrm>
              <a:custGeom>
                <a:avLst/>
                <a:gdLst>
                  <a:gd name="T0" fmla="*/ 0 w 82"/>
                  <a:gd name="T1" fmla="*/ 0 h 84"/>
                  <a:gd name="T2" fmla="*/ 0 w 82"/>
                  <a:gd name="T3" fmla="*/ 0 h 84"/>
                  <a:gd name="T4" fmla="*/ 0 w 82"/>
                  <a:gd name="T5" fmla="*/ 0 h 84"/>
                  <a:gd name="T6" fmla="*/ 0 w 82"/>
                  <a:gd name="T7" fmla="*/ 0 h 84"/>
                  <a:gd name="T8" fmla="*/ 0 w 82"/>
                  <a:gd name="T9" fmla="*/ 0 h 84"/>
                  <a:gd name="T10" fmla="*/ 0 w 82"/>
                  <a:gd name="T11" fmla="*/ 0 h 84"/>
                  <a:gd name="T12" fmla="*/ 0 w 82"/>
                  <a:gd name="T13" fmla="*/ 0 h 84"/>
                  <a:gd name="T14" fmla="*/ 0 w 82"/>
                  <a:gd name="T15" fmla="*/ 0 h 84"/>
                  <a:gd name="T16" fmla="*/ 0 w 82"/>
                  <a:gd name="T17" fmla="*/ 0 h 84"/>
                  <a:gd name="T18" fmla="*/ 0 w 82"/>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4"/>
                  <a:gd name="T32" fmla="*/ 82 w 82"/>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4">
                    <a:moveTo>
                      <a:pt x="82" y="20"/>
                    </a:moveTo>
                    <a:lnTo>
                      <a:pt x="74" y="16"/>
                    </a:lnTo>
                    <a:lnTo>
                      <a:pt x="20" y="0"/>
                    </a:lnTo>
                    <a:lnTo>
                      <a:pt x="0" y="68"/>
                    </a:lnTo>
                    <a:lnTo>
                      <a:pt x="54" y="84"/>
                    </a:lnTo>
                    <a:lnTo>
                      <a:pt x="45" y="80"/>
                    </a:lnTo>
                    <a:lnTo>
                      <a:pt x="82" y="20"/>
                    </a:lnTo>
                    <a:lnTo>
                      <a:pt x="78" y="18"/>
                    </a:lnTo>
                    <a:lnTo>
                      <a:pt x="74" y="16"/>
                    </a:lnTo>
                    <a:lnTo>
                      <a:pt x="82" y="2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87" name="Freeform 786"/>
              <p:cNvSpPr>
                <a:spLocks/>
              </p:cNvSpPr>
              <p:nvPr/>
            </p:nvSpPr>
            <p:spPr bwMode="auto">
              <a:xfrm>
                <a:off x="5259" y="40"/>
                <a:ext cx="5" cy="8"/>
              </a:xfrm>
              <a:custGeom>
                <a:avLst/>
                <a:gdLst>
                  <a:gd name="T0" fmla="*/ 0 w 86"/>
                  <a:gd name="T1" fmla="*/ 0 h 88"/>
                  <a:gd name="T2" fmla="*/ 0 w 86"/>
                  <a:gd name="T3" fmla="*/ 0 h 88"/>
                  <a:gd name="T4" fmla="*/ 0 w 86"/>
                  <a:gd name="T5" fmla="*/ 0 h 88"/>
                  <a:gd name="T6" fmla="*/ 0 w 86"/>
                  <a:gd name="T7" fmla="*/ 0 h 88"/>
                  <a:gd name="T8" fmla="*/ 0 w 86"/>
                  <a:gd name="T9" fmla="*/ 0 h 88"/>
                  <a:gd name="T10" fmla="*/ 0 w 86"/>
                  <a:gd name="T11" fmla="*/ 0 h 88"/>
                  <a:gd name="T12" fmla="*/ 0 w 86"/>
                  <a:gd name="T13" fmla="*/ 0 h 88"/>
                  <a:gd name="T14" fmla="*/ 0 w 86"/>
                  <a:gd name="T15" fmla="*/ 0 h 88"/>
                  <a:gd name="T16" fmla="*/ 0 w 86"/>
                  <a:gd name="T17" fmla="*/ 0 h 88"/>
                  <a:gd name="T18" fmla="*/ 0 w 86"/>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8"/>
                  <a:gd name="T32" fmla="*/ 86 w 8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8">
                    <a:moveTo>
                      <a:pt x="86" y="32"/>
                    </a:moveTo>
                    <a:lnTo>
                      <a:pt x="81" y="29"/>
                    </a:lnTo>
                    <a:lnTo>
                      <a:pt x="37" y="0"/>
                    </a:lnTo>
                    <a:lnTo>
                      <a:pt x="0" y="60"/>
                    </a:lnTo>
                    <a:lnTo>
                      <a:pt x="45" y="88"/>
                    </a:lnTo>
                    <a:lnTo>
                      <a:pt x="39" y="85"/>
                    </a:lnTo>
                    <a:lnTo>
                      <a:pt x="86" y="32"/>
                    </a:lnTo>
                    <a:lnTo>
                      <a:pt x="84" y="30"/>
                    </a:lnTo>
                    <a:lnTo>
                      <a:pt x="81" y="29"/>
                    </a:lnTo>
                    <a:lnTo>
                      <a:pt x="86" y="3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88" name="Freeform 787"/>
              <p:cNvSpPr>
                <a:spLocks/>
              </p:cNvSpPr>
              <p:nvPr/>
            </p:nvSpPr>
            <p:spPr bwMode="auto">
              <a:xfrm>
                <a:off x="5262" y="43"/>
                <a:ext cx="3" cy="7"/>
              </a:xfrm>
              <a:custGeom>
                <a:avLst/>
                <a:gdLst>
                  <a:gd name="T0" fmla="*/ 0 w 65"/>
                  <a:gd name="T1" fmla="*/ 0 h 78"/>
                  <a:gd name="T2" fmla="*/ 0 w 65"/>
                  <a:gd name="T3" fmla="*/ 0 h 78"/>
                  <a:gd name="T4" fmla="*/ 0 w 65"/>
                  <a:gd name="T5" fmla="*/ 0 h 78"/>
                  <a:gd name="T6" fmla="*/ 0 w 65"/>
                  <a:gd name="T7" fmla="*/ 0 h 78"/>
                  <a:gd name="T8" fmla="*/ 0 w 65"/>
                  <a:gd name="T9" fmla="*/ 0 h 78"/>
                  <a:gd name="T10" fmla="*/ 0 w 65"/>
                  <a:gd name="T11" fmla="*/ 0 h 78"/>
                  <a:gd name="T12" fmla="*/ 0 w 65"/>
                  <a:gd name="T13" fmla="*/ 0 h 78"/>
                  <a:gd name="T14" fmla="*/ 0 w 65"/>
                  <a:gd name="T15" fmla="*/ 0 h 78"/>
                  <a:gd name="T16" fmla="*/ 0 w 65"/>
                  <a:gd name="T17" fmla="*/ 0 h 78"/>
                  <a:gd name="T18" fmla="*/ 0 w 65"/>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78"/>
                  <a:gd name="T32" fmla="*/ 65 w 65"/>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78">
                    <a:moveTo>
                      <a:pt x="49" y="8"/>
                    </a:moveTo>
                    <a:lnTo>
                      <a:pt x="65" y="17"/>
                    </a:lnTo>
                    <a:lnTo>
                      <a:pt x="47" y="0"/>
                    </a:lnTo>
                    <a:lnTo>
                      <a:pt x="0" y="53"/>
                    </a:lnTo>
                    <a:lnTo>
                      <a:pt x="18" y="69"/>
                    </a:lnTo>
                    <a:lnTo>
                      <a:pt x="35" y="78"/>
                    </a:lnTo>
                    <a:lnTo>
                      <a:pt x="18" y="69"/>
                    </a:lnTo>
                    <a:lnTo>
                      <a:pt x="25" y="76"/>
                    </a:lnTo>
                    <a:lnTo>
                      <a:pt x="35" y="78"/>
                    </a:lnTo>
                    <a:lnTo>
                      <a:pt x="49" y="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89" name="Freeform 788"/>
              <p:cNvSpPr>
                <a:spLocks/>
              </p:cNvSpPr>
              <p:nvPr/>
            </p:nvSpPr>
            <p:spPr bwMode="auto">
              <a:xfrm>
                <a:off x="5263" y="43"/>
                <a:ext cx="5" cy="8"/>
              </a:xfrm>
              <a:custGeom>
                <a:avLst/>
                <a:gdLst>
                  <a:gd name="T0" fmla="*/ 0 w 85"/>
                  <a:gd name="T1" fmla="*/ 0 h 86"/>
                  <a:gd name="T2" fmla="*/ 0 w 85"/>
                  <a:gd name="T3" fmla="*/ 0 h 86"/>
                  <a:gd name="T4" fmla="*/ 0 w 85"/>
                  <a:gd name="T5" fmla="*/ 0 h 86"/>
                  <a:gd name="T6" fmla="*/ 0 w 85"/>
                  <a:gd name="T7" fmla="*/ 0 h 86"/>
                  <a:gd name="T8" fmla="*/ 0 w 85"/>
                  <a:gd name="T9" fmla="*/ 0 h 86"/>
                  <a:gd name="T10" fmla="*/ 0 w 85"/>
                  <a:gd name="T11" fmla="*/ 0 h 86"/>
                  <a:gd name="T12" fmla="*/ 0 w 85"/>
                  <a:gd name="T13" fmla="*/ 0 h 86"/>
                  <a:gd name="T14" fmla="*/ 0 w 85"/>
                  <a:gd name="T15" fmla="*/ 0 h 86"/>
                  <a:gd name="T16" fmla="*/ 0 w 85"/>
                  <a:gd name="T17" fmla="*/ 0 h 86"/>
                  <a:gd name="T18" fmla="*/ 0 w 85"/>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86"/>
                  <a:gd name="T32" fmla="*/ 85 w 85"/>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86">
                    <a:moveTo>
                      <a:pt x="84" y="16"/>
                    </a:moveTo>
                    <a:lnTo>
                      <a:pt x="85" y="16"/>
                    </a:lnTo>
                    <a:lnTo>
                      <a:pt x="14" y="0"/>
                    </a:lnTo>
                    <a:lnTo>
                      <a:pt x="0" y="70"/>
                    </a:lnTo>
                    <a:lnTo>
                      <a:pt x="70" y="86"/>
                    </a:lnTo>
                    <a:lnTo>
                      <a:pt x="71" y="86"/>
                    </a:lnTo>
                    <a:lnTo>
                      <a:pt x="70" y="86"/>
                    </a:lnTo>
                    <a:lnTo>
                      <a:pt x="71" y="86"/>
                    </a:lnTo>
                    <a:lnTo>
                      <a:pt x="84" y="1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90" name="Freeform 789"/>
              <p:cNvSpPr>
                <a:spLocks/>
              </p:cNvSpPr>
              <p:nvPr/>
            </p:nvSpPr>
            <p:spPr bwMode="auto">
              <a:xfrm>
                <a:off x="5267" y="45"/>
                <a:ext cx="6" cy="8"/>
              </a:xfrm>
              <a:custGeom>
                <a:avLst/>
                <a:gdLst>
                  <a:gd name="T0" fmla="*/ 0 w 107"/>
                  <a:gd name="T1" fmla="*/ 0 h 88"/>
                  <a:gd name="T2" fmla="*/ 0 w 107"/>
                  <a:gd name="T3" fmla="*/ 0 h 88"/>
                  <a:gd name="T4" fmla="*/ 0 w 107"/>
                  <a:gd name="T5" fmla="*/ 0 h 88"/>
                  <a:gd name="T6" fmla="*/ 0 w 107"/>
                  <a:gd name="T7" fmla="*/ 0 h 88"/>
                  <a:gd name="T8" fmla="*/ 0 w 107"/>
                  <a:gd name="T9" fmla="*/ 0 h 88"/>
                  <a:gd name="T10" fmla="*/ 0 w 107"/>
                  <a:gd name="T11" fmla="*/ 0 h 88"/>
                  <a:gd name="T12" fmla="*/ 0 w 107"/>
                  <a:gd name="T13" fmla="*/ 0 h 88"/>
                  <a:gd name="T14" fmla="*/ 0 w 107"/>
                  <a:gd name="T15" fmla="*/ 0 h 88"/>
                  <a:gd name="T16" fmla="*/ 0 w 107"/>
                  <a:gd name="T17" fmla="*/ 0 h 88"/>
                  <a:gd name="T18" fmla="*/ 0 w 107"/>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88"/>
                  <a:gd name="T32" fmla="*/ 107 w 107"/>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88">
                    <a:moveTo>
                      <a:pt x="82" y="19"/>
                    </a:moveTo>
                    <a:lnTo>
                      <a:pt x="101" y="16"/>
                    </a:lnTo>
                    <a:lnTo>
                      <a:pt x="13" y="0"/>
                    </a:lnTo>
                    <a:lnTo>
                      <a:pt x="0" y="70"/>
                    </a:lnTo>
                    <a:lnTo>
                      <a:pt x="88" y="87"/>
                    </a:lnTo>
                    <a:lnTo>
                      <a:pt x="107" y="85"/>
                    </a:lnTo>
                    <a:lnTo>
                      <a:pt x="88" y="86"/>
                    </a:lnTo>
                    <a:lnTo>
                      <a:pt x="98" y="88"/>
                    </a:lnTo>
                    <a:lnTo>
                      <a:pt x="107" y="85"/>
                    </a:lnTo>
                    <a:lnTo>
                      <a:pt x="82" y="1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91" name="Freeform 790"/>
              <p:cNvSpPr>
                <a:spLocks/>
              </p:cNvSpPr>
              <p:nvPr/>
            </p:nvSpPr>
            <p:spPr bwMode="auto">
              <a:xfrm>
                <a:off x="5272" y="43"/>
                <a:ext cx="8" cy="10"/>
              </a:xfrm>
              <a:custGeom>
                <a:avLst/>
                <a:gdLst>
                  <a:gd name="T0" fmla="*/ 0 w 148"/>
                  <a:gd name="T1" fmla="*/ 0 h 100"/>
                  <a:gd name="T2" fmla="*/ 0 w 148"/>
                  <a:gd name="T3" fmla="*/ 0 h 100"/>
                  <a:gd name="T4" fmla="*/ 0 w 148"/>
                  <a:gd name="T5" fmla="*/ 0 h 100"/>
                  <a:gd name="T6" fmla="*/ 0 w 148"/>
                  <a:gd name="T7" fmla="*/ 0 h 100"/>
                  <a:gd name="T8" fmla="*/ 0 w 148"/>
                  <a:gd name="T9" fmla="*/ 0 h 100"/>
                  <a:gd name="T10" fmla="*/ 0 w 148"/>
                  <a:gd name="T11" fmla="*/ 0 h 100"/>
                  <a:gd name="T12" fmla="*/ 0 w 148"/>
                  <a:gd name="T13" fmla="*/ 0 h 100"/>
                  <a:gd name="T14" fmla="*/ 0 w 148"/>
                  <a:gd name="T15" fmla="*/ 0 h 100"/>
                  <a:gd name="T16" fmla="*/ 0 w 148"/>
                  <a:gd name="T17" fmla="*/ 0 h 100"/>
                  <a:gd name="T18" fmla="*/ 0 w 148"/>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100"/>
                  <a:gd name="T32" fmla="*/ 148 w 148"/>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100">
                    <a:moveTo>
                      <a:pt x="65" y="57"/>
                    </a:moveTo>
                    <a:lnTo>
                      <a:pt x="79" y="0"/>
                    </a:lnTo>
                    <a:lnTo>
                      <a:pt x="0" y="34"/>
                    </a:lnTo>
                    <a:lnTo>
                      <a:pt x="25" y="100"/>
                    </a:lnTo>
                    <a:lnTo>
                      <a:pt x="105" y="67"/>
                    </a:lnTo>
                    <a:lnTo>
                      <a:pt x="118" y="11"/>
                    </a:lnTo>
                    <a:lnTo>
                      <a:pt x="105" y="67"/>
                    </a:lnTo>
                    <a:lnTo>
                      <a:pt x="148" y="49"/>
                    </a:lnTo>
                    <a:lnTo>
                      <a:pt x="118" y="11"/>
                    </a:lnTo>
                    <a:lnTo>
                      <a:pt x="65" y="5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92" name="Freeform 791"/>
              <p:cNvSpPr>
                <a:spLocks/>
              </p:cNvSpPr>
              <p:nvPr/>
            </p:nvSpPr>
            <p:spPr bwMode="auto">
              <a:xfrm>
                <a:off x="5274" y="40"/>
                <a:ext cx="5" cy="9"/>
              </a:xfrm>
              <a:custGeom>
                <a:avLst/>
                <a:gdLst>
                  <a:gd name="T0" fmla="*/ 0 w 78"/>
                  <a:gd name="T1" fmla="*/ 0 h 93"/>
                  <a:gd name="T2" fmla="*/ 0 w 78"/>
                  <a:gd name="T3" fmla="*/ 0 h 93"/>
                  <a:gd name="T4" fmla="*/ 0 w 78"/>
                  <a:gd name="T5" fmla="*/ 0 h 93"/>
                  <a:gd name="T6" fmla="*/ 0 w 78"/>
                  <a:gd name="T7" fmla="*/ 0 h 93"/>
                  <a:gd name="T8" fmla="*/ 0 w 78"/>
                  <a:gd name="T9" fmla="*/ 0 h 93"/>
                  <a:gd name="T10" fmla="*/ 0 w 78"/>
                  <a:gd name="T11" fmla="*/ 0 h 93"/>
                  <a:gd name="T12" fmla="*/ 0 w 78"/>
                  <a:gd name="T13" fmla="*/ 0 h 93"/>
                  <a:gd name="T14" fmla="*/ 0 w 78"/>
                  <a:gd name="T15" fmla="*/ 0 h 93"/>
                  <a:gd name="T16" fmla="*/ 0 w 78"/>
                  <a:gd name="T17" fmla="*/ 0 h 93"/>
                  <a:gd name="T18" fmla="*/ 0 w 78"/>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93"/>
                  <a:gd name="T32" fmla="*/ 78 w 78"/>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93">
                    <a:moveTo>
                      <a:pt x="30" y="73"/>
                    </a:moveTo>
                    <a:lnTo>
                      <a:pt x="0" y="60"/>
                    </a:lnTo>
                    <a:lnTo>
                      <a:pt x="25" y="93"/>
                    </a:lnTo>
                    <a:lnTo>
                      <a:pt x="78" y="47"/>
                    </a:lnTo>
                    <a:lnTo>
                      <a:pt x="52" y="14"/>
                    </a:lnTo>
                    <a:lnTo>
                      <a:pt x="21" y="2"/>
                    </a:lnTo>
                    <a:lnTo>
                      <a:pt x="52" y="14"/>
                    </a:lnTo>
                    <a:lnTo>
                      <a:pt x="40" y="0"/>
                    </a:lnTo>
                    <a:lnTo>
                      <a:pt x="21" y="2"/>
                    </a:lnTo>
                    <a:lnTo>
                      <a:pt x="30" y="7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93" name="Freeform 792"/>
              <p:cNvSpPr>
                <a:spLocks/>
              </p:cNvSpPr>
              <p:nvPr/>
            </p:nvSpPr>
            <p:spPr bwMode="auto">
              <a:xfrm>
                <a:off x="5270" y="40"/>
                <a:ext cx="6" cy="8"/>
              </a:xfrm>
              <a:custGeom>
                <a:avLst/>
                <a:gdLst>
                  <a:gd name="T0" fmla="*/ 0 w 106"/>
                  <a:gd name="T1" fmla="*/ 0 h 83"/>
                  <a:gd name="T2" fmla="*/ 0 w 106"/>
                  <a:gd name="T3" fmla="*/ 0 h 83"/>
                  <a:gd name="T4" fmla="*/ 0 w 106"/>
                  <a:gd name="T5" fmla="*/ 0 h 83"/>
                  <a:gd name="T6" fmla="*/ 0 w 106"/>
                  <a:gd name="T7" fmla="*/ 0 h 83"/>
                  <a:gd name="T8" fmla="*/ 0 w 106"/>
                  <a:gd name="T9" fmla="*/ 0 h 83"/>
                  <a:gd name="T10" fmla="*/ 0 w 106"/>
                  <a:gd name="T11" fmla="*/ 0 h 83"/>
                  <a:gd name="T12" fmla="*/ 0 w 106"/>
                  <a:gd name="T13" fmla="*/ 0 h 83"/>
                  <a:gd name="T14" fmla="*/ 0 w 106"/>
                  <a:gd name="T15" fmla="*/ 0 h 83"/>
                  <a:gd name="T16" fmla="*/ 0 w 106"/>
                  <a:gd name="T17" fmla="*/ 0 h 83"/>
                  <a:gd name="T18" fmla="*/ 0 w 106"/>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83"/>
                  <a:gd name="T32" fmla="*/ 106 w 106"/>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83">
                    <a:moveTo>
                      <a:pt x="3" y="83"/>
                    </a:moveTo>
                    <a:lnTo>
                      <a:pt x="8" y="83"/>
                    </a:lnTo>
                    <a:lnTo>
                      <a:pt x="106" y="71"/>
                    </a:lnTo>
                    <a:lnTo>
                      <a:pt x="97" y="0"/>
                    </a:lnTo>
                    <a:lnTo>
                      <a:pt x="0" y="12"/>
                    </a:lnTo>
                    <a:lnTo>
                      <a:pt x="6" y="12"/>
                    </a:lnTo>
                    <a:lnTo>
                      <a:pt x="3" y="83"/>
                    </a:lnTo>
                    <a:lnTo>
                      <a:pt x="6" y="83"/>
                    </a:lnTo>
                    <a:lnTo>
                      <a:pt x="8" y="83"/>
                    </a:lnTo>
                    <a:lnTo>
                      <a:pt x="3" y="8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94" name="Freeform 793"/>
              <p:cNvSpPr>
                <a:spLocks/>
              </p:cNvSpPr>
              <p:nvPr/>
            </p:nvSpPr>
            <p:spPr bwMode="auto">
              <a:xfrm>
                <a:off x="5265" y="41"/>
                <a:ext cx="5" cy="7"/>
              </a:xfrm>
              <a:custGeom>
                <a:avLst/>
                <a:gdLst>
                  <a:gd name="T0" fmla="*/ 0 w 104"/>
                  <a:gd name="T1" fmla="*/ 0 h 75"/>
                  <a:gd name="T2" fmla="*/ 0 w 104"/>
                  <a:gd name="T3" fmla="*/ 0 h 75"/>
                  <a:gd name="T4" fmla="*/ 0 w 104"/>
                  <a:gd name="T5" fmla="*/ 0 h 75"/>
                  <a:gd name="T6" fmla="*/ 0 w 104"/>
                  <a:gd name="T7" fmla="*/ 0 h 75"/>
                  <a:gd name="T8" fmla="*/ 0 w 104"/>
                  <a:gd name="T9" fmla="*/ 0 h 75"/>
                  <a:gd name="T10" fmla="*/ 0 w 104"/>
                  <a:gd name="T11" fmla="*/ 0 h 75"/>
                  <a:gd name="T12" fmla="*/ 0 w 104"/>
                  <a:gd name="T13" fmla="*/ 0 h 75"/>
                  <a:gd name="T14" fmla="*/ 0 w 104"/>
                  <a:gd name="T15" fmla="*/ 0 h 75"/>
                  <a:gd name="T16" fmla="*/ 0 w 104"/>
                  <a:gd name="T17" fmla="*/ 0 h 75"/>
                  <a:gd name="T18" fmla="*/ 0 w 104"/>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75"/>
                  <a:gd name="T32" fmla="*/ 104 w 104"/>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75">
                    <a:moveTo>
                      <a:pt x="0" y="68"/>
                    </a:moveTo>
                    <a:lnTo>
                      <a:pt x="13" y="71"/>
                    </a:lnTo>
                    <a:lnTo>
                      <a:pt x="101" y="75"/>
                    </a:lnTo>
                    <a:lnTo>
                      <a:pt x="104" y="4"/>
                    </a:lnTo>
                    <a:lnTo>
                      <a:pt x="16" y="0"/>
                    </a:lnTo>
                    <a:lnTo>
                      <a:pt x="28" y="3"/>
                    </a:lnTo>
                    <a:lnTo>
                      <a:pt x="0" y="68"/>
                    </a:lnTo>
                    <a:lnTo>
                      <a:pt x="7" y="70"/>
                    </a:lnTo>
                    <a:lnTo>
                      <a:pt x="13" y="71"/>
                    </a:lnTo>
                    <a:lnTo>
                      <a:pt x="0"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95" name="Freeform 794"/>
              <p:cNvSpPr>
                <a:spLocks/>
              </p:cNvSpPr>
              <p:nvPr/>
            </p:nvSpPr>
            <p:spPr bwMode="auto">
              <a:xfrm>
                <a:off x="5261" y="40"/>
                <a:ext cx="5" cy="7"/>
              </a:xfrm>
              <a:custGeom>
                <a:avLst/>
                <a:gdLst>
                  <a:gd name="T0" fmla="*/ 0 w 99"/>
                  <a:gd name="T1" fmla="*/ 0 h 81"/>
                  <a:gd name="T2" fmla="*/ 0 w 99"/>
                  <a:gd name="T3" fmla="*/ 0 h 81"/>
                  <a:gd name="T4" fmla="*/ 0 w 99"/>
                  <a:gd name="T5" fmla="*/ 0 h 81"/>
                  <a:gd name="T6" fmla="*/ 0 w 99"/>
                  <a:gd name="T7" fmla="*/ 0 h 81"/>
                  <a:gd name="T8" fmla="*/ 0 w 99"/>
                  <a:gd name="T9" fmla="*/ 0 h 81"/>
                  <a:gd name="T10" fmla="*/ 0 w 99"/>
                  <a:gd name="T11" fmla="*/ 0 h 81"/>
                  <a:gd name="T12" fmla="*/ 0 w 99"/>
                  <a:gd name="T13" fmla="*/ 0 h 81"/>
                  <a:gd name="T14" fmla="*/ 0 w 99"/>
                  <a:gd name="T15" fmla="*/ 0 h 81"/>
                  <a:gd name="T16" fmla="*/ 0 w 99"/>
                  <a:gd name="T17" fmla="*/ 0 h 81"/>
                  <a:gd name="T18" fmla="*/ 0 w 99"/>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81"/>
                  <a:gd name="T32" fmla="*/ 99 w 9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81">
                    <a:moveTo>
                      <a:pt x="20" y="13"/>
                    </a:moveTo>
                    <a:lnTo>
                      <a:pt x="36" y="64"/>
                    </a:lnTo>
                    <a:lnTo>
                      <a:pt x="71" y="81"/>
                    </a:lnTo>
                    <a:lnTo>
                      <a:pt x="99" y="16"/>
                    </a:lnTo>
                    <a:lnTo>
                      <a:pt x="64" y="0"/>
                    </a:lnTo>
                    <a:lnTo>
                      <a:pt x="79" y="51"/>
                    </a:lnTo>
                    <a:lnTo>
                      <a:pt x="20" y="13"/>
                    </a:lnTo>
                    <a:lnTo>
                      <a:pt x="0" y="48"/>
                    </a:lnTo>
                    <a:lnTo>
                      <a:pt x="36" y="64"/>
                    </a:lnTo>
                    <a:lnTo>
                      <a:pt x="20"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96" name="Freeform 795"/>
              <p:cNvSpPr>
                <a:spLocks/>
              </p:cNvSpPr>
              <p:nvPr/>
            </p:nvSpPr>
            <p:spPr bwMode="auto">
              <a:xfrm>
                <a:off x="5262" y="37"/>
                <a:ext cx="4" cy="8"/>
              </a:xfrm>
              <a:custGeom>
                <a:avLst/>
                <a:gdLst>
                  <a:gd name="T0" fmla="*/ 0 w 76"/>
                  <a:gd name="T1" fmla="*/ 0 h 82"/>
                  <a:gd name="T2" fmla="*/ 0 w 76"/>
                  <a:gd name="T3" fmla="*/ 0 h 82"/>
                  <a:gd name="T4" fmla="*/ 0 w 76"/>
                  <a:gd name="T5" fmla="*/ 0 h 82"/>
                  <a:gd name="T6" fmla="*/ 0 w 76"/>
                  <a:gd name="T7" fmla="*/ 0 h 82"/>
                  <a:gd name="T8" fmla="*/ 0 w 76"/>
                  <a:gd name="T9" fmla="*/ 0 h 82"/>
                  <a:gd name="T10" fmla="*/ 0 w 76"/>
                  <a:gd name="T11" fmla="*/ 0 h 82"/>
                  <a:gd name="T12" fmla="*/ 0 w 76"/>
                  <a:gd name="T13" fmla="*/ 0 h 82"/>
                  <a:gd name="T14" fmla="*/ 0 w 76"/>
                  <a:gd name="T15" fmla="*/ 0 h 82"/>
                  <a:gd name="T16" fmla="*/ 0 w 76"/>
                  <a:gd name="T17" fmla="*/ 0 h 82"/>
                  <a:gd name="T18" fmla="*/ 0 w 76"/>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2"/>
                  <a:gd name="T32" fmla="*/ 76 w 76"/>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2">
                    <a:moveTo>
                      <a:pt x="40" y="0"/>
                    </a:moveTo>
                    <a:lnTo>
                      <a:pt x="18" y="16"/>
                    </a:lnTo>
                    <a:lnTo>
                      <a:pt x="0" y="44"/>
                    </a:lnTo>
                    <a:lnTo>
                      <a:pt x="59" y="82"/>
                    </a:lnTo>
                    <a:lnTo>
                      <a:pt x="76" y="53"/>
                    </a:lnTo>
                    <a:lnTo>
                      <a:pt x="54" y="69"/>
                    </a:lnTo>
                    <a:lnTo>
                      <a:pt x="40" y="0"/>
                    </a:lnTo>
                    <a:lnTo>
                      <a:pt x="26" y="3"/>
                    </a:lnTo>
                    <a:lnTo>
                      <a:pt x="18" y="16"/>
                    </a:lnTo>
                    <a:lnTo>
                      <a:pt x="4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97" name="Freeform 796"/>
              <p:cNvSpPr>
                <a:spLocks/>
              </p:cNvSpPr>
              <p:nvPr/>
            </p:nvSpPr>
            <p:spPr bwMode="auto">
              <a:xfrm>
                <a:off x="5264" y="36"/>
                <a:ext cx="4" cy="7"/>
              </a:xfrm>
              <a:custGeom>
                <a:avLst/>
                <a:gdLst>
                  <a:gd name="T0" fmla="*/ 0 w 67"/>
                  <a:gd name="T1" fmla="*/ 0 h 82"/>
                  <a:gd name="T2" fmla="*/ 0 w 67"/>
                  <a:gd name="T3" fmla="*/ 0 h 82"/>
                  <a:gd name="T4" fmla="*/ 0 w 67"/>
                  <a:gd name="T5" fmla="*/ 0 h 82"/>
                  <a:gd name="T6" fmla="*/ 0 w 67"/>
                  <a:gd name="T7" fmla="*/ 0 h 82"/>
                  <a:gd name="T8" fmla="*/ 0 w 67"/>
                  <a:gd name="T9" fmla="*/ 0 h 82"/>
                  <a:gd name="T10" fmla="*/ 0 w 67"/>
                  <a:gd name="T11" fmla="*/ 0 h 82"/>
                  <a:gd name="T12" fmla="*/ 0 w 67"/>
                  <a:gd name="T13" fmla="*/ 0 h 82"/>
                  <a:gd name="T14" fmla="*/ 0 w 67"/>
                  <a:gd name="T15" fmla="*/ 0 h 82"/>
                  <a:gd name="T16" fmla="*/ 0 w 67"/>
                  <a:gd name="T17" fmla="*/ 0 h 82"/>
                  <a:gd name="T18" fmla="*/ 0 w 67"/>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82"/>
                  <a:gd name="T32" fmla="*/ 67 w 67"/>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82">
                    <a:moveTo>
                      <a:pt x="58" y="0"/>
                    </a:moveTo>
                    <a:lnTo>
                      <a:pt x="53" y="1"/>
                    </a:lnTo>
                    <a:lnTo>
                      <a:pt x="0" y="13"/>
                    </a:lnTo>
                    <a:lnTo>
                      <a:pt x="14" y="82"/>
                    </a:lnTo>
                    <a:lnTo>
                      <a:pt x="67" y="70"/>
                    </a:lnTo>
                    <a:lnTo>
                      <a:pt x="63" y="71"/>
                    </a:lnTo>
                    <a:lnTo>
                      <a:pt x="58" y="0"/>
                    </a:lnTo>
                    <a:lnTo>
                      <a:pt x="55" y="0"/>
                    </a:lnTo>
                    <a:lnTo>
                      <a:pt x="53" y="1"/>
                    </a:lnTo>
                    <a:lnTo>
                      <a:pt x="5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98" name="Freeform 797"/>
              <p:cNvSpPr>
                <a:spLocks/>
              </p:cNvSpPr>
              <p:nvPr/>
            </p:nvSpPr>
            <p:spPr bwMode="auto">
              <a:xfrm>
                <a:off x="5267" y="35"/>
                <a:ext cx="7" cy="7"/>
              </a:xfrm>
              <a:custGeom>
                <a:avLst/>
                <a:gdLst>
                  <a:gd name="T0" fmla="*/ 0 w 129"/>
                  <a:gd name="T1" fmla="*/ 0 h 79"/>
                  <a:gd name="T2" fmla="*/ 0 w 129"/>
                  <a:gd name="T3" fmla="*/ 0 h 79"/>
                  <a:gd name="T4" fmla="*/ 0 w 129"/>
                  <a:gd name="T5" fmla="*/ 0 h 79"/>
                  <a:gd name="T6" fmla="*/ 0 w 129"/>
                  <a:gd name="T7" fmla="*/ 0 h 79"/>
                  <a:gd name="T8" fmla="*/ 0 w 129"/>
                  <a:gd name="T9" fmla="*/ 0 h 79"/>
                  <a:gd name="T10" fmla="*/ 0 w 129"/>
                  <a:gd name="T11" fmla="*/ 0 h 79"/>
                  <a:gd name="T12" fmla="*/ 0 w 129"/>
                  <a:gd name="T13" fmla="*/ 0 h 79"/>
                  <a:gd name="T14" fmla="*/ 0 w 129"/>
                  <a:gd name="T15" fmla="*/ 0 h 79"/>
                  <a:gd name="T16" fmla="*/ 0 w 129"/>
                  <a:gd name="T17" fmla="*/ 0 h 79"/>
                  <a:gd name="T18" fmla="*/ 0 w 129"/>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79"/>
                  <a:gd name="T32" fmla="*/ 129 w 129"/>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79">
                    <a:moveTo>
                      <a:pt x="71" y="16"/>
                    </a:moveTo>
                    <a:lnTo>
                      <a:pt x="96" y="0"/>
                    </a:lnTo>
                    <a:lnTo>
                      <a:pt x="0" y="8"/>
                    </a:lnTo>
                    <a:lnTo>
                      <a:pt x="5" y="79"/>
                    </a:lnTo>
                    <a:lnTo>
                      <a:pt x="103" y="70"/>
                    </a:lnTo>
                    <a:lnTo>
                      <a:pt x="129" y="55"/>
                    </a:lnTo>
                    <a:lnTo>
                      <a:pt x="103" y="70"/>
                    </a:lnTo>
                    <a:lnTo>
                      <a:pt x="119" y="69"/>
                    </a:lnTo>
                    <a:lnTo>
                      <a:pt x="129" y="55"/>
                    </a:lnTo>
                    <a:lnTo>
                      <a:pt x="71" y="1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99" name="Freeform 798"/>
              <p:cNvSpPr>
                <a:spLocks/>
              </p:cNvSpPr>
              <p:nvPr/>
            </p:nvSpPr>
            <p:spPr bwMode="auto">
              <a:xfrm>
                <a:off x="5271" y="32"/>
                <a:ext cx="5" cy="8"/>
              </a:xfrm>
              <a:custGeom>
                <a:avLst/>
                <a:gdLst>
                  <a:gd name="T0" fmla="*/ 0 w 84"/>
                  <a:gd name="T1" fmla="*/ 0 h 93"/>
                  <a:gd name="T2" fmla="*/ 0 w 84"/>
                  <a:gd name="T3" fmla="*/ 0 h 93"/>
                  <a:gd name="T4" fmla="*/ 0 w 84"/>
                  <a:gd name="T5" fmla="*/ 0 h 93"/>
                  <a:gd name="T6" fmla="*/ 0 w 84"/>
                  <a:gd name="T7" fmla="*/ 0 h 93"/>
                  <a:gd name="T8" fmla="*/ 0 w 84"/>
                  <a:gd name="T9" fmla="*/ 0 h 93"/>
                  <a:gd name="T10" fmla="*/ 0 w 84"/>
                  <a:gd name="T11" fmla="*/ 0 h 93"/>
                  <a:gd name="T12" fmla="*/ 0 w 84"/>
                  <a:gd name="T13" fmla="*/ 0 h 93"/>
                  <a:gd name="T14" fmla="*/ 0 w 84"/>
                  <a:gd name="T15" fmla="*/ 0 h 93"/>
                  <a:gd name="T16" fmla="*/ 0 w 84"/>
                  <a:gd name="T17" fmla="*/ 0 h 93"/>
                  <a:gd name="T18" fmla="*/ 0 w 84"/>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93"/>
                  <a:gd name="T32" fmla="*/ 84 w 84"/>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93">
                    <a:moveTo>
                      <a:pt x="41" y="0"/>
                    </a:moveTo>
                    <a:lnTo>
                      <a:pt x="26" y="13"/>
                    </a:lnTo>
                    <a:lnTo>
                      <a:pt x="0" y="54"/>
                    </a:lnTo>
                    <a:lnTo>
                      <a:pt x="58" y="93"/>
                    </a:lnTo>
                    <a:lnTo>
                      <a:pt x="84" y="53"/>
                    </a:lnTo>
                    <a:lnTo>
                      <a:pt x="69" y="64"/>
                    </a:lnTo>
                    <a:lnTo>
                      <a:pt x="41" y="0"/>
                    </a:lnTo>
                    <a:lnTo>
                      <a:pt x="32" y="4"/>
                    </a:lnTo>
                    <a:lnTo>
                      <a:pt x="26" y="13"/>
                    </a:lnTo>
                    <a:lnTo>
                      <a:pt x="41"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00" name="Freeform 799"/>
              <p:cNvSpPr>
                <a:spLocks/>
              </p:cNvSpPr>
              <p:nvPr/>
            </p:nvSpPr>
            <p:spPr bwMode="auto">
              <a:xfrm>
                <a:off x="5273" y="28"/>
                <a:ext cx="7" cy="10"/>
              </a:xfrm>
              <a:custGeom>
                <a:avLst/>
                <a:gdLst>
                  <a:gd name="T0" fmla="*/ 0 w 116"/>
                  <a:gd name="T1" fmla="*/ 0 h 101"/>
                  <a:gd name="T2" fmla="*/ 0 w 116"/>
                  <a:gd name="T3" fmla="*/ 0 h 101"/>
                  <a:gd name="T4" fmla="*/ 0 w 116"/>
                  <a:gd name="T5" fmla="*/ 0 h 101"/>
                  <a:gd name="T6" fmla="*/ 0 w 116"/>
                  <a:gd name="T7" fmla="*/ 0 h 101"/>
                  <a:gd name="T8" fmla="*/ 0 w 116"/>
                  <a:gd name="T9" fmla="*/ 0 h 101"/>
                  <a:gd name="T10" fmla="*/ 0 w 116"/>
                  <a:gd name="T11" fmla="*/ 0 h 101"/>
                  <a:gd name="T12" fmla="*/ 0 w 116"/>
                  <a:gd name="T13" fmla="*/ 0 h 101"/>
                  <a:gd name="T14" fmla="*/ 0 w 116"/>
                  <a:gd name="T15" fmla="*/ 0 h 101"/>
                  <a:gd name="T16" fmla="*/ 0 w 116"/>
                  <a:gd name="T17" fmla="*/ 0 h 101"/>
                  <a:gd name="T18" fmla="*/ 0 w 116"/>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01"/>
                  <a:gd name="T32" fmla="*/ 116 w 116"/>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01">
                    <a:moveTo>
                      <a:pt x="71" y="6"/>
                    </a:moveTo>
                    <a:lnTo>
                      <a:pt x="80" y="0"/>
                    </a:lnTo>
                    <a:lnTo>
                      <a:pt x="0" y="37"/>
                    </a:lnTo>
                    <a:lnTo>
                      <a:pt x="28" y="101"/>
                    </a:lnTo>
                    <a:lnTo>
                      <a:pt x="108" y="65"/>
                    </a:lnTo>
                    <a:lnTo>
                      <a:pt x="116" y="59"/>
                    </a:lnTo>
                    <a:lnTo>
                      <a:pt x="108" y="65"/>
                    </a:lnTo>
                    <a:lnTo>
                      <a:pt x="112" y="63"/>
                    </a:lnTo>
                    <a:lnTo>
                      <a:pt x="116" y="59"/>
                    </a:lnTo>
                    <a:lnTo>
                      <a:pt x="71" y="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01" name="Freeform 800"/>
              <p:cNvSpPr>
                <a:spLocks/>
              </p:cNvSpPr>
              <p:nvPr/>
            </p:nvSpPr>
            <p:spPr bwMode="auto">
              <a:xfrm>
                <a:off x="5277" y="25"/>
                <a:ext cx="5" cy="9"/>
              </a:xfrm>
              <a:custGeom>
                <a:avLst/>
                <a:gdLst>
                  <a:gd name="T0" fmla="*/ 0 w 90"/>
                  <a:gd name="T1" fmla="*/ 0 h 100"/>
                  <a:gd name="T2" fmla="*/ 0 w 90"/>
                  <a:gd name="T3" fmla="*/ 0 h 100"/>
                  <a:gd name="T4" fmla="*/ 0 w 90"/>
                  <a:gd name="T5" fmla="*/ 0 h 100"/>
                  <a:gd name="T6" fmla="*/ 0 w 90"/>
                  <a:gd name="T7" fmla="*/ 0 h 100"/>
                  <a:gd name="T8" fmla="*/ 0 w 90"/>
                  <a:gd name="T9" fmla="*/ 0 h 100"/>
                  <a:gd name="T10" fmla="*/ 0 w 90"/>
                  <a:gd name="T11" fmla="*/ 0 h 100"/>
                  <a:gd name="T12" fmla="*/ 0 w 90"/>
                  <a:gd name="T13" fmla="*/ 0 h 100"/>
                  <a:gd name="T14" fmla="*/ 0 w 90"/>
                  <a:gd name="T15" fmla="*/ 0 h 100"/>
                  <a:gd name="T16" fmla="*/ 0 w 90"/>
                  <a:gd name="T17" fmla="*/ 0 h 100"/>
                  <a:gd name="T18" fmla="*/ 0 w 90"/>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0"/>
                  <a:gd name="T32" fmla="*/ 90 w 9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0">
                    <a:moveTo>
                      <a:pt x="52" y="0"/>
                    </a:moveTo>
                    <a:lnTo>
                      <a:pt x="44" y="7"/>
                    </a:lnTo>
                    <a:lnTo>
                      <a:pt x="0" y="47"/>
                    </a:lnTo>
                    <a:lnTo>
                      <a:pt x="45" y="100"/>
                    </a:lnTo>
                    <a:lnTo>
                      <a:pt x="90" y="59"/>
                    </a:lnTo>
                    <a:lnTo>
                      <a:pt x="80" y="65"/>
                    </a:lnTo>
                    <a:lnTo>
                      <a:pt x="52" y="0"/>
                    </a:lnTo>
                    <a:lnTo>
                      <a:pt x="48" y="2"/>
                    </a:lnTo>
                    <a:lnTo>
                      <a:pt x="44" y="7"/>
                    </a:lnTo>
                    <a:lnTo>
                      <a:pt x="5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02" name="Freeform 801"/>
              <p:cNvSpPr>
                <a:spLocks/>
              </p:cNvSpPr>
              <p:nvPr/>
            </p:nvSpPr>
            <p:spPr bwMode="auto">
              <a:xfrm>
                <a:off x="5280" y="22"/>
                <a:ext cx="5" cy="9"/>
              </a:xfrm>
              <a:custGeom>
                <a:avLst/>
                <a:gdLst>
                  <a:gd name="T0" fmla="*/ 0 w 91"/>
                  <a:gd name="T1" fmla="*/ 0 h 96"/>
                  <a:gd name="T2" fmla="*/ 0 w 91"/>
                  <a:gd name="T3" fmla="*/ 0 h 96"/>
                  <a:gd name="T4" fmla="*/ 0 w 91"/>
                  <a:gd name="T5" fmla="*/ 0 h 96"/>
                  <a:gd name="T6" fmla="*/ 0 w 91"/>
                  <a:gd name="T7" fmla="*/ 0 h 96"/>
                  <a:gd name="T8" fmla="*/ 0 w 91"/>
                  <a:gd name="T9" fmla="*/ 0 h 96"/>
                  <a:gd name="T10" fmla="*/ 0 w 91"/>
                  <a:gd name="T11" fmla="*/ 0 h 96"/>
                  <a:gd name="T12" fmla="*/ 0 w 91"/>
                  <a:gd name="T13" fmla="*/ 0 h 96"/>
                  <a:gd name="T14" fmla="*/ 0 w 91"/>
                  <a:gd name="T15" fmla="*/ 0 h 96"/>
                  <a:gd name="T16" fmla="*/ 0 w 91"/>
                  <a:gd name="T17" fmla="*/ 0 h 96"/>
                  <a:gd name="T18" fmla="*/ 0 w 91"/>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6"/>
                  <a:gd name="T32" fmla="*/ 91 w 91"/>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6">
                    <a:moveTo>
                      <a:pt x="72" y="0"/>
                    </a:moveTo>
                    <a:lnTo>
                      <a:pt x="63" y="2"/>
                    </a:lnTo>
                    <a:lnTo>
                      <a:pt x="0" y="31"/>
                    </a:lnTo>
                    <a:lnTo>
                      <a:pt x="28" y="96"/>
                    </a:lnTo>
                    <a:lnTo>
                      <a:pt x="91" y="68"/>
                    </a:lnTo>
                    <a:lnTo>
                      <a:pt x="81" y="71"/>
                    </a:lnTo>
                    <a:lnTo>
                      <a:pt x="72" y="0"/>
                    </a:lnTo>
                    <a:lnTo>
                      <a:pt x="67" y="1"/>
                    </a:lnTo>
                    <a:lnTo>
                      <a:pt x="63" y="2"/>
                    </a:lnTo>
                    <a:lnTo>
                      <a:pt x="7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03" name="Freeform 802"/>
              <p:cNvSpPr>
                <a:spLocks/>
              </p:cNvSpPr>
              <p:nvPr/>
            </p:nvSpPr>
            <p:spPr bwMode="auto">
              <a:xfrm>
                <a:off x="5284" y="21"/>
                <a:ext cx="15" cy="7"/>
              </a:xfrm>
              <a:custGeom>
                <a:avLst/>
                <a:gdLst>
                  <a:gd name="T0" fmla="*/ 0 w 267"/>
                  <a:gd name="T1" fmla="*/ 0 h 79"/>
                  <a:gd name="T2" fmla="*/ 0 w 267"/>
                  <a:gd name="T3" fmla="*/ 0 h 79"/>
                  <a:gd name="T4" fmla="*/ 0 w 267"/>
                  <a:gd name="T5" fmla="*/ 0 h 79"/>
                  <a:gd name="T6" fmla="*/ 0 w 267"/>
                  <a:gd name="T7" fmla="*/ 0 h 79"/>
                  <a:gd name="T8" fmla="*/ 0 w 267"/>
                  <a:gd name="T9" fmla="*/ 0 h 79"/>
                  <a:gd name="T10" fmla="*/ 0 w 267"/>
                  <a:gd name="T11" fmla="*/ 0 h 79"/>
                  <a:gd name="T12" fmla="*/ 0 w 267"/>
                  <a:gd name="T13" fmla="*/ 0 h 79"/>
                  <a:gd name="T14" fmla="*/ 0 w 267"/>
                  <a:gd name="T15" fmla="*/ 0 h 79"/>
                  <a:gd name="T16" fmla="*/ 0 w 267"/>
                  <a:gd name="T17" fmla="*/ 0 h 79"/>
                  <a:gd name="T18" fmla="*/ 0 w 267"/>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7"/>
                  <a:gd name="T31" fmla="*/ 0 h 79"/>
                  <a:gd name="T32" fmla="*/ 267 w 267"/>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7" h="79">
                    <a:moveTo>
                      <a:pt x="52" y="70"/>
                    </a:moveTo>
                    <a:lnTo>
                      <a:pt x="53" y="0"/>
                    </a:lnTo>
                    <a:lnTo>
                      <a:pt x="0" y="8"/>
                    </a:lnTo>
                    <a:lnTo>
                      <a:pt x="9" y="79"/>
                    </a:lnTo>
                    <a:lnTo>
                      <a:pt x="62" y="70"/>
                    </a:lnTo>
                    <a:lnTo>
                      <a:pt x="63" y="0"/>
                    </a:lnTo>
                    <a:lnTo>
                      <a:pt x="62" y="70"/>
                    </a:lnTo>
                    <a:lnTo>
                      <a:pt x="267" y="38"/>
                    </a:lnTo>
                    <a:lnTo>
                      <a:pt x="63" y="0"/>
                    </a:lnTo>
                    <a:lnTo>
                      <a:pt x="52"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04" name="Freeform 803"/>
              <p:cNvSpPr>
                <a:spLocks/>
              </p:cNvSpPr>
              <p:nvPr/>
            </p:nvSpPr>
            <p:spPr bwMode="auto">
              <a:xfrm>
                <a:off x="5279" y="19"/>
                <a:ext cx="9" cy="8"/>
              </a:xfrm>
              <a:custGeom>
                <a:avLst/>
                <a:gdLst>
                  <a:gd name="T0" fmla="*/ 0 w 161"/>
                  <a:gd name="T1" fmla="*/ 0 h 95"/>
                  <a:gd name="T2" fmla="*/ 0 w 161"/>
                  <a:gd name="T3" fmla="*/ 0 h 95"/>
                  <a:gd name="T4" fmla="*/ 0 w 161"/>
                  <a:gd name="T5" fmla="*/ 0 h 95"/>
                  <a:gd name="T6" fmla="*/ 0 w 161"/>
                  <a:gd name="T7" fmla="*/ 0 h 95"/>
                  <a:gd name="T8" fmla="*/ 0 w 161"/>
                  <a:gd name="T9" fmla="*/ 0 h 95"/>
                  <a:gd name="T10" fmla="*/ 0 w 161"/>
                  <a:gd name="T11" fmla="*/ 0 h 95"/>
                  <a:gd name="T12" fmla="*/ 0 60000 65536"/>
                  <a:gd name="T13" fmla="*/ 0 60000 65536"/>
                  <a:gd name="T14" fmla="*/ 0 60000 65536"/>
                  <a:gd name="T15" fmla="*/ 0 60000 65536"/>
                  <a:gd name="T16" fmla="*/ 0 60000 65536"/>
                  <a:gd name="T17" fmla="*/ 0 60000 65536"/>
                  <a:gd name="T18" fmla="*/ 0 w 161"/>
                  <a:gd name="T19" fmla="*/ 0 h 95"/>
                  <a:gd name="T20" fmla="*/ 161 w 161"/>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61" h="95">
                    <a:moveTo>
                      <a:pt x="6" y="35"/>
                    </a:moveTo>
                    <a:lnTo>
                      <a:pt x="0" y="71"/>
                    </a:lnTo>
                    <a:lnTo>
                      <a:pt x="150" y="95"/>
                    </a:lnTo>
                    <a:lnTo>
                      <a:pt x="161" y="25"/>
                    </a:lnTo>
                    <a:lnTo>
                      <a:pt x="11" y="0"/>
                    </a:lnTo>
                    <a:lnTo>
                      <a:pt x="6" y="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05" name="Freeform 804"/>
              <p:cNvSpPr>
                <a:spLocks/>
              </p:cNvSpPr>
              <p:nvPr/>
            </p:nvSpPr>
            <p:spPr bwMode="auto">
              <a:xfrm>
                <a:off x="5279" y="2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06" name="Freeform 805"/>
              <p:cNvSpPr>
                <a:spLocks/>
              </p:cNvSpPr>
              <p:nvPr/>
            </p:nvSpPr>
            <p:spPr bwMode="auto">
              <a:xfrm>
                <a:off x="5258" y="18"/>
                <a:ext cx="8" cy="7"/>
              </a:xfrm>
              <a:custGeom>
                <a:avLst/>
                <a:gdLst>
                  <a:gd name="T0" fmla="*/ 0 w 152"/>
                  <a:gd name="T1" fmla="*/ 0 h 75"/>
                  <a:gd name="T2" fmla="*/ 0 w 152"/>
                  <a:gd name="T3" fmla="*/ 0 h 75"/>
                  <a:gd name="T4" fmla="*/ 0 w 152"/>
                  <a:gd name="T5" fmla="*/ 0 h 75"/>
                  <a:gd name="T6" fmla="*/ 0 w 152"/>
                  <a:gd name="T7" fmla="*/ 0 h 75"/>
                  <a:gd name="T8" fmla="*/ 0 w 152"/>
                  <a:gd name="T9" fmla="*/ 0 h 75"/>
                  <a:gd name="T10" fmla="*/ 0 w 152"/>
                  <a:gd name="T11" fmla="*/ 0 h 75"/>
                  <a:gd name="T12" fmla="*/ 0 w 152"/>
                  <a:gd name="T13" fmla="*/ 0 h 75"/>
                  <a:gd name="T14" fmla="*/ 0 w 152"/>
                  <a:gd name="T15" fmla="*/ 0 h 75"/>
                  <a:gd name="T16" fmla="*/ 0 w 152"/>
                  <a:gd name="T17" fmla="*/ 0 h 75"/>
                  <a:gd name="T18" fmla="*/ 0 w 152"/>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75"/>
                  <a:gd name="T32" fmla="*/ 152 w 152"/>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75">
                    <a:moveTo>
                      <a:pt x="3" y="71"/>
                    </a:moveTo>
                    <a:lnTo>
                      <a:pt x="1" y="71"/>
                    </a:lnTo>
                    <a:lnTo>
                      <a:pt x="150" y="75"/>
                    </a:lnTo>
                    <a:lnTo>
                      <a:pt x="152" y="4"/>
                    </a:lnTo>
                    <a:lnTo>
                      <a:pt x="2" y="0"/>
                    </a:lnTo>
                    <a:lnTo>
                      <a:pt x="0" y="0"/>
                    </a:lnTo>
                    <a:lnTo>
                      <a:pt x="2" y="0"/>
                    </a:lnTo>
                    <a:lnTo>
                      <a:pt x="1" y="0"/>
                    </a:lnTo>
                    <a:lnTo>
                      <a:pt x="0" y="0"/>
                    </a:lnTo>
                    <a:lnTo>
                      <a:pt x="3"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07" name="Freeform 806"/>
              <p:cNvSpPr>
                <a:spLocks/>
              </p:cNvSpPr>
              <p:nvPr/>
            </p:nvSpPr>
            <p:spPr bwMode="auto">
              <a:xfrm>
                <a:off x="5252" y="18"/>
                <a:ext cx="6" cy="7"/>
              </a:xfrm>
              <a:custGeom>
                <a:avLst/>
                <a:gdLst>
                  <a:gd name="T0" fmla="*/ 0 w 101"/>
                  <a:gd name="T1" fmla="*/ 0 h 75"/>
                  <a:gd name="T2" fmla="*/ 0 w 101"/>
                  <a:gd name="T3" fmla="*/ 0 h 75"/>
                  <a:gd name="T4" fmla="*/ 0 w 101"/>
                  <a:gd name="T5" fmla="*/ 0 h 75"/>
                  <a:gd name="T6" fmla="*/ 0 w 101"/>
                  <a:gd name="T7" fmla="*/ 0 h 75"/>
                  <a:gd name="T8" fmla="*/ 0 w 101"/>
                  <a:gd name="T9" fmla="*/ 0 h 75"/>
                  <a:gd name="T10" fmla="*/ 0 w 101"/>
                  <a:gd name="T11" fmla="*/ 0 h 75"/>
                  <a:gd name="T12" fmla="*/ 0 60000 65536"/>
                  <a:gd name="T13" fmla="*/ 0 60000 65536"/>
                  <a:gd name="T14" fmla="*/ 0 60000 65536"/>
                  <a:gd name="T15" fmla="*/ 0 60000 65536"/>
                  <a:gd name="T16" fmla="*/ 0 60000 65536"/>
                  <a:gd name="T17" fmla="*/ 0 60000 65536"/>
                  <a:gd name="T18" fmla="*/ 0 w 101"/>
                  <a:gd name="T19" fmla="*/ 0 h 75"/>
                  <a:gd name="T20" fmla="*/ 101 w 101"/>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01" h="75">
                    <a:moveTo>
                      <a:pt x="3" y="39"/>
                    </a:moveTo>
                    <a:lnTo>
                      <a:pt x="4" y="75"/>
                    </a:lnTo>
                    <a:lnTo>
                      <a:pt x="101" y="71"/>
                    </a:lnTo>
                    <a:lnTo>
                      <a:pt x="98" y="0"/>
                    </a:lnTo>
                    <a:lnTo>
                      <a:pt x="0" y="4"/>
                    </a:lnTo>
                    <a:lnTo>
                      <a:pt x="3" y="3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08" name="Freeform 807"/>
              <p:cNvSpPr>
                <a:spLocks/>
              </p:cNvSpPr>
              <p:nvPr/>
            </p:nvSpPr>
            <p:spPr bwMode="auto">
              <a:xfrm>
                <a:off x="5246" y="18"/>
                <a:ext cx="7" cy="7"/>
              </a:xfrm>
              <a:custGeom>
                <a:avLst/>
                <a:gdLst>
                  <a:gd name="T0" fmla="*/ 0 w 127"/>
                  <a:gd name="T1" fmla="*/ 0 h 75"/>
                  <a:gd name="T2" fmla="*/ 0 w 127"/>
                  <a:gd name="T3" fmla="*/ 0 h 75"/>
                  <a:gd name="T4" fmla="*/ 0 w 127"/>
                  <a:gd name="T5" fmla="*/ 0 h 75"/>
                  <a:gd name="T6" fmla="*/ 0 w 127"/>
                  <a:gd name="T7" fmla="*/ 0 h 75"/>
                  <a:gd name="T8" fmla="*/ 0 w 127"/>
                  <a:gd name="T9" fmla="*/ 0 h 75"/>
                  <a:gd name="T10" fmla="*/ 0 w 127"/>
                  <a:gd name="T11" fmla="*/ 0 h 75"/>
                  <a:gd name="T12" fmla="*/ 0 w 127"/>
                  <a:gd name="T13" fmla="*/ 0 h 75"/>
                  <a:gd name="T14" fmla="*/ 0 w 127"/>
                  <a:gd name="T15" fmla="*/ 0 h 75"/>
                  <a:gd name="T16" fmla="*/ 0 w 127"/>
                  <a:gd name="T17" fmla="*/ 0 h 75"/>
                  <a:gd name="T18" fmla="*/ 0 w 127"/>
                  <a:gd name="T19" fmla="*/ 0 h 75"/>
                  <a:gd name="T20" fmla="*/ 0 w 127"/>
                  <a:gd name="T21" fmla="*/ 0 h 75"/>
                  <a:gd name="T22" fmla="*/ 0 w 127"/>
                  <a:gd name="T23" fmla="*/ 0 h 75"/>
                  <a:gd name="T24" fmla="*/ 0 w 127"/>
                  <a:gd name="T25" fmla="*/ 0 h 75"/>
                  <a:gd name="T26" fmla="*/ 0 w 127"/>
                  <a:gd name="T27" fmla="*/ 0 h 75"/>
                  <a:gd name="T28" fmla="*/ 0 w 127"/>
                  <a:gd name="T29" fmla="*/ 0 h 75"/>
                  <a:gd name="T30" fmla="*/ 0 w 127"/>
                  <a:gd name="T31" fmla="*/ 0 h 75"/>
                  <a:gd name="T32" fmla="*/ 0 w 127"/>
                  <a:gd name="T33" fmla="*/ 0 h 75"/>
                  <a:gd name="T34" fmla="*/ 0 w 127"/>
                  <a:gd name="T35" fmla="*/ 0 h 75"/>
                  <a:gd name="T36" fmla="*/ 0 w 127"/>
                  <a:gd name="T37" fmla="*/ 0 h 75"/>
                  <a:gd name="T38" fmla="*/ 0 w 127"/>
                  <a:gd name="T39" fmla="*/ 0 h 75"/>
                  <a:gd name="T40" fmla="*/ 0 w 127"/>
                  <a:gd name="T41" fmla="*/ 0 h 75"/>
                  <a:gd name="T42" fmla="*/ 0 w 127"/>
                  <a:gd name="T43" fmla="*/ 0 h 75"/>
                  <a:gd name="T44" fmla="*/ 0 w 127"/>
                  <a:gd name="T45" fmla="*/ 0 h 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
                  <a:gd name="T70" fmla="*/ 0 h 75"/>
                  <a:gd name="T71" fmla="*/ 127 w 127"/>
                  <a:gd name="T72" fmla="*/ 75 h 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 h="75">
                    <a:moveTo>
                      <a:pt x="5" y="75"/>
                    </a:moveTo>
                    <a:lnTo>
                      <a:pt x="5" y="75"/>
                    </a:lnTo>
                    <a:lnTo>
                      <a:pt x="25" y="74"/>
                    </a:lnTo>
                    <a:lnTo>
                      <a:pt x="46" y="73"/>
                    </a:lnTo>
                    <a:lnTo>
                      <a:pt x="66" y="73"/>
                    </a:lnTo>
                    <a:lnTo>
                      <a:pt x="85" y="71"/>
                    </a:lnTo>
                    <a:lnTo>
                      <a:pt x="102" y="71"/>
                    </a:lnTo>
                    <a:lnTo>
                      <a:pt x="115" y="71"/>
                    </a:lnTo>
                    <a:lnTo>
                      <a:pt x="123" y="71"/>
                    </a:lnTo>
                    <a:lnTo>
                      <a:pt x="127" y="71"/>
                    </a:lnTo>
                    <a:lnTo>
                      <a:pt x="127" y="0"/>
                    </a:lnTo>
                    <a:lnTo>
                      <a:pt x="123" y="0"/>
                    </a:lnTo>
                    <a:lnTo>
                      <a:pt x="114" y="0"/>
                    </a:lnTo>
                    <a:lnTo>
                      <a:pt x="101" y="0"/>
                    </a:lnTo>
                    <a:lnTo>
                      <a:pt x="84" y="1"/>
                    </a:lnTo>
                    <a:lnTo>
                      <a:pt x="64" y="1"/>
                    </a:lnTo>
                    <a:lnTo>
                      <a:pt x="43" y="2"/>
                    </a:lnTo>
                    <a:lnTo>
                      <a:pt x="22" y="3"/>
                    </a:lnTo>
                    <a:lnTo>
                      <a:pt x="0" y="4"/>
                    </a:lnTo>
                    <a:lnTo>
                      <a:pt x="5" y="7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09" name="Freeform 808"/>
              <p:cNvSpPr>
                <a:spLocks/>
              </p:cNvSpPr>
              <p:nvPr/>
            </p:nvSpPr>
            <p:spPr bwMode="auto">
              <a:xfrm>
                <a:off x="5238" y="19"/>
                <a:ext cx="8" cy="7"/>
              </a:xfrm>
              <a:custGeom>
                <a:avLst/>
                <a:gdLst>
                  <a:gd name="T0" fmla="*/ 0 w 145"/>
                  <a:gd name="T1" fmla="*/ 0 h 79"/>
                  <a:gd name="T2" fmla="*/ 0 w 145"/>
                  <a:gd name="T3" fmla="*/ 0 h 79"/>
                  <a:gd name="T4" fmla="*/ 0 w 145"/>
                  <a:gd name="T5" fmla="*/ 0 h 79"/>
                  <a:gd name="T6" fmla="*/ 0 w 145"/>
                  <a:gd name="T7" fmla="*/ 0 h 79"/>
                  <a:gd name="T8" fmla="*/ 0 w 145"/>
                  <a:gd name="T9" fmla="*/ 0 h 79"/>
                  <a:gd name="T10" fmla="*/ 0 w 145"/>
                  <a:gd name="T11" fmla="*/ 0 h 79"/>
                  <a:gd name="T12" fmla="*/ 0 w 145"/>
                  <a:gd name="T13" fmla="*/ 0 h 79"/>
                  <a:gd name="T14" fmla="*/ 0 w 145"/>
                  <a:gd name="T15" fmla="*/ 0 h 79"/>
                  <a:gd name="T16" fmla="*/ 0 w 145"/>
                  <a:gd name="T17" fmla="*/ 0 h 79"/>
                  <a:gd name="T18" fmla="*/ 0 w 145"/>
                  <a:gd name="T19" fmla="*/ 0 h 79"/>
                  <a:gd name="T20" fmla="*/ 0 w 145"/>
                  <a:gd name="T21" fmla="*/ 0 h 79"/>
                  <a:gd name="T22" fmla="*/ 0 w 145"/>
                  <a:gd name="T23" fmla="*/ 0 h 79"/>
                  <a:gd name="T24" fmla="*/ 0 w 145"/>
                  <a:gd name="T25" fmla="*/ 0 h 79"/>
                  <a:gd name="T26" fmla="*/ 0 w 145"/>
                  <a:gd name="T27" fmla="*/ 0 h 79"/>
                  <a:gd name="T28" fmla="*/ 0 w 145"/>
                  <a:gd name="T29" fmla="*/ 0 h 79"/>
                  <a:gd name="T30" fmla="*/ 0 w 145"/>
                  <a:gd name="T31" fmla="*/ 0 h 79"/>
                  <a:gd name="T32" fmla="*/ 0 w 145"/>
                  <a:gd name="T33" fmla="*/ 0 h 79"/>
                  <a:gd name="T34" fmla="*/ 0 w 145"/>
                  <a:gd name="T35" fmla="*/ 0 h 79"/>
                  <a:gd name="T36" fmla="*/ 0 w 145"/>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79"/>
                  <a:gd name="T59" fmla="*/ 145 w 145"/>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79">
                    <a:moveTo>
                      <a:pt x="3" y="79"/>
                    </a:moveTo>
                    <a:lnTo>
                      <a:pt x="6" y="79"/>
                    </a:lnTo>
                    <a:lnTo>
                      <a:pt x="18" y="78"/>
                    </a:lnTo>
                    <a:lnTo>
                      <a:pt x="33" y="78"/>
                    </a:lnTo>
                    <a:lnTo>
                      <a:pt x="54" y="77"/>
                    </a:lnTo>
                    <a:lnTo>
                      <a:pt x="77" y="76"/>
                    </a:lnTo>
                    <a:lnTo>
                      <a:pt x="101" y="74"/>
                    </a:lnTo>
                    <a:lnTo>
                      <a:pt x="123" y="73"/>
                    </a:lnTo>
                    <a:lnTo>
                      <a:pt x="145" y="71"/>
                    </a:lnTo>
                    <a:lnTo>
                      <a:pt x="140" y="0"/>
                    </a:lnTo>
                    <a:lnTo>
                      <a:pt x="119" y="1"/>
                    </a:lnTo>
                    <a:lnTo>
                      <a:pt x="96" y="3"/>
                    </a:lnTo>
                    <a:lnTo>
                      <a:pt x="73" y="4"/>
                    </a:lnTo>
                    <a:lnTo>
                      <a:pt x="50" y="6"/>
                    </a:lnTo>
                    <a:lnTo>
                      <a:pt x="30" y="7"/>
                    </a:lnTo>
                    <a:lnTo>
                      <a:pt x="14" y="8"/>
                    </a:lnTo>
                    <a:lnTo>
                      <a:pt x="3" y="9"/>
                    </a:lnTo>
                    <a:lnTo>
                      <a:pt x="0" y="9"/>
                    </a:lnTo>
                    <a:lnTo>
                      <a:pt x="3" y="7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10" name="Freeform 809"/>
              <p:cNvSpPr>
                <a:spLocks/>
              </p:cNvSpPr>
              <p:nvPr/>
            </p:nvSpPr>
            <p:spPr bwMode="auto">
              <a:xfrm>
                <a:off x="5226" y="20"/>
                <a:ext cx="12" cy="8"/>
              </a:xfrm>
              <a:custGeom>
                <a:avLst/>
                <a:gdLst>
                  <a:gd name="T0" fmla="*/ 0 w 216"/>
                  <a:gd name="T1" fmla="*/ 0 h 91"/>
                  <a:gd name="T2" fmla="*/ 0 w 216"/>
                  <a:gd name="T3" fmla="*/ 0 h 91"/>
                  <a:gd name="T4" fmla="*/ 0 w 216"/>
                  <a:gd name="T5" fmla="*/ 0 h 91"/>
                  <a:gd name="T6" fmla="*/ 0 w 216"/>
                  <a:gd name="T7" fmla="*/ 0 h 91"/>
                  <a:gd name="T8" fmla="*/ 0 w 216"/>
                  <a:gd name="T9" fmla="*/ 0 h 91"/>
                  <a:gd name="T10" fmla="*/ 0 w 216"/>
                  <a:gd name="T11" fmla="*/ 0 h 91"/>
                  <a:gd name="T12" fmla="*/ 0 w 216"/>
                  <a:gd name="T13" fmla="*/ 0 h 91"/>
                  <a:gd name="T14" fmla="*/ 0 w 216"/>
                  <a:gd name="T15" fmla="*/ 0 h 91"/>
                  <a:gd name="T16" fmla="*/ 0 w 216"/>
                  <a:gd name="T17" fmla="*/ 0 h 91"/>
                  <a:gd name="T18" fmla="*/ 0 w 216"/>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
                  <a:gd name="T31" fmla="*/ 0 h 91"/>
                  <a:gd name="T32" fmla="*/ 216 w 216"/>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 h="91">
                    <a:moveTo>
                      <a:pt x="70" y="55"/>
                    </a:moveTo>
                    <a:lnTo>
                      <a:pt x="39" y="91"/>
                    </a:lnTo>
                    <a:lnTo>
                      <a:pt x="216" y="70"/>
                    </a:lnTo>
                    <a:lnTo>
                      <a:pt x="209" y="0"/>
                    </a:lnTo>
                    <a:lnTo>
                      <a:pt x="32" y="20"/>
                    </a:lnTo>
                    <a:lnTo>
                      <a:pt x="0" y="55"/>
                    </a:lnTo>
                    <a:lnTo>
                      <a:pt x="32" y="20"/>
                    </a:lnTo>
                    <a:lnTo>
                      <a:pt x="0" y="23"/>
                    </a:lnTo>
                    <a:lnTo>
                      <a:pt x="0" y="55"/>
                    </a:lnTo>
                    <a:lnTo>
                      <a:pt x="70" y="5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11" name="Freeform 810"/>
              <p:cNvSpPr>
                <a:spLocks/>
              </p:cNvSpPr>
              <p:nvPr/>
            </p:nvSpPr>
            <p:spPr bwMode="auto">
              <a:xfrm>
                <a:off x="5226" y="24"/>
                <a:ext cx="4" cy="5"/>
              </a:xfrm>
              <a:custGeom>
                <a:avLst/>
                <a:gdLst>
                  <a:gd name="T0" fmla="*/ 0 w 70"/>
                  <a:gd name="T1" fmla="*/ 0 h 49"/>
                  <a:gd name="T2" fmla="*/ 0 w 70"/>
                  <a:gd name="T3" fmla="*/ 0 h 49"/>
                  <a:gd name="T4" fmla="*/ 0 w 70"/>
                  <a:gd name="T5" fmla="*/ 0 h 49"/>
                  <a:gd name="T6" fmla="*/ 0 w 70"/>
                  <a:gd name="T7" fmla="*/ 0 h 49"/>
                  <a:gd name="T8" fmla="*/ 0 w 70"/>
                  <a:gd name="T9" fmla="*/ 0 h 49"/>
                  <a:gd name="T10" fmla="*/ 0 w 70"/>
                  <a:gd name="T11" fmla="*/ 0 h 49"/>
                  <a:gd name="T12" fmla="*/ 0 w 70"/>
                  <a:gd name="T13" fmla="*/ 0 h 49"/>
                  <a:gd name="T14" fmla="*/ 0 w 70"/>
                  <a:gd name="T15" fmla="*/ 0 h 49"/>
                  <a:gd name="T16" fmla="*/ 0 w 70"/>
                  <a:gd name="T17" fmla="*/ 0 h 49"/>
                  <a:gd name="T18" fmla="*/ 0 w 70"/>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49"/>
                  <a:gd name="T32" fmla="*/ 70 w 70"/>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49">
                    <a:moveTo>
                      <a:pt x="61" y="0"/>
                    </a:moveTo>
                    <a:lnTo>
                      <a:pt x="70" y="25"/>
                    </a:lnTo>
                    <a:lnTo>
                      <a:pt x="70" y="4"/>
                    </a:lnTo>
                    <a:lnTo>
                      <a:pt x="0" y="4"/>
                    </a:lnTo>
                    <a:lnTo>
                      <a:pt x="0" y="25"/>
                    </a:lnTo>
                    <a:lnTo>
                      <a:pt x="11" y="49"/>
                    </a:lnTo>
                    <a:lnTo>
                      <a:pt x="0" y="25"/>
                    </a:lnTo>
                    <a:lnTo>
                      <a:pt x="0" y="38"/>
                    </a:lnTo>
                    <a:lnTo>
                      <a:pt x="11" y="49"/>
                    </a:lnTo>
                    <a:lnTo>
                      <a:pt x="61"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12" name="Freeform 811"/>
              <p:cNvSpPr>
                <a:spLocks/>
              </p:cNvSpPr>
              <p:nvPr/>
            </p:nvSpPr>
            <p:spPr bwMode="auto">
              <a:xfrm>
                <a:off x="5227" y="24"/>
                <a:ext cx="4" cy="8"/>
              </a:xfrm>
              <a:custGeom>
                <a:avLst/>
                <a:gdLst>
                  <a:gd name="T0" fmla="*/ 0 w 76"/>
                  <a:gd name="T1" fmla="*/ 0 h 90"/>
                  <a:gd name="T2" fmla="*/ 0 w 76"/>
                  <a:gd name="T3" fmla="*/ 0 h 90"/>
                  <a:gd name="T4" fmla="*/ 0 w 76"/>
                  <a:gd name="T5" fmla="*/ 0 h 90"/>
                  <a:gd name="T6" fmla="*/ 0 w 76"/>
                  <a:gd name="T7" fmla="*/ 0 h 90"/>
                  <a:gd name="T8" fmla="*/ 0 w 76"/>
                  <a:gd name="T9" fmla="*/ 0 h 90"/>
                  <a:gd name="T10" fmla="*/ 0 w 76"/>
                  <a:gd name="T11" fmla="*/ 0 h 90"/>
                  <a:gd name="T12" fmla="*/ 0 w 76"/>
                  <a:gd name="T13" fmla="*/ 0 h 90"/>
                  <a:gd name="T14" fmla="*/ 0 w 76"/>
                  <a:gd name="T15" fmla="*/ 0 h 90"/>
                  <a:gd name="T16" fmla="*/ 0 w 76"/>
                  <a:gd name="T17" fmla="*/ 0 h 90"/>
                  <a:gd name="T18" fmla="*/ 0 w 76"/>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90"/>
                  <a:gd name="T32" fmla="*/ 76 w 76"/>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90">
                    <a:moveTo>
                      <a:pt x="49" y="18"/>
                    </a:moveTo>
                    <a:lnTo>
                      <a:pt x="76" y="29"/>
                    </a:lnTo>
                    <a:lnTo>
                      <a:pt x="50" y="0"/>
                    </a:lnTo>
                    <a:lnTo>
                      <a:pt x="0" y="49"/>
                    </a:lnTo>
                    <a:lnTo>
                      <a:pt x="26" y="78"/>
                    </a:lnTo>
                    <a:lnTo>
                      <a:pt x="53" y="89"/>
                    </a:lnTo>
                    <a:lnTo>
                      <a:pt x="26" y="78"/>
                    </a:lnTo>
                    <a:lnTo>
                      <a:pt x="37" y="90"/>
                    </a:lnTo>
                    <a:lnTo>
                      <a:pt x="53" y="89"/>
                    </a:lnTo>
                    <a:lnTo>
                      <a:pt x="49" y="1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13" name="Freeform 812"/>
              <p:cNvSpPr>
                <a:spLocks/>
              </p:cNvSpPr>
              <p:nvPr/>
            </p:nvSpPr>
            <p:spPr bwMode="auto">
              <a:xfrm>
                <a:off x="5229" y="26"/>
                <a:ext cx="4" cy="6"/>
              </a:xfrm>
              <a:custGeom>
                <a:avLst/>
                <a:gdLst>
                  <a:gd name="T0" fmla="*/ 0 w 66"/>
                  <a:gd name="T1" fmla="*/ 0 h 75"/>
                  <a:gd name="T2" fmla="*/ 0 w 66"/>
                  <a:gd name="T3" fmla="*/ 0 h 75"/>
                  <a:gd name="T4" fmla="*/ 0 w 66"/>
                  <a:gd name="T5" fmla="*/ 0 h 75"/>
                  <a:gd name="T6" fmla="*/ 0 w 66"/>
                  <a:gd name="T7" fmla="*/ 0 h 75"/>
                  <a:gd name="T8" fmla="*/ 0 w 66"/>
                  <a:gd name="T9" fmla="*/ 0 h 75"/>
                  <a:gd name="T10" fmla="*/ 0 w 66"/>
                  <a:gd name="T11" fmla="*/ 0 h 75"/>
                  <a:gd name="T12" fmla="*/ 0 w 66"/>
                  <a:gd name="T13" fmla="*/ 0 h 75"/>
                  <a:gd name="T14" fmla="*/ 0 w 66"/>
                  <a:gd name="T15" fmla="*/ 0 h 75"/>
                  <a:gd name="T16" fmla="*/ 0 w 66"/>
                  <a:gd name="T17" fmla="*/ 0 h 75"/>
                  <a:gd name="T18" fmla="*/ 0 w 66"/>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75"/>
                  <a:gd name="T32" fmla="*/ 66 w 66"/>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75">
                    <a:moveTo>
                      <a:pt x="64" y="0"/>
                    </a:moveTo>
                    <a:lnTo>
                      <a:pt x="62" y="0"/>
                    </a:lnTo>
                    <a:lnTo>
                      <a:pt x="0" y="4"/>
                    </a:lnTo>
                    <a:lnTo>
                      <a:pt x="4" y="75"/>
                    </a:lnTo>
                    <a:lnTo>
                      <a:pt x="66" y="70"/>
                    </a:lnTo>
                    <a:lnTo>
                      <a:pt x="64" y="70"/>
                    </a:lnTo>
                    <a:lnTo>
                      <a:pt x="64" y="0"/>
                    </a:lnTo>
                    <a:lnTo>
                      <a:pt x="63" y="0"/>
                    </a:lnTo>
                    <a:lnTo>
                      <a:pt x="62" y="0"/>
                    </a:lnTo>
                    <a:lnTo>
                      <a:pt x="64"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14" name="Freeform 813"/>
              <p:cNvSpPr>
                <a:spLocks/>
              </p:cNvSpPr>
              <p:nvPr/>
            </p:nvSpPr>
            <p:spPr bwMode="auto">
              <a:xfrm>
                <a:off x="5233" y="26"/>
                <a:ext cx="4" cy="6"/>
              </a:xfrm>
              <a:custGeom>
                <a:avLst/>
                <a:gdLst>
                  <a:gd name="T0" fmla="*/ 0 w 67"/>
                  <a:gd name="T1" fmla="*/ 0 h 70"/>
                  <a:gd name="T2" fmla="*/ 0 w 67"/>
                  <a:gd name="T3" fmla="*/ 0 h 70"/>
                  <a:gd name="T4" fmla="*/ 0 w 67"/>
                  <a:gd name="T5" fmla="*/ 0 h 70"/>
                  <a:gd name="T6" fmla="*/ 0 w 67"/>
                  <a:gd name="T7" fmla="*/ 0 h 70"/>
                  <a:gd name="T8" fmla="*/ 0 w 67"/>
                  <a:gd name="T9" fmla="*/ 0 h 70"/>
                  <a:gd name="T10" fmla="*/ 0 w 67"/>
                  <a:gd name="T11" fmla="*/ 0 h 70"/>
                  <a:gd name="T12" fmla="*/ 0 w 67"/>
                  <a:gd name="T13" fmla="*/ 0 h 70"/>
                  <a:gd name="T14" fmla="*/ 0 w 67"/>
                  <a:gd name="T15" fmla="*/ 0 h 70"/>
                  <a:gd name="T16" fmla="*/ 0 w 67"/>
                  <a:gd name="T17" fmla="*/ 0 h 70"/>
                  <a:gd name="T18" fmla="*/ 0 w 67"/>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70"/>
                  <a:gd name="T32" fmla="*/ 67 w 67"/>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70">
                    <a:moveTo>
                      <a:pt x="56" y="0"/>
                    </a:moveTo>
                    <a:lnTo>
                      <a:pt x="62" y="0"/>
                    </a:lnTo>
                    <a:lnTo>
                      <a:pt x="0" y="0"/>
                    </a:lnTo>
                    <a:lnTo>
                      <a:pt x="0" y="70"/>
                    </a:lnTo>
                    <a:lnTo>
                      <a:pt x="62" y="70"/>
                    </a:lnTo>
                    <a:lnTo>
                      <a:pt x="67" y="70"/>
                    </a:lnTo>
                    <a:lnTo>
                      <a:pt x="62" y="70"/>
                    </a:lnTo>
                    <a:lnTo>
                      <a:pt x="64" y="70"/>
                    </a:lnTo>
                    <a:lnTo>
                      <a:pt x="67" y="70"/>
                    </a:lnTo>
                    <a:lnTo>
                      <a:pt x="56"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15" name="Freeform 814"/>
              <p:cNvSpPr>
                <a:spLocks/>
              </p:cNvSpPr>
              <p:nvPr/>
            </p:nvSpPr>
            <p:spPr bwMode="auto">
              <a:xfrm>
                <a:off x="5236" y="24"/>
                <a:ext cx="5" cy="8"/>
              </a:xfrm>
              <a:custGeom>
                <a:avLst/>
                <a:gdLst>
                  <a:gd name="T0" fmla="*/ 0 w 87"/>
                  <a:gd name="T1" fmla="*/ 0 h 82"/>
                  <a:gd name="T2" fmla="*/ 0 w 87"/>
                  <a:gd name="T3" fmla="*/ 0 h 82"/>
                  <a:gd name="T4" fmla="*/ 0 w 87"/>
                  <a:gd name="T5" fmla="*/ 0 h 82"/>
                  <a:gd name="T6" fmla="*/ 0 w 87"/>
                  <a:gd name="T7" fmla="*/ 0 h 82"/>
                  <a:gd name="T8" fmla="*/ 0 w 87"/>
                  <a:gd name="T9" fmla="*/ 0 h 82"/>
                  <a:gd name="T10" fmla="*/ 0 w 87"/>
                  <a:gd name="T11" fmla="*/ 0 h 82"/>
                  <a:gd name="T12" fmla="*/ 0 w 87"/>
                  <a:gd name="T13" fmla="*/ 0 h 82"/>
                  <a:gd name="T14" fmla="*/ 0 w 87"/>
                  <a:gd name="T15" fmla="*/ 0 h 82"/>
                  <a:gd name="T16" fmla="*/ 0 w 87"/>
                  <a:gd name="T17" fmla="*/ 0 h 82"/>
                  <a:gd name="T18" fmla="*/ 0 w 87"/>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2"/>
                  <a:gd name="T32" fmla="*/ 87 w 87"/>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2">
                    <a:moveTo>
                      <a:pt x="65" y="1"/>
                    </a:moveTo>
                    <a:lnTo>
                      <a:pt x="70" y="0"/>
                    </a:lnTo>
                    <a:lnTo>
                      <a:pt x="0" y="12"/>
                    </a:lnTo>
                    <a:lnTo>
                      <a:pt x="11" y="82"/>
                    </a:lnTo>
                    <a:lnTo>
                      <a:pt x="82" y="70"/>
                    </a:lnTo>
                    <a:lnTo>
                      <a:pt x="87" y="68"/>
                    </a:lnTo>
                    <a:lnTo>
                      <a:pt x="82" y="70"/>
                    </a:lnTo>
                    <a:lnTo>
                      <a:pt x="85" y="70"/>
                    </a:lnTo>
                    <a:lnTo>
                      <a:pt x="87" y="68"/>
                    </a:lnTo>
                    <a:lnTo>
                      <a:pt x="65"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16" name="Freeform 815"/>
              <p:cNvSpPr>
                <a:spLocks/>
              </p:cNvSpPr>
              <p:nvPr/>
            </p:nvSpPr>
            <p:spPr bwMode="auto">
              <a:xfrm>
                <a:off x="5240" y="22"/>
                <a:ext cx="5" cy="9"/>
              </a:xfrm>
              <a:custGeom>
                <a:avLst/>
                <a:gdLst>
                  <a:gd name="T0" fmla="*/ 0 w 93"/>
                  <a:gd name="T1" fmla="*/ 0 h 94"/>
                  <a:gd name="T2" fmla="*/ 0 w 93"/>
                  <a:gd name="T3" fmla="*/ 0 h 94"/>
                  <a:gd name="T4" fmla="*/ 0 w 93"/>
                  <a:gd name="T5" fmla="*/ 0 h 94"/>
                  <a:gd name="T6" fmla="*/ 0 w 93"/>
                  <a:gd name="T7" fmla="*/ 0 h 94"/>
                  <a:gd name="T8" fmla="*/ 0 w 93"/>
                  <a:gd name="T9" fmla="*/ 0 h 94"/>
                  <a:gd name="T10" fmla="*/ 0 w 93"/>
                  <a:gd name="T11" fmla="*/ 0 h 94"/>
                  <a:gd name="T12" fmla="*/ 0 w 93"/>
                  <a:gd name="T13" fmla="*/ 0 h 94"/>
                  <a:gd name="T14" fmla="*/ 0 w 93"/>
                  <a:gd name="T15" fmla="*/ 0 h 94"/>
                  <a:gd name="T16" fmla="*/ 0 w 93"/>
                  <a:gd name="T17" fmla="*/ 0 h 94"/>
                  <a:gd name="T18" fmla="*/ 0 w 93"/>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94"/>
                  <a:gd name="T32" fmla="*/ 93 w 9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94">
                    <a:moveTo>
                      <a:pt x="86" y="2"/>
                    </a:moveTo>
                    <a:lnTo>
                      <a:pt x="71" y="3"/>
                    </a:lnTo>
                    <a:lnTo>
                      <a:pt x="0" y="27"/>
                    </a:lnTo>
                    <a:lnTo>
                      <a:pt x="22" y="94"/>
                    </a:lnTo>
                    <a:lnTo>
                      <a:pt x="93" y="70"/>
                    </a:lnTo>
                    <a:lnTo>
                      <a:pt x="77" y="72"/>
                    </a:lnTo>
                    <a:lnTo>
                      <a:pt x="86" y="2"/>
                    </a:lnTo>
                    <a:lnTo>
                      <a:pt x="79" y="0"/>
                    </a:lnTo>
                    <a:lnTo>
                      <a:pt x="71" y="3"/>
                    </a:lnTo>
                    <a:lnTo>
                      <a:pt x="86" y="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17" name="Freeform 816"/>
              <p:cNvSpPr>
                <a:spLocks/>
              </p:cNvSpPr>
              <p:nvPr/>
            </p:nvSpPr>
            <p:spPr bwMode="auto">
              <a:xfrm>
                <a:off x="5244" y="22"/>
                <a:ext cx="5" cy="8"/>
              </a:xfrm>
              <a:custGeom>
                <a:avLst/>
                <a:gdLst>
                  <a:gd name="T0" fmla="*/ 0 w 98"/>
                  <a:gd name="T1" fmla="*/ 0 h 82"/>
                  <a:gd name="T2" fmla="*/ 0 w 98"/>
                  <a:gd name="T3" fmla="*/ 0 h 82"/>
                  <a:gd name="T4" fmla="*/ 0 w 98"/>
                  <a:gd name="T5" fmla="*/ 0 h 82"/>
                  <a:gd name="T6" fmla="*/ 0 w 98"/>
                  <a:gd name="T7" fmla="*/ 0 h 82"/>
                  <a:gd name="T8" fmla="*/ 0 w 98"/>
                  <a:gd name="T9" fmla="*/ 0 h 82"/>
                  <a:gd name="T10" fmla="*/ 0 w 98"/>
                  <a:gd name="T11" fmla="*/ 0 h 82"/>
                  <a:gd name="T12" fmla="*/ 0 w 98"/>
                  <a:gd name="T13" fmla="*/ 0 h 82"/>
                  <a:gd name="T14" fmla="*/ 0 w 98"/>
                  <a:gd name="T15" fmla="*/ 0 h 82"/>
                  <a:gd name="T16" fmla="*/ 0 w 98"/>
                  <a:gd name="T17" fmla="*/ 0 h 82"/>
                  <a:gd name="T18" fmla="*/ 0 w 98"/>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82"/>
                  <a:gd name="T32" fmla="*/ 98 w 9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82">
                    <a:moveTo>
                      <a:pt x="93" y="11"/>
                    </a:moveTo>
                    <a:lnTo>
                      <a:pt x="98" y="11"/>
                    </a:lnTo>
                    <a:lnTo>
                      <a:pt x="9" y="0"/>
                    </a:lnTo>
                    <a:lnTo>
                      <a:pt x="0" y="70"/>
                    </a:lnTo>
                    <a:lnTo>
                      <a:pt x="89" y="82"/>
                    </a:lnTo>
                    <a:lnTo>
                      <a:pt x="93" y="82"/>
                    </a:lnTo>
                    <a:lnTo>
                      <a:pt x="89" y="82"/>
                    </a:lnTo>
                    <a:lnTo>
                      <a:pt x="91" y="82"/>
                    </a:lnTo>
                    <a:lnTo>
                      <a:pt x="93" y="82"/>
                    </a:lnTo>
                    <a:lnTo>
                      <a:pt x="93" y="1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18" name="Freeform 817"/>
              <p:cNvSpPr>
                <a:spLocks/>
              </p:cNvSpPr>
              <p:nvPr/>
            </p:nvSpPr>
            <p:spPr bwMode="auto">
              <a:xfrm>
                <a:off x="5249" y="23"/>
                <a:ext cx="4" cy="7"/>
              </a:xfrm>
              <a:custGeom>
                <a:avLst/>
                <a:gdLst>
                  <a:gd name="T0" fmla="*/ 0 w 78"/>
                  <a:gd name="T1" fmla="*/ 0 h 71"/>
                  <a:gd name="T2" fmla="*/ 0 w 78"/>
                  <a:gd name="T3" fmla="*/ 0 h 71"/>
                  <a:gd name="T4" fmla="*/ 0 w 78"/>
                  <a:gd name="T5" fmla="*/ 0 h 71"/>
                  <a:gd name="T6" fmla="*/ 0 w 78"/>
                  <a:gd name="T7" fmla="*/ 0 h 71"/>
                  <a:gd name="T8" fmla="*/ 0 w 78"/>
                  <a:gd name="T9" fmla="*/ 0 h 71"/>
                  <a:gd name="T10" fmla="*/ 0 w 78"/>
                  <a:gd name="T11" fmla="*/ 0 h 71"/>
                  <a:gd name="T12" fmla="*/ 0 w 78"/>
                  <a:gd name="T13" fmla="*/ 0 h 71"/>
                  <a:gd name="T14" fmla="*/ 0 w 78"/>
                  <a:gd name="T15" fmla="*/ 0 h 71"/>
                  <a:gd name="T16" fmla="*/ 0 w 78"/>
                  <a:gd name="T17" fmla="*/ 0 h 71"/>
                  <a:gd name="T18" fmla="*/ 0 w 78"/>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71"/>
                  <a:gd name="T32" fmla="*/ 78 w 78"/>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71">
                    <a:moveTo>
                      <a:pt x="64" y="1"/>
                    </a:moveTo>
                    <a:lnTo>
                      <a:pt x="71" y="0"/>
                    </a:lnTo>
                    <a:lnTo>
                      <a:pt x="0" y="0"/>
                    </a:lnTo>
                    <a:lnTo>
                      <a:pt x="0" y="71"/>
                    </a:lnTo>
                    <a:lnTo>
                      <a:pt x="71" y="71"/>
                    </a:lnTo>
                    <a:lnTo>
                      <a:pt x="78" y="71"/>
                    </a:lnTo>
                    <a:lnTo>
                      <a:pt x="71" y="71"/>
                    </a:lnTo>
                    <a:lnTo>
                      <a:pt x="75" y="71"/>
                    </a:lnTo>
                    <a:lnTo>
                      <a:pt x="78" y="71"/>
                    </a:lnTo>
                    <a:lnTo>
                      <a:pt x="64"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19" name="Freeform 818"/>
              <p:cNvSpPr>
                <a:spLocks/>
              </p:cNvSpPr>
              <p:nvPr/>
            </p:nvSpPr>
            <p:spPr bwMode="auto">
              <a:xfrm>
                <a:off x="5253" y="19"/>
                <a:ext cx="14" cy="11"/>
              </a:xfrm>
              <a:custGeom>
                <a:avLst/>
                <a:gdLst>
                  <a:gd name="T0" fmla="*/ 0 w 253"/>
                  <a:gd name="T1" fmla="*/ 0 h 123"/>
                  <a:gd name="T2" fmla="*/ 0 w 253"/>
                  <a:gd name="T3" fmla="*/ 0 h 123"/>
                  <a:gd name="T4" fmla="*/ 0 w 253"/>
                  <a:gd name="T5" fmla="*/ 0 h 123"/>
                  <a:gd name="T6" fmla="*/ 0 w 253"/>
                  <a:gd name="T7" fmla="*/ 0 h 123"/>
                  <a:gd name="T8" fmla="*/ 0 w 253"/>
                  <a:gd name="T9" fmla="*/ 0 h 123"/>
                  <a:gd name="T10" fmla="*/ 0 w 253"/>
                  <a:gd name="T11" fmla="*/ 0 h 123"/>
                  <a:gd name="T12" fmla="*/ 0 60000 65536"/>
                  <a:gd name="T13" fmla="*/ 0 60000 65536"/>
                  <a:gd name="T14" fmla="*/ 0 60000 65536"/>
                  <a:gd name="T15" fmla="*/ 0 60000 65536"/>
                  <a:gd name="T16" fmla="*/ 0 60000 65536"/>
                  <a:gd name="T17" fmla="*/ 0 60000 65536"/>
                  <a:gd name="T18" fmla="*/ 0 w 253"/>
                  <a:gd name="T19" fmla="*/ 0 h 123"/>
                  <a:gd name="T20" fmla="*/ 253 w 253"/>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253" h="123">
                    <a:moveTo>
                      <a:pt x="245" y="34"/>
                    </a:moveTo>
                    <a:lnTo>
                      <a:pt x="238" y="0"/>
                    </a:lnTo>
                    <a:lnTo>
                      <a:pt x="0" y="53"/>
                    </a:lnTo>
                    <a:lnTo>
                      <a:pt x="14" y="123"/>
                    </a:lnTo>
                    <a:lnTo>
                      <a:pt x="253" y="69"/>
                    </a:lnTo>
                    <a:lnTo>
                      <a:pt x="245"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20" name="Freeform 819"/>
              <p:cNvSpPr>
                <a:spLocks/>
              </p:cNvSpPr>
              <p:nvPr/>
            </p:nvSpPr>
            <p:spPr bwMode="auto">
              <a:xfrm>
                <a:off x="5266" y="22"/>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21" name="Freeform 820"/>
              <p:cNvSpPr>
                <a:spLocks/>
              </p:cNvSpPr>
              <p:nvPr/>
            </p:nvSpPr>
            <p:spPr bwMode="auto">
              <a:xfrm>
                <a:off x="5225" y="27"/>
                <a:ext cx="4" cy="8"/>
              </a:xfrm>
              <a:custGeom>
                <a:avLst/>
                <a:gdLst>
                  <a:gd name="T0" fmla="*/ 0 w 80"/>
                  <a:gd name="T1" fmla="*/ 0 h 90"/>
                  <a:gd name="T2" fmla="*/ 0 w 80"/>
                  <a:gd name="T3" fmla="*/ 0 h 90"/>
                  <a:gd name="T4" fmla="*/ 0 w 80"/>
                  <a:gd name="T5" fmla="*/ 0 h 90"/>
                  <a:gd name="T6" fmla="*/ 0 w 80"/>
                  <a:gd name="T7" fmla="*/ 0 h 90"/>
                  <a:gd name="T8" fmla="*/ 0 w 80"/>
                  <a:gd name="T9" fmla="*/ 0 h 90"/>
                  <a:gd name="T10" fmla="*/ 0 w 80"/>
                  <a:gd name="T11" fmla="*/ 0 h 90"/>
                  <a:gd name="T12" fmla="*/ 0 w 80"/>
                  <a:gd name="T13" fmla="*/ 0 h 90"/>
                  <a:gd name="T14" fmla="*/ 0 w 80"/>
                  <a:gd name="T15" fmla="*/ 0 h 90"/>
                  <a:gd name="T16" fmla="*/ 0 w 80"/>
                  <a:gd name="T17" fmla="*/ 0 h 90"/>
                  <a:gd name="T18" fmla="*/ 0 w 8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90"/>
                  <a:gd name="T32" fmla="*/ 80 w 8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90">
                    <a:moveTo>
                      <a:pt x="34" y="90"/>
                    </a:moveTo>
                    <a:lnTo>
                      <a:pt x="63" y="69"/>
                    </a:lnTo>
                    <a:lnTo>
                      <a:pt x="80" y="29"/>
                    </a:lnTo>
                    <a:lnTo>
                      <a:pt x="17" y="0"/>
                    </a:lnTo>
                    <a:lnTo>
                      <a:pt x="0" y="40"/>
                    </a:lnTo>
                    <a:lnTo>
                      <a:pt x="29" y="19"/>
                    </a:lnTo>
                    <a:lnTo>
                      <a:pt x="34" y="90"/>
                    </a:lnTo>
                    <a:lnTo>
                      <a:pt x="54" y="88"/>
                    </a:lnTo>
                    <a:lnTo>
                      <a:pt x="63" y="69"/>
                    </a:lnTo>
                    <a:lnTo>
                      <a:pt x="34" y="9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22" name="Freeform 821"/>
              <p:cNvSpPr>
                <a:spLocks/>
              </p:cNvSpPr>
              <p:nvPr/>
            </p:nvSpPr>
            <p:spPr bwMode="auto">
              <a:xfrm>
                <a:off x="5221" y="28"/>
                <a:ext cx="6" cy="8"/>
              </a:xfrm>
              <a:custGeom>
                <a:avLst/>
                <a:gdLst>
                  <a:gd name="T0" fmla="*/ 0 w 103"/>
                  <a:gd name="T1" fmla="*/ 0 h 79"/>
                  <a:gd name="T2" fmla="*/ 0 w 103"/>
                  <a:gd name="T3" fmla="*/ 0 h 79"/>
                  <a:gd name="T4" fmla="*/ 0 w 103"/>
                  <a:gd name="T5" fmla="*/ 0 h 79"/>
                  <a:gd name="T6" fmla="*/ 0 w 103"/>
                  <a:gd name="T7" fmla="*/ 0 h 79"/>
                  <a:gd name="T8" fmla="*/ 0 w 103"/>
                  <a:gd name="T9" fmla="*/ 0 h 79"/>
                  <a:gd name="T10" fmla="*/ 0 w 103"/>
                  <a:gd name="T11" fmla="*/ 0 h 79"/>
                  <a:gd name="T12" fmla="*/ 0 w 103"/>
                  <a:gd name="T13" fmla="*/ 0 h 79"/>
                  <a:gd name="T14" fmla="*/ 0 w 103"/>
                  <a:gd name="T15" fmla="*/ 0 h 79"/>
                  <a:gd name="T16" fmla="*/ 0 w 103"/>
                  <a:gd name="T17" fmla="*/ 0 h 79"/>
                  <a:gd name="T18" fmla="*/ 0 w 103"/>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79"/>
                  <a:gd name="T32" fmla="*/ 103 w 103"/>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79">
                    <a:moveTo>
                      <a:pt x="5" y="79"/>
                    </a:moveTo>
                    <a:lnTo>
                      <a:pt x="5" y="79"/>
                    </a:lnTo>
                    <a:lnTo>
                      <a:pt x="103" y="71"/>
                    </a:lnTo>
                    <a:lnTo>
                      <a:pt x="98" y="0"/>
                    </a:lnTo>
                    <a:lnTo>
                      <a:pt x="0" y="8"/>
                    </a:lnTo>
                    <a:lnTo>
                      <a:pt x="5" y="7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23" name="Freeform 822"/>
              <p:cNvSpPr>
                <a:spLocks/>
              </p:cNvSpPr>
              <p:nvPr/>
            </p:nvSpPr>
            <p:spPr bwMode="auto">
              <a:xfrm>
                <a:off x="5213" y="29"/>
                <a:ext cx="8" cy="8"/>
              </a:xfrm>
              <a:custGeom>
                <a:avLst/>
                <a:gdLst>
                  <a:gd name="T0" fmla="*/ 0 w 147"/>
                  <a:gd name="T1" fmla="*/ 0 h 84"/>
                  <a:gd name="T2" fmla="*/ 0 w 147"/>
                  <a:gd name="T3" fmla="*/ 0 h 84"/>
                  <a:gd name="T4" fmla="*/ 0 w 147"/>
                  <a:gd name="T5" fmla="*/ 0 h 84"/>
                  <a:gd name="T6" fmla="*/ 0 w 147"/>
                  <a:gd name="T7" fmla="*/ 0 h 84"/>
                  <a:gd name="T8" fmla="*/ 0 w 147"/>
                  <a:gd name="T9" fmla="*/ 0 h 84"/>
                  <a:gd name="T10" fmla="*/ 0 w 147"/>
                  <a:gd name="T11" fmla="*/ 0 h 84"/>
                  <a:gd name="T12" fmla="*/ 0 w 147"/>
                  <a:gd name="T13" fmla="*/ 0 h 84"/>
                  <a:gd name="T14" fmla="*/ 0 w 147"/>
                  <a:gd name="T15" fmla="*/ 0 h 84"/>
                  <a:gd name="T16" fmla="*/ 0 w 147"/>
                  <a:gd name="T17" fmla="*/ 0 h 84"/>
                  <a:gd name="T18" fmla="*/ 0 w 147"/>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84"/>
                  <a:gd name="T32" fmla="*/ 147 w 147"/>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84">
                    <a:moveTo>
                      <a:pt x="0" y="84"/>
                    </a:moveTo>
                    <a:lnTo>
                      <a:pt x="6" y="84"/>
                    </a:lnTo>
                    <a:lnTo>
                      <a:pt x="147" y="71"/>
                    </a:lnTo>
                    <a:lnTo>
                      <a:pt x="142" y="0"/>
                    </a:lnTo>
                    <a:lnTo>
                      <a:pt x="0" y="12"/>
                    </a:lnTo>
                    <a:lnTo>
                      <a:pt x="7" y="13"/>
                    </a:lnTo>
                    <a:lnTo>
                      <a:pt x="0" y="84"/>
                    </a:lnTo>
                    <a:lnTo>
                      <a:pt x="3" y="84"/>
                    </a:lnTo>
                    <a:lnTo>
                      <a:pt x="6" y="84"/>
                    </a:lnTo>
                    <a:lnTo>
                      <a:pt x="0" y="8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24" name="Freeform 823"/>
              <p:cNvSpPr>
                <a:spLocks/>
              </p:cNvSpPr>
              <p:nvPr/>
            </p:nvSpPr>
            <p:spPr bwMode="auto">
              <a:xfrm>
                <a:off x="5211" y="30"/>
                <a:ext cx="2" cy="7"/>
              </a:xfrm>
              <a:custGeom>
                <a:avLst/>
                <a:gdLst>
                  <a:gd name="T0" fmla="*/ 0 w 43"/>
                  <a:gd name="T1" fmla="*/ 0 h 75"/>
                  <a:gd name="T2" fmla="*/ 0 w 43"/>
                  <a:gd name="T3" fmla="*/ 0 h 75"/>
                  <a:gd name="T4" fmla="*/ 0 w 43"/>
                  <a:gd name="T5" fmla="*/ 0 h 75"/>
                  <a:gd name="T6" fmla="*/ 0 w 43"/>
                  <a:gd name="T7" fmla="*/ 0 h 75"/>
                  <a:gd name="T8" fmla="*/ 0 w 43"/>
                  <a:gd name="T9" fmla="*/ 0 h 75"/>
                  <a:gd name="T10" fmla="*/ 0 w 43"/>
                  <a:gd name="T11" fmla="*/ 0 h 75"/>
                  <a:gd name="T12" fmla="*/ 0 w 43"/>
                  <a:gd name="T13" fmla="*/ 0 h 75"/>
                  <a:gd name="T14" fmla="*/ 0 w 43"/>
                  <a:gd name="T15" fmla="*/ 0 h 75"/>
                  <a:gd name="T16" fmla="*/ 0 w 43"/>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75"/>
                  <a:gd name="T29" fmla="*/ 43 w 43"/>
                  <a:gd name="T30" fmla="*/ 75 h 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75">
                    <a:moveTo>
                      <a:pt x="0" y="70"/>
                    </a:moveTo>
                    <a:lnTo>
                      <a:pt x="0" y="70"/>
                    </a:lnTo>
                    <a:lnTo>
                      <a:pt x="36" y="75"/>
                    </a:lnTo>
                    <a:lnTo>
                      <a:pt x="43" y="4"/>
                    </a:lnTo>
                    <a:lnTo>
                      <a:pt x="8" y="0"/>
                    </a:lnTo>
                    <a:lnTo>
                      <a:pt x="0"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25" name="Freeform 824"/>
              <p:cNvSpPr>
                <a:spLocks/>
              </p:cNvSpPr>
              <p:nvPr/>
            </p:nvSpPr>
            <p:spPr bwMode="auto">
              <a:xfrm>
                <a:off x="5207" y="29"/>
                <a:ext cx="5" cy="7"/>
              </a:xfrm>
              <a:custGeom>
                <a:avLst/>
                <a:gdLst>
                  <a:gd name="T0" fmla="*/ 0 w 79"/>
                  <a:gd name="T1" fmla="*/ 0 h 79"/>
                  <a:gd name="T2" fmla="*/ 0 w 79"/>
                  <a:gd name="T3" fmla="*/ 0 h 79"/>
                  <a:gd name="T4" fmla="*/ 0 w 79"/>
                  <a:gd name="T5" fmla="*/ 0 h 79"/>
                  <a:gd name="T6" fmla="*/ 0 w 79"/>
                  <a:gd name="T7" fmla="*/ 0 h 79"/>
                  <a:gd name="T8" fmla="*/ 0 w 79"/>
                  <a:gd name="T9" fmla="*/ 0 h 79"/>
                  <a:gd name="T10" fmla="*/ 0 w 79"/>
                  <a:gd name="T11" fmla="*/ 0 h 79"/>
                  <a:gd name="T12" fmla="*/ 0 w 79"/>
                  <a:gd name="T13" fmla="*/ 0 h 79"/>
                  <a:gd name="T14" fmla="*/ 0 w 79"/>
                  <a:gd name="T15" fmla="*/ 0 h 79"/>
                  <a:gd name="T16" fmla="*/ 0 w 79"/>
                  <a:gd name="T17" fmla="*/ 0 h 79"/>
                  <a:gd name="T18" fmla="*/ 0 w 79"/>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79"/>
                  <a:gd name="T32" fmla="*/ 79 w 79"/>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79">
                    <a:moveTo>
                      <a:pt x="0" y="69"/>
                    </a:moveTo>
                    <a:lnTo>
                      <a:pt x="8" y="71"/>
                    </a:lnTo>
                    <a:lnTo>
                      <a:pt x="71" y="79"/>
                    </a:lnTo>
                    <a:lnTo>
                      <a:pt x="79" y="9"/>
                    </a:lnTo>
                    <a:lnTo>
                      <a:pt x="18" y="0"/>
                    </a:lnTo>
                    <a:lnTo>
                      <a:pt x="26" y="3"/>
                    </a:lnTo>
                    <a:lnTo>
                      <a:pt x="0" y="69"/>
                    </a:lnTo>
                    <a:lnTo>
                      <a:pt x="4" y="71"/>
                    </a:lnTo>
                    <a:lnTo>
                      <a:pt x="8" y="71"/>
                    </a:lnTo>
                    <a:lnTo>
                      <a:pt x="0"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26" name="Freeform 825"/>
              <p:cNvSpPr>
                <a:spLocks/>
              </p:cNvSpPr>
              <p:nvPr/>
            </p:nvSpPr>
            <p:spPr bwMode="auto">
              <a:xfrm>
                <a:off x="5202" y="27"/>
                <a:ext cx="7" cy="8"/>
              </a:xfrm>
              <a:custGeom>
                <a:avLst/>
                <a:gdLst>
                  <a:gd name="T0" fmla="*/ 0 w 126"/>
                  <a:gd name="T1" fmla="*/ 0 h 98"/>
                  <a:gd name="T2" fmla="*/ 0 w 126"/>
                  <a:gd name="T3" fmla="*/ 0 h 98"/>
                  <a:gd name="T4" fmla="*/ 0 w 126"/>
                  <a:gd name="T5" fmla="*/ 0 h 98"/>
                  <a:gd name="T6" fmla="*/ 0 w 126"/>
                  <a:gd name="T7" fmla="*/ 0 h 98"/>
                  <a:gd name="T8" fmla="*/ 0 w 126"/>
                  <a:gd name="T9" fmla="*/ 0 h 98"/>
                  <a:gd name="T10" fmla="*/ 0 w 126"/>
                  <a:gd name="T11" fmla="*/ 0 h 98"/>
                  <a:gd name="T12" fmla="*/ 0 w 126"/>
                  <a:gd name="T13" fmla="*/ 0 h 98"/>
                  <a:gd name="T14" fmla="*/ 0 w 126"/>
                  <a:gd name="T15" fmla="*/ 0 h 98"/>
                  <a:gd name="T16" fmla="*/ 0 w 126"/>
                  <a:gd name="T17" fmla="*/ 0 h 98"/>
                  <a:gd name="T18" fmla="*/ 0 w 126"/>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98"/>
                  <a:gd name="T32" fmla="*/ 126 w 126"/>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98">
                    <a:moveTo>
                      <a:pt x="0" y="33"/>
                    </a:moveTo>
                    <a:lnTo>
                      <a:pt x="21" y="65"/>
                    </a:lnTo>
                    <a:lnTo>
                      <a:pt x="100" y="98"/>
                    </a:lnTo>
                    <a:lnTo>
                      <a:pt x="126" y="32"/>
                    </a:lnTo>
                    <a:lnTo>
                      <a:pt x="46" y="0"/>
                    </a:lnTo>
                    <a:lnTo>
                      <a:pt x="68" y="33"/>
                    </a:lnTo>
                    <a:lnTo>
                      <a:pt x="0" y="33"/>
                    </a:lnTo>
                    <a:lnTo>
                      <a:pt x="0" y="56"/>
                    </a:lnTo>
                    <a:lnTo>
                      <a:pt x="21" y="65"/>
                    </a:lnTo>
                    <a:lnTo>
                      <a:pt x="0" y="3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27" name="Freeform 826"/>
              <p:cNvSpPr>
                <a:spLocks/>
              </p:cNvSpPr>
              <p:nvPr/>
            </p:nvSpPr>
            <p:spPr bwMode="auto">
              <a:xfrm>
                <a:off x="5202" y="28"/>
                <a:ext cx="3" cy="2"/>
              </a:xfrm>
              <a:custGeom>
                <a:avLst/>
                <a:gdLst>
                  <a:gd name="T0" fmla="*/ 0 w 68"/>
                  <a:gd name="T1" fmla="*/ 0 h 13"/>
                  <a:gd name="T2" fmla="*/ 0 w 68"/>
                  <a:gd name="T3" fmla="*/ 0 h 13"/>
                  <a:gd name="T4" fmla="*/ 0 w 68"/>
                  <a:gd name="T5" fmla="*/ 0 h 13"/>
                  <a:gd name="T6" fmla="*/ 0 w 68"/>
                  <a:gd name="T7" fmla="*/ 0 h 13"/>
                  <a:gd name="T8" fmla="*/ 0 w 68"/>
                  <a:gd name="T9" fmla="*/ 0 h 13"/>
                  <a:gd name="T10" fmla="*/ 0 w 68"/>
                  <a:gd name="T11" fmla="*/ 0 h 13"/>
                  <a:gd name="T12" fmla="*/ 0 w 68"/>
                  <a:gd name="T13" fmla="*/ 0 h 13"/>
                  <a:gd name="T14" fmla="*/ 0 w 68"/>
                  <a:gd name="T15" fmla="*/ 0 h 13"/>
                  <a:gd name="T16" fmla="*/ 0 w 68"/>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13"/>
                  <a:gd name="T29" fmla="*/ 68 w 6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13">
                    <a:moveTo>
                      <a:pt x="0" y="0"/>
                    </a:moveTo>
                    <a:lnTo>
                      <a:pt x="0" y="0"/>
                    </a:lnTo>
                    <a:lnTo>
                      <a:pt x="0" y="13"/>
                    </a:lnTo>
                    <a:lnTo>
                      <a:pt x="68" y="13"/>
                    </a:lnTo>
                    <a:lnTo>
                      <a:pt x="68" y="0"/>
                    </a:ln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28" name="Freeform 827"/>
              <p:cNvSpPr>
                <a:spLocks/>
              </p:cNvSpPr>
              <p:nvPr/>
            </p:nvSpPr>
            <p:spPr bwMode="auto">
              <a:xfrm>
                <a:off x="5202" y="23"/>
                <a:ext cx="3" cy="7"/>
              </a:xfrm>
              <a:custGeom>
                <a:avLst/>
                <a:gdLst>
                  <a:gd name="T0" fmla="*/ 0 w 68"/>
                  <a:gd name="T1" fmla="*/ 0 h 71"/>
                  <a:gd name="T2" fmla="*/ 0 w 68"/>
                  <a:gd name="T3" fmla="*/ 0 h 71"/>
                  <a:gd name="T4" fmla="*/ 0 w 68"/>
                  <a:gd name="T5" fmla="*/ 0 h 71"/>
                  <a:gd name="T6" fmla="*/ 0 w 68"/>
                  <a:gd name="T7" fmla="*/ 0 h 71"/>
                  <a:gd name="T8" fmla="*/ 0 w 68"/>
                  <a:gd name="T9" fmla="*/ 0 h 71"/>
                  <a:gd name="T10" fmla="*/ 0 w 68"/>
                  <a:gd name="T11" fmla="*/ 0 h 71"/>
                  <a:gd name="T12" fmla="*/ 0 w 68"/>
                  <a:gd name="T13" fmla="*/ 0 h 71"/>
                  <a:gd name="T14" fmla="*/ 0 w 68"/>
                  <a:gd name="T15" fmla="*/ 0 h 71"/>
                  <a:gd name="T16" fmla="*/ 0 w 68"/>
                  <a:gd name="T17" fmla="*/ 0 h 71"/>
                  <a:gd name="T18" fmla="*/ 0 w 68"/>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1"/>
                  <a:gd name="T32" fmla="*/ 68 w 68"/>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1">
                    <a:moveTo>
                      <a:pt x="28" y="0"/>
                    </a:moveTo>
                    <a:lnTo>
                      <a:pt x="0" y="36"/>
                    </a:lnTo>
                    <a:lnTo>
                      <a:pt x="0" y="56"/>
                    </a:lnTo>
                    <a:lnTo>
                      <a:pt x="68" y="56"/>
                    </a:lnTo>
                    <a:lnTo>
                      <a:pt x="68" y="36"/>
                    </a:lnTo>
                    <a:lnTo>
                      <a:pt x="39" y="71"/>
                    </a:lnTo>
                    <a:lnTo>
                      <a:pt x="28" y="0"/>
                    </a:lnTo>
                    <a:lnTo>
                      <a:pt x="0" y="6"/>
                    </a:lnTo>
                    <a:lnTo>
                      <a:pt x="0" y="36"/>
                    </a:lnTo>
                    <a:lnTo>
                      <a:pt x="2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29" name="Freeform 828"/>
              <p:cNvSpPr>
                <a:spLocks/>
              </p:cNvSpPr>
              <p:nvPr/>
            </p:nvSpPr>
            <p:spPr bwMode="auto">
              <a:xfrm>
                <a:off x="5203" y="22"/>
                <a:ext cx="5" cy="8"/>
              </a:xfrm>
              <a:custGeom>
                <a:avLst/>
                <a:gdLst>
                  <a:gd name="T0" fmla="*/ 0 w 82"/>
                  <a:gd name="T1" fmla="*/ 0 h 84"/>
                  <a:gd name="T2" fmla="*/ 0 w 82"/>
                  <a:gd name="T3" fmla="*/ 0 h 84"/>
                  <a:gd name="T4" fmla="*/ 0 w 82"/>
                  <a:gd name="T5" fmla="*/ 0 h 84"/>
                  <a:gd name="T6" fmla="*/ 0 w 82"/>
                  <a:gd name="T7" fmla="*/ 0 h 84"/>
                  <a:gd name="T8" fmla="*/ 0 w 82"/>
                  <a:gd name="T9" fmla="*/ 0 h 84"/>
                  <a:gd name="T10" fmla="*/ 0 w 82"/>
                  <a:gd name="T11" fmla="*/ 0 h 84"/>
                  <a:gd name="T12" fmla="*/ 0 w 82"/>
                  <a:gd name="T13" fmla="*/ 0 h 84"/>
                  <a:gd name="T14" fmla="*/ 0 w 82"/>
                  <a:gd name="T15" fmla="*/ 0 h 84"/>
                  <a:gd name="T16" fmla="*/ 0 w 82"/>
                  <a:gd name="T17" fmla="*/ 0 h 84"/>
                  <a:gd name="T18" fmla="*/ 0 w 82"/>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4"/>
                  <a:gd name="T32" fmla="*/ 82 w 82"/>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4">
                    <a:moveTo>
                      <a:pt x="74" y="0"/>
                    </a:moveTo>
                    <a:lnTo>
                      <a:pt x="71" y="2"/>
                    </a:lnTo>
                    <a:lnTo>
                      <a:pt x="0" y="13"/>
                    </a:lnTo>
                    <a:lnTo>
                      <a:pt x="11" y="84"/>
                    </a:lnTo>
                    <a:lnTo>
                      <a:pt x="82" y="71"/>
                    </a:lnTo>
                    <a:lnTo>
                      <a:pt x="78" y="72"/>
                    </a:lnTo>
                    <a:lnTo>
                      <a:pt x="74" y="0"/>
                    </a:lnTo>
                    <a:lnTo>
                      <a:pt x="72" y="0"/>
                    </a:lnTo>
                    <a:lnTo>
                      <a:pt x="71" y="2"/>
                    </a:lnTo>
                    <a:lnTo>
                      <a:pt x="74"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30" name="Freeform 829"/>
              <p:cNvSpPr>
                <a:spLocks/>
              </p:cNvSpPr>
              <p:nvPr/>
            </p:nvSpPr>
            <p:spPr bwMode="auto">
              <a:xfrm>
                <a:off x="5207" y="22"/>
                <a:ext cx="5" cy="7"/>
              </a:xfrm>
              <a:custGeom>
                <a:avLst/>
                <a:gdLst>
                  <a:gd name="T0" fmla="*/ 0 w 83"/>
                  <a:gd name="T1" fmla="*/ 0 h 76"/>
                  <a:gd name="T2" fmla="*/ 0 w 83"/>
                  <a:gd name="T3" fmla="*/ 0 h 76"/>
                  <a:gd name="T4" fmla="*/ 0 w 83"/>
                  <a:gd name="T5" fmla="*/ 0 h 76"/>
                  <a:gd name="T6" fmla="*/ 0 w 83"/>
                  <a:gd name="T7" fmla="*/ 0 h 76"/>
                  <a:gd name="T8" fmla="*/ 0 w 83"/>
                  <a:gd name="T9" fmla="*/ 0 h 76"/>
                  <a:gd name="T10" fmla="*/ 0 w 83"/>
                  <a:gd name="T11" fmla="*/ 0 h 76"/>
                  <a:gd name="T12" fmla="*/ 0 w 83"/>
                  <a:gd name="T13" fmla="*/ 0 h 76"/>
                  <a:gd name="T14" fmla="*/ 0 w 83"/>
                  <a:gd name="T15" fmla="*/ 0 h 76"/>
                  <a:gd name="T16" fmla="*/ 0 w 83"/>
                  <a:gd name="T17" fmla="*/ 0 h 76"/>
                  <a:gd name="T18" fmla="*/ 0 w 83"/>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76"/>
                  <a:gd name="T32" fmla="*/ 83 w 8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76">
                    <a:moveTo>
                      <a:pt x="81" y="0"/>
                    </a:moveTo>
                    <a:lnTo>
                      <a:pt x="80" y="0"/>
                    </a:lnTo>
                    <a:lnTo>
                      <a:pt x="0" y="4"/>
                    </a:lnTo>
                    <a:lnTo>
                      <a:pt x="4" y="76"/>
                    </a:lnTo>
                    <a:lnTo>
                      <a:pt x="83" y="72"/>
                    </a:lnTo>
                    <a:lnTo>
                      <a:pt x="81" y="1"/>
                    </a:lnTo>
                    <a:lnTo>
                      <a:pt x="80" y="1"/>
                    </a:lnTo>
                    <a:lnTo>
                      <a:pt x="81"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31" name="Freeform 830"/>
              <p:cNvSpPr>
                <a:spLocks/>
              </p:cNvSpPr>
              <p:nvPr/>
            </p:nvSpPr>
            <p:spPr bwMode="auto">
              <a:xfrm>
                <a:off x="5212" y="21"/>
                <a:ext cx="8" cy="7"/>
              </a:xfrm>
              <a:custGeom>
                <a:avLst/>
                <a:gdLst>
                  <a:gd name="T0" fmla="*/ 0 w 141"/>
                  <a:gd name="T1" fmla="*/ 0 h 75"/>
                  <a:gd name="T2" fmla="*/ 0 w 141"/>
                  <a:gd name="T3" fmla="*/ 0 h 75"/>
                  <a:gd name="T4" fmla="*/ 0 w 141"/>
                  <a:gd name="T5" fmla="*/ 0 h 75"/>
                  <a:gd name="T6" fmla="*/ 0 w 141"/>
                  <a:gd name="T7" fmla="*/ 0 h 75"/>
                  <a:gd name="T8" fmla="*/ 0 w 141"/>
                  <a:gd name="T9" fmla="*/ 0 h 75"/>
                  <a:gd name="T10" fmla="*/ 0 w 141"/>
                  <a:gd name="T11" fmla="*/ 0 h 75"/>
                  <a:gd name="T12" fmla="*/ 0 w 141"/>
                  <a:gd name="T13" fmla="*/ 0 h 75"/>
                  <a:gd name="T14" fmla="*/ 0 w 141"/>
                  <a:gd name="T15" fmla="*/ 0 h 75"/>
                  <a:gd name="T16" fmla="*/ 0 w 141"/>
                  <a:gd name="T17" fmla="*/ 0 h 75"/>
                  <a:gd name="T18" fmla="*/ 0 w 141"/>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75"/>
                  <a:gd name="T32" fmla="*/ 141 w 141"/>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75">
                    <a:moveTo>
                      <a:pt x="141" y="1"/>
                    </a:moveTo>
                    <a:lnTo>
                      <a:pt x="133" y="0"/>
                    </a:lnTo>
                    <a:lnTo>
                      <a:pt x="0" y="3"/>
                    </a:lnTo>
                    <a:lnTo>
                      <a:pt x="2" y="75"/>
                    </a:lnTo>
                    <a:lnTo>
                      <a:pt x="134" y="71"/>
                    </a:lnTo>
                    <a:lnTo>
                      <a:pt x="126" y="69"/>
                    </a:lnTo>
                    <a:lnTo>
                      <a:pt x="141" y="1"/>
                    </a:lnTo>
                    <a:lnTo>
                      <a:pt x="137" y="0"/>
                    </a:lnTo>
                    <a:lnTo>
                      <a:pt x="133" y="0"/>
                    </a:lnTo>
                    <a:lnTo>
                      <a:pt x="141"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32" name="Freeform 831"/>
              <p:cNvSpPr>
                <a:spLocks/>
              </p:cNvSpPr>
              <p:nvPr/>
            </p:nvSpPr>
            <p:spPr bwMode="auto">
              <a:xfrm>
                <a:off x="5219" y="22"/>
                <a:ext cx="9" cy="9"/>
              </a:xfrm>
              <a:custGeom>
                <a:avLst/>
                <a:gdLst>
                  <a:gd name="T0" fmla="*/ 0 w 166"/>
                  <a:gd name="T1" fmla="*/ 0 h 106"/>
                  <a:gd name="T2" fmla="*/ 0 w 166"/>
                  <a:gd name="T3" fmla="*/ 0 h 106"/>
                  <a:gd name="T4" fmla="*/ 0 w 166"/>
                  <a:gd name="T5" fmla="*/ 0 h 106"/>
                  <a:gd name="T6" fmla="*/ 0 w 166"/>
                  <a:gd name="T7" fmla="*/ 0 h 106"/>
                  <a:gd name="T8" fmla="*/ 0 w 166"/>
                  <a:gd name="T9" fmla="*/ 0 h 106"/>
                  <a:gd name="T10" fmla="*/ 0 w 166"/>
                  <a:gd name="T11" fmla="*/ 0 h 106"/>
                  <a:gd name="T12" fmla="*/ 0 60000 65536"/>
                  <a:gd name="T13" fmla="*/ 0 60000 65536"/>
                  <a:gd name="T14" fmla="*/ 0 60000 65536"/>
                  <a:gd name="T15" fmla="*/ 0 60000 65536"/>
                  <a:gd name="T16" fmla="*/ 0 60000 65536"/>
                  <a:gd name="T17" fmla="*/ 0 60000 65536"/>
                  <a:gd name="T18" fmla="*/ 0 w 166"/>
                  <a:gd name="T19" fmla="*/ 0 h 106"/>
                  <a:gd name="T20" fmla="*/ 166 w 16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66" h="106">
                    <a:moveTo>
                      <a:pt x="157" y="71"/>
                    </a:moveTo>
                    <a:lnTo>
                      <a:pt x="166" y="36"/>
                    </a:lnTo>
                    <a:lnTo>
                      <a:pt x="15" y="0"/>
                    </a:lnTo>
                    <a:lnTo>
                      <a:pt x="0" y="68"/>
                    </a:lnTo>
                    <a:lnTo>
                      <a:pt x="150" y="106"/>
                    </a:lnTo>
                    <a:lnTo>
                      <a:pt x="157"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33" name="Freeform 832"/>
              <p:cNvSpPr>
                <a:spLocks/>
              </p:cNvSpPr>
              <p:nvPr/>
            </p:nvSpPr>
            <p:spPr bwMode="auto">
              <a:xfrm>
                <a:off x="5227" y="2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34" name="Freeform 833"/>
              <p:cNvSpPr>
                <a:spLocks/>
              </p:cNvSpPr>
              <p:nvPr/>
            </p:nvSpPr>
            <p:spPr bwMode="auto">
              <a:xfrm>
                <a:off x="5190" y="26"/>
                <a:ext cx="9" cy="6"/>
              </a:xfrm>
              <a:custGeom>
                <a:avLst/>
                <a:gdLst>
                  <a:gd name="T0" fmla="*/ 0 w 152"/>
                  <a:gd name="T1" fmla="*/ 0 h 70"/>
                  <a:gd name="T2" fmla="*/ 0 w 152"/>
                  <a:gd name="T3" fmla="*/ 0 h 70"/>
                  <a:gd name="T4" fmla="*/ 0 w 152"/>
                  <a:gd name="T5" fmla="*/ 0 h 70"/>
                  <a:gd name="T6" fmla="*/ 0 w 152"/>
                  <a:gd name="T7" fmla="*/ 0 h 70"/>
                  <a:gd name="T8" fmla="*/ 0 w 152"/>
                  <a:gd name="T9" fmla="*/ 0 h 70"/>
                  <a:gd name="T10" fmla="*/ 0 w 152"/>
                  <a:gd name="T11" fmla="*/ 0 h 70"/>
                  <a:gd name="T12" fmla="*/ 0 w 152"/>
                  <a:gd name="T13" fmla="*/ 0 h 70"/>
                  <a:gd name="T14" fmla="*/ 0 w 152"/>
                  <a:gd name="T15" fmla="*/ 0 h 70"/>
                  <a:gd name="T16" fmla="*/ 0 w 152"/>
                  <a:gd name="T17" fmla="*/ 0 h 70"/>
                  <a:gd name="T18" fmla="*/ 0 w 152"/>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70"/>
                  <a:gd name="T32" fmla="*/ 152 w 152"/>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70">
                    <a:moveTo>
                      <a:pt x="20" y="69"/>
                    </a:moveTo>
                    <a:lnTo>
                      <a:pt x="10" y="70"/>
                    </a:lnTo>
                    <a:lnTo>
                      <a:pt x="152" y="70"/>
                    </a:lnTo>
                    <a:lnTo>
                      <a:pt x="152" y="0"/>
                    </a:lnTo>
                    <a:lnTo>
                      <a:pt x="10" y="0"/>
                    </a:lnTo>
                    <a:lnTo>
                      <a:pt x="0" y="1"/>
                    </a:lnTo>
                    <a:lnTo>
                      <a:pt x="10" y="0"/>
                    </a:lnTo>
                    <a:lnTo>
                      <a:pt x="5" y="0"/>
                    </a:lnTo>
                    <a:lnTo>
                      <a:pt x="0" y="1"/>
                    </a:lnTo>
                    <a:lnTo>
                      <a:pt x="20"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35" name="Freeform 834"/>
              <p:cNvSpPr>
                <a:spLocks/>
              </p:cNvSpPr>
              <p:nvPr/>
            </p:nvSpPr>
            <p:spPr bwMode="auto">
              <a:xfrm>
                <a:off x="5187" y="26"/>
                <a:ext cx="4" cy="7"/>
              </a:xfrm>
              <a:custGeom>
                <a:avLst/>
                <a:gdLst>
                  <a:gd name="T0" fmla="*/ 0 w 82"/>
                  <a:gd name="T1" fmla="*/ 0 h 84"/>
                  <a:gd name="T2" fmla="*/ 0 w 82"/>
                  <a:gd name="T3" fmla="*/ 0 h 84"/>
                  <a:gd name="T4" fmla="*/ 0 w 82"/>
                  <a:gd name="T5" fmla="*/ 0 h 84"/>
                  <a:gd name="T6" fmla="*/ 0 w 82"/>
                  <a:gd name="T7" fmla="*/ 0 h 84"/>
                  <a:gd name="T8" fmla="*/ 0 w 82"/>
                  <a:gd name="T9" fmla="*/ 0 h 84"/>
                  <a:gd name="T10" fmla="*/ 0 w 82"/>
                  <a:gd name="T11" fmla="*/ 0 h 84"/>
                  <a:gd name="T12" fmla="*/ 0 w 82"/>
                  <a:gd name="T13" fmla="*/ 0 h 84"/>
                  <a:gd name="T14" fmla="*/ 0 w 82"/>
                  <a:gd name="T15" fmla="*/ 0 h 84"/>
                  <a:gd name="T16" fmla="*/ 0 w 82"/>
                  <a:gd name="T17" fmla="*/ 0 h 84"/>
                  <a:gd name="T18" fmla="*/ 0 w 82"/>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4"/>
                  <a:gd name="T32" fmla="*/ 82 w 82"/>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4">
                    <a:moveTo>
                      <a:pt x="38" y="80"/>
                    </a:moveTo>
                    <a:lnTo>
                      <a:pt x="29" y="84"/>
                    </a:lnTo>
                    <a:lnTo>
                      <a:pt x="82" y="68"/>
                    </a:lnTo>
                    <a:lnTo>
                      <a:pt x="62" y="0"/>
                    </a:lnTo>
                    <a:lnTo>
                      <a:pt x="9" y="16"/>
                    </a:lnTo>
                    <a:lnTo>
                      <a:pt x="0" y="21"/>
                    </a:lnTo>
                    <a:lnTo>
                      <a:pt x="9" y="16"/>
                    </a:lnTo>
                    <a:lnTo>
                      <a:pt x="4" y="18"/>
                    </a:lnTo>
                    <a:lnTo>
                      <a:pt x="0" y="21"/>
                    </a:lnTo>
                    <a:lnTo>
                      <a:pt x="38" y="8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36" name="Freeform 835"/>
              <p:cNvSpPr>
                <a:spLocks/>
              </p:cNvSpPr>
              <p:nvPr/>
            </p:nvSpPr>
            <p:spPr bwMode="auto">
              <a:xfrm>
                <a:off x="5186" y="28"/>
                <a:ext cx="3" cy="6"/>
              </a:xfrm>
              <a:custGeom>
                <a:avLst/>
                <a:gdLst>
                  <a:gd name="T0" fmla="*/ 0 w 56"/>
                  <a:gd name="T1" fmla="*/ 0 h 74"/>
                  <a:gd name="T2" fmla="*/ 0 w 56"/>
                  <a:gd name="T3" fmla="*/ 0 h 74"/>
                  <a:gd name="T4" fmla="*/ 0 w 56"/>
                  <a:gd name="T5" fmla="*/ 0 h 74"/>
                  <a:gd name="T6" fmla="*/ 0 w 56"/>
                  <a:gd name="T7" fmla="*/ 0 h 74"/>
                  <a:gd name="T8" fmla="*/ 0 w 56"/>
                  <a:gd name="T9" fmla="*/ 0 h 74"/>
                  <a:gd name="T10" fmla="*/ 0 w 56"/>
                  <a:gd name="T11" fmla="*/ 0 h 74"/>
                  <a:gd name="T12" fmla="*/ 0 w 56"/>
                  <a:gd name="T13" fmla="*/ 0 h 74"/>
                  <a:gd name="T14" fmla="*/ 0 w 56"/>
                  <a:gd name="T15" fmla="*/ 0 h 74"/>
                  <a:gd name="T16" fmla="*/ 0 w 56"/>
                  <a:gd name="T17" fmla="*/ 0 h 74"/>
                  <a:gd name="T18" fmla="*/ 0 w 56"/>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74"/>
                  <a:gd name="T32" fmla="*/ 56 w 56"/>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74">
                    <a:moveTo>
                      <a:pt x="34" y="74"/>
                    </a:moveTo>
                    <a:lnTo>
                      <a:pt x="39" y="71"/>
                    </a:lnTo>
                    <a:lnTo>
                      <a:pt x="56" y="59"/>
                    </a:lnTo>
                    <a:lnTo>
                      <a:pt x="18" y="0"/>
                    </a:lnTo>
                    <a:lnTo>
                      <a:pt x="0" y="12"/>
                    </a:lnTo>
                    <a:lnTo>
                      <a:pt x="6" y="9"/>
                    </a:lnTo>
                    <a:lnTo>
                      <a:pt x="34" y="74"/>
                    </a:lnTo>
                    <a:lnTo>
                      <a:pt x="36" y="73"/>
                    </a:lnTo>
                    <a:lnTo>
                      <a:pt x="39" y="71"/>
                    </a:lnTo>
                    <a:lnTo>
                      <a:pt x="34"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37" name="Freeform 836"/>
              <p:cNvSpPr>
                <a:spLocks/>
              </p:cNvSpPr>
              <p:nvPr/>
            </p:nvSpPr>
            <p:spPr bwMode="auto">
              <a:xfrm>
                <a:off x="5184" y="28"/>
                <a:ext cx="4" cy="8"/>
              </a:xfrm>
              <a:custGeom>
                <a:avLst/>
                <a:gdLst>
                  <a:gd name="T0" fmla="*/ 0 w 55"/>
                  <a:gd name="T1" fmla="*/ 0 h 81"/>
                  <a:gd name="T2" fmla="*/ 0 w 55"/>
                  <a:gd name="T3" fmla="*/ 0 h 81"/>
                  <a:gd name="T4" fmla="*/ 0 w 55"/>
                  <a:gd name="T5" fmla="*/ 0 h 81"/>
                  <a:gd name="T6" fmla="*/ 0 w 55"/>
                  <a:gd name="T7" fmla="*/ 0 h 81"/>
                  <a:gd name="T8" fmla="*/ 0 w 55"/>
                  <a:gd name="T9" fmla="*/ 0 h 81"/>
                  <a:gd name="T10" fmla="*/ 0 w 55"/>
                  <a:gd name="T11" fmla="*/ 0 h 81"/>
                  <a:gd name="T12" fmla="*/ 0 w 55"/>
                  <a:gd name="T13" fmla="*/ 0 h 81"/>
                  <a:gd name="T14" fmla="*/ 0 w 55"/>
                  <a:gd name="T15" fmla="*/ 0 h 81"/>
                  <a:gd name="T16" fmla="*/ 0 w 55"/>
                  <a:gd name="T17" fmla="*/ 0 h 81"/>
                  <a:gd name="T18" fmla="*/ 0 w 55"/>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81"/>
                  <a:gd name="T32" fmla="*/ 55 w 55"/>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81">
                    <a:moveTo>
                      <a:pt x="10" y="80"/>
                    </a:moveTo>
                    <a:lnTo>
                      <a:pt x="28" y="77"/>
                    </a:lnTo>
                    <a:lnTo>
                      <a:pt x="55" y="65"/>
                    </a:lnTo>
                    <a:lnTo>
                      <a:pt x="27" y="0"/>
                    </a:lnTo>
                    <a:lnTo>
                      <a:pt x="0" y="13"/>
                    </a:lnTo>
                    <a:lnTo>
                      <a:pt x="17" y="9"/>
                    </a:lnTo>
                    <a:lnTo>
                      <a:pt x="10" y="80"/>
                    </a:lnTo>
                    <a:lnTo>
                      <a:pt x="19" y="81"/>
                    </a:lnTo>
                    <a:lnTo>
                      <a:pt x="28" y="77"/>
                    </a:lnTo>
                    <a:lnTo>
                      <a:pt x="10" y="8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38" name="Freeform 837"/>
              <p:cNvSpPr>
                <a:spLocks/>
              </p:cNvSpPr>
              <p:nvPr/>
            </p:nvSpPr>
            <p:spPr bwMode="auto">
              <a:xfrm>
                <a:off x="5183" y="29"/>
                <a:ext cx="2" cy="7"/>
              </a:xfrm>
              <a:custGeom>
                <a:avLst/>
                <a:gdLst>
                  <a:gd name="T0" fmla="*/ 0 w 42"/>
                  <a:gd name="T1" fmla="*/ 0 h 75"/>
                  <a:gd name="T2" fmla="*/ 0 w 42"/>
                  <a:gd name="T3" fmla="*/ 0 h 75"/>
                  <a:gd name="T4" fmla="*/ 0 w 42"/>
                  <a:gd name="T5" fmla="*/ 0 h 75"/>
                  <a:gd name="T6" fmla="*/ 0 w 42"/>
                  <a:gd name="T7" fmla="*/ 0 h 75"/>
                  <a:gd name="T8" fmla="*/ 0 w 42"/>
                  <a:gd name="T9" fmla="*/ 0 h 75"/>
                  <a:gd name="T10" fmla="*/ 0 w 42"/>
                  <a:gd name="T11" fmla="*/ 0 h 75"/>
                  <a:gd name="T12" fmla="*/ 0 w 42"/>
                  <a:gd name="T13" fmla="*/ 0 h 75"/>
                  <a:gd name="T14" fmla="*/ 0 w 42"/>
                  <a:gd name="T15" fmla="*/ 0 h 75"/>
                  <a:gd name="T16" fmla="*/ 0 w 42"/>
                  <a:gd name="T17" fmla="*/ 0 h 75"/>
                  <a:gd name="T18" fmla="*/ 0 w 42"/>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75"/>
                  <a:gd name="T32" fmla="*/ 42 w 42"/>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75">
                    <a:moveTo>
                      <a:pt x="4" y="72"/>
                    </a:moveTo>
                    <a:lnTo>
                      <a:pt x="0" y="71"/>
                    </a:lnTo>
                    <a:lnTo>
                      <a:pt x="35" y="75"/>
                    </a:lnTo>
                    <a:lnTo>
                      <a:pt x="42" y="4"/>
                    </a:lnTo>
                    <a:lnTo>
                      <a:pt x="7" y="0"/>
                    </a:lnTo>
                    <a:lnTo>
                      <a:pt x="4" y="0"/>
                    </a:lnTo>
                    <a:lnTo>
                      <a:pt x="7" y="0"/>
                    </a:lnTo>
                    <a:lnTo>
                      <a:pt x="5" y="0"/>
                    </a:lnTo>
                    <a:lnTo>
                      <a:pt x="4" y="0"/>
                    </a:lnTo>
                    <a:lnTo>
                      <a:pt x="4"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39" name="Freeform 838"/>
              <p:cNvSpPr>
                <a:spLocks/>
              </p:cNvSpPr>
              <p:nvPr/>
            </p:nvSpPr>
            <p:spPr bwMode="auto">
              <a:xfrm>
                <a:off x="5181" y="29"/>
                <a:ext cx="2" cy="6"/>
              </a:xfrm>
              <a:custGeom>
                <a:avLst/>
                <a:gdLst>
                  <a:gd name="T0" fmla="*/ 0 w 50"/>
                  <a:gd name="T1" fmla="*/ 0 h 72"/>
                  <a:gd name="T2" fmla="*/ 0 w 50"/>
                  <a:gd name="T3" fmla="*/ 0 h 72"/>
                  <a:gd name="T4" fmla="*/ 0 w 50"/>
                  <a:gd name="T5" fmla="*/ 0 h 72"/>
                  <a:gd name="T6" fmla="*/ 0 w 50"/>
                  <a:gd name="T7" fmla="*/ 0 h 72"/>
                  <a:gd name="T8" fmla="*/ 0 w 50"/>
                  <a:gd name="T9" fmla="*/ 0 h 72"/>
                  <a:gd name="T10" fmla="*/ 0 w 50"/>
                  <a:gd name="T11" fmla="*/ 0 h 72"/>
                  <a:gd name="T12" fmla="*/ 0 w 50"/>
                  <a:gd name="T13" fmla="*/ 0 h 72"/>
                  <a:gd name="T14" fmla="*/ 0 w 50"/>
                  <a:gd name="T15" fmla="*/ 0 h 72"/>
                  <a:gd name="T16" fmla="*/ 0 w 50"/>
                  <a:gd name="T17" fmla="*/ 0 h 72"/>
                  <a:gd name="T18" fmla="*/ 0 w 50"/>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72"/>
                  <a:gd name="T32" fmla="*/ 50 w 5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72">
                    <a:moveTo>
                      <a:pt x="10" y="71"/>
                    </a:moveTo>
                    <a:lnTo>
                      <a:pt x="5" y="72"/>
                    </a:lnTo>
                    <a:lnTo>
                      <a:pt x="50" y="72"/>
                    </a:lnTo>
                    <a:lnTo>
                      <a:pt x="50" y="0"/>
                    </a:lnTo>
                    <a:lnTo>
                      <a:pt x="5" y="0"/>
                    </a:lnTo>
                    <a:lnTo>
                      <a:pt x="0" y="1"/>
                    </a:lnTo>
                    <a:lnTo>
                      <a:pt x="5" y="0"/>
                    </a:lnTo>
                    <a:lnTo>
                      <a:pt x="2" y="0"/>
                    </a:lnTo>
                    <a:lnTo>
                      <a:pt x="0" y="1"/>
                    </a:lnTo>
                    <a:lnTo>
                      <a:pt x="10"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40" name="Freeform 839"/>
              <p:cNvSpPr>
                <a:spLocks/>
              </p:cNvSpPr>
              <p:nvPr/>
            </p:nvSpPr>
            <p:spPr bwMode="auto">
              <a:xfrm>
                <a:off x="5175" y="29"/>
                <a:ext cx="6" cy="8"/>
              </a:xfrm>
              <a:custGeom>
                <a:avLst/>
                <a:gdLst>
                  <a:gd name="T0" fmla="*/ 0 w 109"/>
                  <a:gd name="T1" fmla="*/ 0 h 86"/>
                  <a:gd name="T2" fmla="*/ 0 w 109"/>
                  <a:gd name="T3" fmla="*/ 0 h 86"/>
                  <a:gd name="T4" fmla="*/ 0 w 109"/>
                  <a:gd name="T5" fmla="*/ 0 h 86"/>
                  <a:gd name="T6" fmla="*/ 0 w 109"/>
                  <a:gd name="T7" fmla="*/ 0 h 86"/>
                  <a:gd name="T8" fmla="*/ 0 w 109"/>
                  <a:gd name="T9" fmla="*/ 0 h 86"/>
                  <a:gd name="T10" fmla="*/ 0 w 109"/>
                  <a:gd name="T11" fmla="*/ 0 h 86"/>
                  <a:gd name="T12" fmla="*/ 0 w 109"/>
                  <a:gd name="T13" fmla="*/ 0 h 86"/>
                  <a:gd name="T14" fmla="*/ 0 w 109"/>
                  <a:gd name="T15" fmla="*/ 0 h 86"/>
                  <a:gd name="T16" fmla="*/ 0 w 109"/>
                  <a:gd name="T17" fmla="*/ 0 h 86"/>
                  <a:gd name="T18" fmla="*/ 0 w 109"/>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86"/>
                  <a:gd name="T32" fmla="*/ 109 w 109"/>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86">
                    <a:moveTo>
                      <a:pt x="13" y="86"/>
                    </a:moveTo>
                    <a:lnTo>
                      <a:pt x="13" y="86"/>
                    </a:lnTo>
                    <a:lnTo>
                      <a:pt x="109" y="70"/>
                    </a:lnTo>
                    <a:lnTo>
                      <a:pt x="99" y="0"/>
                    </a:lnTo>
                    <a:lnTo>
                      <a:pt x="2" y="16"/>
                    </a:lnTo>
                    <a:lnTo>
                      <a:pt x="0" y="16"/>
                    </a:lnTo>
                    <a:lnTo>
                      <a:pt x="2" y="16"/>
                    </a:lnTo>
                    <a:lnTo>
                      <a:pt x="0" y="16"/>
                    </a:lnTo>
                    <a:lnTo>
                      <a:pt x="13" y="8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41" name="Freeform 840"/>
              <p:cNvSpPr>
                <a:spLocks/>
              </p:cNvSpPr>
              <p:nvPr/>
            </p:nvSpPr>
            <p:spPr bwMode="auto">
              <a:xfrm>
                <a:off x="5172" y="30"/>
                <a:ext cx="4" cy="8"/>
              </a:xfrm>
              <a:custGeom>
                <a:avLst/>
                <a:gdLst>
                  <a:gd name="T0" fmla="*/ 0 w 75"/>
                  <a:gd name="T1" fmla="*/ 0 h 83"/>
                  <a:gd name="T2" fmla="*/ 0 w 75"/>
                  <a:gd name="T3" fmla="*/ 0 h 83"/>
                  <a:gd name="T4" fmla="*/ 0 w 75"/>
                  <a:gd name="T5" fmla="*/ 0 h 83"/>
                  <a:gd name="T6" fmla="*/ 0 w 75"/>
                  <a:gd name="T7" fmla="*/ 0 h 83"/>
                  <a:gd name="T8" fmla="*/ 0 w 75"/>
                  <a:gd name="T9" fmla="*/ 0 h 83"/>
                  <a:gd name="T10" fmla="*/ 0 w 75"/>
                  <a:gd name="T11" fmla="*/ 0 h 83"/>
                  <a:gd name="T12" fmla="*/ 0 w 75"/>
                  <a:gd name="T13" fmla="*/ 0 h 83"/>
                  <a:gd name="T14" fmla="*/ 0 w 75"/>
                  <a:gd name="T15" fmla="*/ 0 h 83"/>
                  <a:gd name="T16" fmla="*/ 0 w 75"/>
                  <a:gd name="T17" fmla="*/ 0 h 83"/>
                  <a:gd name="T18" fmla="*/ 0 w 75"/>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83"/>
                  <a:gd name="T32" fmla="*/ 75 w 75"/>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83">
                    <a:moveTo>
                      <a:pt x="10" y="83"/>
                    </a:moveTo>
                    <a:lnTo>
                      <a:pt x="14" y="83"/>
                    </a:lnTo>
                    <a:lnTo>
                      <a:pt x="75" y="70"/>
                    </a:lnTo>
                    <a:lnTo>
                      <a:pt x="62" y="0"/>
                    </a:lnTo>
                    <a:lnTo>
                      <a:pt x="0" y="12"/>
                    </a:lnTo>
                    <a:lnTo>
                      <a:pt x="4" y="12"/>
                    </a:lnTo>
                    <a:lnTo>
                      <a:pt x="10" y="83"/>
                    </a:lnTo>
                    <a:lnTo>
                      <a:pt x="12" y="83"/>
                    </a:lnTo>
                    <a:lnTo>
                      <a:pt x="14" y="83"/>
                    </a:lnTo>
                    <a:lnTo>
                      <a:pt x="10" y="8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42" name="Freeform 841"/>
              <p:cNvSpPr>
                <a:spLocks/>
              </p:cNvSpPr>
              <p:nvPr/>
            </p:nvSpPr>
            <p:spPr bwMode="auto">
              <a:xfrm>
                <a:off x="5165" y="31"/>
                <a:ext cx="7" cy="8"/>
              </a:xfrm>
              <a:custGeom>
                <a:avLst/>
                <a:gdLst>
                  <a:gd name="T0" fmla="*/ 0 w 134"/>
                  <a:gd name="T1" fmla="*/ 0 h 79"/>
                  <a:gd name="T2" fmla="*/ 0 w 134"/>
                  <a:gd name="T3" fmla="*/ 0 h 79"/>
                  <a:gd name="T4" fmla="*/ 0 w 134"/>
                  <a:gd name="T5" fmla="*/ 0 h 79"/>
                  <a:gd name="T6" fmla="*/ 0 w 134"/>
                  <a:gd name="T7" fmla="*/ 0 h 79"/>
                  <a:gd name="T8" fmla="*/ 0 w 134"/>
                  <a:gd name="T9" fmla="*/ 0 h 79"/>
                  <a:gd name="T10" fmla="*/ 0 w 134"/>
                  <a:gd name="T11" fmla="*/ 0 h 79"/>
                  <a:gd name="T12" fmla="*/ 0 w 134"/>
                  <a:gd name="T13" fmla="*/ 0 h 79"/>
                  <a:gd name="T14" fmla="*/ 0 w 134"/>
                  <a:gd name="T15" fmla="*/ 0 h 79"/>
                  <a:gd name="T16" fmla="*/ 0 w 134"/>
                  <a:gd name="T17" fmla="*/ 0 h 79"/>
                  <a:gd name="T18" fmla="*/ 0 w 134"/>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79"/>
                  <a:gd name="T32" fmla="*/ 134 w 134"/>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79">
                    <a:moveTo>
                      <a:pt x="68" y="44"/>
                    </a:moveTo>
                    <a:lnTo>
                      <a:pt x="36" y="79"/>
                    </a:lnTo>
                    <a:lnTo>
                      <a:pt x="134" y="71"/>
                    </a:lnTo>
                    <a:lnTo>
                      <a:pt x="128" y="0"/>
                    </a:lnTo>
                    <a:lnTo>
                      <a:pt x="31" y="9"/>
                    </a:lnTo>
                    <a:lnTo>
                      <a:pt x="0" y="44"/>
                    </a:lnTo>
                    <a:lnTo>
                      <a:pt x="31" y="9"/>
                    </a:lnTo>
                    <a:lnTo>
                      <a:pt x="0" y="11"/>
                    </a:lnTo>
                    <a:lnTo>
                      <a:pt x="0" y="44"/>
                    </a:lnTo>
                    <a:lnTo>
                      <a:pt x="68" y="4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grpSp>
        <p:grpSp>
          <p:nvGrpSpPr>
            <p:cNvPr id="8" name="Group 7"/>
            <p:cNvGrpSpPr>
              <a:grpSpLocks/>
            </p:cNvGrpSpPr>
            <p:nvPr/>
          </p:nvGrpSpPr>
          <p:grpSpPr bwMode="auto">
            <a:xfrm>
              <a:off x="5118" y="23"/>
              <a:ext cx="361" cy="218"/>
              <a:chOff x="5118" y="23"/>
              <a:chExt cx="361" cy="218"/>
            </a:xfrm>
          </p:grpSpPr>
          <p:sp>
            <p:nvSpPr>
              <p:cNvPr id="443" name="Freeform 442"/>
              <p:cNvSpPr>
                <a:spLocks/>
              </p:cNvSpPr>
              <p:nvPr/>
            </p:nvSpPr>
            <p:spPr bwMode="auto">
              <a:xfrm>
                <a:off x="5165" y="35"/>
                <a:ext cx="4" cy="7"/>
              </a:xfrm>
              <a:custGeom>
                <a:avLst/>
                <a:gdLst>
                  <a:gd name="T0" fmla="*/ 0 w 68"/>
                  <a:gd name="T1" fmla="*/ 0 h 69"/>
                  <a:gd name="T2" fmla="*/ 0 w 68"/>
                  <a:gd name="T3" fmla="*/ 0 h 69"/>
                  <a:gd name="T4" fmla="*/ 0 w 68"/>
                  <a:gd name="T5" fmla="*/ 0 h 69"/>
                  <a:gd name="T6" fmla="*/ 0 w 68"/>
                  <a:gd name="T7" fmla="*/ 0 h 69"/>
                  <a:gd name="T8" fmla="*/ 0 w 68"/>
                  <a:gd name="T9" fmla="*/ 0 h 69"/>
                  <a:gd name="T10" fmla="*/ 0 w 68"/>
                  <a:gd name="T11" fmla="*/ 0 h 69"/>
                  <a:gd name="T12" fmla="*/ 0 w 68"/>
                  <a:gd name="T13" fmla="*/ 0 h 69"/>
                  <a:gd name="T14" fmla="*/ 0 w 68"/>
                  <a:gd name="T15" fmla="*/ 0 h 69"/>
                  <a:gd name="T16" fmla="*/ 0 w 68"/>
                  <a:gd name="T17" fmla="*/ 0 h 69"/>
                  <a:gd name="T18" fmla="*/ 0 w 68"/>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69"/>
                  <a:gd name="T32" fmla="*/ 68 w 68"/>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69">
                    <a:moveTo>
                      <a:pt x="40" y="0"/>
                    </a:moveTo>
                    <a:lnTo>
                      <a:pt x="68" y="34"/>
                    </a:lnTo>
                    <a:lnTo>
                      <a:pt x="68" y="2"/>
                    </a:lnTo>
                    <a:lnTo>
                      <a:pt x="0" y="2"/>
                    </a:lnTo>
                    <a:lnTo>
                      <a:pt x="0" y="34"/>
                    </a:lnTo>
                    <a:lnTo>
                      <a:pt x="28" y="69"/>
                    </a:lnTo>
                    <a:lnTo>
                      <a:pt x="0" y="34"/>
                    </a:lnTo>
                    <a:lnTo>
                      <a:pt x="0" y="64"/>
                    </a:lnTo>
                    <a:lnTo>
                      <a:pt x="28" y="69"/>
                    </a:lnTo>
                    <a:lnTo>
                      <a:pt x="4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44" name="Freeform 443"/>
              <p:cNvSpPr>
                <a:spLocks/>
              </p:cNvSpPr>
              <p:nvPr/>
            </p:nvSpPr>
            <p:spPr bwMode="auto">
              <a:xfrm>
                <a:off x="5166" y="35"/>
                <a:ext cx="5" cy="8"/>
              </a:xfrm>
              <a:custGeom>
                <a:avLst/>
                <a:gdLst>
                  <a:gd name="T0" fmla="*/ 0 w 92"/>
                  <a:gd name="T1" fmla="*/ 0 h 86"/>
                  <a:gd name="T2" fmla="*/ 0 w 92"/>
                  <a:gd name="T3" fmla="*/ 0 h 86"/>
                  <a:gd name="T4" fmla="*/ 0 w 92"/>
                  <a:gd name="T5" fmla="*/ 0 h 86"/>
                  <a:gd name="T6" fmla="*/ 0 w 92"/>
                  <a:gd name="T7" fmla="*/ 0 h 86"/>
                  <a:gd name="T8" fmla="*/ 0 w 92"/>
                  <a:gd name="T9" fmla="*/ 0 h 86"/>
                  <a:gd name="T10" fmla="*/ 0 w 92"/>
                  <a:gd name="T11" fmla="*/ 0 h 86"/>
                  <a:gd name="T12" fmla="*/ 0 w 92"/>
                  <a:gd name="T13" fmla="*/ 0 h 86"/>
                  <a:gd name="T14" fmla="*/ 0 w 92"/>
                  <a:gd name="T15" fmla="*/ 0 h 86"/>
                  <a:gd name="T16" fmla="*/ 0 w 92"/>
                  <a:gd name="T17" fmla="*/ 0 h 86"/>
                  <a:gd name="T18" fmla="*/ 0 w 92"/>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86"/>
                  <a:gd name="T32" fmla="*/ 92 w 9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86">
                    <a:moveTo>
                      <a:pt x="85" y="15"/>
                    </a:moveTo>
                    <a:lnTo>
                      <a:pt x="92" y="16"/>
                    </a:lnTo>
                    <a:lnTo>
                      <a:pt x="12" y="0"/>
                    </a:lnTo>
                    <a:lnTo>
                      <a:pt x="0" y="69"/>
                    </a:lnTo>
                    <a:lnTo>
                      <a:pt x="79" y="85"/>
                    </a:lnTo>
                    <a:lnTo>
                      <a:pt x="87" y="86"/>
                    </a:lnTo>
                    <a:lnTo>
                      <a:pt x="79" y="85"/>
                    </a:lnTo>
                    <a:lnTo>
                      <a:pt x="83" y="86"/>
                    </a:lnTo>
                    <a:lnTo>
                      <a:pt x="87" y="86"/>
                    </a:lnTo>
                    <a:lnTo>
                      <a:pt x="85" y="1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45" name="Freeform 444"/>
              <p:cNvSpPr>
                <a:spLocks/>
              </p:cNvSpPr>
              <p:nvPr/>
            </p:nvSpPr>
            <p:spPr bwMode="auto">
              <a:xfrm>
                <a:off x="5171" y="36"/>
                <a:ext cx="7" cy="7"/>
              </a:xfrm>
              <a:custGeom>
                <a:avLst/>
                <a:gdLst>
                  <a:gd name="T0" fmla="*/ 0 w 121"/>
                  <a:gd name="T1" fmla="*/ 0 h 76"/>
                  <a:gd name="T2" fmla="*/ 0 w 121"/>
                  <a:gd name="T3" fmla="*/ 0 h 76"/>
                  <a:gd name="T4" fmla="*/ 0 w 121"/>
                  <a:gd name="T5" fmla="*/ 0 h 76"/>
                  <a:gd name="T6" fmla="*/ 0 w 121"/>
                  <a:gd name="T7" fmla="*/ 0 h 76"/>
                  <a:gd name="T8" fmla="*/ 0 w 121"/>
                  <a:gd name="T9" fmla="*/ 0 h 76"/>
                  <a:gd name="T10" fmla="*/ 0 w 121"/>
                  <a:gd name="T11" fmla="*/ 0 h 76"/>
                  <a:gd name="T12" fmla="*/ 0 w 121"/>
                  <a:gd name="T13" fmla="*/ 0 h 76"/>
                  <a:gd name="T14" fmla="*/ 0 w 121"/>
                  <a:gd name="T15" fmla="*/ 0 h 76"/>
                  <a:gd name="T16" fmla="*/ 0 w 121"/>
                  <a:gd name="T17" fmla="*/ 0 h 76"/>
                  <a:gd name="T18" fmla="*/ 0 w 121"/>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76"/>
                  <a:gd name="T32" fmla="*/ 121 w 121"/>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76">
                    <a:moveTo>
                      <a:pt x="110" y="1"/>
                    </a:moveTo>
                    <a:lnTo>
                      <a:pt x="114" y="0"/>
                    </a:lnTo>
                    <a:lnTo>
                      <a:pt x="0" y="5"/>
                    </a:lnTo>
                    <a:lnTo>
                      <a:pt x="2" y="76"/>
                    </a:lnTo>
                    <a:lnTo>
                      <a:pt x="116" y="72"/>
                    </a:lnTo>
                    <a:lnTo>
                      <a:pt x="121" y="71"/>
                    </a:lnTo>
                    <a:lnTo>
                      <a:pt x="116" y="72"/>
                    </a:lnTo>
                    <a:lnTo>
                      <a:pt x="118" y="72"/>
                    </a:lnTo>
                    <a:lnTo>
                      <a:pt x="121" y="71"/>
                    </a:lnTo>
                    <a:lnTo>
                      <a:pt x="110"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46" name="Freeform 445"/>
              <p:cNvSpPr>
                <a:spLocks/>
              </p:cNvSpPr>
              <p:nvPr/>
            </p:nvSpPr>
            <p:spPr bwMode="auto">
              <a:xfrm>
                <a:off x="5177" y="34"/>
                <a:ext cx="8" cy="9"/>
              </a:xfrm>
              <a:custGeom>
                <a:avLst/>
                <a:gdLst>
                  <a:gd name="T0" fmla="*/ 0 w 138"/>
                  <a:gd name="T1" fmla="*/ 0 h 90"/>
                  <a:gd name="T2" fmla="*/ 0 w 138"/>
                  <a:gd name="T3" fmla="*/ 0 h 90"/>
                  <a:gd name="T4" fmla="*/ 0 w 138"/>
                  <a:gd name="T5" fmla="*/ 0 h 90"/>
                  <a:gd name="T6" fmla="*/ 0 w 138"/>
                  <a:gd name="T7" fmla="*/ 0 h 90"/>
                  <a:gd name="T8" fmla="*/ 0 w 138"/>
                  <a:gd name="T9" fmla="*/ 0 h 90"/>
                  <a:gd name="T10" fmla="*/ 0 w 138"/>
                  <a:gd name="T11" fmla="*/ 0 h 90"/>
                  <a:gd name="T12" fmla="*/ 0 w 138"/>
                  <a:gd name="T13" fmla="*/ 0 h 90"/>
                  <a:gd name="T14" fmla="*/ 0 w 138"/>
                  <a:gd name="T15" fmla="*/ 0 h 90"/>
                  <a:gd name="T16" fmla="*/ 0 w 138"/>
                  <a:gd name="T17" fmla="*/ 0 h 90"/>
                  <a:gd name="T18" fmla="*/ 0 w 138"/>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90"/>
                  <a:gd name="T32" fmla="*/ 138 w 138"/>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90">
                    <a:moveTo>
                      <a:pt x="121" y="0"/>
                    </a:moveTo>
                    <a:lnTo>
                      <a:pt x="123" y="0"/>
                    </a:lnTo>
                    <a:lnTo>
                      <a:pt x="0" y="20"/>
                    </a:lnTo>
                    <a:lnTo>
                      <a:pt x="11" y="90"/>
                    </a:lnTo>
                    <a:lnTo>
                      <a:pt x="135" y="70"/>
                    </a:lnTo>
                    <a:lnTo>
                      <a:pt x="138" y="70"/>
                    </a:lnTo>
                    <a:lnTo>
                      <a:pt x="135" y="70"/>
                    </a:lnTo>
                    <a:lnTo>
                      <a:pt x="136" y="70"/>
                    </a:lnTo>
                    <a:lnTo>
                      <a:pt x="138" y="70"/>
                    </a:lnTo>
                    <a:lnTo>
                      <a:pt x="121"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47" name="Freeform 446"/>
              <p:cNvSpPr>
                <a:spLocks/>
              </p:cNvSpPr>
              <p:nvPr/>
            </p:nvSpPr>
            <p:spPr bwMode="auto">
              <a:xfrm>
                <a:off x="5184" y="33"/>
                <a:ext cx="5" cy="8"/>
              </a:xfrm>
              <a:custGeom>
                <a:avLst/>
                <a:gdLst>
                  <a:gd name="T0" fmla="*/ 0 w 98"/>
                  <a:gd name="T1" fmla="*/ 0 h 90"/>
                  <a:gd name="T2" fmla="*/ 0 w 98"/>
                  <a:gd name="T3" fmla="*/ 0 h 90"/>
                  <a:gd name="T4" fmla="*/ 0 w 98"/>
                  <a:gd name="T5" fmla="*/ 0 h 90"/>
                  <a:gd name="T6" fmla="*/ 0 w 98"/>
                  <a:gd name="T7" fmla="*/ 0 h 90"/>
                  <a:gd name="T8" fmla="*/ 0 w 98"/>
                  <a:gd name="T9" fmla="*/ 0 h 90"/>
                  <a:gd name="T10" fmla="*/ 0 w 98"/>
                  <a:gd name="T11" fmla="*/ 0 h 90"/>
                  <a:gd name="T12" fmla="*/ 0 w 98"/>
                  <a:gd name="T13" fmla="*/ 0 h 90"/>
                  <a:gd name="T14" fmla="*/ 0 w 98"/>
                  <a:gd name="T15" fmla="*/ 0 h 90"/>
                  <a:gd name="T16" fmla="*/ 0 w 98"/>
                  <a:gd name="T17" fmla="*/ 0 h 90"/>
                  <a:gd name="T18" fmla="*/ 0 w 98"/>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90"/>
                  <a:gd name="T32" fmla="*/ 98 w 98"/>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90">
                    <a:moveTo>
                      <a:pt x="78" y="1"/>
                    </a:moveTo>
                    <a:lnTo>
                      <a:pt x="79" y="0"/>
                    </a:lnTo>
                    <a:lnTo>
                      <a:pt x="0" y="20"/>
                    </a:lnTo>
                    <a:lnTo>
                      <a:pt x="17" y="90"/>
                    </a:lnTo>
                    <a:lnTo>
                      <a:pt x="96" y="69"/>
                    </a:lnTo>
                    <a:lnTo>
                      <a:pt x="98" y="68"/>
                    </a:lnTo>
                    <a:lnTo>
                      <a:pt x="96" y="69"/>
                    </a:lnTo>
                    <a:lnTo>
                      <a:pt x="97" y="69"/>
                    </a:lnTo>
                    <a:lnTo>
                      <a:pt x="98" y="68"/>
                    </a:lnTo>
                    <a:lnTo>
                      <a:pt x="78"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48" name="Freeform 447"/>
              <p:cNvSpPr>
                <a:spLocks/>
              </p:cNvSpPr>
              <p:nvPr/>
            </p:nvSpPr>
            <p:spPr bwMode="auto">
              <a:xfrm>
                <a:off x="5188" y="31"/>
                <a:ext cx="4" cy="8"/>
              </a:xfrm>
              <a:custGeom>
                <a:avLst/>
                <a:gdLst>
                  <a:gd name="T0" fmla="*/ 0 w 77"/>
                  <a:gd name="T1" fmla="*/ 0 h 87"/>
                  <a:gd name="T2" fmla="*/ 0 w 77"/>
                  <a:gd name="T3" fmla="*/ 0 h 87"/>
                  <a:gd name="T4" fmla="*/ 0 w 77"/>
                  <a:gd name="T5" fmla="*/ 0 h 87"/>
                  <a:gd name="T6" fmla="*/ 0 w 77"/>
                  <a:gd name="T7" fmla="*/ 0 h 87"/>
                  <a:gd name="T8" fmla="*/ 0 w 77"/>
                  <a:gd name="T9" fmla="*/ 0 h 87"/>
                  <a:gd name="T10" fmla="*/ 0 w 77"/>
                  <a:gd name="T11" fmla="*/ 0 h 87"/>
                  <a:gd name="T12" fmla="*/ 0 w 77"/>
                  <a:gd name="T13" fmla="*/ 0 h 87"/>
                  <a:gd name="T14" fmla="*/ 0 w 77"/>
                  <a:gd name="T15" fmla="*/ 0 h 87"/>
                  <a:gd name="T16" fmla="*/ 0 w 77"/>
                  <a:gd name="T17" fmla="*/ 0 h 87"/>
                  <a:gd name="T18" fmla="*/ 0 w 77"/>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7"/>
                  <a:gd name="T32" fmla="*/ 77 w 77"/>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7">
                    <a:moveTo>
                      <a:pt x="77" y="5"/>
                    </a:moveTo>
                    <a:lnTo>
                      <a:pt x="53" y="3"/>
                    </a:lnTo>
                    <a:lnTo>
                      <a:pt x="0" y="20"/>
                    </a:lnTo>
                    <a:lnTo>
                      <a:pt x="20" y="87"/>
                    </a:lnTo>
                    <a:lnTo>
                      <a:pt x="73" y="71"/>
                    </a:lnTo>
                    <a:lnTo>
                      <a:pt x="49" y="70"/>
                    </a:lnTo>
                    <a:lnTo>
                      <a:pt x="77" y="5"/>
                    </a:lnTo>
                    <a:lnTo>
                      <a:pt x="65" y="0"/>
                    </a:lnTo>
                    <a:lnTo>
                      <a:pt x="53" y="3"/>
                    </a:lnTo>
                    <a:lnTo>
                      <a:pt x="77" y="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49" name="Freeform 448"/>
              <p:cNvSpPr>
                <a:spLocks/>
              </p:cNvSpPr>
              <p:nvPr/>
            </p:nvSpPr>
            <p:spPr bwMode="auto">
              <a:xfrm>
                <a:off x="5191" y="31"/>
                <a:ext cx="6" cy="7"/>
              </a:xfrm>
              <a:custGeom>
                <a:avLst/>
                <a:gdLst>
                  <a:gd name="T0" fmla="*/ 0 w 111"/>
                  <a:gd name="T1" fmla="*/ 0 h 77"/>
                  <a:gd name="T2" fmla="*/ 0 w 111"/>
                  <a:gd name="T3" fmla="*/ 0 h 77"/>
                  <a:gd name="T4" fmla="*/ 0 w 111"/>
                  <a:gd name="T5" fmla="*/ 0 h 77"/>
                  <a:gd name="T6" fmla="*/ 0 w 111"/>
                  <a:gd name="T7" fmla="*/ 0 h 77"/>
                  <a:gd name="T8" fmla="*/ 0 w 111"/>
                  <a:gd name="T9" fmla="*/ 0 h 77"/>
                  <a:gd name="T10" fmla="*/ 0 w 111"/>
                  <a:gd name="T11" fmla="*/ 0 h 77"/>
                  <a:gd name="T12" fmla="*/ 0 w 111"/>
                  <a:gd name="T13" fmla="*/ 0 h 77"/>
                  <a:gd name="T14" fmla="*/ 0 w 111"/>
                  <a:gd name="T15" fmla="*/ 0 h 77"/>
                  <a:gd name="T16" fmla="*/ 0 w 111"/>
                  <a:gd name="T17" fmla="*/ 0 h 77"/>
                  <a:gd name="T18" fmla="*/ 0 w 111"/>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77"/>
                  <a:gd name="T32" fmla="*/ 111 w 111"/>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77">
                    <a:moveTo>
                      <a:pt x="60" y="74"/>
                    </a:moveTo>
                    <a:lnTo>
                      <a:pt x="54" y="12"/>
                    </a:lnTo>
                    <a:lnTo>
                      <a:pt x="28" y="0"/>
                    </a:lnTo>
                    <a:lnTo>
                      <a:pt x="0" y="65"/>
                    </a:lnTo>
                    <a:lnTo>
                      <a:pt x="26" y="77"/>
                    </a:lnTo>
                    <a:lnTo>
                      <a:pt x="20" y="15"/>
                    </a:lnTo>
                    <a:lnTo>
                      <a:pt x="59" y="74"/>
                    </a:lnTo>
                    <a:lnTo>
                      <a:pt x="111" y="38"/>
                    </a:lnTo>
                    <a:lnTo>
                      <a:pt x="54" y="12"/>
                    </a:lnTo>
                    <a:lnTo>
                      <a:pt x="60"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50" name="Freeform 449"/>
              <p:cNvSpPr>
                <a:spLocks/>
              </p:cNvSpPr>
              <p:nvPr/>
            </p:nvSpPr>
            <p:spPr bwMode="auto">
              <a:xfrm>
                <a:off x="5191" y="33"/>
                <a:ext cx="3" cy="6"/>
              </a:xfrm>
              <a:custGeom>
                <a:avLst/>
                <a:gdLst>
                  <a:gd name="T0" fmla="*/ 0 w 57"/>
                  <a:gd name="T1" fmla="*/ 0 h 74"/>
                  <a:gd name="T2" fmla="*/ 0 w 57"/>
                  <a:gd name="T3" fmla="*/ 0 h 74"/>
                  <a:gd name="T4" fmla="*/ 0 w 57"/>
                  <a:gd name="T5" fmla="*/ 0 h 74"/>
                  <a:gd name="T6" fmla="*/ 0 w 57"/>
                  <a:gd name="T7" fmla="*/ 0 h 74"/>
                  <a:gd name="T8" fmla="*/ 0 w 57"/>
                  <a:gd name="T9" fmla="*/ 0 h 74"/>
                  <a:gd name="T10" fmla="*/ 0 w 57"/>
                  <a:gd name="T11" fmla="*/ 0 h 74"/>
                  <a:gd name="T12" fmla="*/ 0 w 57"/>
                  <a:gd name="T13" fmla="*/ 0 h 74"/>
                  <a:gd name="T14" fmla="*/ 0 w 57"/>
                  <a:gd name="T15" fmla="*/ 0 h 74"/>
                  <a:gd name="T16" fmla="*/ 0 w 57"/>
                  <a:gd name="T17" fmla="*/ 0 h 74"/>
                  <a:gd name="T18" fmla="*/ 0 w 57"/>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74"/>
                  <a:gd name="T32" fmla="*/ 57 w 57"/>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74">
                    <a:moveTo>
                      <a:pt x="33" y="74"/>
                    </a:moveTo>
                    <a:lnTo>
                      <a:pt x="38" y="71"/>
                    </a:lnTo>
                    <a:lnTo>
                      <a:pt x="57" y="59"/>
                    </a:lnTo>
                    <a:lnTo>
                      <a:pt x="17" y="0"/>
                    </a:lnTo>
                    <a:lnTo>
                      <a:pt x="0" y="13"/>
                    </a:lnTo>
                    <a:lnTo>
                      <a:pt x="5" y="10"/>
                    </a:lnTo>
                    <a:lnTo>
                      <a:pt x="33" y="74"/>
                    </a:lnTo>
                    <a:lnTo>
                      <a:pt x="36" y="73"/>
                    </a:lnTo>
                    <a:lnTo>
                      <a:pt x="38" y="71"/>
                    </a:lnTo>
                    <a:lnTo>
                      <a:pt x="33"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51" name="Freeform 450"/>
              <p:cNvSpPr>
                <a:spLocks/>
              </p:cNvSpPr>
              <p:nvPr/>
            </p:nvSpPr>
            <p:spPr bwMode="auto">
              <a:xfrm>
                <a:off x="5187" y="34"/>
                <a:ext cx="6" cy="7"/>
              </a:xfrm>
              <a:custGeom>
                <a:avLst/>
                <a:gdLst>
                  <a:gd name="T0" fmla="*/ 0 w 106"/>
                  <a:gd name="T1" fmla="*/ 0 h 76"/>
                  <a:gd name="T2" fmla="*/ 0 w 106"/>
                  <a:gd name="T3" fmla="*/ 0 h 76"/>
                  <a:gd name="T4" fmla="*/ 0 w 106"/>
                  <a:gd name="T5" fmla="*/ 0 h 76"/>
                  <a:gd name="T6" fmla="*/ 0 w 106"/>
                  <a:gd name="T7" fmla="*/ 0 h 76"/>
                  <a:gd name="T8" fmla="*/ 0 w 106"/>
                  <a:gd name="T9" fmla="*/ 0 h 76"/>
                  <a:gd name="T10" fmla="*/ 0 w 106"/>
                  <a:gd name="T11" fmla="*/ 0 h 76"/>
                  <a:gd name="T12" fmla="*/ 0 w 106"/>
                  <a:gd name="T13" fmla="*/ 0 h 76"/>
                  <a:gd name="T14" fmla="*/ 0 w 106"/>
                  <a:gd name="T15" fmla="*/ 0 h 76"/>
                  <a:gd name="T16" fmla="*/ 0 w 106"/>
                  <a:gd name="T17" fmla="*/ 0 h 76"/>
                  <a:gd name="T18" fmla="*/ 0 w 106"/>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76"/>
                  <a:gd name="T32" fmla="*/ 106 w 10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76">
                    <a:moveTo>
                      <a:pt x="87" y="17"/>
                    </a:moveTo>
                    <a:lnTo>
                      <a:pt x="80" y="76"/>
                    </a:lnTo>
                    <a:lnTo>
                      <a:pt x="106" y="64"/>
                    </a:lnTo>
                    <a:lnTo>
                      <a:pt x="78" y="0"/>
                    </a:lnTo>
                    <a:lnTo>
                      <a:pt x="52" y="11"/>
                    </a:lnTo>
                    <a:lnTo>
                      <a:pt x="45" y="71"/>
                    </a:lnTo>
                    <a:lnTo>
                      <a:pt x="52" y="11"/>
                    </a:lnTo>
                    <a:lnTo>
                      <a:pt x="0" y="36"/>
                    </a:lnTo>
                    <a:lnTo>
                      <a:pt x="45" y="71"/>
                    </a:lnTo>
                    <a:lnTo>
                      <a:pt x="87" y="1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52" name="Freeform 451"/>
              <p:cNvSpPr>
                <a:spLocks/>
              </p:cNvSpPr>
              <p:nvPr/>
            </p:nvSpPr>
            <p:spPr bwMode="auto">
              <a:xfrm>
                <a:off x="5189" y="35"/>
                <a:ext cx="5" cy="9"/>
              </a:xfrm>
              <a:custGeom>
                <a:avLst/>
                <a:gdLst>
                  <a:gd name="T0" fmla="*/ 0 w 87"/>
                  <a:gd name="T1" fmla="*/ 0 h 97"/>
                  <a:gd name="T2" fmla="*/ 0 w 87"/>
                  <a:gd name="T3" fmla="*/ 0 h 97"/>
                  <a:gd name="T4" fmla="*/ 0 w 87"/>
                  <a:gd name="T5" fmla="*/ 0 h 97"/>
                  <a:gd name="T6" fmla="*/ 0 w 87"/>
                  <a:gd name="T7" fmla="*/ 0 h 97"/>
                  <a:gd name="T8" fmla="*/ 0 w 87"/>
                  <a:gd name="T9" fmla="*/ 0 h 97"/>
                  <a:gd name="T10" fmla="*/ 0 w 87"/>
                  <a:gd name="T11" fmla="*/ 0 h 97"/>
                  <a:gd name="T12" fmla="*/ 0 w 87"/>
                  <a:gd name="T13" fmla="*/ 0 h 97"/>
                  <a:gd name="T14" fmla="*/ 0 w 87"/>
                  <a:gd name="T15" fmla="*/ 0 h 97"/>
                  <a:gd name="T16" fmla="*/ 0 w 87"/>
                  <a:gd name="T17" fmla="*/ 0 h 97"/>
                  <a:gd name="T18" fmla="*/ 0 w 87"/>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97"/>
                  <a:gd name="T32" fmla="*/ 87 w 87"/>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97">
                    <a:moveTo>
                      <a:pt x="78" y="31"/>
                    </a:moveTo>
                    <a:lnTo>
                      <a:pt x="87" y="36"/>
                    </a:lnTo>
                    <a:lnTo>
                      <a:pt x="42" y="0"/>
                    </a:lnTo>
                    <a:lnTo>
                      <a:pt x="0" y="54"/>
                    </a:lnTo>
                    <a:lnTo>
                      <a:pt x="43" y="91"/>
                    </a:lnTo>
                    <a:lnTo>
                      <a:pt x="53" y="97"/>
                    </a:lnTo>
                    <a:lnTo>
                      <a:pt x="43" y="91"/>
                    </a:lnTo>
                    <a:lnTo>
                      <a:pt x="48" y="95"/>
                    </a:lnTo>
                    <a:lnTo>
                      <a:pt x="53" y="97"/>
                    </a:lnTo>
                    <a:lnTo>
                      <a:pt x="78" y="3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53" name="Freeform 452"/>
              <p:cNvSpPr>
                <a:spLocks/>
              </p:cNvSpPr>
              <p:nvPr/>
            </p:nvSpPr>
            <p:spPr bwMode="auto">
              <a:xfrm>
                <a:off x="5192" y="38"/>
                <a:ext cx="6" cy="9"/>
              </a:xfrm>
              <a:custGeom>
                <a:avLst/>
                <a:gdLst>
                  <a:gd name="T0" fmla="*/ 0 w 95"/>
                  <a:gd name="T1" fmla="*/ 0 h 97"/>
                  <a:gd name="T2" fmla="*/ 0 w 95"/>
                  <a:gd name="T3" fmla="*/ 0 h 97"/>
                  <a:gd name="T4" fmla="*/ 0 w 95"/>
                  <a:gd name="T5" fmla="*/ 0 h 97"/>
                  <a:gd name="T6" fmla="*/ 0 w 95"/>
                  <a:gd name="T7" fmla="*/ 0 h 97"/>
                  <a:gd name="T8" fmla="*/ 0 w 95"/>
                  <a:gd name="T9" fmla="*/ 0 h 97"/>
                  <a:gd name="T10" fmla="*/ 0 w 95"/>
                  <a:gd name="T11" fmla="*/ 0 h 97"/>
                  <a:gd name="T12" fmla="*/ 0 w 95"/>
                  <a:gd name="T13" fmla="*/ 0 h 97"/>
                  <a:gd name="T14" fmla="*/ 0 w 95"/>
                  <a:gd name="T15" fmla="*/ 0 h 97"/>
                  <a:gd name="T16" fmla="*/ 0 w 95"/>
                  <a:gd name="T17" fmla="*/ 0 h 97"/>
                  <a:gd name="T18" fmla="*/ 0 w 95"/>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97"/>
                  <a:gd name="T32" fmla="*/ 95 w 95"/>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97">
                    <a:moveTo>
                      <a:pt x="85" y="25"/>
                    </a:moveTo>
                    <a:lnTo>
                      <a:pt x="95" y="28"/>
                    </a:lnTo>
                    <a:lnTo>
                      <a:pt x="25" y="0"/>
                    </a:lnTo>
                    <a:lnTo>
                      <a:pt x="0" y="66"/>
                    </a:lnTo>
                    <a:lnTo>
                      <a:pt x="70" y="95"/>
                    </a:lnTo>
                    <a:lnTo>
                      <a:pt x="82" y="97"/>
                    </a:lnTo>
                    <a:lnTo>
                      <a:pt x="70" y="95"/>
                    </a:lnTo>
                    <a:lnTo>
                      <a:pt x="75" y="97"/>
                    </a:lnTo>
                    <a:lnTo>
                      <a:pt x="82" y="97"/>
                    </a:lnTo>
                    <a:lnTo>
                      <a:pt x="85" y="2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54" name="Freeform 453"/>
              <p:cNvSpPr>
                <a:spLocks/>
              </p:cNvSpPr>
              <p:nvPr/>
            </p:nvSpPr>
            <p:spPr bwMode="auto">
              <a:xfrm>
                <a:off x="5197" y="40"/>
                <a:ext cx="6" cy="7"/>
              </a:xfrm>
              <a:custGeom>
                <a:avLst/>
                <a:gdLst>
                  <a:gd name="T0" fmla="*/ 0 w 115"/>
                  <a:gd name="T1" fmla="*/ 0 h 76"/>
                  <a:gd name="T2" fmla="*/ 0 w 115"/>
                  <a:gd name="T3" fmla="*/ 0 h 76"/>
                  <a:gd name="T4" fmla="*/ 0 w 115"/>
                  <a:gd name="T5" fmla="*/ 0 h 76"/>
                  <a:gd name="T6" fmla="*/ 0 w 115"/>
                  <a:gd name="T7" fmla="*/ 0 h 76"/>
                  <a:gd name="T8" fmla="*/ 0 w 115"/>
                  <a:gd name="T9" fmla="*/ 0 h 76"/>
                  <a:gd name="T10" fmla="*/ 0 w 115"/>
                  <a:gd name="T11" fmla="*/ 0 h 76"/>
                  <a:gd name="T12" fmla="*/ 0 w 115"/>
                  <a:gd name="T13" fmla="*/ 0 h 76"/>
                  <a:gd name="T14" fmla="*/ 0 w 115"/>
                  <a:gd name="T15" fmla="*/ 0 h 76"/>
                  <a:gd name="T16" fmla="*/ 0 w 115"/>
                  <a:gd name="T17" fmla="*/ 0 h 76"/>
                  <a:gd name="T18" fmla="*/ 0 w 115"/>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76"/>
                  <a:gd name="T32" fmla="*/ 115 w 115"/>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76">
                    <a:moveTo>
                      <a:pt x="115" y="41"/>
                    </a:moveTo>
                    <a:lnTo>
                      <a:pt x="82" y="4"/>
                    </a:lnTo>
                    <a:lnTo>
                      <a:pt x="3" y="0"/>
                    </a:lnTo>
                    <a:lnTo>
                      <a:pt x="0" y="72"/>
                    </a:lnTo>
                    <a:lnTo>
                      <a:pt x="78" y="76"/>
                    </a:lnTo>
                    <a:lnTo>
                      <a:pt x="45" y="41"/>
                    </a:lnTo>
                    <a:lnTo>
                      <a:pt x="115" y="41"/>
                    </a:lnTo>
                    <a:lnTo>
                      <a:pt x="115" y="7"/>
                    </a:lnTo>
                    <a:lnTo>
                      <a:pt x="82" y="4"/>
                    </a:lnTo>
                    <a:lnTo>
                      <a:pt x="115" y="4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55" name="Freeform 454"/>
              <p:cNvSpPr>
                <a:spLocks/>
              </p:cNvSpPr>
              <p:nvPr/>
            </p:nvSpPr>
            <p:spPr bwMode="auto">
              <a:xfrm>
                <a:off x="5200" y="44"/>
                <a:ext cx="3" cy="2"/>
              </a:xfrm>
              <a:custGeom>
                <a:avLst/>
                <a:gdLst>
                  <a:gd name="T0" fmla="*/ 0 w 70"/>
                  <a:gd name="T1" fmla="*/ 0 h 20"/>
                  <a:gd name="T2" fmla="*/ 0 w 70"/>
                  <a:gd name="T3" fmla="*/ 0 h 20"/>
                  <a:gd name="T4" fmla="*/ 0 w 70"/>
                  <a:gd name="T5" fmla="*/ 0 h 20"/>
                  <a:gd name="T6" fmla="*/ 0 w 70"/>
                  <a:gd name="T7" fmla="*/ 0 h 20"/>
                  <a:gd name="T8" fmla="*/ 0 w 70"/>
                  <a:gd name="T9" fmla="*/ 0 h 20"/>
                  <a:gd name="T10" fmla="*/ 0 w 70"/>
                  <a:gd name="T11" fmla="*/ 0 h 20"/>
                  <a:gd name="T12" fmla="*/ 0 60000 65536"/>
                  <a:gd name="T13" fmla="*/ 0 60000 65536"/>
                  <a:gd name="T14" fmla="*/ 0 60000 65536"/>
                  <a:gd name="T15" fmla="*/ 0 60000 65536"/>
                  <a:gd name="T16" fmla="*/ 0 60000 65536"/>
                  <a:gd name="T17" fmla="*/ 0 60000 65536"/>
                  <a:gd name="T18" fmla="*/ 0 w 70"/>
                  <a:gd name="T19" fmla="*/ 0 h 20"/>
                  <a:gd name="T20" fmla="*/ 70 w 7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70" h="20">
                    <a:moveTo>
                      <a:pt x="36" y="20"/>
                    </a:moveTo>
                    <a:lnTo>
                      <a:pt x="70" y="20"/>
                    </a:lnTo>
                    <a:lnTo>
                      <a:pt x="70" y="0"/>
                    </a:lnTo>
                    <a:lnTo>
                      <a:pt x="0" y="0"/>
                    </a:lnTo>
                    <a:lnTo>
                      <a:pt x="0" y="20"/>
                    </a:lnTo>
                    <a:lnTo>
                      <a:pt x="36" y="2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56" name="Freeform 455"/>
              <p:cNvSpPr>
                <a:spLocks/>
              </p:cNvSpPr>
              <p:nvPr/>
            </p:nvSpPr>
            <p:spPr bwMode="auto">
              <a:xfrm>
                <a:off x="5200" y="43"/>
                <a:ext cx="6" cy="9"/>
              </a:xfrm>
              <a:custGeom>
                <a:avLst/>
                <a:gdLst>
                  <a:gd name="T0" fmla="*/ 0 w 101"/>
                  <a:gd name="T1" fmla="*/ 0 h 94"/>
                  <a:gd name="T2" fmla="*/ 0 w 101"/>
                  <a:gd name="T3" fmla="*/ 0 h 94"/>
                  <a:gd name="T4" fmla="*/ 0 w 101"/>
                  <a:gd name="T5" fmla="*/ 0 h 94"/>
                  <a:gd name="T6" fmla="*/ 0 w 101"/>
                  <a:gd name="T7" fmla="*/ 0 h 94"/>
                  <a:gd name="T8" fmla="*/ 0 w 101"/>
                  <a:gd name="T9" fmla="*/ 0 h 94"/>
                  <a:gd name="T10" fmla="*/ 0 w 101"/>
                  <a:gd name="T11" fmla="*/ 0 h 94"/>
                  <a:gd name="T12" fmla="*/ 0 w 101"/>
                  <a:gd name="T13" fmla="*/ 0 h 94"/>
                  <a:gd name="T14" fmla="*/ 0 w 101"/>
                  <a:gd name="T15" fmla="*/ 0 h 94"/>
                  <a:gd name="T16" fmla="*/ 0 w 101"/>
                  <a:gd name="T17" fmla="*/ 0 h 94"/>
                  <a:gd name="T18" fmla="*/ 0 w 101"/>
                  <a:gd name="T19" fmla="*/ 0 h 94"/>
                  <a:gd name="T20" fmla="*/ 0 w 101"/>
                  <a:gd name="T21" fmla="*/ 0 h 94"/>
                  <a:gd name="T22" fmla="*/ 0 w 101"/>
                  <a:gd name="T23" fmla="*/ 0 h 94"/>
                  <a:gd name="T24" fmla="*/ 0 w 101"/>
                  <a:gd name="T25" fmla="*/ 0 h 94"/>
                  <a:gd name="T26" fmla="*/ 0 w 101"/>
                  <a:gd name="T27" fmla="*/ 0 h 94"/>
                  <a:gd name="T28" fmla="*/ 0 w 101"/>
                  <a:gd name="T29" fmla="*/ 0 h 94"/>
                  <a:gd name="T30" fmla="*/ 0 w 101"/>
                  <a:gd name="T31" fmla="*/ 0 h 94"/>
                  <a:gd name="T32" fmla="*/ 0 w 101"/>
                  <a:gd name="T33" fmla="*/ 0 h 94"/>
                  <a:gd name="T34" fmla="*/ 0 w 101"/>
                  <a:gd name="T35" fmla="*/ 0 h 94"/>
                  <a:gd name="T36" fmla="*/ 0 w 101"/>
                  <a:gd name="T37" fmla="*/ 0 h 94"/>
                  <a:gd name="T38" fmla="*/ 0 w 101"/>
                  <a:gd name="T39" fmla="*/ 0 h 94"/>
                  <a:gd name="T40" fmla="*/ 0 w 101"/>
                  <a:gd name="T41" fmla="*/ 0 h 94"/>
                  <a:gd name="T42" fmla="*/ 0 w 101"/>
                  <a:gd name="T43" fmla="*/ 0 h 94"/>
                  <a:gd name="T44" fmla="*/ 0 w 101"/>
                  <a:gd name="T45" fmla="*/ 0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94"/>
                  <a:gd name="T71" fmla="*/ 101 w 101"/>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94">
                    <a:moveTo>
                      <a:pt x="101" y="53"/>
                    </a:moveTo>
                    <a:lnTo>
                      <a:pt x="101" y="53"/>
                    </a:lnTo>
                    <a:lnTo>
                      <a:pt x="92" y="43"/>
                    </a:lnTo>
                    <a:lnTo>
                      <a:pt x="84" y="34"/>
                    </a:lnTo>
                    <a:lnTo>
                      <a:pt x="74" y="27"/>
                    </a:lnTo>
                    <a:lnTo>
                      <a:pt x="65" y="18"/>
                    </a:lnTo>
                    <a:lnTo>
                      <a:pt x="56" y="11"/>
                    </a:lnTo>
                    <a:lnTo>
                      <a:pt x="48" y="6"/>
                    </a:lnTo>
                    <a:lnTo>
                      <a:pt x="42" y="1"/>
                    </a:lnTo>
                    <a:lnTo>
                      <a:pt x="40" y="0"/>
                    </a:lnTo>
                    <a:lnTo>
                      <a:pt x="0" y="58"/>
                    </a:lnTo>
                    <a:lnTo>
                      <a:pt x="2" y="59"/>
                    </a:lnTo>
                    <a:lnTo>
                      <a:pt x="7" y="62"/>
                    </a:lnTo>
                    <a:lnTo>
                      <a:pt x="14" y="68"/>
                    </a:lnTo>
                    <a:lnTo>
                      <a:pt x="23" y="75"/>
                    </a:lnTo>
                    <a:lnTo>
                      <a:pt x="31" y="81"/>
                    </a:lnTo>
                    <a:lnTo>
                      <a:pt x="39" y="88"/>
                    </a:lnTo>
                    <a:lnTo>
                      <a:pt x="44" y="93"/>
                    </a:lnTo>
                    <a:lnTo>
                      <a:pt x="45" y="94"/>
                    </a:lnTo>
                    <a:lnTo>
                      <a:pt x="101" y="5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57" name="Freeform 456"/>
              <p:cNvSpPr>
                <a:spLocks/>
              </p:cNvSpPr>
              <p:nvPr/>
            </p:nvSpPr>
            <p:spPr bwMode="auto">
              <a:xfrm>
                <a:off x="5203" y="47"/>
                <a:ext cx="6" cy="8"/>
              </a:xfrm>
              <a:custGeom>
                <a:avLst/>
                <a:gdLst>
                  <a:gd name="T0" fmla="*/ 0 w 119"/>
                  <a:gd name="T1" fmla="*/ 0 h 80"/>
                  <a:gd name="T2" fmla="*/ 0 w 119"/>
                  <a:gd name="T3" fmla="*/ 0 h 80"/>
                  <a:gd name="T4" fmla="*/ 0 w 119"/>
                  <a:gd name="T5" fmla="*/ 0 h 80"/>
                  <a:gd name="T6" fmla="*/ 0 w 119"/>
                  <a:gd name="T7" fmla="*/ 0 h 80"/>
                  <a:gd name="T8" fmla="*/ 0 w 119"/>
                  <a:gd name="T9" fmla="*/ 0 h 80"/>
                  <a:gd name="T10" fmla="*/ 0 w 119"/>
                  <a:gd name="T11" fmla="*/ 0 h 80"/>
                  <a:gd name="T12" fmla="*/ 0 w 119"/>
                  <a:gd name="T13" fmla="*/ 0 h 80"/>
                  <a:gd name="T14" fmla="*/ 0 w 119"/>
                  <a:gd name="T15" fmla="*/ 0 h 80"/>
                  <a:gd name="T16" fmla="*/ 0 w 119"/>
                  <a:gd name="T17" fmla="*/ 0 h 80"/>
                  <a:gd name="T18" fmla="*/ 0 w 119"/>
                  <a:gd name="T19" fmla="*/ 0 h 80"/>
                  <a:gd name="T20" fmla="*/ 0 w 119"/>
                  <a:gd name="T21" fmla="*/ 0 h 80"/>
                  <a:gd name="T22" fmla="*/ 0 w 119"/>
                  <a:gd name="T23" fmla="*/ 0 h 80"/>
                  <a:gd name="T24" fmla="*/ 0 w 119"/>
                  <a:gd name="T25" fmla="*/ 0 h 80"/>
                  <a:gd name="T26" fmla="*/ 0 w 119"/>
                  <a:gd name="T27" fmla="*/ 0 h 80"/>
                  <a:gd name="T28" fmla="*/ 0 w 119"/>
                  <a:gd name="T29" fmla="*/ 0 h 80"/>
                  <a:gd name="T30" fmla="*/ 0 w 119"/>
                  <a:gd name="T31" fmla="*/ 0 h 80"/>
                  <a:gd name="T32" fmla="*/ 0 w 119"/>
                  <a:gd name="T33" fmla="*/ 0 h 80"/>
                  <a:gd name="T34" fmla="*/ 0 w 119"/>
                  <a:gd name="T35" fmla="*/ 0 h 80"/>
                  <a:gd name="T36" fmla="*/ 0 w 119"/>
                  <a:gd name="T37" fmla="*/ 0 h 80"/>
                  <a:gd name="T38" fmla="*/ 0 w 119"/>
                  <a:gd name="T39" fmla="*/ 0 h 80"/>
                  <a:gd name="T40" fmla="*/ 0 w 119"/>
                  <a:gd name="T41" fmla="*/ 0 h 80"/>
                  <a:gd name="T42" fmla="*/ 0 w 119"/>
                  <a:gd name="T43" fmla="*/ 0 h 80"/>
                  <a:gd name="T44" fmla="*/ 0 w 119"/>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80"/>
                  <a:gd name="T71" fmla="*/ 119 w 119"/>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80">
                    <a:moveTo>
                      <a:pt x="119" y="10"/>
                    </a:moveTo>
                    <a:lnTo>
                      <a:pt x="116" y="10"/>
                    </a:lnTo>
                    <a:lnTo>
                      <a:pt x="106" y="9"/>
                    </a:lnTo>
                    <a:lnTo>
                      <a:pt x="94" y="8"/>
                    </a:lnTo>
                    <a:lnTo>
                      <a:pt x="80" y="7"/>
                    </a:lnTo>
                    <a:lnTo>
                      <a:pt x="66" y="4"/>
                    </a:lnTo>
                    <a:lnTo>
                      <a:pt x="53" y="1"/>
                    </a:lnTo>
                    <a:lnTo>
                      <a:pt x="49" y="0"/>
                    </a:lnTo>
                    <a:lnTo>
                      <a:pt x="48" y="0"/>
                    </a:lnTo>
                    <a:lnTo>
                      <a:pt x="49" y="1"/>
                    </a:lnTo>
                    <a:lnTo>
                      <a:pt x="56" y="8"/>
                    </a:lnTo>
                    <a:lnTo>
                      <a:pt x="0" y="49"/>
                    </a:lnTo>
                    <a:lnTo>
                      <a:pt x="12" y="61"/>
                    </a:lnTo>
                    <a:lnTo>
                      <a:pt x="21" y="65"/>
                    </a:lnTo>
                    <a:lnTo>
                      <a:pt x="29" y="68"/>
                    </a:lnTo>
                    <a:lnTo>
                      <a:pt x="39" y="71"/>
                    </a:lnTo>
                    <a:lnTo>
                      <a:pt x="54" y="74"/>
                    </a:lnTo>
                    <a:lnTo>
                      <a:pt x="72" y="77"/>
                    </a:lnTo>
                    <a:lnTo>
                      <a:pt x="88" y="78"/>
                    </a:lnTo>
                    <a:lnTo>
                      <a:pt x="101" y="79"/>
                    </a:lnTo>
                    <a:lnTo>
                      <a:pt x="111" y="80"/>
                    </a:lnTo>
                    <a:lnTo>
                      <a:pt x="115" y="80"/>
                    </a:lnTo>
                    <a:lnTo>
                      <a:pt x="119" y="1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58" name="Freeform 457"/>
              <p:cNvSpPr>
                <a:spLocks/>
              </p:cNvSpPr>
              <p:nvPr/>
            </p:nvSpPr>
            <p:spPr bwMode="auto">
              <a:xfrm>
                <a:off x="5208" y="47"/>
                <a:ext cx="4" cy="7"/>
              </a:xfrm>
              <a:custGeom>
                <a:avLst/>
                <a:gdLst>
                  <a:gd name="T0" fmla="*/ 0 w 62"/>
                  <a:gd name="T1" fmla="*/ 0 h 79"/>
                  <a:gd name="T2" fmla="*/ 0 w 62"/>
                  <a:gd name="T3" fmla="*/ 0 h 79"/>
                  <a:gd name="T4" fmla="*/ 0 w 62"/>
                  <a:gd name="T5" fmla="*/ 0 h 79"/>
                  <a:gd name="T6" fmla="*/ 0 w 62"/>
                  <a:gd name="T7" fmla="*/ 0 h 79"/>
                  <a:gd name="T8" fmla="*/ 0 w 62"/>
                  <a:gd name="T9" fmla="*/ 0 h 79"/>
                  <a:gd name="T10" fmla="*/ 0 w 62"/>
                  <a:gd name="T11" fmla="*/ 0 h 79"/>
                  <a:gd name="T12" fmla="*/ 0 w 62"/>
                  <a:gd name="T13" fmla="*/ 0 h 79"/>
                  <a:gd name="T14" fmla="*/ 0 w 62"/>
                  <a:gd name="T15" fmla="*/ 0 h 79"/>
                  <a:gd name="T16" fmla="*/ 0 w 62"/>
                  <a:gd name="T17" fmla="*/ 0 h 79"/>
                  <a:gd name="T18" fmla="*/ 0 w 62"/>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79"/>
                  <a:gd name="T32" fmla="*/ 62 w 62"/>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79">
                    <a:moveTo>
                      <a:pt x="30" y="0"/>
                    </a:moveTo>
                    <a:lnTo>
                      <a:pt x="27" y="2"/>
                    </a:lnTo>
                    <a:lnTo>
                      <a:pt x="0" y="18"/>
                    </a:lnTo>
                    <a:lnTo>
                      <a:pt x="35" y="79"/>
                    </a:lnTo>
                    <a:lnTo>
                      <a:pt x="62" y="63"/>
                    </a:lnTo>
                    <a:lnTo>
                      <a:pt x="58" y="65"/>
                    </a:lnTo>
                    <a:lnTo>
                      <a:pt x="30" y="0"/>
                    </a:lnTo>
                    <a:lnTo>
                      <a:pt x="28" y="1"/>
                    </a:lnTo>
                    <a:lnTo>
                      <a:pt x="27" y="2"/>
                    </a:lnTo>
                    <a:lnTo>
                      <a:pt x="3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59" name="Freeform 458"/>
              <p:cNvSpPr>
                <a:spLocks/>
              </p:cNvSpPr>
              <p:nvPr/>
            </p:nvSpPr>
            <p:spPr bwMode="auto">
              <a:xfrm>
                <a:off x="5210" y="45"/>
                <a:ext cx="4" cy="8"/>
              </a:xfrm>
              <a:custGeom>
                <a:avLst/>
                <a:gdLst>
                  <a:gd name="T0" fmla="*/ 0 w 75"/>
                  <a:gd name="T1" fmla="*/ 0 h 85"/>
                  <a:gd name="T2" fmla="*/ 0 w 75"/>
                  <a:gd name="T3" fmla="*/ 0 h 85"/>
                  <a:gd name="T4" fmla="*/ 0 w 75"/>
                  <a:gd name="T5" fmla="*/ 0 h 85"/>
                  <a:gd name="T6" fmla="*/ 0 w 75"/>
                  <a:gd name="T7" fmla="*/ 0 h 85"/>
                  <a:gd name="T8" fmla="*/ 0 w 75"/>
                  <a:gd name="T9" fmla="*/ 0 h 85"/>
                  <a:gd name="T10" fmla="*/ 0 w 75"/>
                  <a:gd name="T11" fmla="*/ 0 h 85"/>
                  <a:gd name="T12" fmla="*/ 0 w 75"/>
                  <a:gd name="T13" fmla="*/ 0 h 85"/>
                  <a:gd name="T14" fmla="*/ 0 w 75"/>
                  <a:gd name="T15" fmla="*/ 0 h 85"/>
                  <a:gd name="T16" fmla="*/ 0 w 75"/>
                  <a:gd name="T17" fmla="*/ 0 h 85"/>
                  <a:gd name="T18" fmla="*/ 0 w 7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85"/>
                  <a:gd name="T32" fmla="*/ 75 w 7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85">
                    <a:moveTo>
                      <a:pt x="42" y="1"/>
                    </a:moveTo>
                    <a:lnTo>
                      <a:pt x="45" y="0"/>
                    </a:lnTo>
                    <a:lnTo>
                      <a:pt x="0" y="20"/>
                    </a:lnTo>
                    <a:lnTo>
                      <a:pt x="28" y="85"/>
                    </a:lnTo>
                    <a:lnTo>
                      <a:pt x="73" y="65"/>
                    </a:lnTo>
                    <a:lnTo>
                      <a:pt x="75" y="64"/>
                    </a:lnTo>
                    <a:lnTo>
                      <a:pt x="73" y="65"/>
                    </a:lnTo>
                    <a:lnTo>
                      <a:pt x="74" y="64"/>
                    </a:lnTo>
                    <a:lnTo>
                      <a:pt x="75" y="64"/>
                    </a:lnTo>
                    <a:lnTo>
                      <a:pt x="42"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60" name="Freeform 459"/>
              <p:cNvSpPr>
                <a:spLocks/>
              </p:cNvSpPr>
              <p:nvPr/>
            </p:nvSpPr>
            <p:spPr bwMode="auto">
              <a:xfrm>
                <a:off x="5212" y="43"/>
                <a:ext cx="5" cy="8"/>
              </a:xfrm>
              <a:custGeom>
                <a:avLst/>
                <a:gdLst>
                  <a:gd name="T0" fmla="*/ 0 w 77"/>
                  <a:gd name="T1" fmla="*/ 0 h 92"/>
                  <a:gd name="T2" fmla="*/ 0 w 77"/>
                  <a:gd name="T3" fmla="*/ 0 h 92"/>
                  <a:gd name="T4" fmla="*/ 0 w 77"/>
                  <a:gd name="T5" fmla="*/ 0 h 92"/>
                  <a:gd name="T6" fmla="*/ 0 w 77"/>
                  <a:gd name="T7" fmla="*/ 0 h 92"/>
                  <a:gd name="T8" fmla="*/ 0 w 77"/>
                  <a:gd name="T9" fmla="*/ 0 h 92"/>
                  <a:gd name="T10" fmla="*/ 0 w 77"/>
                  <a:gd name="T11" fmla="*/ 0 h 92"/>
                  <a:gd name="T12" fmla="*/ 0 w 77"/>
                  <a:gd name="T13" fmla="*/ 0 h 92"/>
                  <a:gd name="T14" fmla="*/ 0 w 77"/>
                  <a:gd name="T15" fmla="*/ 0 h 92"/>
                  <a:gd name="T16" fmla="*/ 0 w 77"/>
                  <a:gd name="T17" fmla="*/ 0 h 92"/>
                  <a:gd name="T18" fmla="*/ 0 w 77"/>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92"/>
                  <a:gd name="T32" fmla="*/ 77 w 77"/>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92">
                    <a:moveTo>
                      <a:pt x="61" y="0"/>
                    </a:moveTo>
                    <a:lnTo>
                      <a:pt x="44" y="4"/>
                    </a:lnTo>
                    <a:lnTo>
                      <a:pt x="0" y="29"/>
                    </a:lnTo>
                    <a:lnTo>
                      <a:pt x="33" y="92"/>
                    </a:lnTo>
                    <a:lnTo>
                      <a:pt x="77" y="67"/>
                    </a:lnTo>
                    <a:lnTo>
                      <a:pt x="61" y="71"/>
                    </a:lnTo>
                    <a:lnTo>
                      <a:pt x="61" y="0"/>
                    </a:lnTo>
                    <a:lnTo>
                      <a:pt x="51" y="0"/>
                    </a:lnTo>
                    <a:lnTo>
                      <a:pt x="44" y="4"/>
                    </a:lnTo>
                    <a:lnTo>
                      <a:pt x="61"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61" name="Freeform 460"/>
              <p:cNvSpPr>
                <a:spLocks/>
              </p:cNvSpPr>
              <p:nvPr/>
            </p:nvSpPr>
            <p:spPr bwMode="auto">
              <a:xfrm>
                <a:off x="5216" y="43"/>
                <a:ext cx="6" cy="6"/>
              </a:xfrm>
              <a:custGeom>
                <a:avLst/>
                <a:gdLst>
                  <a:gd name="T0" fmla="*/ 0 w 106"/>
                  <a:gd name="T1" fmla="*/ 0 h 71"/>
                  <a:gd name="T2" fmla="*/ 0 w 106"/>
                  <a:gd name="T3" fmla="*/ 0 h 71"/>
                  <a:gd name="T4" fmla="*/ 0 w 106"/>
                  <a:gd name="T5" fmla="*/ 0 h 71"/>
                  <a:gd name="T6" fmla="*/ 0 w 106"/>
                  <a:gd name="T7" fmla="*/ 0 h 71"/>
                  <a:gd name="T8" fmla="*/ 0 w 106"/>
                  <a:gd name="T9" fmla="*/ 0 h 71"/>
                  <a:gd name="T10" fmla="*/ 0 w 106"/>
                  <a:gd name="T11" fmla="*/ 0 h 71"/>
                  <a:gd name="T12" fmla="*/ 0 w 106"/>
                  <a:gd name="T13" fmla="*/ 0 h 71"/>
                  <a:gd name="T14" fmla="*/ 0 w 106"/>
                  <a:gd name="T15" fmla="*/ 0 h 71"/>
                  <a:gd name="T16" fmla="*/ 0 w 106"/>
                  <a:gd name="T17" fmla="*/ 0 h 71"/>
                  <a:gd name="T18" fmla="*/ 0 w 106"/>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71"/>
                  <a:gd name="T32" fmla="*/ 106 w 106"/>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71">
                    <a:moveTo>
                      <a:pt x="88" y="1"/>
                    </a:moveTo>
                    <a:lnTo>
                      <a:pt x="97" y="0"/>
                    </a:lnTo>
                    <a:lnTo>
                      <a:pt x="0" y="0"/>
                    </a:lnTo>
                    <a:lnTo>
                      <a:pt x="0" y="71"/>
                    </a:lnTo>
                    <a:lnTo>
                      <a:pt x="97" y="71"/>
                    </a:lnTo>
                    <a:lnTo>
                      <a:pt x="106" y="70"/>
                    </a:lnTo>
                    <a:lnTo>
                      <a:pt x="97" y="71"/>
                    </a:lnTo>
                    <a:lnTo>
                      <a:pt x="101" y="71"/>
                    </a:lnTo>
                    <a:lnTo>
                      <a:pt x="106" y="70"/>
                    </a:lnTo>
                    <a:lnTo>
                      <a:pt x="88"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62" name="Freeform 461"/>
              <p:cNvSpPr>
                <a:spLocks/>
              </p:cNvSpPr>
              <p:nvPr/>
            </p:nvSpPr>
            <p:spPr bwMode="auto">
              <a:xfrm>
                <a:off x="5221" y="40"/>
                <a:ext cx="8" cy="9"/>
              </a:xfrm>
              <a:custGeom>
                <a:avLst/>
                <a:gdLst>
                  <a:gd name="T0" fmla="*/ 0 w 155"/>
                  <a:gd name="T1" fmla="*/ 0 h 93"/>
                  <a:gd name="T2" fmla="*/ 0 w 155"/>
                  <a:gd name="T3" fmla="*/ 0 h 93"/>
                  <a:gd name="T4" fmla="*/ 0 w 155"/>
                  <a:gd name="T5" fmla="*/ 0 h 93"/>
                  <a:gd name="T6" fmla="*/ 0 w 155"/>
                  <a:gd name="T7" fmla="*/ 0 h 93"/>
                  <a:gd name="T8" fmla="*/ 0 w 155"/>
                  <a:gd name="T9" fmla="*/ 0 h 93"/>
                  <a:gd name="T10" fmla="*/ 0 w 155"/>
                  <a:gd name="T11" fmla="*/ 0 h 93"/>
                  <a:gd name="T12" fmla="*/ 0 w 155"/>
                  <a:gd name="T13" fmla="*/ 0 h 93"/>
                  <a:gd name="T14" fmla="*/ 0 w 155"/>
                  <a:gd name="T15" fmla="*/ 0 h 93"/>
                  <a:gd name="T16" fmla="*/ 0 w 155"/>
                  <a:gd name="T17" fmla="*/ 0 h 93"/>
                  <a:gd name="T18" fmla="*/ 0 w 155"/>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93"/>
                  <a:gd name="T32" fmla="*/ 155 w 155"/>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93">
                    <a:moveTo>
                      <a:pt x="69" y="56"/>
                    </a:moveTo>
                    <a:lnTo>
                      <a:pt x="88" y="0"/>
                    </a:lnTo>
                    <a:lnTo>
                      <a:pt x="0" y="24"/>
                    </a:lnTo>
                    <a:lnTo>
                      <a:pt x="18" y="93"/>
                    </a:lnTo>
                    <a:lnTo>
                      <a:pt x="106" y="69"/>
                    </a:lnTo>
                    <a:lnTo>
                      <a:pt x="124" y="13"/>
                    </a:lnTo>
                    <a:lnTo>
                      <a:pt x="106" y="69"/>
                    </a:lnTo>
                    <a:lnTo>
                      <a:pt x="155" y="55"/>
                    </a:lnTo>
                    <a:lnTo>
                      <a:pt x="124" y="13"/>
                    </a:lnTo>
                    <a:lnTo>
                      <a:pt x="69" y="5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63" name="Freeform 462"/>
              <p:cNvSpPr>
                <a:spLocks/>
              </p:cNvSpPr>
              <p:nvPr/>
            </p:nvSpPr>
            <p:spPr bwMode="auto">
              <a:xfrm>
                <a:off x="5224" y="39"/>
                <a:ext cx="4" cy="7"/>
              </a:xfrm>
              <a:custGeom>
                <a:avLst/>
                <a:gdLst>
                  <a:gd name="T0" fmla="*/ 0 w 64"/>
                  <a:gd name="T1" fmla="*/ 0 h 67"/>
                  <a:gd name="T2" fmla="*/ 0 w 64"/>
                  <a:gd name="T3" fmla="*/ 0 h 67"/>
                  <a:gd name="T4" fmla="*/ 0 w 64"/>
                  <a:gd name="T5" fmla="*/ 0 h 67"/>
                  <a:gd name="T6" fmla="*/ 0 w 64"/>
                  <a:gd name="T7" fmla="*/ 0 h 67"/>
                  <a:gd name="T8" fmla="*/ 0 w 64"/>
                  <a:gd name="T9" fmla="*/ 0 h 67"/>
                  <a:gd name="T10" fmla="*/ 0 w 64"/>
                  <a:gd name="T11" fmla="*/ 0 h 67"/>
                  <a:gd name="T12" fmla="*/ 0 w 64"/>
                  <a:gd name="T13" fmla="*/ 0 h 67"/>
                  <a:gd name="T14" fmla="*/ 0 w 64"/>
                  <a:gd name="T15" fmla="*/ 0 h 67"/>
                  <a:gd name="T16" fmla="*/ 0 w 64"/>
                  <a:gd name="T17" fmla="*/ 0 h 67"/>
                  <a:gd name="T18" fmla="*/ 0 w 64"/>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67"/>
                  <a:gd name="T32" fmla="*/ 64 w 64"/>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67">
                    <a:moveTo>
                      <a:pt x="17" y="67"/>
                    </a:moveTo>
                    <a:lnTo>
                      <a:pt x="0" y="54"/>
                    </a:lnTo>
                    <a:lnTo>
                      <a:pt x="9" y="67"/>
                    </a:lnTo>
                    <a:lnTo>
                      <a:pt x="64" y="24"/>
                    </a:lnTo>
                    <a:lnTo>
                      <a:pt x="56" y="11"/>
                    </a:lnTo>
                    <a:lnTo>
                      <a:pt x="39" y="0"/>
                    </a:lnTo>
                    <a:lnTo>
                      <a:pt x="56" y="11"/>
                    </a:lnTo>
                    <a:lnTo>
                      <a:pt x="50" y="3"/>
                    </a:lnTo>
                    <a:lnTo>
                      <a:pt x="39" y="0"/>
                    </a:lnTo>
                    <a:lnTo>
                      <a:pt x="17"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64" name="Freeform 463"/>
              <p:cNvSpPr>
                <a:spLocks/>
              </p:cNvSpPr>
              <p:nvPr/>
            </p:nvSpPr>
            <p:spPr bwMode="auto">
              <a:xfrm>
                <a:off x="5221" y="38"/>
                <a:ext cx="5" cy="8"/>
              </a:xfrm>
              <a:custGeom>
                <a:avLst/>
                <a:gdLst>
                  <a:gd name="T0" fmla="*/ 0 w 90"/>
                  <a:gd name="T1" fmla="*/ 0 h 83"/>
                  <a:gd name="T2" fmla="*/ 0 w 90"/>
                  <a:gd name="T3" fmla="*/ 0 h 83"/>
                  <a:gd name="T4" fmla="*/ 0 w 90"/>
                  <a:gd name="T5" fmla="*/ 0 h 83"/>
                  <a:gd name="T6" fmla="*/ 0 w 90"/>
                  <a:gd name="T7" fmla="*/ 0 h 83"/>
                  <a:gd name="T8" fmla="*/ 0 w 90"/>
                  <a:gd name="T9" fmla="*/ 0 h 83"/>
                  <a:gd name="T10" fmla="*/ 0 w 90"/>
                  <a:gd name="T11" fmla="*/ 0 h 83"/>
                  <a:gd name="T12" fmla="*/ 0 w 90"/>
                  <a:gd name="T13" fmla="*/ 0 h 83"/>
                  <a:gd name="T14" fmla="*/ 0 w 90"/>
                  <a:gd name="T15" fmla="*/ 0 h 83"/>
                  <a:gd name="T16" fmla="*/ 0 w 90"/>
                  <a:gd name="T17" fmla="*/ 0 h 83"/>
                  <a:gd name="T18" fmla="*/ 0 w 90"/>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3"/>
                  <a:gd name="T32" fmla="*/ 90 w 90"/>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3">
                    <a:moveTo>
                      <a:pt x="0" y="33"/>
                    </a:moveTo>
                    <a:lnTo>
                      <a:pt x="23" y="66"/>
                    </a:lnTo>
                    <a:lnTo>
                      <a:pt x="68" y="83"/>
                    </a:lnTo>
                    <a:lnTo>
                      <a:pt x="90" y="16"/>
                    </a:lnTo>
                    <a:lnTo>
                      <a:pt x="47" y="0"/>
                    </a:lnTo>
                    <a:lnTo>
                      <a:pt x="70" y="33"/>
                    </a:lnTo>
                    <a:lnTo>
                      <a:pt x="0" y="33"/>
                    </a:lnTo>
                    <a:lnTo>
                      <a:pt x="0" y="57"/>
                    </a:lnTo>
                    <a:lnTo>
                      <a:pt x="23" y="66"/>
                    </a:lnTo>
                    <a:lnTo>
                      <a:pt x="0" y="3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65" name="Freeform 464"/>
              <p:cNvSpPr>
                <a:spLocks/>
              </p:cNvSpPr>
              <p:nvPr/>
            </p:nvSpPr>
            <p:spPr bwMode="auto">
              <a:xfrm>
                <a:off x="5221" y="36"/>
                <a:ext cx="4" cy="5"/>
              </a:xfrm>
              <a:custGeom>
                <a:avLst/>
                <a:gdLst>
                  <a:gd name="T0" fmla="*/ 0 w 70"/>
                  <a:gd name="T1" fmla="*/ 0 h 63"/>
                  <a:gd name="T2" fmla="*/ 0 w 70"/>
                  <a:gd name="T3" fmla="*/ 0 h 63"/>
                  <a:gd name="T4" fmla="*/ 0 w 70"/>
                  <a:gd name="T5" fmla="*/ 0 h 63"/>
                  <a:gd name="T6" fmla="*/ 0 w 70"/>
                  <a:gd name="T7" fmla="*/ 0 h 63"/>
                  <a:gd name="T8" fmla="*/ 0 w 70"/>
                  <a:gd name="T9" fmla="*/ 0 h 63"/>
                  <a:gd name="T10" fmla="*/ 0 w 70"/>
                  <a:gd name="T11" fmla="*/ 0 h 63"/>
                  <a:gd name="T12" fmla="*/ 0 w 70"/>
                  <a:gd name="T13" fmla="*/ 0 h 63"/>
                  <a:gd name="T14" fmla="*/ 0 w 70"/>
                  <a:gd name="T15" fmla="*/ 0 h 63"/>
                  <a:gd name="T16" fmla="*/ 0 w 70"/>
                  <a:gd name="T17" fmla="*/ 0 h 63"/>
                  <a:gd name="T18" fmla="*/ 0 w 7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63"/>
                  <a:gd name="T32" fmla="*/ 70 w 7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63">
                    <a:moveTo>
                      <a:pt x="19" y="0"/>
                    </a:moveTo>
                    <a:lnTo>
                      <a:pt x="0" y="31"/>
                    </a:lnTo>
                    <a:lnTo>
                      <a:pt x="0" y="60"/>
                    </a:lnTo>
                    <a:lnTo>
                      <a:pt x="70" y="60"/>
                    </a:lnTo>
                    <a:lnTo>
                      <a:pt x="70" y="31"/>
                    </a:lnTo>
                    <a:lnTo>
                      <a:pt x="51" y="63"/>
                    </a:lnTo>
                    <a:lnTo>
                      <a:pt x="19" y="0"/>
                    </a:lnTo>
                    <a:lnTo>
                      <a:pt x="0" y="9"/>
                    </a:lnTo>
                    <a:lnTo>
                      <a:pt x="0" y="31"/>
                    </a:lnTo>
                    <a:lnTo>
                      <a:pt x="1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66" name="Freeform 465"/>
              <p:cNvSpPr>
                <a:spLocks/>
              </p:cNvSpPr>
              <p:nvPr/>
            </p:nvSpPr>
            <p:spPr bwMode="auto">
              <a:xfrm>
                <a:off x="5222" y="33"/>
                <a:ext cx="10" cy="8"/>
              </a:xfrm>
              <a:custGeom>
                <a:avLst/>
                <a:gdLst>
                  <a:gd name="T0" fmla="*/ 0 w 174"/>
                  <a:gd name="T1" fmla="*/ 0 h 92"/>
                  <a:gd name="T2" fmla="*/ 0 w 174"/>
                  <a:gd name="T3" fmla="*/ 0 h 92"/>
                  <a:gd name="T4" fmla="*/ 0 w 174"/>
                  <a:gd name="T5" fmla="*/ 0 h 92"/>
                  <a:gd name="T6" fmla="*/ 0 w 174"/>
                  <a:gd name="T7" fmla="*/ 0 h 92"/>
                  <a:gd name="T8" fmla="*/ 0 w 174"/>
                  <a:gd name="T9" fmla="*/ 0 h 92"/>
                  <a:gd name="T10" fmla="*/ 0 w 174"/>
                  <a:gd name="T11" fmla="*/ 0 h 92"/>
                  <a:gd name="T12" fmla="*/ 0 w 174"/>
                  <a:gd name="T13" fmla="*/ 0 h 92"/>
                  <a:gd name="T14" fmla="*/ 0 w 174"/>
                  <a:gd name="T15" fmla="*/ 0 h 92"/>
                  <a:gd name="T16" fmla="*/ 0 w 174"/>
                  <a:gd name="T17" fmla="*/ 0 h 92"/>
                  <a:gd name="T18" fmla="*/ 0 w 174"/>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92"/>
                  <a:gd name="T32" fmla="*/ 174 w 174"/>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92">
                    <a:moveTo>
                      <a:pt x="57" y="71"/>
                    </a:moveTo>
                    <a:lnTo>
                      <a:pt x="43" y="4"/>
                    </a:lnTo>
                    <a:lnTo>
                      <a:pt x="0" y="29"/>
                    </a:lnTo>
                    <a:lnTo>
                      <a:pt x="32" y="92"/>
                    </a:lnTo>
                    <a:lnTo>
                      <a:pt x="77" y="67"/>
                    </a:lnTo>
                    <a:lnTo>
                      <a:pt x="63" y="0"/>
                    </a:lnTo>
                    <a:lnTo>
                      <a:pt x="77" y="67"/>
                    </a:lnTo>
                    <a:lnTo>
                      <a:pt x="174" y="12"/>
                    </a:lnTo>
                    <a:lnTo>
                      <a:pt x="63" y="0"/>
                    </a:lnTo>
                    <a:lnTo>
                      <a:pt x="57"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67" name="Freeform 466"/>
              <p:cNvSpPr>
                <a:spLocks/>
              </p:cNvSpPr>
              <p:nvPr/>
            </p:nvSpPr>
            <p:spPr bwMode="auto">
              <a:xfrm>
                <a:off x="5218" y="32"/>
                <a:ext cx="8" cy="7"/>
              </a:xfrm>
              <a:custGeom>
                <a:avLst/>
                <a:gdLst>
                  <a:gd name="T0" fmla="*/ 0 w 136"/>
                  <a:gd name="T1" fmla="*/ 0 h 84"/>
                  <a:gd name="T2" fmla="*/ 0 w 136"/>
                  <a:gd name="T3" fmla="*/ 0 h 84"/>
                  <a:gd name="T4" fmla="*/ 0 w 136"/>
                  <a:gd name="T5" fmla="*/ 0 h 84"/>
                  <a:gd name="T6" fmla="*/ 0 w 136"/>
                  <a:gd name="T7" fmla="*/ 0 h 84"/>
                  <a:gd name="T8" fmla="*/ 0 w 136"/>
                  <a:gd name="T9" fmla="*/ 0 h 84"/>
                  <a:gd name="T10" fmla="*/ 0 w 136"/>
                  <a:gd name="T11" fmla="*/ 0 h 84"/>
                  <a:gd name="T12" fmla="*/ 0 w 136"/>
                  <a:gd name="T13" fmla="*/ 0 h 84"/>
                  <a:gd name="T14" fmla="*/ 0 w 136"/>
                  <a:gd name="T15" fmla="*/ 0 h 84"/>
                  <a:gd name="T16" fmla="*/ 0 w 136"/>
                  <a:gd name="T17" fmla="*/ 0 h 84"/>
                  <a:gd name="T18" fmla="*/ 0 w 13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84"/>
                  <a:gd name="T32" fmla="*/ 136 w 13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84">
                    <a:moveTo>
                      <a:pt x="19" y="71"/>
                    </a:moveTo>
                    <a:lnTo>
                      <a:pt x="7" y="72"/>
                    </a:lnTo>
                    <a:lnTo>
                      <a:pt x="130" y="84"/>
                    </a:lnTo>
                    <a:lnTo>
                      <a:pt x="136" y="13"/>
                    </a:lnTo>
                    <a:lnTo>
                      <a:pt x="13" y="1"/>
                    </a:lnTo>
                    <a:lnTo>
                      <a:pt x="0" y="2"/>
                    </a:lnTo>
                    <a:lnTo>
                      <a:pt x="13" y="1"/>
                    </a:lnTo>
                    <a:lnTo>
                      <a:pt x="7" y="0"/>
                    </a:lnTo>
                    <a:lnTo>
                      <a:pt x="0" y="2"/>
                    </a:lnTo>
                    <a:lnTo>
                      <a:pt x="19"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68" name="Freeform 467"/>
              <p:cNvSpPr>
                <a:spLocks/>
              </p:cNvSpPr>
              <p:nvPr/>
            </p:nvSpPr>
            <p:spPr bwMode="auto">
              <a:xfrm>
                <a:off x="5214" y="32"/>
                <a:ext cx="5" cy="7"/>
              </a:xfrm>
              <a:custGeom>
                <a:avLst/>
                <a:gdLst>
                  <a:gd name="T0" fmla="*/ 0 w 88"/>
                  <a:gd name="T1" fmla="*/ 0 h 80"/>
                  <a:gd name="T2" fmla="*/ 0 w 88"/>
                  <a:gd name="T3" fmla="*/ 0 h 80"/>
                  <a:gd name="T4" fmla="*/ 0 w 88"/>
                  <a:gd name="T5" fmla="*/ 0 h 80"/>
                  <a:gd name="T6" fmla="*/ 0 w 88"/>
                  <a:gd name="T7" fmla="*/ 0 h 80"/>
                  <a:gd name="T8" fmla="*/ 0 w 88"/>
                  <a:gd name="T9" fmla="*/ 0 h 80"/>
                  <a:gd name="T10" fmla="*/ 0 w 88"/>
                  <a:gd name="T11" fmla="*/ 0 h 80"/>
                  <a:gd name="T12" fmla="*/ 0 w 88"/>
                  <a:gd name="T13" fmla="*/ 0 h 80"/>
                  <a:gd name="T14" fmla="*/ 0 w 88"/>
                  <a:gd name="T15" fmla="*/ 0 h 80"/>
                  <a:gd name="T16" fmla="*/ 0 w 88"/>
                  <a:gd name="T17" fmla="*/ 0 h 80"/>
                  <a:gd name="T18" fmla="*/ 0 w 88"/>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80"/>
                  <a:gd name="T32" fmla="*/ 88 w 88"/>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80">
                    <a:moveTo>
                      <a:pt x="69" y="46"/>
                    </a:moveTo>
                    <a:lnTo>
                      <a:pt x="43" y="80"/>
                    </a:lnTo>
                    <a:lnTo>
                      <a:pt x="88" y="69"/>
                    </a:lnTo>
                    <a:lnTo>
                      <a:pt x="69" y="0"/>
                    </a:lnTo>
                    <a:lnTo>
                      <a:pt x="26" y="12"/>
                    </a:lnTo>
                    <a:lnTo>
                      <a:pt x="0" y="46"/>
                    </a:lnTo>
                    <a:lnTo>
                      <a:pt x="26" y="12"/>
                    </a:lnTo>
                    <a:lnTo>
                      <a:pt x="0" y="20"/>
                    </a:lnTo>
                    <a:lnTo>
                      <a:pt x="0" y="46"/>
                    </a:lnTo>
                    <a:lnTo>
                      <a:pt x="69" y="4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69" name="Freeform 468"/>
              <p:cNvSpPr>
                <a:spLocks/>
              </p:cNvSpPr>
              <p:nvPr/>
            </p:nvSpPr>
            <p:spPr bwMode="auto">
              <a:xfrm>
                <a:off x="5214" y="36"/>
                <a:ext cx="4" cy="5"/>
              </a:xfrm>
              <a:custGeom>
                <a:avLst/>
                <a:gdLst>
                  <a:gd name="T0" fmla="*/ 0 w 69"/>
                  <a:gd name="T1" fmla="*/ 0 h 52"/>
                  <a:gd name="T2" fmla="*/ 0 w 69"/>
                  <a:gd name="T3" fmla="*/ 0 h 52"/>
                  <a:gd name="T4" fmla="*/ 0 w 69"/>
                  <a:gd name="T5" fmla="*/ 0 h 52"/>
                  <a:gd name="T6" fmla="*/ 0 w 69"/>
                  <a:gd name="T7" fmla="*/ 0 h 52"/>
                  <a:gd name="T8" fmla="*/ 0 w 69"/>
                  <a:gd name="T9" fmla="*/ 0 h 52"/>
                  <a:gd name="T10" fmla="*/ 0 w 69"/>
                  <a:gd name="T11" fmla="*/ 0 h 52"/>
                  <a:gd name="T12" fmla="*/ 0 w 69"/>
                  <a:gd name="T13" fmla="*/ 0 h 52"/>
                  <a:gd name="T14" fmla="*/ 0 w 69"/>
                  <a:gd name="T15" fmla="*/ 0 h 52"/>
                  <a:gd name="T16" fmla="*/ 0 w 69"/>
                  <a:gd name="T17" fmla="*/ 0 h 52"/>
                  <a:gd name="T18" fmla="*/ 0 w 69"/>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52"/>
                  <a:gd name="T32" fmla="*/ 69 w 69"/>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52">
                    <a:moveTo>
                      <a:pt x="61" y="7"/>
                    </a:moveTo>
                    <a:lnTo>
                      <a:pt x="69" y="29"/>
                    </a:lnTo>
                    <a:lnTo>
                      <a:pt x="69" y="0"/>
                    </a:lnTo>
                    <a:lnTo>
                      <a:pt x="0" y="0"/>
                    </a:lnTo>
                    <a:lnTo>
                      <a:pt x="0" y="29"/>
                    </a:lnTo>
                    <a:lnTo>
                      <a:pt x="8" y="52"/>
                    </a:lnTo>
                    <a:lnTo>
                      <a:pt x="0" y="29"/>
                    </a:lnTo>
                    <a:lnTo>
                      <a:pt x="0" y="42"/>
                    </a:lnTo>
                    <a:lnTo>
                      <a:pt x="8" y="52"/>
                    </a:lnTo>
                    <a:lnTo>
                      <a:pt x="61" y="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70" name="Freeform 469"/>
              <p:cNvSpPr>
                <a:spLocks/>
              </p:cNvSpPr>
              <p:nvPr/>
            </p:nvSpPr>
            <p:spPr bwMode="auto">
              <a:xfrm>
                <a:off x="5215" y="37"/>
                <a:ext cx="7" cy="8"/>
              </a:xfrm>
              <a:custGeom>
                <a:avLst/>
                <a:gdLst>
                  <a:gd name="T0" fmla="*/ 0 w 129"/>
                  <a:gd name="T1" fmla="*/ 0 h 94"/>
                  <a:gd name="T2" fmla="*/ 0 w 129"/>
                  <a:gd name="T3" fmla="*/ 0 h 94"/>
                  <a:gd name="T4" fmla="*/ 0 w 129"/>
                  <a:gd name="T5" fmla="*/ 0 h 94"/>
                  <a:gd name="T6" fmla="*/ 0 w 129"/>
                  <a:gd name="T7" fmla="*/ 0 h 94"/>
                  <a:gd name="T8" fmla="*/ 0 w 129"/>
                  <a:gd name="T9" fmla="*/ 0 h 94"/>
                  <a:gd name="T10" fmla="*/ 0 w 129"/>
                  <a:gd name="T11" fmla="*/ 0 h 94"/>
                  <a:gd name="T12" fmla="*/ 0 w 129"/>
                  <a:gd name="T13" fmla="*/ 0 h 94"/>
                  <a:gd name="T14" fmla="*/ 0 w 129"/>
                  <a:gd name="T15" fmla="*/ 0 h 94"/>
                  <a:gd name="T16" fmla="*/ 0 w 129"/>
                  <a:gd name="T17" fmla="*/ 0 h 94"/>
                  <a:gd name="T18" fmla="*/ 0 w 129"/>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94"/>
                  <a:gd name="T32" fmla="*/ 129 w 129"/>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94">
                    <a:moveTo>
                      <a:pt x="51" y="90"/>
                    </a:moveTo>
                    <a:lnTo>
                      <a:pt x="79" y="32"/>
                    </a:lnTo>
                    <a:lnTo>
                      <a:pt x="53" y="0"/>
                    </a:lnTo>
                    <a:lnTo>
                      <a:pt x="0" y="45"/>
                    </a:lnTo>
                    <a:lnTo>
                      <a:pt x="26" y="78"/>
                    </a:lnTo>
                    <a:lnTo>
                      <a:pt x="54" y="19"/>
                    </a:lnTo>
                    <a:lnTo>
                      <a:pt x="51" y="90"/>
                    </a:lnTo>
                    <a:lnTo>
                      <a:pt x="129" y="94"/>
                    </a:lnTo>
                    <a:lnTo>
                      <a:pt x="79" y="32"/>
                    </a:lnTo>
                    <a:lnTo>
                      <a:pt x="51" y="9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71" name="Freeform 470"/>
              <p:cNvSpPr>
                <a:spLocks/>
              </p:cNvSpPr>
              <p:nvPr/>
            </p:nvSpPr>
            <p:spPr bwMode="auto">
              <a:xfrm>
                <a:off x="5211" y="38"/>
                <a:ext cx="7" cy="7"/>
              </a:xfrm>
              <a:custGeom>
                <a:avLst/>
                <a:gdLst>
                  <a:gd name="T0" fmla="*/ 0 w 115"/>
                  <a:gd name="T1" fmla="*/ 0 h 75"/>
                  <a:gd name="T2" fmla="*/ 0 w 115"/>
                  <a:gd name="T3" fmla="*/ 0 h 75"/>
                  <a:gd name="T4" fmla="*/ 0 w 115"/>
                  <a:gd name="T5" fmla="*/ 0 h 75"/>
                  <a:gd name="T6" fmla="*/ 0 w 115"/>
                  <a:gd name="T7" fmla="*/ 0 h 75"/>
                  <a:gd name="T8" fmla="*/ 0 w 115"/>
                  <a:gd name="T9" fmla="*/ 0 h 75"/>
                  <a:gd name="T10" fmla="*/ 0 w 115"/>
                  <a:gd name="T11" fmla="*/ 0 h 75"/>
                  <a:gd name="T12" fmla="*/ 0 w 115"/>
                  <a:gd name="T13" fmla="*/ 0 h 75"/>
                  <a:gd name="T14" fmla="*/ 0 w 115"/>
                  <a:gd name="T15" fmla="*/ 0 h 75"/>
                  <a:gd name="T16" fmla="*/ 0 w 115"/>
                  <a:gd name="T17" fmla="*/ 0 h 75"/>
                  <a:gd name="T18" fmla="*/ 0 w 115"/>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75"/>
                  <a:gd name="T32" fmla="*/ 115 w 115"/>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75">
                    <a:moveTo>
                      <a:pt x="52" y="59"/>
                    </a:moveTo>
                    <a:lnTo>
                      <a:pt x="24" y="71"/>
                    </a:lnTo>
                    <a:lnTo>
                      <a:pt x="112" y="75"/>
                    </a:lnTo>
                    <a:lnTo>
                      <a:pt x="115" y="4"/>
                    </a:lnTo>
                    <a:lnTo>
                      <a:pt x="27" y="0"/>
                    </a:lnTo>
                    <a:lnTo>
                      <a:pt x="0" y="12"/>
                    </a:lnTo>
                    <a:lnTo>
                      <a:pt x="27" y="1"/>
                    </a:lnTo>
                    <a:lnTo>
                      <a:pt x="10" y="0"/>
                    </a:lnTo>
                    <a:lnTo>
                      <a:pt x="0" y="12"/>
                    </a:lnTo>
                    <a:lnTo>
                      <a:pt x="52" y="5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72" name="Freeform 471"/>
              <p:cNvSpPr>
                <a:spLocks/>
              </p:cNvSpPr>
              <p:nvPr/>
            </p:nvSpPr>
            <p:spPr bwMode="auto">
              <a:xfrm>
                <a:off x="5209" y="39"/>
                <a:ext cx="5" cy="9"/>
              </a:xfrm>
              <a:custGeom>
                <a:avLst/>
                <a:gdLst>
                  <a:gd name="T0" fmla="*/ 0 w 87"/>
                  <a:gd name="T1" fmla="*/ 0 h 101"/>
                  <a:gd name="T2" fmla="*/ 0 w 87"/>
                  <a:gd name="T3" fmla="*/ 0 h 101"/>
                  <a:gd name="T4" fmla="*/ 0 w 87"/>
                  <a:gd name="T5" fmla="*/ 0 h 101"/>
                  <a:gd name="T6" fmla="*/ 0 w 87"/>
                  <a:gd name="T7" fmla="*/ 0 h 101"/>
                  <a:gd name="T8" fmla="*/ 0 w 87"/>
                  <a:gd name="T9" fmla="*/ 0 h 101"/>
                  <a:gd name="T10" fmla="*/ 0 w 87"/>
                  <a:gd name="T11" fmla="*/ 0 h 101"/>
                  <a:gd name="T12" fmla="*/ 0 w 87"/>
                  <a:gd name="T13" fmla="*/ 0 h 101"/>
                  <a:gd name="T14" fmla="*/ 0 w 87"/>
                  <a:gd name="T15" fmla="*/ 0 h 101"/>
                  <a:gd name="T16" fmla="*/ 0 w 87"/>
                  <a:gd name="T17" fmla="*/ 0 h 101"/>
                  <a:gd name="T18" fmla="*/ 0 w 87"/>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101"/>
                  <a:gd name="T32" fmla="*/ 87 w 87"/>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101">
                    <a:moveTo>
                      <a:pt x="22" y="100"/>
                    </a:moveTo>
                    <a:lnTo>
                      <a:pt x="50" y="88"/>
                    </a:lnTo>
                    <a:lnTo>
                      <a:pt x="87" y="47"/>
                    </a:lnTo>
                    <a:lnTo>
                      <a:pt x="35" y="0"/>
                    </a:lnTo>
                    <a:lnTo>
                      <a:pt x="0" y="41"/>
                    </a:lnTo>
                    <a:lnTo>
                      <a:pt x="28" y="29"/>
                    </a:lnTo>
                    <a:lnTo>
                      <a:pt x="22" y="100"/>
                    </a:lnTo>
                    <a:lnTo>
                      <a:pt x="40" y="101"/>
                    </a:lnTo>
                    <a:lnTo>
                      <a:pt x="50" y="88"/>
                    </a:lnTo>
                    <a:lnTo>
                      <a:pt x="22" y="10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73" name="Freeform 472"/>
              <p:cNvSpPr>
                <a:spLocks/>
              </p:cNvSpPr>
              <p:nvPr/>
            </p:nvSpPr>
            <p:spPr bwMode="auto">
              <a:xfrm>
                <a:off x="5207" y="41"/>
                <a:ext cx="4" cy="7"/>
              </a:xfrm>
              <a:custGeom>
                <a:avLst/>
                <a:gdLst>
                  <a:gd name="T0" fmla="*/ 0 w 75"/>
                  <a:gd name="T1" fmla="*/ 0 h 75"/>
                  <a:gd name="T2" fmla="*/ 0 w 75"/>
                  <a:gd name="T3" fmla="*/ 0 h 75"/>
                  <a:gd name="T4" fmla="*/ 0 w 75"/>
                  <a:gd name="T5" fmla="*/ 0 h 75"/>
                  <a:gd name="T6" fmla="*/ 0 w 75"/>
                  <a:gd name="T7" fmla="*/ 0 h 75"/>
                  <a:gd name="T8" fmla="*/ 0 w 75"/>
                  <a:gd name="T9" fmla="*/ 0 h 75"/>
                  <a:gd name="T10" fmla="*/ 0 w 75"/>
                  <a:gd name="T11" fmla="*/ 0 h 75"/>
                  <a:gd name="T12" fmla="*/ 0 w 75"/>
                  <a:gd name="T13" fmla="*/ 0 h 75"/>
                  <a:gd name="T14" fmla="*/ 0 w 75"/>
                  <a:gd name="T15" fmla="*/ 0 h 75"/>
                  <a:gd name="T16" fmla="*/ 0 w 75"/>
                  <a:gd name="T17" fmla="*/ 0 h 75"/>
                  <a:gd name="T18" fmla="*/ 0 w 75"/>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5"/>
                  <a:gd name="T32" fmla="*/ 75 w 75"/>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5">
                    <a:moveTo>
                      <a:pt x="0" y="65"/>
                    </a:moveTo>
                    <a:lnTo>
                      <a:pt x="17" y="71"/>
                    </a:lnTo>
                    <a:lnTo>
                      <a:pt x="69" y="75"/>
                    </a:lnTo>
                    <a:lnTo>
                      <a:pt x="75" y="4"/>
                    </a:lnTo>
                    <a:lnTo>
                      <a:pt x="22" y="0"/>
                    </a:lnTo>
                    <a:lnTo>
                      <a:pt x="38" y="6"/>
                    </a:lnTo>
                    <a:lnTo>
                      <a:pt x="0" y="65"/>
                    </a:lnTo>
                    <a:lnTo>
                      <a:pt x="7" y="71"/>
                    </a:lnTo>
                    <a:lnTo>
                      <a:pt x="17" y="71"/>
                    </a:lnTo>
                    <a:lnTo>
                      <a:pt x="0"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74" name="Freeform 473"/>
              <p:cNvSpPr>
                <a:spLocks/>
              </p:cNvSpPr>
              <p:nvPr/>
            </p:nvSpPr>
            <p:spPr bwMode="auto">
              <a:xfrm>
                <a:off x="5205" y="40"/>
                <a:ext cx="4" cy="7"/>
              </a:xfrm>
              <a:custGeom>
                <a:avLst/>
                <a:gdLst>
                  <a:gd name="T0" fmla="*/ 0 w 73"/>
                  <a:gd name="T1" fmla="*/ 0 h 83"/>
                  <a:gd name="T2" fmla="*/ 0 w 73"/>
                  <a:gd name="T3" fmla="*/ 0 h 83"/>
                  <a:gd name="T4" fmla="*/ 0 w 73"/>
                  <a:gd name="T5" fmla="*/ 0 h 83"/>
                  <a:gd name="T6" fmla="*/ 0 w 73"/>
                  <a:gd name="T7" fmla="*/ 0 h 83"/>
                  <a:gd name="T8" fmla="*/ 0 w 73"/>
                  <a:gd name="T9" fmla="*/ 0 h 83"/>
                  <a:gd name="T10" fmla="*/ 0 w 73"/>
                  <a:gd name="T11" fmla="*/ 0 h 83"/>
                  <a:gd name="T12" fmla="*/ 0 60000 65536"/>
                  <a:gd name="T13" fmla="*/ 0 60000 65536"/>
                  <a:gd name="T14" fmla="*/ 0 60000 65536"/>
                  <a:gd name="T15" fmla="*/ 0 60000 65536"/>
                  <a:gd name="T16" fmla="*/ 0 60000 65536"/>
                  <a:gd name="T17" fmla="*/ 0 60000 65536"/>
                  <a:gd name="T18" fmla="*/ 0 w 73"/>
                  <a:gd name="T19" fmla="*/ 0 h 83"/>
                  <a:gd name="T20" fmla="*/ 73 w 7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73" h="83">
                    <a:moveTo>
                      <a:pt x="18" y="29"/>
                    </a:moveTo>
                    <a:lnTo>
                      <a:pt x="0" y="59"/>
                    </a:lnTo>
                    <a:lnTo>
                      <a:pt x="35" y="83"/>
                    </a:lnTo>
                    <a:lnTo>
                      <a:pt x="73" y="24"/>
                    </a:lnTo>
                    <a:lnTo>
                      <a:pt x="38" y="0"/>
                    </a:lnTo>
                    <a:lnTo>
                      <a:pt x="18" y="2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75" name="Freeform 474"/>
              <p:cNvSpPr>
                <a:spLocks/>
              </p:cNvSpPr>
              <p:nvPr/>
            </p:nvSpPr>
            <p:spPr bwMode="auto">
              <a:xfrm>
                <a:off x="5205" y="34"/>
                <a:ext cx="8" cy="12"/>
              </a:xfrm>
              <a:custGeom>
                <a:avLst/>
                <a:gdLst>
                  <a:gd name="T0" fmla="*/ 0 w 136"/>
                  <a:gd name="T1" fmla="*/ 0 h 122"/>
                  <a:gd name="T2" fmla="*/ 0 w 136"/>
                  <a:gd name="T3" fmla="*/ 0 h 122"/>
                  <a:gd name="T4" fmla="*/ 0 w 136"/>
                  <a:gd name="T5" fmla="*/ 0 h 122"/>
                  <a:gd name="T6" fmla="*/ 0 w 136"/>
                  <a:gd name="T7" fmla="*/ 0 h 122"/>
                  <a:gd name="T8" fmla="*/ 0 w 136"/>
                  <a:gd name="T9" fmla="*/ 0 h 122"/>
                  <a:gd name="T10" fmla="*/ 0 w 136"/>
                  <a:gd name="T11" fmla="*/ 0 h 122"/>
                  <a:gd name="T12" fmla="*/ 0 w 136"/>
                  <a:gd name="T13" fmla="*/ 0 h 122"/>
                  <a:gd name="T14" fmla="*/ 0 w 136"/>
                  <a:gd name="T15" fmla="*/ 0 h 122"/>
                  <a:gd name="T16" fmla="*/ 0 w 136"/>
                  <a:gd name="T17" fmla="*/ 0 h 122"/>
                  <a:gd name="T18" fmla="*/ 0 w 136"/>
                  <a:gd name="T19" fmla="*/ 0 h 122"/>
                  <a:gd name="T20" fmla="*/ 0 w 136"/>
                  <a:gd name="T21" fmla="*/ 0 h 122"/>
                  <a:gd name="T22" fmla="*/ 0 w 136"/>
                  <a:gd name="T23" fmla="*/ 0 h 122"/>
                  <a:gd name="T24" fmla="*/ 0 w 136"/>
                  <a:gd name="T25" fmla="*/ 0 h 122"/>
                  <a:gd name="T26" fmla="*/ 0 w 136"/>
                  <a:gd name="T27" fmla="*/ 0 h 122"/>
                  <a:gd name="T28" fmla="*/ 0 w 136"/>
                  <a:gd name="T29" fmla="*/ 0 h 122"/>
                  <a:gd name="T30" fmla="*/ 0 w 136"/>
                  <a:gd name="T31" fmla="*/ 0 h 122"/>
                  <a:gd name="T32" fmla="*/ 0 w 136"/>
                  <a:gd name="T33" fmla="*/ 0 h 122"/>
                  <a:gd name="T34" fmla="*/ 0 w 136"/>
                  <a:gd name="T35" fmla="*/ 0 h 122"/>
                  <a:gd name="T36" fmla="*/ 0 w 136"/>
                  <a:gd name="T37" fmla="*/ 0 h 122"/>
                  <a:gd name="T38" fmla="*/ 0 w 136"/>
                  <a:gd name="T39" fmla="*/ 0 h 122"/>
                  <a:gd name="T40" fmla="*/ 0 w 136"/>
                  <a:gd name="T41" fmla="*/ 0 h 122"/>
                  <a:gd name="T42" fmla="*/ 0 w 136"/>
                  <a:gd name="T43" fmla="*/ 0 h 122"/>
                  <a:gd name="T44" fmla="*/ 0 w 136"/>
                  <a:gd name="T45" fmla="*/ 0 h 122"/>
                  <a:gd name="T46" fmla="*/ 0 w 136"/>
                  <a:gd name="T47" fmla="*/ 0 h 122"/>
                  <a:gd name="T48" fmla="*/ 0 w 136"/>
                  <a:gd name="T49" fmla="*/ 0 h 122"/>
                  <a:gd name="T50" fmla="*/ 0 w 136"/>
                  <a:gd name="T51" fmla="*/ 0 h 122"/>
                  <a:gd name="T52" fmla="*/ 0 w 136"/>
                  <a:gd name="T53" fmla="*/ 0 h 122"/>
                  <a:gd name="T54" fmla="*/ 0 w 136"/>
                  <a:gd name="T55" fmla="*/ 0 h 122"/>
                  <a:gd name="T56" fmla="*/ 0 w 136"/>
                  <a:gd name="T57" fmla="*/ 0 h 122"/>
                  <a:gd name="T58" fmla="*/ 0 w 136"/>
                  <a:gd name="T59" fmla="*/ 0 h 122"/>
                  <a:gd name="T60" fmla="*/ 0 w 136"/>
                  <a:gd name="T61" fmla="*/ 0 h 122"/>
                  <a:gd name="T62" fmla="*/ 0 w 136"/>
                  <a:gd name="T63" fmla="*/ 0 h 122"/>
                  <a:gd name="T64" fmla="*/ 0 w 136"/>
                  <a:gd name="T65" fmla="*/ 0 h 122"/>
                  <a:gd name="T66" fmla="*/ 0 w 136"/>
                  <a:gd name="T67" fmla="*/ 0 h 122"/>
                  <a:gd name="T68" fmla="*/ 0 w 136"/>
                  <a:gd name="T69" fmla="*/ 0 h 122"/>
                  <a:gd name="T70" fmla="*/ 0 w 136"/>
                  <a:gd name="T71" fmla="*/ 0 h 122"/>
                  <a:gd name="T72" fmla="*/ 0 w 136"/>
                  <a:gd name="T73" fmla="*/ 0 h 122"/>
                  <a:gd name="T74" fmla="*/ 0 w 136"/>
                  <a:gd name="T75" fmla="*/ 0 h 122"/>
                  <a:gd name="T76" fmla="*/ 0 w 136"/>
                  <a:gd name="T77" fmla="*/ 0 h 1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6"/>
                  <a:gd name="T118" fmla="*/ 0 h 122"/>
                  <a:gd name="T119" fmla="*/ 136 w 136"/>
                  <a:gd name="T120" fmla="*/ 122 h 1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6" h="122">
                    <a:moveTo>
                      <a:pt x="82" y="70"/>
                    </a:moveTo>
                    <a:lnTo>
                      <a:pt x="82" y="70"/>
                    </a:lnTo>
                    <a:lnTo>
                      <a:pt x="83" y="70"/>
                    </a:lnTo>
                    <a:lnTo>
                      <a:pt x="82" y="70"/>
                    </a:lnTo>
                    <a:lnTo>
                      <a:pt x="79" y="67"/>
                    </a:lnTo>
                    <a:lnTo>
                      <a:pt x="73" y="60"/>
                    </a:lnTo>
                    <a:lnTo>
                      <a:pt x="67" y="48"/>
                    </a:lnTo>
                    <a:lnTo>
                      <a:pt x="68" y="35"/>
                    </a:lnTo>
                    <a:lnTo>
                      <a:pt x="72" y="28"/>
                    </a:lnTo>
                    <a:lnTo>
                      <a:pt x="76" y="23"/>
                    </a:lnTo>
                    <a:lnTo>
                      <a:pt x="75" y="24"/>
                    </a:lnTo>
                    <a:lnTo>
                      <a:pt x="71" y="26"/>
                    </a:lnTo>
                    <a:lnTo>
                      <a:pt x="64" y="30"/>
                    </a:lnTo>
                    <a:lnTo>
                      <a:pt x="56" y="33"/>
                    </a:lnTo>
                    <a:lnTo>
                      <a:pt x="37" y="41"/>
                    </a:lnTo>
                    <a:lnTo>
                      <a:pt x="19" y="48"/>
                    </a:lnTo>
                    <a:lnTo>
                      <a:pt x="5" y="52"/>
                    </a:lnTo>
                    <a:lnTo>
                      <a:pt x="0" y="54"/>
                    </a:lnTo>
                    <a:lnTo>
                      <a:pt x="20" y="122"/>
                    </a:lnTo>
                    <a:lnTo>
                      <a:pt x="26" y="120"/>
                    </a:lnTo>
                    <a:lnTo>
                      <a:pt x="40" y="115"/>
                    </a:lnTo>
                    <a:lnTo>
                      <a:pt x="61" y="108"/>
                    </a:lnTo>
                    <a:lnTo>
                      <a:pt x="83" y="98"/>
                    </a:lnTo>
                    <a:lnTo>
                      <a:pt x="94" y="93"/>
                    </a:lnTo>
                    <a:lnTo>
                      <a:pt x="105" y="88"/>
                    </a:lnTo>
                    <a:lnTo>
                      <a:pt x="114" y="81"/>
                    </a:lnTo>
                    <a:lnTo>
                      <a:pt x="123" y="74"/>
                    </a:lnTo>
                    <a:lnTo>
                      <a:pt x="130" y="65"/>
                    </a:lnTo>
                    <a:lnTo>
                      <a:pt x="135" y="54"/>
                    </a:lnTo>
                    <a:lnTo>
                      <a:pt x="136" y="38"/>
                    </a:lnTo>
                    <a:lnTo>
                      <a:pt x="130" y="21"/>
                    </a:lnTo>
                    <a:lnTo>
                      <a:pt x="120" y="11"/>
                    </a:lnTo>
                    <a:lnTo>
                      <a:pt x="112" y="5"/>
                    </a:lnTo>
                    <a:lnTo>
                      <a:pt x="105" y="2"/>
                    </a:lnTo>
                    <a:lnTo>
                      <a:pt x="97" y="0"/>
                    </a:lnTo>
                    <a:lnTo>
                      <a:pt x="82"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76" name="Freeform 475"/>
              <p:cNvSpPr>
                <a:spLocks/>
              </p:cNvSpPr>
              <p:nvPr/>
            </p:nvSpPr>
            <p:spPr bwMode="auto">
              <a:xfrm>
                <a:off x="5207" y="32"/>
                <a:ext cx="4" cy="9"/>
              </a:xfrm>
              <a:custGeom>
                <a:avLst/>
                <a:gdLst>
                  <a:gd name="T0" fmla="*/ 0 w 75"/>
                  <a:gd name="T1" fmla="*/ 0 h 94"/>
                  <a:gd name="T2" fmla="*/ 0 w 75"/>
                  <a:gd name="T3" fmla="*/ 0 h 94"/>
                  <a:gd name="T4" fmla="*/ 0 w 75"/>
                  <a:gd name="T5" fmla="*/ 0 h 94"/>
                  <a:gd name="T6" fmla="*/ 0 w 75"/>
                  <a:gd name="T7" fmla="*/ 0 h 94"/>
                  <a:gd name="T8" fmla="*/ 0 w 75"/>
                  <a:gd name="T9" fmla="*/ 0 h 94"/>
                  <a:gd name="T10" fmla="*/ 0 w 75"/>
                  <a:gd name="T11" fmla="*/ 0 h 94"/>
                  <a:gd name="T12" fmla="*/ 0 w 75"/>
                  <a:gd name="T13" fmla="*/ 0 h 94"/>
                  <a:gd name="T14" fmla="*/ 0 w 75"/>
                  <a:gd name="T15" fmla="*/ 0 h 94"/>
                  <a:gd name="T16" fmla="*/ 0 w 75"/>
                  <a:gd name="T17" fmla="*/ 0 h 94"/>
                  <a:gd name="T18" fmla="*/ 0 w 75"/>
                  <a:gd name="T19" fmla="*/ 0 h 94"/>
                  <a:gd name="T20" fmla="*/ 0 w 75"/>
                  <a:gd name="T21" fmla="*/ 0 h 94"/>
                  <a:gd name="T22" fmla="*/ 0 w 75"/>
                  <a:gd name="T23" fmla="*/ 0 h 94"/>
                  <a:gd name="T24" fmla="*/ 0 w 75"/>
                  <a:gd name="T25" fmla="*/ 0 h 94"/>
                  <a:gd name="T26" fmla="*/ 0 w 75"/>
                  <a:gd name="T27" fmla="*/ 0 h 94"/>
                  <a:gd name="T28" fmla="*/ 0 w 75"/>
                  <a:gd name="T29" fmla="*/ 0 h 94"/>
                  <a:gd name="T30" fmla="*/ 0 w 75"/>
                  <a:gd name="T31" fmla="*/ 0 h 94"/>
                  <a:gd name="T32" fmla="*/ 0 w 75"/>
                  <a:gd name="T33" fmla="*/ 0 h 94"/>
                  <a:gd name="T34" fmla="*/ 0 w 75"/>
                  <a:gd name="T35" fmla="*/ 0 h 94"/>
                  <a:gd name="T36" fmla="*/ 0 w 75"/>
                  <a:gd name="T37" fmla="*/ 0 h 94"/>
                  <a:gd name="T38" fmla="*/ 0 w 75"/>
                  <a:gd name="T39" fmla="*/ 0 h 94"/>
                  <a:gd name="T40" fmla="*/ 0 w 75"/>
                  <a:gd name="T41" fmla="*/ 0 h 94"/>
                  <a:gd name="T42" fmla="*/ 0 w 75"/>
                  <a:gd name="T43" fmla="*/ 0 h 94"/>
                  <a:gd name="T44" fmla="*/ 0 w 75"/>
                  <a:gd name="T45" fmla="*/ 0 h 94"/>
                  <a:gd name="T46" fmla="*/ 0 w 75"/>
                  <a:gd name="T47" fmla="*/ 0 h 94"/>
                  <a:gd name="T48" fmla="*/ 0 w 75"/>
                  <a:gd name="T49" fmla="*/ 0 h 94"/>
                  <a:gd name="T50" fmla="*/ 0 w 75"/>
                  <a:gd name="T51" fmla="*/ 0 h 94"/>
                  <a:gd name="T52" fmla="*/ 0 w 75"/>
                  <a:gd name="T53" fmla="*/ 0 h 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
                  <a:gd name="T82" fmla="*/ 0 h 94"/>
                  <a:gd name="T83" fmla="*/ 75 w 75"/>
                  <a:gd name="T84" fmla="*/ 94 h 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 h="94">
                    <a:moveTo>
                      <a:pt x="23" y="0"/>
                    </a:moveTo>
                    <a:lnTo>
                      <a:pt x="18" y="4"/>
                    </a:lnTo>
                    <a:lnTo>
                      <a:pt x="12" y="9"/>
                    </a:lnTo>
                    <a:lnTo>
                      <a:pt x="4" y="21"/>
                    </a:lnTo>
                    <a:lnTo>
                      <a:pt x="0" y="36"/>
                    </a:lnTo>
                    <a:lnTo>
                      <a:pt x="2" y="53"/>
                    </a:lnTo>
                    <a:lnTo>
                      <a:pt x="7" y="65"/>
                    </a:lnTo>
                    <a:lnTo>
                      <a:pt x="14" y="73"/>
                    </a:lnTo>
                    <a:lnTo>
                      <a:pt x="23" y="80"/>
                    </a:lnTo>
                    <a:lnTo>
                      <a:pt x="31" y="84"/>
                    </a:lnTo>
                    <a:lnTo>
                      <a:pt x="39" y="88"/>
                    </a:lnTo>
                    <a:lnTo>
                      <a:pt x="50" y="90"/>
                    </a:lnTo>
                    <a:lnTo>
                      <a:pt x="60" y="94"/>
                    </a:lnTo>
                    <a:lnTo>
                      <a:pt x="75" y="24"/>
                    </a:lnTo>
                    <a:lnTo>
                      <a:pt x="67" y="22"/>
                    </a:lnTo>
                    <a:lnTo>
                      <a:pt x="62" y="21"/>
                    </a:lnTo>
                    <a:lnTo>
                      <a:pt x="60" y="20"/>
                    </a:lnTo>
                    <a:lnTo>
                      <a:pt x="59" y="20"/>
                    </a:lnTo>
                    <a:lnTo>
                      <a:pt x="61" y="21"/>
                    </a:lnTo>
                    <a:lnTo>
                      <a:pt x="64" y="24"/>
                    </a:lnTo>
                    <a:lnTo>
                      <a:pt x="67" y="32"/>
                    </a:lnTo>
                    <a:lnTo>
                      <a:pt x="68" y="44"/>
                    </a:lnTo>
                    <a:lnTo>
                      <a:pt x="66" y="52"/>
                    </a:lnTo>
                    <a:lnTo>
                      <a:pt x="63" y="57"/>
                    </a:lnTo>
                    <a:lnTo>
                      <a:pt x="61" y="58"/>
                    </a:lnTo>
                    <a:lnTo>
                      <a:pt x="59" y="60"/>
                    </a:lnTo>
                    <a:lnTo>
                      <a:pt x="23"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77" name="Freeform 476"/>
              <p:cNvSpPr>
                <a:spLocks/>
              </p:cNvSpPr>
              <p:nvPr/>
            </p:nvSpPr>
            <p:spPr bwMode="auto">
              <a:xfrm>
                <a:off x="5198" y="26"/>
                <a:ext cx="11" cy="12"/>
              </a:xfrm>
              <a:custGeom>
                <a:avLst/>
                <a:gdLst>
                  <a:gd name="T0" fmla="*/ 0 w 210"/>
                  <a:gd name="T1" fmla="*/ 0 h 136"/>
                  <a:gd name="T2" fmla="*/ 0 w 210"/>
                  <a:gd name="T3" fmla="*/ 0 h 136"/>
                  <a:gd name="T4" fmla="*/ 0 w 210"/>
                  <a:gd name="T5" fmla="*/ 0 h 136"/>
                  <a:gd name="T6" fmla="*/ 0 w 210"/>
                  <a:gd name="T7" fmla="*/ 0 h 136"/>
                  <a:gd name="T8" fmla="*/ 0 w 210"/>
                  <a:gd name="T9" fmla="*/ 0 h 136"/>
                  <a:gd name="T10" fmla="*/ 0 w 210"/>
                  <a:gd name="T11" fmla="*/ 0 h 136"/>
                  <a:gd name="T12" fmla="*/ 0 60000 65536"/>
                  <a:gd name="T13" fmla="*/ 0 60000 65536"/>
                  <a:gd name="T14" fmla="*/ 0 60000 65536"/>
                  <a:gd name="T15" fmla="*/ 0 60000 65536"/>
                  <a:gd name="T16" fmla="*/ 0 60000 65536"/>
                  <a:gd name="T17" fmla="*/ 0 60000 65536"/>
                  <a:gd name="T18" fmla="*/ 0 w 210"/>
                  <a:gd name="T19" fmla="*/ 0 h 136"/>
                  <a:gd name="T20" fmla="*/ 210 w 210"/>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10" h="136">
                    <a:moveTo>
                      <a:pt x="13" y="33"/>
                    </a:moveTo>
                    <a:lnTo>
                      <a:pt x="0" y="66"/>
                    </a:lnTo>
                    <a:lnTo>
                      <a:pt x="186" y="136"/>
                    </a:lnTo>
                    <a:lnTo>
                      <a:pt x="210" y="69"/>
                    </a:lnTo>
                    <a:lnTo>
                      <a:pt x="24" y="0"/>
                    </a:lnTo>
                    <a:lnTo>
                      <a:pt x="13" y="3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78" name="Freeform 477"/>
              <p:cNvSpPr>
                <a:spLocks/>
              </p:cNvSpPr>
              <p:nvPr/>
            </p:nvSpPr>
            <p:spPr bwMode="auto">
              <a:xfrm>
                <a:off x="5199" y="2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79" name="Freeform 478"/>
              <p:cNvSpPr>
                <a:spLocks/>
              </p:cNvSpPr>
              <p:nvPr/>
            </p:nvSpPr>
            <p:spPr bwMode="auto">
              <a:xfrm>
                <a:off x="5118" y="117"/>
                <a:ext cx="5" cy="9"/>
              </a:xfrm>
              <a:custGeom>
                <a:avLst/>
                <a:gdLst>
                  <a:gd name="T0" fmla="*/ 0 w 89"/>
                  <a:gd name="T1" fmla="*/ 0 h 98"/>
                  <a:gd name="T2" fmla="*/ 0 w 89"/>
                  <a:gd name="T3" fmla="*/ 0 h 98"/>
                  <a:gd name="T4" fmla="*/ 0 w 89"/>
                  <a:gd name="T5" fmla="*/ 0 h 98"/>
                  <a:gd name="T6" fmla="*/ 0 w 89"/>
                  <a:gd name="T7" fmla="*/ 0 h 98"/>
                  <a:gd name="T8" fmla="*/ 0 w 89"/>
                  <a:gd name="T9" fmla="*/ 0 h 98"/>
                  <a:gd name="T10" fmla="*/ 0 w 89"/>
                  <a:gd name="T11" fmla="*/ 0 h 98"/>
                  <a:gd name="T12" fmla="*/ 0 w 89"/>
                  <a:gd name="T13" fmla="*/ 0 h 98"/>
                  <a:gd name="T14" fmla="*/ 0 w 89"/>
                  <a:gd name="T15" fmla="*/ 0 h 98"/>
                  <a:gd name="T16" fmla="*/ 0 w 89"/>
                  <a:gd name="T17" fmla="*/ 0 h 98"/>
                  <a:gd name="T18" fmla="*/ 0 w 89"/>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98"/>
                  <a:gd name="T32" fmla="*/ 89 w 89"/>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98">
                    <a:moveTo>
                      <a:pt x="68" y="0"/>
                    </a:moveTo>
                    <a:lnTo>
                      <a:pt x="54" y="6"/>
                    </a:lnTo>
                    <a:lnTo>
                      <a:pt x="0" y="38"/>
                    </a:lnTo>
                    <a:lnTo>
                      <a:pt x="36" y="98"/>
                    </a:lnTo>
                    <a:lnTo>
                      <a:pt x="89" y="66"/>
                    </a:lnTo>
                    <a:lnTo>
                      <a:pt x="73" y="71"/>
                    </a:lnTo>
                    <a:lnTo>
                      <a:pt x="68" y="0"/>
                    </a:lnTo>
                    <a:lnTo>
                      <a:pt x="60" y="1"/>
                    </a:lnTo>
                    <a:lnTo>
                      <a:pt x="54" y="6"/>
                    </a:lnTo>
                    <a:lnTo>
                      <a:pt x="6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80" name="Freeform 479"/>
              <p:cNvSpPr>
                <a:spLocks/>
              </p:cNvSpPr>
              <p:nvPr/>
            </p:nvSpPr>
            <p:spPr bwMode="auto">
              <a:xfrm>
                <a:off x="5122" y="116"/>
                <a:ext cx="8" cy="8"/>
              </a:xfrm>
              <a:custGeom>
                <a:avLst/>
                <a:gdLst>
                  <a:gd name="T0" fmla="*/ 0 w 156"/>
                  <a:gd name="T1" fmla="*/ 0 h 84"/>
                  <a:gd name="T2" fmla="*/ 0 w 156"/>
                  <a:gd name="T3" fmla="*/ 0 h 84"/>
                  <a:gd name="T4" fmla="*/ 0 w 156"/>
                  <a:gd name="T5" fmla="*/ 0 h 84"/>
                  <a:gd name="T6" fmla="*/ 0 w 156"/>
                  <a:gd name="T7" fmla="*/ 0 h 84"/>
                  <a:gd name="T8" fmla="*/ 0 w 156"/>
                  <a:gd name="T9" fmla="*/ 0 h 84"/>
                  <a:gd name="T10" fmla="*/ 0 w 156"/>
                  <a:gd name="T11" fmla="*/ 0 h 84"/>
                  <a:gd name="T12" fmla="*/ 0 w 156"/>
                  <a:gd name="T13" fmla="*/ 0 h 84"/>
                  <a:gd name="T14" fmla="*/ 0 w 156"/>
                  <a:gd name="T15" fmla="*/ 0 h 84"/>
                  <a:gd name="T16" fmla="*/ 0 w 156"/>
                  <a:gd name="T17" fmla="*/ 0 h 84"/>
                  <a:gd name="T18" fmla="*/ 0 w 15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84"/>
                  <a:gd name="T32" fmla="*/ 156 w 156"/>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84">
                    <a:moveTo>
                      <a:pt x="156" y="3"/>
                    </a:moveTo>
                    <a:lnTo>
                      <a:pt x="141" y="0"/>
                    </a:lnTo>
                    <a:lnTo>
                      <a:pt x="0" y="13"/>
                    </a:lnTo>
                    <a:lnTo>
                      <a:pt x="5" y="84"/>
                    </a:lnTo>
                    <a:lnTo>
                      <a:pt x="147" y="72"/>
                    </a:lnTo>
                    <a:lnTo>
                      <a:pt x="133" y="70"/>
                    </a:lnTo>
                    <a:lnTo>
                      <a:pt x="156" y="3"/>
                    </a:lnTo>
                    <a:lnTo>
                      <a:pt x="149" y="0"/>
                    </a:lnTo>
                    <a:lnTo>
                      <a:pt x="141" y="0"/>
                    </a:lnTo>
                    <a:lnTo>
                      <a:pt x="156" y="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81" name="Freeform 480"/>
              <p:cNvSpPr>
                <a:spLocks/>
              </p:cNvSpPr>
              <p:nvPr/>
            </p:nvSpPr>
            <p:spPr bwMode="auto">
              <a:xfrm>
                <a:off x="5129" y="117"/>
                <a:ext cx="7" cy="9"/>
              </a:xfrm>
              <a:custGeom>
                <a:avLst/>
                <a:gdLst>
                  <a:gd name="T0" fmla="*/ 0 w 120"/>
                  <a:gd name="T1" fmla="*/ 0 h 104"/>
                  <a:gd name="T2" fmla="*/ 0 w 120"/>
                  <a:gd name="T3" fmla="*/ 0 h 104"/>
                  <a:gd name="T4" fmla="*/ 0 w 120"/>
                  <a:gd name="T5" fmla="*/ 0 h 104"/>
                  <a:gd name="T6" fmla="*/ 0 w 120"/>
                  <a:gd name="T7" fmla="*/ 0 h 104"/>
                  <a:gd name="T8" fmla="*/ 0 w 120"/>
                  <a:gd name="T9" fmla="*/ 0 h 104"/>
                  <a:gd name="T10" fmla="*/ 0 w 120"/>
                  <a:gd name="T11" fmla="*/ 0 h 104"/>
                  <a:gd name="T12" fmla="*/ 0 w 120"/>
                  <a:gd name="T13" fmla="*/ 0 h 104"/>
                  <a:gd name="T14" fmla="*/ 0 w 120"/>
                  <a:gd name="T15" fmla="*/ 0 h 104"/>
                  <a:gd name="T16" fmla="*/ 0 w 120"/>
                  <a:gd name="T17" fmla="*/ 0 h 104"/>
                  <a:gd name="T18" fmla="*/ 0 w 120"/>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104"/>
                  <a:gd name="T32" fmla="*/ 120 w 120"/>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04">
                    <a:moveTo>
                      <a:pt x="117" y="36"/>
                    </a:moveTo>
                    <a:lnTo>
                      <a:pt x="120" y="37"/>
                    </a:lnTo>
                    <a:lnTo>
                      <a:pt x="23" y="0"/>
                    </a:lnTo>
                    <a:lnTo>
                      <a:pt x="0" y="67"/>
                    </a:lnTo>
                    <a:lnTo>
                      <a:pt x="96" y="103"/>
                    </a:lnTo>
                    <a:lnTo>
                      <a:pt x="99" y="104"/>
                    </a:lnTo>
                    <a:lnTo>
                      <a:pt x="96" y="103"/>
                    </a:lnTo>
                    <a:lnTo>
                      <a:pt x="98" y="104"/>
                    </a:lnTo>
                    <a:lnTo>
                      <a:pt x="99" y="104"/>
                    </a:lnTo>
                    <a:lnTo>
                      <a:pt x="117"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82" name="Freeform 481"/>
              <p:cNvSpPr>
                <a:spLocks/>
              </p:cNvSpPr>
              <p:nvPr/>
            </p:nvSpPr>
            <p:spPr bwMode="auto">
              <a:xfrm>
                <a:off x="5135" y="120"/>
                <a:ext cx="8" cy="9"/>
              </a:xfrm>
              <a:custGeom>
                <a:avLst/>
                <a:gdLst>
                  <a:gd name="T0" fmla="*/ 0 w 141"/>
                  <a:gd name="T1" fmla="*/ 0 h 101"/>
                  <a:gd name="T2" fmla="*/ 0 w 141"/>
                  <a:gd name="T3" fmla="*/ 0 h 101"/>
                  <a:gd name="T4" fmla="*/ 0 w 141"/>
                  <a:gd name="T5" fmla="*/ 0 h 101"/>
                  <a:gd name="T6" fmla="*/ 0 w 141"/>
                  <a:gd name="T7" fmla="*/ 0 h 101"/>
                  <a:gd name="T8" fmla="*/ 0 w 141"/>
                  <a:gd name="T9" fmla="*/ 0 h 101"/>
                  <a:gd name="T10" fmla="*/ 0 w 141"/>
                  <a:gd name="T11" fmla="*/ 0 h 101"/>
                  <a:gd name="T12" fmla="*/ 0 w 141"/>
                  <a:gd name="T13" fmla="*/ 0 h 101"/>
                  <a:gd name="T14" fmla="*/ 0 w 141"/>
                  <a:gd name="T15" fmla="*/ 0 h 101"/>
                  <a:gd name="T16" fmla="*/ 0 w 141"/>
                  <a:gd name="T17" fmla="*/ 0 h 101"/>
                  <a:gd name="T18" fmla="*/ 0 w 141"/>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01"/>
                  <a:gd name="T32" fmla="*/ 141 w 141"/>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01">
                    <a:moveTo>
                      <a:pt x="137" y="32"/>
                    </a:moveTo>
                    <a:lnTo>
                      <a:pt x="141" y="32"/>
                    </a:lnTo>
                    <a:lnTo>
                      <a:pt x="18" y="0"/>
                    </a:lnTo>
                    <a:lnTo>
                      <a:pt x="0" y="68"/>
                    </a:lnTo>
                    <a:lnTo>
                      <a:pt x="125" y="101"/>
                    </a:lnTo>
                    <a:lnTo>
                      <a:pt x="128" y="101"/>
                    </a:lnTo>
                    <a:lnTo>
                      <a:pt x="125" y="101"/>
                    </a:lnTo>
                    <a:lnTo>
                      <a:pt x="127" y="101"/>
                    </a:lnTo>
                    <a:lnTo>
                      <a:pt x="128" y="101"/>
                    </a:lnTo>
                    <a:lnTo>
                      <a:pt x="137" y="3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83" name="Freeform 482"/>
              <p:cNvSpPr>
                <a:spLocks/>
              </p:cNvSpPr>
              <p:nvPr/>
            </p:nvSpPr>
            <p:spPr bwMode="auto">
              <a:xfrm>
                <a:off x="5142" y="123"/>
                <a:ext cx="7" cy="8"/>
              </a:xfrm>
              <a:custGeom>
                <a:avLst/>
                <a:gdLst>
                  <a:gd name="T0" fmla="*/ 0 w 124"/>
                  <a:gd name="T1" fmla="*/ 0 h 86"/>
                  <a:gd name="T2" fmla="*/ 0 w 124"/>
                  <a:gd name="T3" fmla="*/ 0 h 86"/>
                  <a:gd name="T4" fmla="*/ 0 w 124"/>
                  <a:gd name="T5" fmla="*/ 0 h 86"/>
                  <a:gd name="T6" fmla="*/ 0 w 124"/>
                  <a:gd name="T7" fmla="*/ 0 h 86"/>
                  <a:gd name="T8" fmla="*/ 0 w 124"/>
                  <a:gd name="T9" fmla="*/ 0 h 86"/>
                  <a:gd name="T10" fmla="*/ 0 w 124"/>
                  <a:gd name="T11" fmla="*/ 0 h 86"/>
                  <a:gd name="T12" fmla="*/ 0 w 124"/>
                  <a:gd name="T13" fmla="*/ 0 h 86"/>
                  <a:gd name="T14" fmla="*/ 0 w 124"/>
                  <a:gd name="T15" fmla="*/ 0 h 86"/>
                  <a:gd name="T16" fmla="*/ 0 w 124"/>
                  <a:gd name="T17" fmla="*/ 0 h 86"/>
                  <a:gd name="T18" fmla="*/ 0 w 124"/>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86"/>
                  <a:gd name="T32" fmla="*/ 124 w 124"/>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86">
                    <a:moveTo>
                      <a:pt x="123" y="16"/>
                    </a:moveTo>
                    <a:lnTo>
                      <a:pt x="124" y="16"/>
                    </a:lnTo>
                    <a:lnTo>
                      <a:pt x="9" y="0"/>
                    </a:lnTo>
                    <a:lnTo>
                      <a:pt x="0" y="69"/>
                    </a:lnTo>
                    <a:lnTo>
                      <a:pt x="115" y="86"/>
                    </a:lnTo>
                    <a:lnTo>
                      <a:pt x="117" y="86"/>
                    </a:lnTo>
                    <a:lnTo>
                      <a:pt x="115" y="86"/>
                    </a:lnTo>
                    <a:lnTo>
                      <a:pt x="116" y="86"/>
                    </a:lnTo>
                    <a:lnTo>
                      <a:pt x="117" y="86"/>
                    </a:lnTo>
                    <a:lnTo>
                      <a:pt x="123" y="1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84" name="Freeform 483"/>
              <p:cNvSpPr>
                <a:spLocks/>
              </p:cNvSpPr>
              <p:nvPr/>
            </p:nvSpPr>
            <p:spPr bwMode="auto">
              <a:xfrm>
                <a:off x="5148" y="124"/>
                <a:ext cx="8" cy="8"/>
              </a:xfrm>
              <a:custGeom>
                <a:avLst/>
                <a:gdLst>
                  <a:gd name="T0" fmla="*/ 0 w 139"/>
                  <a:gd name="T1" fmla="*/ 0 h 82"/>
                  <a:gd name="T2" fmla="*/ 0 w 139"/>
                  <a:gd name="T3" fmla="*/ 0 h 82"/>
                  <a:gd name="T4" fmla="*/ 0 w 139"/>
                  <a:gd name="T5" fmla="*/ 0 h 82"/>
                  <a:gd name="T6" fmla="*/ 0 w 139"/>
                  <a:gd name="T7" fmla="*/ 0 h 82"/>
                  <a:gd name="T8" fmla="*/ 0 w 139"/>
                  <a:gd name="T9" fmla="*/ 0 h 82"/>
                  <a:gd name="T10" fmla="*/ 0 w 139"/>
                  <a:gd name="T11" fmla="*/ 0 h 82"/>
                  <a:gd name="T12" fmla="*/ 0 w 139"/>
                  <a:gd name="T13" fmla="*/ 0 h 82"/>
                  <a:gd name="T14" fmla="*/ 0 w 139"/>
                  <a:gd name="T15" fmla="*/ 0 h 82"/>
                  <a:gd name="T16" fmla="*/ 0 w 139"/>
                  <a:gd name="T17" fmla="*/ 0 h 82"/>
                  <a:gd name="T18" fmla="*/ 0 w 139"/>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82"/>
                  <a:gd name="T32" fmla="*/ 139 w 139"/>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82">
                    <a:moveTo>
                      <a:pt x="139" y="14"/>
                    </a:moveTo>
                    <a:lnTo>
                      <a:pt x="130" y="12"/>
                    </a:lnTo>
                    <a:lnTo>
                      <a:pt x="6" y="0"/>
                    </a:lnTo>
                    <a:lnTo>
                      <a:pt x="0" y="70"/>
                    </a:lnTo>
                    <a:lnTo>
                      <a:pt x="124" y="82"/>
                    </a:lnTo>
                    <a:lnTo>
                      <a:pt x="114" y="80"/>
                    </a:lnTo>
                    <a:lnTo>
                      <a:pt x="139" y="14"/>
                    </a:lnTo>
                    <a:lnTo>
                      <a:pt x="135" y="13"/>
                    </a:lnTo>
                    <a:lnTo>
                      <a:pt x="130" y="12"/>
                    </a:lnTo>
                    <a:lnTo>
                      <a:pt x="139" y="1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85" name="Freeform 484"/>
              <p:cNvSpPr>
                <a:spLocks/>
              </p:cNvSpPr>
              <p:nvPr/>
            </p:nvSpPr>
            <p:spPr bwMode="auto">
              <a:xfrm>
                <a:off x="5155" y="125"/>
                <a:ext cx="14" cy="9"/>
              </a:xfrm>
              <a:custGeom>
                <a:avLst/>
                <a:gdLst>
                  <a:gd name="T0" fmla="*/ 0 w 262"/>
                  <a:gd name="T1" fmla="*/ 0 h 97"/>
                  <a:gd name="T2" fmla="*/ 0 w 262"/>
                  <a:gd name="T3" fmla="*/ 0 h 97"/>
                  <a:gd name="T4" fmla="*/ 0 w 262"/>
                  <a:gd name="T5" fmla="*/ 0 h 97"/>
                  <a:gd name="T6" fmla="*/ 0 w 262"/>
                  <a:gd name="T7" fmla="*/ 0 h 97"/>
                  <a:gd name="T8" fmla="*/ 0 w 262"/>
                  <a:gd name="T9" fmla="*/ 0 h 97"/>
                  <a:gd name="T10" fmla="*/ 0 w 262"/>
                  <a:gd name="T11" fmla="*/ 0 h 97"/>
                  <a:gd name="T12" fmla="*/ 0 w 262"/>
                  <a:gd name="T13" fmla="*/ 0 h 97"/>
                  <a:gd name="T14" fmla="*/ 0 w 262"/>
                  <a:gd name="T15" fmla="*/ 0 h 97"/>
                  <a:gd name="T16" fmla="*/ 0 w 262"/>
                  <a:gd name="T17" fmla="*/ 0 h 97"/>
                  <a:gd name="T18" fmla="*/ 0 w 262"/>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97"/>
                  <a:gd name="T32" fmla="*/ 262 w 26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97">
                    <a:moveTo>
                      <a:pt x="83" y="97"/>
                    </a:moveTo>
                    <a:lnTo>
                      <a:pt x="96" y="29"/>
                    </a:lnTo>
                    <a:lnTo>
                      <a:pt x="25" y="0"/>
                    </a:lnTo>
                    <a:lnTo>
                      <a:pt x="0" y="66"/>
                    </a:lnTo>
                    <a:lnTo>
                      <a:pt x="71" y="95"/>
                    </a:lnTo>
                    <a:lnTo>
                      <a:pt x="83" y="27"/>
                    </a:lnTo>
                    <a:lnTo>
                      <a:pt x="83" y="97"/>
                    </a:lnTo>
                    <a:lnTo>
                      <a:pt x="262" y="97"/>
                    </a:lnTo>
                    <a:lnTo>
                      <a:pt x="96" y="29"/>
                    </a:lnTo>
                    <a:lnTo>
                      <a:pt x="83" y="9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86" name="Freeform 485"/>
              <p:cNvSpPr>
                <a:spLocks/>
              </p:cNvSpPr>
              <p:nvPr/>
            </p:nvSpPr>
            <p:spPr bwMode="auto">
              <a:xfrm>
                <a:off x="5150" y="128"/>
                <a:ext cx="9" cy="6"/>
              </a:xfrm>
              <a:custGeom>
                <a:avLst/>
                <a:gdLst>
                  <a:gd name="T0" fmla="*/ 0 w 158"/>
                  <a:gd name="T1" fmla="*/ 0 h 70"/>
                  <a:gd name="T2" fmla="*/ 0 w 158"/>
                  <a:gd name="T3" fmla="*/ 0 h 70"/>
                  <a:gd name="T4" fmla="*/ 0 w 158"/>
                  <a:gd name="T5" fmla="*/ 0 h 70"/>
                  <a:gd name="T6" fmla="*/ 0 w 158"/>
                  <a:gd name="T7" fmla="*/ 0 h 70"/>
                  <a:gd name="T8" fmla="*/ 0 w 158"/>
                  <a:gd name="T9" fmla="*/ 0 h 70"/>
                  <a:gd name="T10" fmla="*/ 0 w 158"/>
                  <a:gd name="T11" fmla="*/ 0 h 70"/>
                  <a:gd name="T12" fmla="*/ 0 w 158"/>
                  <a:gd name="T13" fmla="*/ 0 h 70"/>
                  <a:gd name="T14" fmla="*/ 0 w 158"/>
                  <a:gd name="T15" fmla="*/ 0 h 70"/>
                  <a:gd name="T16" fmla="*/ 0 w 158"/>
                  <a:gd name="T17" fmla="*/ 0 h 70"/>
                  <a:gd name="T18" fmla="*/ 0 w 158"/>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70"/>
                  <a:gd name="T32" fmla="*/ 158 w 158"/>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70">
                    <a:moveTo>
                      <a:pt x="16" y="69"/>
                    </a:moveTo>
                    <a:lnTo>
                      <a:pt x="8" y="70"/>
                    </a:lnTo>
                    <a:lnTo>
                      <a:pt x="158" y="70"/>
                    </a:lnTo>
                    <a:lnTo>
                      <a:pt x="158" y="0"/>
                    </a:lnTo>
                    <a:lnTo>
                      <a:pt x="8" y="0"/>
                    </a:lnTo>
                    <a:lnTo>
                      <a:pt x="0" y="1"/>
                    </a:lnTo>
                    <a:lnTo>
                      <a:pt x="8" y="0"/>
                    </a:lnTo>
                    <a:lnTo>
                      <a:pt x="4" y="0"/>
                    </a:lnTo>
                    <a:lnTo>
                      <a:pt x="0" y="1"/>
                    </a:lnTo>
                    <a:lnTo>
                      <a:pt x="16"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87" name="Freeform 486"/>
              <p:cNvSpPr>
                <a:spLocks/>
              </p:cNvSpPr>
              <p:nvPr/>
            </p:nvSpPr>
            <p:spPr bwMode="auto">
              <a:xfrm>
                <a:off x="5147" y="128"/>
                <a:ext cx="4" cy="8"/>
              </a:xfrm>
              <a:custGeom>
                <a:avLst/>
                <a:gdLst>
                  <a:gd name="T0" fmla="*/ 0 w 79"/>
                  <a:gd name="T1" fmla="*/ 0 h 86"/>
                  <a:gd name="T2" fmla="*/ 0 w 79"/>
                  <a:gd name="T3" fmla="*/ 0 h 86"/>
                  <a:gd name="T4" fmla="*/ 0 w 79"/>
                  <a:gd name="T5" fmla="*/ 0 h 86"/>
                  <a:gd name="T6" fmla="*/ 0 w 79"/>
                  <a:gd name="T7" fmla="*/ 0 h 86"/>
                  <a:gd name="T8" fmla="*/ 0 w 79"/>
                  <a:gd name="T9" fmla="*/ 0 h 86"/>
                  <a:gd name="T10" fmla="*/ 0 w 79"/>
                  <a:gd name="T11" fmla="*/ 0 h 86"/>
                  <a:gd name="T12" fmla="*/ 0 w 79"/>
                  <a:gd name="T13" fmla="*/ 0 h 86"/>
                  <a:gd name="T14" fmla="*/ 0 w 79"/>
                  <a:gd name="T15" fmla="*/ 0 h 86"/>
                  <a:gd name="T16" fmla="*/ 0 w 79"/>
                  <a:gd name="T17" fmla="*/ 0 h 86"/>
                  <a:gd name="T18" fmla="*/ 0 w 79"/>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6"/>
                  <a:gd name="T32" fmla="*/ 79 w 79"/>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6">
                    <a:moveTo>
                      <a:pt x="5" y="85"/>
                    </a:moveTo>
                    <a:lnTo>
                      <a:pt x="18" y="84"/>
                    </a:lnTo>
                    <a:lnTo>
                      <a:pt x="79" y="68"/>
                    </a:lnTo>
                    <a:lnTo>
                      <a:pt x="63" y="0"/>
                    </a:lnTo>
                    <a:lnTo>
                      <a:pt x="0" y="16"/>
                    </a:lnTo>
                    <a:lnTo>
                      <a:pt x="14" y="15"/>
                    </a:lnTo>
                    <a:lnTo>
                      <a:pt x="5" y="85"/>
                    </a:lnTo>
                    <a:lnTo>
                      <a:pt x="12" y="86"/>
                    </a:lnTo>
                    <a:lnTo>
                      <a:pt x="18" y="84"/>
                    </a:lnTo>
                    <a:lnTo>
                      <a:pt x="5" y="8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88" name="Freeform 487"/>
              <p:cNvSpPr>
                <a:spLocks/>
              </p:cNvSpPr>
              <p:nvPr/>
            </p:nvSpPr>
            <p:spPr bwMode="auto">
              <a:xfrm>
                <a:off x="5142" y="128"/>
                <a:ext cx="6" cy="8"/>
              </a:xfrm>
              <a:custGeom>
                <a:avLst/>
                <a:gdLst>
                  <a:gd name="T0" fmla="*/ 0 w 107"/>
                  <a:gd name="T1" fmla="*/ 0 h 83"/>
                  <a:gd name="T2" fmla="*/ 0 w 107"/>
                  <a:gd name="T3" fmla="*/ 0 h 83"/>
                  <a:gd name="T4" fmla="*/ 0 w 107"/>
                  <a:gd name="T5" fmla="*/ 0 h 83"/>
                  <a:gd name="T6" fmla="*/ 0 w 107"/>
                  <a:gd name="T7" fmla="*/ 0 h 83"/>
                  <a:gd name="T8" fmla="*/ 0 w 107"/>
                  <a:gd name="T9" fmla="*/ 0 h 83"/>
                  <a:gd name="T10" fmla="*/ 0 w 107"/>
                  <a:gd name="T11" fmla="*/ 0 h 83"/>
                  <a:gd name="T12" fmla="*/ 0 w 107"/>
                  <a:gd name="T13" fmla="*/ 0 h 83"/>
                  <a:gd name="T14" fmla="*/ 0 w 107"/>
                  <a:gd name="T15" fmla="*/ 0 h 83"/>
                  <a:gd name="T16" fmla="*/ 0 w 107"/>
                  <a:gd name="T17" fmla="*/ 0 h 83"/>
                  <a:gd name="T18" fmla="*/ 0 w 107"/>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83"/>
                  <a:gd name="T32" fmla="*/ 107 w 107"/>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83">
                    <a:moveTo>
                      <a:pt x="9" y="71"/>
                    </a:moveTo>
                    <a:lnTo>
                      <a:pt x="1" y="71"/>
                    </a:lnTo>
                    <a:lnTo>
                      <a:pt x="98" y="83"/>
                    </a:lnTo>
                    <a:lnTo>
                      <a:pt x="107" y="13"/>
                    </a:lnTo>
                    <a:lnTo>
                      <a:pt x="9" y="1"/>
                    </a:lnTo>
                    <a:lnTo>
                      <a:pt x="0" y="1"/>
                    </a:lnTo>
                    <a:lnTo>
                      <a:pt x="9" y="1"/>
                    </a:lnTo>
                    <a:lnTo>
                      <a:pt x="5" y="0"/>
                    </a:lnTo>
                    <a:lnTo>
                      <a:pt x="0" y="1"/>
                    </a:lnTo>
                    <a:lnTo>
                      <a:pt x="9"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89" name="Freeform 488"/>
              <p:cNvSpPr>
                <a:spLocks/>
              </p:cNvSpPr>
              <p:nvPr/>
            </p:nvSpPr>
            <p:spPr bwMode="auto">
              <a:xfrm>
                <a:off x="5137" y="128"/>
                <a:ext cx="5" cy="8"/>
              </a:xfrm>
              <a:custGeom>
                <a:avLst/>
                <a:gdLst>
                  <a:gd name="T0" fmla="*/ 0 w 99"/>
                  <a:gd name="T1" fmla="*/ 0 h 83"/>
                  <a:gd name="T2" fmla="*/ 0 w 99"/>
                  <a:gd name="T3" fmla="*/ 0 h 83"/>
                  <a:gd name="T4" fmla="*/ 0 w 99"/>
                  <a:gd name="T5" fmla="*/ 0 h 83"/>
                  <a:gd name="T6" fmla="*/ 0 w 99"/>
                  <a:gd name="T7" fmla="*/ 0 h 83"/>
                  <a:gd name="T8" fmla="*/ 0 w 99"/>
                  <a:gd name="T9" fmla="*/ 0 h 83"/>
                  <a:gd name="T10" fmla="*/ 0 w 99"/>
                  <a:gd name="T11" fmla="*/ 0 h 83"/>
                  <a:gd name="T12" fmla="*/ 0 w 99"/>
                  <a:gd name="T13" fmla="*/ 0 h 83"/>
                  <a:gd name="T14" fmla="*/ 0 w 99"/>
                  <a:gd name="T15" fmla="*/ 0 h 83"/>
                  <a:gd name="T16" fmla="*/ 0 w 99"/>
                  <a:gd name="T17" fmla="*/ 0 h 83"/>
                  <a:gd name="T18" fmla="*/ 0 w 99"/>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83"/>
                  <a:gd name="T32" fmla="*/ 99 w 99"/>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83">
                    <a:moveTo>
                      <a:pt x="0" y="82"/>
                    </a:moveTo>
                    <a:lnTo>
                      <a:pt x="11" y="82"/>
                    </a:lnTo>
                    <a:lnTo>
                      <a:pt x="99" y="70"/>
                    </a:lnTo>
                    <a:lnTo>
                      <a:pt x="90" y="0"/>
                    </a:lnTo>
                    <a:lnTo>
                      <a:pt x="2" y="12"/>
                    </a:lnTo>
                    <a:lnTo>
                      <a:pt x="14" y="13"/>
                    </a:lnTo>
                    <a:lnTo>
                      <a:pt x="0" y="82"/>
                    </a:lnTo>
                    <a:lnTo>
                      <a:pt x="5" y="83"/>
                    </a:lnTo>
                    <a:lnTo>
                      <a:pt x="11" y="82"/>
                    </a:lnTo>
                    <a:lnTo>
                      <a:pt x="0" y="8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90" name="Freeform 489"/>
              <p:cNvSpPr>
                <a:spLocks/>
              </p:cNvSpPr>
              <p:nvPr/>
            </p:nvSpPr>
            <p:spPr bwMode="auto">
              <a:xfrm>
                <a:off x="5132" y="127"/>
                <a:ext cx="6" cy="9"/>
              </a:xfrm>
              <a:custGeom>
                <a:avLst/>
                <a:gdLst>
                  <a:gd name="T0" fmla="*/ 0 w 103"/>
                  <a:gd name="T1" fmla="*/ 0 h 92"/>
                  <a:gd name="T2" fmla="*/ 0 w 103"/>
                  <a:gd name="T3" fmla="*/ 0 h 92"/>
                  <a:gd name="T4" fmla="*/ 0 w 103"/>
                  <a:gd name="T5" fmla="*/ 0 h 92"/>
                  <a:gd name="T6" fmla="*/ 0 w 103"/>
                  <a:gd name="T7" fmla="*/ 0 h 92"/>
                  <a:gd name="T8" fmla="*/ 0 w 103"/>
                  <a:gd name="T9" fmla="*/ 0 h 92"/>
                  <a:gd name="T10" fmla="*/ 0 w 103"/>
                  <a:gd name="T11" fmla="*/ 0 h 92"/>
                  <a:gd name="T12" fmla="*/ 0 w 103"/>
                  <a:gd name="T13" fmla="*/ 0 h 92"/>
                  <a:gd name="T14" fmla="*/ 0 w 103"/>
                  <a:gd name="T15" fmla="*/ 0 h 92"/>
                  <a:gd name="T16" fmla="*/ 0 w 103"/>
                  <a:gd name="T17" fmla="*/ 0 h 92"/>
                  <a:gd name="T18" fmla="*/ 0 w 103"/>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92"/>
                  <a:gd name="T32" fmla="*/ 103 w 10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92">
                    <a:moveTo>
                      <a:pt x="11" y="72"/>
                    </a:moveTo>
                    <a:lnTo>
                      <a:pt x="0" y="72"/>
                    </a:lnTo>
                    <a:lnTo>
                      <a:pt x="89" y="92"/>
                    </a:lnTo>
                    <a:lnTo>
                      <a:pt x="103" y="23"/>
                    </a:lnTo>
                    <a:lnTo>
                      <a:pt x="15" y="2"/>
                    </a:lnTo>
                    <a:lnTo>
                      <a:pt x="4" y="1"/>
                    </a:lnTo>
                    <a:lnTo>
                      <a:pt x="15" y="2"/>
                    </a:lnTo>
                    <a:lnTo>
                      <a:pt x="9" y="0"/>
                    </a:lnTo>
                    <a:lnTo>
                      <a:pt x="4" y="1"/>
                    </a:lnTo>
                    <a:lnTo>
                      <a:pt x="11"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91" name="Freeform 490"/>
              <p:cNvSpPr>
                <a:spLocks/>
              </p:cNvSpPr>
              <p:nvPr/>
            </p:nvSpPr>
            <p:spPr bwMode="auto">
              <a:xfrm>
                <a:off x="5125" y="127"/>
                <a:ext cx="7" cy="8"/>
              </a:xfrm>
              <a:custGeom>
                <a:avLst/>
                <a:gdLst>
                  <a:gd name="T0" fmla="*/ 0 w 133"/>
                  <a:gd name="T1" fmla="*/ 0 h 86"/>
                  <a:gd name="T2" fmla="*/ 0 w 133"/>
                  <a:gd name="T3" fmla="*/ 0 h 86"/>
                  <a:gd name="T4" fmla="*/ 0 w 133"/>
                  <a:gd name="T5" fmla="*/ 0 h 86"/>
                  <a:gd name="T6" fmla="*/ 0 w 133"/>
                  <a:gd name="T7" fmla="*/ 0 h 86"/>
                  <a:gd name="T8" fmla="*/ 0 w 133"/>
                  <a:gd name="T9" fmla="*/ 0 h 86"/>
                  <a:gd name="T10" fmla="*/ 0 w 133"/>
                  <a:gd name="T11" fmla="*/ 0 h 86"/>
                  <a:gd name="T12" fmla="*/ 0 w 133"/>
                  <a:gd name="T13" fmla="*/ 0 h 86"/>
                  <a:gd name="T14" fmla="*/ 0 w 133"/>
                  <a:gd name="T15" fmla="*/ 0 h 86"/>
                  <a:gd name="T16" fmla="*/ 0 w 133"/>
                  <a:gd name="T17" fmla="*/ 0 h 86"/>
                  <a:gd name="T18" fmla="*/ 0 w 133"/>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86"/>
                  <a:gd name="T32" fmla="*/ 133 w 13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86">
                    <a:moveTo>
                      <a:pt x="28" y="28"/>
                    </a:moveTo>
                    <a:lnTo>
                      <a:pt x="62" y="79"/>
                    </a:lnTo>
                    <a:lnTo>
                      <a:pt x="133" y="71"/>
                    </a:lnTo>
                    <a:lnTo>
                      <a:pt x="126" y="0"/>
                    </a:lnTo>
                    <a:lnTo>
                      <a:pt x="55" y="9"/>
                    </a:lnTo>
                    <a:lnTo>
                      <a:pt x="89" y="59"/>
                    </a:lnTo>
                    <a:lnTo>
                      <a:pt x="28" y="28"/>
                    </a:lnTo>
                    <a:lnTo>
                      <a:pt x="0" y="86"/>
                    </a:lnTo>
                    <a:lnTo>
                      <a:pt x="62" y="79"/>
                    </a:lnTo>
                    <a:lnTo>
                      <a:pt x="28" y="2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92" name="Freeform 491"/>
              <p:cNvSpPr>
                <a:spLocks/>
              </p:cNvSpPr>
              <p:nvPr/>
            </p:nvSpPr>
            <p:spPr bwMode="auto">
              <a:xfrm>
                <a:off x="5127" y="127"/>
                <a:ext cx="4" cy="6"/>
              </a:xfrm>
              <a:custGeom>
                <a:avLst/>
                <a:gdLst>
                  <a:gd name="T0" fmla="*/ 0 w 81"/>
                  <a:gd name="T1" fmla="*/ 0 h 67"/>
                  <a:gd name="T2" fmla="*/ 0 w 81"/>
                  <a:gd name="T3" fmla="*/ 0 h 67"/>
                  <a:gd name="T4" fmla="*/ 0 w 81"/>
                  <a:gd name="T5" fmla="*/ 0 h 67"/>
                  <a:gd name="T6" fmla="*/ 0 w 81"/>
                  <a:gd name="T7" fmla="*/ 0 h 67"/>
                  <a:gd name="T8" fmla="*/ 0 w 81"/>
                  <a:gd name="T9" fmla="*/ 0 h 67"/>
                  <a:gd name="T10" fmla="*/ 0 w 81"/>
                  <a:gd name="T11" fmla="*/ 0 h 67"/>
                  <a:gd name="T12" fmla="*/ 0 w 81"/>
                  <a:gd name="T13" fmla="*/ 0 h 67"/>
                  <a:gd name="T14" fmla="*/ 0 w 81"/>
                  <a:gd name="T15" fmla="*/ 0 h 67"/>
                  <a:gd name="T16" fmla="*/ 0 w 81"/>
                  <a:gd name="T17" fmla="*/ 0 h 67"/>
                  <a:gd name="T18" fmla="*/ 0 w 81"/>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67"/>
                  <a:gd name="T32" fmla="*/ 81 w 8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67">
                    <a:moveTo>
                      <a:pt x="15" y="6"/>
                    </a:moveTo>
                    <a:lnTo>
                      <a:pt x="18" y="0"/>
                    </a:lnTo>
                    <a:lnTo>
                      <a:pt x="0" y="36"/>
                    </a:lnTo>
                    <a:lnTo>
                      <a:pt x="61" y="67"/>
                    </a:lnTo>
                    <a:lnTo>
                      <a:pt x="79" y="31"/>
                    </a:lnTo>
                    <a:lnTo>
                      <a:pt x="81" y="24"/>
                    </a:lnTo>
                    <a:lnTo>
                      <a:pt x="79" y="31"/>
                    </a:lnTo>
                    <a:lnTo>
                      <a:pt x="81" y="27"/>
                    </a:lnTo>
                    <a:lnTo>
                      <a:pt x="81" y="24"/>
                    </a:lnTo>
                    <a:lnTo>
                      <a:pt x="15" y="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93" name="Freeform 492"/>
              <p:cNvSpPr>
                <a:spLocks/>
              </p:cNvSpPr>
              <p:nvPr/>
            </p:nvSpPr>
            <p:spPr bwMode="auto">
              <a:xfrm>
                <a:off x="5127" y="122"/>
                <a:ext cx="5" cy="7"/>
              </a:xfrm>
              <a:custGeom>
                <a:avLst/>
                <a:gdLst>
                  <a:gd name="T0" fmla="*/ 0 w 87"/>
                  <a:gd name="T1" fmla="*/ 0 h 77"/>
                  <a:gd name="T2" fmla="*/ 0 w 87"/>
                  <a:gd name="T3" fmla="*/ 0 h 77"/>
                  <a:gd name="T4" fmla="*/ 0 w 87"/>
                  <a:gd name="T5" fmla="*/ 0 h 77"/>
                  <a:gd name="T6" fmla="*/ 0 w 87"/>
                  <a:gd name="T7" fmla="*/ 0 h 77"/>
                  <a:gd name="T8" fmla="*/ 0 w 87"/>
                  <a:gd name="T9" fmla="*/ 0 h 77"/>
                  <a:gd name="T10" fmla="*/ 0 w 87"/>
                  <a:gd name="T11" fmla="*/ 0 h 77"/>
                  <a:gd name="T12" fmla="*/ 0 w 87"/>
                  <a:gd name="T13" fmla="*/ 0 h 77"/>
                  <a:gd name="T14" fmla="*/ 0 w 87"/>
                  <a:gd name="T15" fmla="*/ 0 h 77"/>
                  <a:gd name="T16" fmla="*/ 0 w 87"/>
                  <a:gd name="T17" fmla="*/ 0 h 77"/>
                  <a:gd name="T18" fmla="*/ 0 w 87"/>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77"/>
                  <a:gd name="T32" fmla="*/ 87 w 87"/>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77">
                    <a:moveTo>
                      <a:pt x="39" y="71"/>
                    </a:moveTo>
                    <a:lnTo>
                      <a:pt x="9" y="26"/>
                    </a:lnTo>
                    <a:lnTo>
                      <a:pt x="0" y="59"/>
                    </a:lnTo>
                    <a:lnTo>
                      <a:pt x="66" y="77"/>
                    </a:lnTo>
                    <a:lnTo>
                      <a:pt x="75" y="45"/>
                    </a:lnTo>
                    <a:lnTo>
                      <a:pt x="45" y="0"/>
                    </a:lnTo>
                    <a:lnTo>
                      <a:pt x="75" y="45"/>
                    </a:lnTo>
                    <a:lnTo>
                      <a:pt x="87" y="4"/>
                    </a:lnTo>
                    <a:lnTo>
                      <a:pt x="45" y="0"/>
                    </a:lnTo>
                    <a:lnTo>
                      <a:pt x="39"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94" name="Freeform 493"/>
              <p:cNvSpPr>
                <a:spLocks/>
              </p:cNvSpPr>
              <p:nvPr/>
            </p:nvSpPr>
            <p:spPr bwMode="auto">
              <a:xfrm>
                <a:off x="5119" y="120"/>
                <a:ext cx="11" cy="8"/>
              </a:xfrm>
              <a:custGeom>
                <a:avLst/>
                <a:gdLst>
                  <a:gd name="T0" fmla="*/ 0 w 200"/>
                  <a:gd name="T1" fmla="*/ 0 h 88"/>
                  <a:gd name="T2" fmla="*/ 0 w 200"/>
                  <a:gd name="T3" fmla="*/ 0 h 88"/>
                  <a:gd name="T4" fmla="*/ 0 w 200"/>
                  <a:gd name="T5" fmla="*/ 0 h 88"/>
                  <a:gd name="T6" fmla="*/ 0 w 200"/>
                  <a:gd name="T7" fmla="*/ 0 h 88"/>
                  <a:gd name="T8" fmla="*/ 0 w 200"/>
                  <a:gd name="T9" fmla="*/ 0 h 88"/>
                  <a:gd name="T10" fmla="*/ 0 w 200"/>
                  <a:gd name="T11" fmla="*/ 0 h 88"/>
                  <a:gd name="T12" fmla="*/ 0 60000 65536"/>
                  <a:gd name="T13" fmla="*/ 0 60000 65536"/>
                  <a:gd name="T14" fmla="*/ 0 60000 65536"/>
                  <a:gd name="T15" fmla="*/ 0 60000 65536"/>
                  <a:gd name="T16" fmla="*/ 0 60000 65536"/>
                  <a:gd name="T17" fmla="*/ 0 60000 65536"/>
                  <a:gd name="T18" fmla="*/ 0 w 200"/>
                  <a:gd name="T19" fmla="*/ 0 h 88"/>
                  <a:gd name="T20" fmla="*/ 200 w 200"/>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200" h="88">
                    <a:moveTo>
                      <a:pt x="3" y="37"/>
                    </a:moveTo>
                    <a:lnTo>
                      <a:pt x="0" y="72"/>
                    </a:lnTo>
                    <a:lnTo>
                      <a:pt x="194" y="88"/>
                    </a:lnTo>
                    <a:lnTo>
                      <a:pt x="200" y="17"/>
                    </a:lnTo>
                    <a:lnTo>
                      <a:pt x="5" y="0"/>
                    </a:lnTo>
                    <a:lnTo>
                      <a:pt x="3" y="3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95" name="Freeform 494"/>
              <p:cNvSpPr>
                <a:spLocks/>
              </p:cNvSpPr>
              <p:nvPr/>
            </p:nvSpPr>
            <p:spPr bwMode="auto">
              <a:xfrm>
                <a:off x="5119" y="12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96" name="Freeform 495"/>
              <p:cNvSpPr>
                <a:spLocks/>
              </p:cNvSpPr>
              <p:nvPr/>
            </p:nvSpPr>
            <p:spPr bwMode="auto">
              <a:xfrm>
                <a:off x="5313" y="90"/>
                <a:ext cx="5" cy="7"/>
              </a:xfrm>
              <a:custGeom>
                <a:avLst/>
                <a:gdLst>
                  <a:gd name="T0" fmla="*/ 0 w 86"/>
                  <a:gd name="T1" fmla="*/ 0 h 76"/>
                  <a:gd name="T2" fmla="*/ 0 w 86"/>
                  <a:gd name="T3" fmla="*/ 0 h 76"/>
                  <a:gd name="T4" fmla="*/ 0 w 86"/>
                  <a:gd name="T5" fmla="*/ 0 h 76"/>
                  <a:gd name="T6" fmla="*/ 0 w 86"/>
                  <a:gd name="T7" fmla="*/ 0 h 76"/>
                  <a:gd name="T8" fmla="*/ 0 w 86"/>
                  <a:gd name="T9" fmla="*/ 0 h 76"/>
                  <a:gd name="T10" fmla="*/ 0 w 86"/>
                  <a:gd name="T11" fmla="*/ 0 h 76"/>
                  <a:gd name="T12" fmla="*/ 0 w 86"/>
                  <a:gd name="T13" fmla="*/ 0 h 76"/>
                  <a:gd name="T14" fmla="*/ 0 w 86"/>
                  <a:gd name="T15" fmla="*/ 0 h 76"/>
                  <a:gd name="T16" fmla="*/ 0 w 86"/>
                  <a:gd name="T17" fmla="*/ 0 h 76"/>
                  <a:gd name="T18" fmla="*/ 0 w 86"/>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6"/>
                  <a:gd name="T32" fmla="*/ 86 w 8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6">
                    <a:moveTo>
                      <a:pt x="10" y="70"/>
                    </a:moveTo>
                    <a:lnTo>
                      <a:pt x="4" y="72"/>
                    </a:lnTo>
                    <a:lnTo>
                      <a:pt x="83" y="76"/>
                    </a:lnTo>
                    <a:lnTo>
                      <a:pt x="86" y="4"/>
                    </a:lnTo>
                    <a:lnTo>
                      <a:pt x="7" y="0"/>
                    </a:lnTo>
                    <a:lnTo>
                      <a:pt x="0" y="1"/>
                    </a:lnTo>
                    <a:lnTo>
                      <a:pt x="7" y="0"/>
                    </a:lnTo>
                    <a:lnTo>
                      <a:pt x="4" y="0"/>
                    </a:lnTo>
                    <a:lnTo>
                      <a:pt x="0" y="1"/>
                    </a:lnTo>
                    <a:lnTo>
                      <a:pt x="10"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97" name="Freeform 496"/>
              <p:cNvSpPr>
                <a:spLocks/>
              </p:cNvSpPr>
              <p:nvPr/>
            </p:nvSpPr>
            <p:spPr bwMode="auto">
              <a:xfrm>
                <a:off x="5309" y="90"/>
                <a:ext cx="5" cy="8"/>
              </a:xfrm>
              <a:custGeom>
                <a:avLst/>
                <a:gdLst>
                  <a:gd name="T0" fmla="*/ 0 w 89"/>
                  <a:gd name="T1" fmla="*/ 0 h 82"/>
                  <a:gd name="T2" fmla="*/ 0 w 89"/>
                  <a:gd name="T3" fmla="*/ 0 h 82"/>
                  <a:gd name="T4" fmla="*/ 0 w 89"/>
                  <a:gd name="T5" fmla="*/ 0 h 82"/>
                  <a:gd name="T6" fmla="*/ 0 w 89"/>
                  <a:gd name="T7" fmla="*/ 0 h 82"/>
                  <a:gd name="T8" fmla="*/ 0 w 89"/>
                  <a:gd name="T9" fmla="*/ 0 h 82"/>
                  <a:gd name="T10" fmla="*/ 0 w 89"/>
                  <a:gd name="T11" fmla="*/ 0 h 82"/>
                  <a:gd name="T12" fmla="*/ 0 w 89"/>
                  <a:gd name="T13" fmla="*/ 0 h 82"/>
                  <a:gd name="T14" fmla="*/ 0 w 89"/>
                  <a:gd name="T15" fmla="*/ 0 h 82"/>
                  <a:gd name="T16" fmla="*/ 0 w 89"/>
                  <a:gd name="T17" fmla="*/ 0 h 82"/>
                  <a:gd name="T18" fmla="*/ 0 w 89"/>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2"/>
                  <a:gd name="T32" fmla="*/ 89 w 89"/>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2">
                    <a:moveTo>
                      <a:pt x="2" y="82"/>
                    </a:moveTo>
                    <a:lnTo>
                      <a:pt x="9" y="82"/>
                    </a:lnTo>
                    <a:lnTo>
                      <a:pt x="89" y="69"/>
                    </a:lnTo>
                    <a:lnTo>
                      <a:pt x="79" y="0"/>
                    </a:lnTo>
                    <a:lnTo>
                      <a:pt x="0" y="12"/>
                    </a:lnTo>
                    <a:lnTo>
                      <a:pt x="6" y="12"/>
                    </a:lnTo>
                    <a:lnTo>
                      <a:pt x="2" y="82"/>
                    </a:lnTo>
                    <a:lnTo>
                      <a:pt x="6" y="82"/>
                    </a:lnTo>
                    <a:lnTo>
                      <a:pt x="9" y="82"/>
                    </a:lnTo>
                    <a:lnTo>
                      <a:pt x="2" y="8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98" name="Freeform 497"/>
              <p:cNvSpPr>
                <a:spLocks/>
              </p:cNvSpPr>
              <p:nvPr/>
            </p:nvSpPr>
            <p:spPr bwMode="auto">
              <a:xfrm>
                <a:off x="5305" y="91"/>
                <a:ext cx="4" cy="7"/>
              </a:xfrm>
              <a:custGeom>
                <a:avLst/>
                <a:gdLst>
                  <a:gd name="T0" fmla="*/ 0 w 65"/>
                  <a:gd name="T1" fmla="*/ 0 h 74"/>
                  <a:gd name="T2" fmla="*/ 0 w 65"/>
                  <a:gd name="T3" fmla="*/ 0 h 74"/>
                  <a:gd name="T4" fmla="*/ 0 w 65"/>
                  <a:gd name="T5" fmla="*/ 0 h 74"/>
                  <a:gd name="T6" fmla="*/ 0 w 65"/>
                  <a:gd name="T7" fmla="*/ 0 h 74"/>
                  <a:gd name="T8" fmla="*/ 0 w 65"/>
                  <a:gd name="T9" fmla="*/ 0 h 74"/>
                  <a:gd name="T10" fmla="*/ 0 w 65"/>
                  <a:gd name="T11" fmla="*/ 0 h 74"/>
                  <a:gd name="T12" fmla="*/ 0 w 65"/>
                  <a:gd name="T13" fmla="*/ 0 h 74"/>
                  <a:gd name="T14" fmla="*/ 0 w 65"/>
                  <a:gd name="T15" fmla="*/ 0 h 74"/>
                  <a:gd name="T16" fmla="*/ 0 w 65"/>
                  <a:gd name="T17" fmla="*/ 0 h 74"/>
                  <a:gd name="T18" fmla="*/ 0 w 65"/>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74"/>
                  <a:gd name="T32" fmla="*/ 65 w 65"/>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74">
                    <a:moveTo>
                      <a:pt x="0" y="70"/>
                    </a:moveTo>
                    <a:lnTo>
                      <a:pt x="0" y="70"/>
                    </a:lnTo>
                    <a:lnTo>
                      <a:pt x="61" y="74"/>
                    </a:lnTo>
                    <a:lnTo>
                      <a:pt x="65" y="4"/>
                    </a:lnTo>
                    <a:lnTo>
                      <a:pt x="4" y="0"/>
                    </a:lnTo>
                    <a:lnTo>
                      <a:pt x="3" y="0"/>
                    </a:lnTo>
                    <a:lnTo>
                      <a:pt x="4" y="0"/>
                    </a:lnTo>
                    <a:lnTo>
                      <a:pt x="3" y="0"/>
                    </a:lnTo>
                    <a:lnTo>
                      <a:pt x="0"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99" name="Freeform 498"/>
              <p:cNvSpPr>
                <a:spLocks/>
              </p:cNvSpPr>
              <p:nvPr/>
            </p:nvSpPr>
            <p:spPr bwMode="auto">
              <a:xfrm>
                <a:off x="5300" y="90"/>
                <a:ext cx="6" cy="7"/>
              </a:xfrm>
              <a:custGeom>
                <a:avLst/>
                <a:gdLst>
                  <a:gd name="T0" fmla="*/ 0 w 98"/>
                  <a:gd name="T1" fmla="*/ 0 h 75"/>
                  <a:gd name="T2" fmla="*/ 0 w 98"/>
                  <a:gd name="T3" fmla="*/ 0 h 75"/>
                  <a:gd name="T4" fmla="*/ 0 w 98"/>
                  <a:gd name="T5" fmla="*/ 0 h 75"/>
                  <a:gd name="T6" fmla="*/ 0 w 98"/>
                  <a:gd name="T7" fmla="*/ 0 h 75"/>
                  <a:gd name="T8" fmla="*/ 0 w 98"/>
                  <a:gd name="T9" fmla="*/ 0 h 75"/>
                  <a:gd name="T10" fmla="*/ 0 w 98"/>
                  <a:gd name="T11" fmla="*/ 0 h 75"/>
                  <a:gd name="T12" fmla="*/ 0 w 98"/>
                  <a:gd name="T13" fmla="*/ 0 h 75"/>
                  <a:gd name="T14" fmla="*/ 0 w 98"/>
                  <a:gd name="T15" fmla="*/ 0 h 75"/>
                  <a:gd name="T16" fmla="*/ 0 w 98"/>
                  <a:gd name="T17" fmla="*/ 0 h 75"/>
                  <a:gd name="T18" fmla="*/ 0 w 98"/>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5"/>
                  <a:gd name="T32" fmla="*/ 98 w 9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5">
                    <a:moveTo>
                      <a:pt x="16" y="71"/>
                    </a:moveTo>
                    <a:lnTo>
                      <a:pt x="7" y="72"/>
                    </a:lnTo>
                    <a:lnTo>
                      <a:pt x="95" y="75"/>
                    </a:lnTo>
                    <a:lnTo>
                      <a:pt x="98" y="5"/>
                    </a:lnTo>
                    <a:lnTo>
                      <a:pt x="10" y="0"/>
                    </a:lnTo>
                    <a:lnTo>
                      <a:pt x="0" y="1"/>
                    </a:lnTo>
                    <a:lnTo>
                      <a:pt x="10" y="0"/>
                    </a:lnTo>
                    <a:lnTo>
                      <a:pt x="6" y="0"/>
                    </a:lnTo>
                    <a:lnTo>
                      <a:pt x="0" y="1"/>
                    </a:lnTo>
                    <a:lnTo>
                      <a:pt x="16"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00" name="Freeform 499"/>
              <p:cNvSpPr>
                <a:spLocks/>
              </p:cNvSpPr>
              <p:nvPr/>
            </p:nvSpPr>
            <p:spPr bwMode="auto">
              <a:xfrm>
                <a:off x="5296" y="90"/>
                <a:ext cx="5" cy="8"/>
              </a:xfrm>
              <a:custGeom>
                <a:avLst/>
                <a:gdLst>
                  <a:gd name="T0" fmla="*/ 0 w 86"/>
                  <a:gd name="T1" fmla="*/ 0 h 86"/>
                  <a:gd name="T2" fmla="*/ 0 w 86"/>
                  <a:gd name="T3" fmla="*/ 0 h 86"/>
                  <a:gd name="T4" fmla="*/ 0 w 86"/>
                  <a:gd name="T5" fmla="*/ 0 h 86"/>
                  <a:gd name="T6" fmla="*/ 0 w 86"/>
                  <a:gd name="T7" fmla="*/ 0 h 86"/>
                  <a:gd name="T8" fmla="*/ 0 w 86"/>
                  <a:gd name="T9" fmla="*/ 0 h 86"/>
                  <a:gd name="T10" fmla="*/ 0 w 86"/>
                  <a:gd name="T11" fmla="*/ 0 h 86"/>
                  <a:gd name="T12" fmla="*/ 0 w 86"/>
                  <a:gd name="T13" fmla="*/ 0 h 86"/>
                  <a:gd name="T14" fmla="*/ 0 w 86"/>
                  <a:gd name="T15" fmla="*/ 0 h 86"/>
                  <a:gd name="T16" fmla="*/ 0 w 86"/>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86"/>
                  <a:gd name="T29" fmla="*/ 86 w 86"/>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86">
                    <a:moveTo>
                      <a:pt x="15" y="86"/>
                    </a:moveTo>
                    <a:lnTo>
                      <a:pt x="15" y="86"/>
                    </a:lnTo>
                    <a:lnTo>
                      <a:pt x="86" y="70"/>
                    </a:lnTo>
                    <a:lnTo>
                      <a:pt x="70" y="0"/>
                    </a:lnTo>
                    <a:lnTo>
                      <a:pt x="0" y="16"/>
                    </a:lnTo>
                    <a:lnTo>
                      <a:pt x="15" y="8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01" name="Freeform 500"/>
              <p:cNvSpPr>
                <a:spLocks/>
              </p:cNvSpPr>
              <p:nvPr/>
            </p:nvSpPr>
            <p:spPr bwMode="auto">
              <a:xfrm>
                <a:off x="5293" y="92"/>
                <a:ext cx="4" cy="7"/>
              </a:xfrm>
              <a:custGeom>
                <a:avLst/>
                <a:gdLst>
                  <a:gd name="T0" fmla="*/ 0 w 68"/>
                  <a:gd name="T1" fmla="*/ 0 h 83"/>
                  <a:gd name="T2" fmla="*/ 0 w 68"/>
                  <a:gd name="T3" fmla="*/ 0 h 83"/>
                  <a:gd name="T4" fmla="*/ 0 w 68"/>
                  <a:gd name="T5" fmla="*/ 0 h 83"/>
                  <a:gd name="T6" fmla="*/ 0 w 68"/>
                  <a:gd name="T7" fmla="*/ 0 h 83"/>
                  <a:gd name="T8" fmla="*/ 0 w 68"/>
                  <a:gd name="T9" fmla="*/ 0 h 83"/>
                  <a:gd name="T10" fmla="*/ 0 w 68"/>
                  <a:gd name="T11" fmla="*/ 0 h 83"/>
                  <a:gd name="T12" fmla="*/ 0 w 68"/>
                  <a:gd name="T13" fmla="*/ 0 h 83"/>
                  <a:gd name="T14" fmla="*/ 0 w 68"/>
                  <a:gd name="T15" fmla="*/ 0 h 83"/>
                  <a:gd name="T16" fmla="*/ 0 w 68"/>
                  <a:gd name="T17" fmla="*/ 0 h 83"/>
                  <a:gd name="T18" fmla="*/ 0 w 68"/>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83"/>
                  <a:gd name="T32" fmla="*/ 68 w 68"/>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83">
                    <a:moveTo>
                      <a:pt x="7" y="83"/>
                    </a:moveTo>
                    <a:lnTo>
                      <a:pt x="14" y="82"/>
                    </a:lnTo>
                    <a:lnTo>
                      <a:pt x="68" y="70"/>
                    </a:lnTo>
                    <a:lnTo>
                      <a:pt x="53" y="0"/>
                    </a:lnTo>
                    <a:lnTo>
                      <a:pt x="0" y="13"/>
                    </a:lnTo>
                    <a:lnTo>
                      <a:pt x="7" y="12"/>
                    </a:lnTo>
                    <a:lnTo>
                      <a:pt x="7" y="83"/>
                    </a:lnTo>
                    <a:lnTo>
                      <a:pt x="11" y="83"/>
                    </a:lnTo>
                    <a:lnTo>
                      <a:pt x="14" y="82"/>
                    </a:lnTo>
                    <a:lnTo>
                      <a:pt x="7" y="8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02" name="Freeform 501"/>
              <p:cNvSpPr>
                <a:spLocks/>
              </p:cNvSpPr>
              <p:nvPr/>
            </p:nvSpPr>
            <p:spPr bwMode="auto">
              <a:xfrm>
                <a:off x="5288" y="93"/>
                <a:ext cx="6" cy="6"/>
              </a:xfrm>
              <a:custGeom>
                <a:avLst/>
                <a:gdLst>
                  <a:gd name="T0" fmla="*/ 0 w 100"/>
                  <a:gd name="T1" fmla="*/ 0 h 71"/>
                  <a:gd name="T2" fmla="*/ 0 w 100"/>
                  <a:gd name="T3" fmla="*/ 0 h 71"/>
                  <a:gd name="T4" fmla="*/ 0 w 100"/>
                  <a:gd name="T5" fmla="*/ 0 h 71"/>
                  <a:gd name="T6" fmla="*/ 0 w 100"/>
                  <a:gd name="T7" fmla="*/ 0 h 71"/>
                  <a:gd name="T8" fmla="*/ 0 w 100"/>
                  <a:gd name="T9" fmla="*/ 0 h 71"/>
                  <a:gd name="T10" fmla="*/ 0 w 100"/>
                  <a:gd name="T11" fmla="*/ 0 h 71"/>
                  <a:gd name="T12" fmla="*/ 0 w 100"/>
                  <a:gd name="T13" fmla="*/ 0 h 71"/>
                  <a:gd name="T14" fmla="*/ 0 w 100"/>
                  <a:gd name="T15" fmla="*/ 0 h 71"/>
                  <a:gd name="T16" fmla="*/ 0 w 100"/>
                  <a:gd name="T17" fmla="*/ 0 h 71"/>
                  <a:gd name="T18" fmla="*/ 0 w 10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71"/>
                  <a:gd name="T32" fmla="*/ 100 w 100"/>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71">
                    <a:moveTo>
                      <a:pt x="0" y="71"/>
                    </a:moveTo>
                    <a:lnTo>
                      <a:pt x="4" y="71"/>
                    </a:lnTo>
                    <a:lnTo>
                      <a:pt x="100" y="71"/>
                    </a:lnTo>
                    <a:lnTo>
                      <a:pt x="100" y="0"/>
                    </a:lnTo>
                    <a:lnTo>
                      <a:pt x="4" y="0"/>
                    </a:lnTo>
                    <a:lnTo>
                      <a:pt x="7" y="0"/>
                    </a:lnTo>
                    <a:lnTo>
                      <a:pt x="0" y="71"/>
                    </a:lnTo>
                    <a:lnTo>
                      <a:pt x="2" y="71"/>
                    </a:lnTo>
                    <a:lnTo>
                      <a:pt x="4" y="71"/>
                    </a:lnTo>
                    <a:lnTo>
                      <a:pt x="0"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03" name="Freeform 502"/>
              <p:cNvSpPr>
                <a:spLocks/>
              </p:cNvSpPr>
              <p:nvPr/>
            </p:nvSpPr>
            <p:spPr bwMode="auto">
              <a:xfrm>
                <a:off x="5283" y="92"/>
                <a:ext cx="6" cy="7"/>
              </a:xfrm>
              <a:custGeom>
                <a:avLst/>
                <a:gdLst>
                  <a:gd name="T0" fmla="*/ 0 w 100"/>
                  <a:gd name="T1" fmla="*/ 0 h 82"/>
                  <a:gd name="T2" fmla="*/ 0 w 100"/>
                  <a:gd name="T3" fmla="*/ 0 h 82"/>
                  <a:gd name="T4" fmla="*/ 0 w 100"/>
                  <a:gd name="T5" fmla="*/ 0 h 82"/>
                  <a:gd name="T6" fmla="*/ 0 w 100"/>
                  <a:gd name="T7" fmla="*/ 0 h 82"/>
                  <a:gd name="T8" fmla="*/ 0 w 100"/>
                  <a:gd name="T9" fmla="*/ 0 h 82"/>
                  <a:gd name="T10" fmla="*/ 0 w 100"/>
                  <a:gd name="T11" fmla="*/ 0 h 82"/>
                  <a:gd name="T12" fmla="*/ 0 w 100"/>
                  <a:gd name="T13" fmla="*/ 0 h 82"/>
                  <a:gd name="T14" fmla="*/ 0 w 100"/>
                  <a:gd name="T15" fmla="*/ 0 h 82"/>
                  <a:gd name="T16" fmla="*/ 0 w 100"/>
                  <a:gd name="T17" fmla="*/ 0 h 82"/>
                  <a:gd name="T18" fmla="*/ 0 w 100"/>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82"/>
                  <a:gd name="T32" fmla="*/ 100 w 100"/>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82">
                    <a:moveTo>
                      <a:pt x="51" y="61"/>
                    </a:moveTo>
                    <a:lnTo>
                      <a:pt x="22" y="73"/>
                    </a:lnTo>
                    <a:lnTo>
                      <a:pt x="93" y="82"/>
                    </a:lnTo>
                    <a:lnTo>
                      <a:pt x="100" y="11"/>
                    </a:lnTo>
                    <a:lnTo>
                      <a:pt x="29" y="3"/>
                    </a:lnTo>
                    <a:lnTo>
                      <a:pt x="0" y="14"/>
                    </a:lnTo>
                    <a:lnTo>
                      <a:pt x="29" y="3"/>
                    </a:lnTo>
                    <a:lnTo>
                      <a:pt x="12" y="0"/>
                    </a:lnTo>
                    <a:lnTo>
                      <a:pt x="0" y="14"/>
                    </a:lnTo>
                    <a:lnTo>
                      <a:pt x="51" y="6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04" name="Freeform 503"/>
              <p:cNvSpPr>
                <a:spLocks/>
              </p:cNvSpPr>
              <p:nvPr/>
            </p:nvSpPr>
            <p:spPr bwMode="auto">
              <a:xfrm>
                <a:off x="5282" y="93"/>
                <a:ext cx="4" cy="7"/>
              </a:xfrm>
              <a:custGeom>
                <a:avLst/>
                <a:gdLst>
                  <a:gd name="T0" fmla="*/ 0 w 68"/>
                  <a:gd name="T1" fmla="*/ 0 h 77"/>
                  <a:gd name="T2" fmla="*/ 0 w 68"/>
                  <a:gd name="T3" fmla="*/ 0 h 77"/>
                  <a:gd name="T4" fmla="*/ 0 w 68"/>
                  <a:gd name="T5" fmla="*/ 0 h 77"/>
                  <a:gd name="T6" fmla="*/ 0 w 68"/>
                  <a:gd name="T7" fmla="*/ 0 h 77"/>
                  <a:gd name="T8" fmla="*/ 0 w 68"/>
                  <a:gd name="T9" fmla="*/ 0 h 77"/>
                  <a:gd name="T10" fmla="*/ 0 w 68"/>
                  <a:gd name="T11" fmla="*/ 0 h 77"/>
                  <a:gd name="T12" fmla="*/ 0 w 68"/>
                  <a:gd name="T13" fmla="*/ 0 h 77"/>
                  <a:gd name="T14" fmla="*/ 0 w 68"/>
                  <a:gd name="T15" fmla="*/ 0 h 77"/>
                  <a:gd name="T16" fmla="*/ 0 w 68"/>
                  <a:gd name="T17" fmla="*/ 0 h 77"/>
                  <a:gd name="T18" fmla="*/ 0 w 68"/>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7"/>
                  <a:gd name="T32" fmla="*/ 68 w 68"/>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7">
                    <a:moveTo>
                      <a:pt x="39" y="77"/>
                    </a:moveTo>
                    <a:lnTo>
                      <a:pt x="50" y="69"/>
                    </a:lnTo>
                    <a:lnTo>
                      <a:pt x="68" y="47"/>
                    </a:lnTo>
                    <a:lnTo>
                      <a:pt x="17" y="0"/>
                    </a:lnTo>
                    <a:lnTo>
                      <a:pt x="0" y="21"/>
                    </a:lnTo>
                    <a:lnTo>
                      <a:pt x="11" y="12"/>
                    </a:lnTo>
                    <a:lnTo>
                      <a:pt x="39" y="77"/>
                    </a:lnTo>
                    <a:lnTo>
                      <a:pt x="45" y="74"/>
                    </a:lnTo>
                    <a:lnTo>
                      <a:pt x="50" y="69"/>
                    </a:lnTo>
                    <a:lnTo>
                      <a:pt x="39" y="7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05" name="Freeform 504"/>
              <p:cNvSpPr>
                <a:spLocks/>
              </p:cNvSpPr>
              <p:nvPr/>
            </p:nvSpPr>
            <p:spPr bwMode="auto">
              <a:xfrm>
                <a:off x="5277" y="94"/>
                <a:ext cx="7" cy="10"/>
              </a:xfrm>
              <a:custGeom>
                <a:avLst/>
                <a:gdLst>
                  <a:gd name="T0" fmla="*/ 0 w 123"/>
                  <a:gd name="T1" fmla="*/ 0 h 106"/>
                  <a:gd name="T2" fmla="*/ 0 w 123"/>
                  <a:gd name="T3" fmla="*/ 0 h 106"/>
                  <a:gd name="T4" fmla="*/ 0 w 123"/>
                  <a:gd name="T5" fmla="*/ 0 h 106"/>
                  <a:gd name="T6" fmla="*/ 0 w 123"/>
                  <a:gd name="T7" fmla="*/ 0 h 106"/>
                  <a:gd name="T8" fmla="*/ 0 w 123"/>
                  <a:gd name="T9" fmla="*/ 0 h 106"/>
                  <a:gd name="T10" fmla="*/ 0 w 123"/>
                  <a:gd name="T11" fmla="*/ 0 h 106"/>
                  <a:gd name="T12" fmla="*/ 0 w 123"/>
                  <a:gd name="T13" fmla="*/ 0 h 106"/>
                  <a:gd name="T14" fmla="*/ 0 w 123"/>
                  <a:gd name="T15" fmla="*/ 0 h 106"/>
                  <a:gd name="T16" fmla="*/ 0 w 123"/>
                  <a:gd name="T17" fmla="*/ 0 h 106"/>
                  <a:gd name="T18" fmla="*/ 0 w 123"/>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106"/>
                  <a:gd name="T32" fmla="*/ 123 w 123"/>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106">
                    <a:moveTo>
                      <a:pt x="41" y="102"/>
                    </a:moveTo>
                    <a:lnTo>
                      <a:pt x="35" y="106"/>
                    </a:lnTo>
                    <a:lnTo>
                      <a:pt x="123" y="65"/>
                    </a:lnTo>
                    <a:lnTo>
                      <a:pt x="95" y="0"/>
                    </a:lnTo>
                    <a:lnTo>
                      <a:pt x="7" y="41"/>
                    </a:lnTo>
                    <a:lnTo>
                      <a:pt x="0" y="45"/>
                    </a:lnTo>
                    <a:lnTo>
                      <a:pt x="7" y="41"/>
                    </a:lnTo>
                    <a:lnTo>
                      <a:pt x="3" y="43"/>
                    </a:lnTo>
                    <a:lnTo>
                      <a:pt x="0" y="45"/>
                    </a:lnTo>
                    <a:lnTo>
                      <a:pt x="41" y="10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06" name="Freeform 505"/>
              <p:cNvSpPr>
                <a:spLocks/>
              </p:cNvSpPr>
              <p:nvPr/>
            </p:nvSpPr>
            <p:spPr bwMode="auto">
              <a:xfrm>
                <a:off x="5274" y="98"/>
                <a:ext cx="6" cy="9"/>
              </a:xfrm>
              <a:custGeom>
                <a:avLst/>
                <a:gdLst>
                  <a:gd name="T0" fmla="*/ 0 w 108"/>
                  <a:gd name="T1" fmla="*/ 0 h 97"/>
                  <a:gd name="T2" fmla="*/ 0 w 108"/>
                  <a:gd name="T3" fmla="*/ 0 h 97"/>
                  <a:gd name="T4" fmla="*/ 0 w 108"/>
                  <a:gd name="T5" fmla="*/ 0 h 97"/>
                  <a:gd name="T6" fmla="*/ 0 w 108"/>
                  <a:gd name="T7" fmla="*/ 0 h 97"/>
                  <a:gd name="T8" fmla="*/ 0 w 108"/>
                  <a:gd name="T9" fmla="*/ 0 h 97"/>
                  <a:gd name="T10" fmla="*/ 0 w 108"/>
                  <a:gd name="T11" fmla="*/ 0 h 97"/>
                  <a:gd name="T12" fmla="*/ 0 w 108"/>
                  <a:gd name="T13" fmla="*/ 0 h 97"/>
                  <a:gd name="T14" fmla="*/ 0 w 108"/>
                  <a:gd name="T15" fmla="*/ 0 h 97"/>
                  <a:gd name="T16" fmla="*/ 0 w 108"/>
                  <a:gd name="T17" fmla="*/ 0 h 97"/>
                  <a:gd name="T18" fmla="*/ 0 w 108"/>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97"/>
                  <a:gd name="T32" fmla="*/ 108 w 108"/>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97">
                    <a:moveTo>
                      <a:pt x="69" y="69"/>
                    </a:moveTo>
                    <a:lnTo>
                      <a:pt x="55" y="97"/>
                    </a:lnTo>
                    <a:lnTo>
                      <a:pt x="108" y="57"/>
                    </a:lnTo>
                    <a:lnTo>
                      <a:pt x="67" y="0"/>
                    </a:lnTo>
                    <a:lnTo>
                      <a:pt x="14" y="40"/>
                    </a:lnTo>
                    <a:lnTo>
                      <a:pt x="0" y="69"/>
                    </a:lnTo>
                    <a:lnTo>
                      <a:pt x="14" y="40"/>
                    </a:lnTo>
                    <a:lnTo>
                      <a:pt x="0" y="51"/>
                    </a:lnTo>
                    <a:lnTo>
                      <a:pt x="0" y="69"/>
                    </a:lnTo>
                    <a:lnTo>
                      <a:pt x="69"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07" name="Freeform 506"/>
              <p:cNvSpPr>
                <a:spLocks/>
              </p:cNvSpPr>
              <p:nvPr/>
            </p:nvSpPr>
            <p:spPr bwMode="auto">
              <a:xfrm>
                <a:off x="5274" y="104"/>
                <a:ext cx="3" cy="6"/>
              </a:xfrm>
              <a:custGeom>
                <a:avLst/>
                <a:gdLst>
                  <a:gd name="T0" fmla="*/ 0 w 69"/>
                  <a:gd name="T1" fmla="*/ 0 h 65"/>
                  <a:gd name="T2" fmla="*/ 0 w 69"/>
                  <a:gd name="T3" fmla="*/ 0 h 65"/>
                  <a:gd name="T4" fmla="*/ 0 w 69"/>
                  <a:gd name="T5" fmla="*/ 0 h 65"/>
                  <a:gd name="T6" fmla="*/ 0 w 69"/>
                  <a:gd name="T7" fmla="*/ 0 h 65"/>
                  <a:gd name="T8" fmla="*/ 0 w 69"/>
                  <a:gd name="T9" fmla="*/ 0 h 65"/>
                  <a:gd name="T10" fmla="*/ 0 w 69"/>
                  <a:gd name="T11" fmla="*/ 0 h 65"/>
                  <a:gd name="T12" fmla="*/ 0 w 69"/>
                  <a:gd name="T13" fmla="*/ 0 h 65"/>
                  <a:gd name="T14" fmla="*/ 0 w 69"/>
                  <a:gd name="T15" fmla="*/ 0 h 65"/>
                  <a:gd name="T16" fmla="*/ 0 w 69"/>
                  <a:gd name="T17" fmla="*/ 0 h 65"/>
                  <a:gd name="T18" fmla="*/ 0 w 69"/>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65"/>
                  <a:gd name="T32" fmla="*/ 69 w 69"/>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65">
                    <a:moveTo>
                      <a:pt x="49" y="65"/>
                    </a:moveTo>
                    <a:lnTo>
                      <a:pt x="69" y="33"/>
                    </a:lnTo>
                    <a:lnTo>
                      <a:pt x="69" y="8"/>
                    </a:lnTo>
                    <a:lnTo>
                      <a:pt x="0" y="8"/>
                    </a:lnTo>
                    <a:lnTo>
                      <a:pt x="0" y="33"/>
                    </a:lnTo>
                    <a:lnTo>
                      <a:pt x="21" y="0"/>
                    </a:lnTo>
                    <a:lnTo>
                      <a:pt x="49" y="65"/>
                    </a:lnTo>
                    <a:lnTo>
                      <a:pt x="69" y="55"/>
                    </a:lnTo>
                    <a:lnTo>
                      <a:pt x="69" y="33"/>
                    </a:lnTo>
                    <a:lnTo>
                      <a:pt x="49"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08" name="Freeform 507"/>
              <p:cNvSpPr>
                <a:spLocks/>
              </p:cNvSpPr>
              <p:nvPr/>
            </p:nvSpPr>
            <p:spPr bwMode="auto">
              <a:xfrm>
                <a:off x="5270" y="104"/>
                <a:ext cx="6" cy="9"/>
              </a:xfrm>
              <a:custGeom>
                <a:avLst/>
                <a:gdLst>
                  <a:gd name="T0" fmla="*/ 0 w 108"/>
                  <a:gd name="T1" fmla="*/ 0 h 103"/>
                  <a:gd name="T2" fmla="*/ 0 w 108"/>
                  <a:gd name="T3" fmla="*/ 0 h 103"/>
                  <a:gd name="T4" fmla="*/ 0 w 108"/>
                  <a:gd name="T5" fmla="*/ 0 h 103"/>
                  <a:gd name="T6" fmla="*/ 0 w 108"/>
                  <a:gd name="T7" fmla="*/ 0 h 103"/>
                  <a:gd name="T8" fmla="*/ 0 w 108"/>
                  <a:gd name="T9" fmla="*/ 0 h 103"/>
                  <a:gd name="T10" fmla="*/ 0 w 108"/>
                  <a:gd name="T11" fmla="*/ 0 h 103"/>
                  <a:gd name="T12" fmla="*/ 0 w 108"/>
                  <a:gd name="T13" fmla="*/ 0 h 103"/>
                  <a:gd name="T14" fmla="*/ 0 w 108"/>
                  <a:gd name="T15" fmla="*/ 0 h 103"/>
                  <a:gd name="T16" fmla="*/ 0 w 108"/>
                  <a:gd name="T17" fmla="*/ 0 h 103"/>
                  <a:gd name="T18" fmla="*/ 0 w 108"/>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103"/>
                  <a:gd name="T32" fmla="*/ 108 w 108"/>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103">
                    <a:moveTo>
                      <a:pt x="24" y="103"/>
                    </a:moveTo>
                    <a:lnTo>
                      <a:pt x="28" y="101"/>
                    </a:lnTo>
                    <a:lnTo>
                      <a:pt x="108" y="65"/>
                    </a:lnTo>
                    <a:lnTo>
                      <a:pt x="80" y="0"/>
                    </a:lnTo>
                    <a:lnTo>
                      <a:pt x="0" y="37"/>
                    </a:lnTo>
                    <a:lnTo>
                      <a:pt x="4" y="35"/>
                    </a:lnTo>
                    <a:lnTo>
                      <a:pt x="24" y="103"/>
                    </a:lnTo>
                    <a:lnTo>
                      <a:pt x="26" y="102"/>
                    </a:lnTo>
                    <a:lnTo>
                      <a:pt x="28" y="101"/>
                    </a:lnTo>
                    <a:lnTo>
                      <a:pt x="24" y="10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09" name="Freeform 508"/>
              <p:cNvSpPr>
                <a:spLocks/>
              </p:cNvSpPr>
              <p:nvPr/>
            </p:nvSpPr>
            <p:spPr bwMode="auto">
              <a:xfrm>
                <a:off x="5268" y="107"/>
                <a:ext cx="4" cy="8"/>
              </a:xfrm>
              <a:custGeom>
                <a:avLst/>
                <a:gdLst>
                  <a:gd name="T0" fmla="*/ 0 w 73"/>
                  <a:gd name="T1" fmla="*/ 0 h 85"/>
                  <a:gd name="T2" fmla="*/ 0 w 73"/>
                  <a:gd name="T3" fmla="*/ 0 h 85"/>
                  <a:gd name="T4" fmla="*/ 0 w 73"/>
                  <a:gd name="T5" fmla="*/ 0 h 85"/>
                  <a:gd name="T6" fmla="*/ 0 w 73"/>
                  <a:gd name="T7" fmla="*/ 0 h 85"/>
                  <a:gd name="T8" fmla="*/ 0 w 73"/>
                  <a:gd name="T9" fmla="*/ 0 h 85"/>
                  <a:gd name="T10" fmla="*/ 0 w 73"/>
                  <a:gd name="T11" fmla="*/ 0 h 85"/>
                  <a:gd name="T12" fmla="*/ 0 w 73"/>
                  <a:gd name="T13" fmla="*/ 0 h 85"/>
                  <a:gd name="T14" fmla="*/ 0 w 73"/>
                  <a:gd name="T15" fmla="*/ 0 h 85"/>
                  <a:gd name="T16" fmla="*/ 0 w 73"/>
                  <a:gd name="T17" fmla="*/ 0 h 85"/>
                  <a:gd name="T18" fmla="*/ 0 w 7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5"/>
                  <a:gd name="T32" fmla="*/ 73 w 7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5">
                    <a:moveTo>
                      <a:pt x="19" y="85"/>
                    </a:moveTo>
                    <a:lnTo>
                      <a:pt x="20" y="84"/>
                    </a:lnTo>
                    <a:lnTo>
                      <a:pt x="73" y="68"/>
                    </a:lnTo>
                    <a:lnTo>
                      <a:pt x="53" y="0"/>
                    </a:lnTo>
                    <a:lnTo>
                      <a:pt x="0" y="17"/>
                    </a:lnTo>
                    <a:lnTo>
                      <a:pt x="1" y="16"/>
                    </a:lnTo>
                    <a:lnTo>
                      <a:pt x="19" y="85"/>
                    </a:lnTo>
                    <a:lnTo>
                      <a:pt x="19" y="84"/>
                    </a:lnTo>
                    <a:lnTo>
                      <a:pt x="20" y="84"/>
                    </a:lnTo>
                    <a:lnTo>
                      <a:pt x="19" y="8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10" name="Freeform 509"/>
              <p:cNvSpPr>
                <a:spLocks/>
              </p:cNvSpPr>
              <p:nvPr/>
            </p:nvSpPr>
            <p:spPr bwMode="auto">
              <a:xfrm>
                <a:off x="5265" y="109"/>
                <a:ext cx="4" cy="7"/>
              </a:xfrm>
              <a:custGeom>
                <a:avLst/>
                <a:gdLst>
                  <a:gd name="T0" fmla="*/ 0 w 62"/>
                  <a:gd name="T1" fmla="*/ 0 h 83"/>
                  <a:gd name="T2" fmla="*/ 0 w 62"/>
                  <a:gd name="T3" fmla="*/ 0 h 83"/>
                  <a:gd name="T4" fmla="*/ 0 w 62"/>
                  <a:gd name="T5" fmla="*/ 0 h 83"/>
                  <a:gd name="T6" fmla="*/ 0 w 62"/>
                  <a:gd name="T7" fmla="*/ 0 h 83"/>
                  <a:gd name="T8" fmla="*/ 0 w 62"/>
                  <a:gd name="T9" fmla="*/ 0 h 83"/>
                  <a:gd name="T10" fmla="*/ 0 w 62"/>
                  <a:gd name="T11" fmla="*/ 0 h 83"/>
                  <a:gd name="T12" fmla="*/ 0 w 62"/>
                  <a:gd name="T13" fmla="*/ 0 h 83"/>
                  <a:gd name="T14" fmla="*/ 0 w 62"/>
                  <a:gd name="T15" fmla="*/ 0 h 83"/>
                  <a:gd name="T16" fmla="*/ 0 w 62"/>
                  <a:gd name="T17" fmla="*/ 0 h 83"/>
                  <a:gd name="T18" fmla="*/ 0 w 62"/>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83"/>
                  <a:gd name="T32" fmla="*/ 62 w 62"/>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83">
                    <a:moveTo>
                      <a:pt x="0" y="81"/>
                    </a:moveTo>
                    <a:lnTo>
                      <a:pt x="17" y="81"/>
                    </a:lnTo>
                    <a:lnTo>
                      <a:pt x="62" y="69"/>
                    </a:lnTo>
                    <a:lnTo>
                      <a:pt x="44" y="0"/>
                    </a:lnTo>
                    <a:lnTo>
                      <a:pt x="0" y="13"/>
                    </a:lnTo>
                    <a:lnTo>
                      <a:pt x="17" y="13"/>
                    </a:lnTo>
                    <a:lnTo>
                      <a:pt x="0" y="81"/>
                    </a:lnTo>
                    <a:lnTo>
                      <a:pt x="9" y="83"/>
                    </a:lnTo>
                    <a:lnTo>
                      <a:pt x="17" y="81"/>
                    </a:lnTo>
                    <a:lnTo>
                      <a:pt x="0" y="8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11" name="Freeform 510"/>
              <p:cNvSpPr>
                <a:spLocks/>
              </p:cNvSpPr>
              <p:nvPr/>
            </p:nvSpPr>
            <p:spPr bwMode="auto">
              <a:xfrm>
                <a:off x="5263" y="108"/>
                <a:ext cx="3" cy="8"/>
              </a:xfrm>
              <a:custGeom>
                <a:avLst/>
                <a:gdLst>
                  <a:gd name="T0" fmla="*/ 0 w 61"/>
                  <a:gd name="T1" fmla="*/ 0 h 83"/>
                  <a:gd name="T2" fmla="*/ 0 w 61"/>
                  <a:gd name="T3" fmla="*/ 0 h 83"/>
                  <a:gd name="T4" fmla="*/ 0 w 61"/>
                  <a:gd name="T5" fmla="*/ 0 h 83"/>
                  <a:gd name="T6" fmla="*/ 0 w 61"/>
                  <a:gd name="T7" fmla="*/ 0 h 83"/>
                  <a:gd name="T8" fmla="*/ 0 w 61"/>
                  <a:gd name="T9" fmla="*/ 0 h 83"/>
                  <a:gd name="T10" fmla="*/ 0 w 61"/>
                  <a:gd name="T11" fmla="*/ 0 h 83"/>
                  <a:gd name="T12" fmla="*/ 0 w 61"/>
                  <a:gd name="T13" fmla="*/ 0 h 83"/>
                  <a:gd name="T14" fmla="*/ 0 w 61"/>
                  <a:gd name="T15" fmla="*/ 0 h 83"/>
                  <a:gd name="T16" fmla="*/ 0 w 61"/>
                  <a:gd name="T17" fmla="*/ 0 h 83"/>
                  <a:gd name="T18" fmla="*/ 0 w 61"/>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83"/>
                  <a:gd name="T32" fmla="*/ 61 w 61"/>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83">
                    <a:moveTo>
                      <a:pt x="16" y="71"/>
                    </a:moveTo>
                    <a:lnTo>
                      <a:pt x="0" y="71"/>
                    </a:lnTo>
                    <a:lnTo>
                      <a:pt x="44" y="83"/>
                    </a:lnTo>
                    <a:lnTo>
                      <a:pt x="61" y="15"/>
                    </a:lnTo>
                    <a:lnTo>
                      <a:pt x="18" y="2"/>
                    </a:lnTo>
                    <a:lnTo>
                      <a:pt x="1" y="2"/>
                    </a:lnTo>
                    <a:lnTo>
                      <a:pt x="18" y="2"/>
                    </a:lnTo>
                    <a:lnTo>
                      <a:pt x="10" y="0"/>
                    </a:lnTo>
                    <a:lnTo>
                      <a:pt x="1" y="2"/>
                    </a:lnTo>
                    <a:lnTo>
                      <a:pt x="16"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12" name="Freeform 511"/>
              <p:cNvSpPr>
                <a:spLocks/>
              </p:cNvSpPr>
              <p:nvPr/>
            </p:nvSpPr>
            <p:spPr bwMode="auto">
              <a:xfrm>
                <a:off x="5259" y="109"/>
                <a:ext cx="5" cy="7"/>
              </a:xfrm>
              <a:custGeom>
                <a:avLst/>
                <a:gdLst>
                  <a:gd name="T0" fmla="*/ 0 w 79"/>
                  <a:gd name="T1" fmla="*/ 0 h 81"/>
                  <a:gd name="T2" fmla="*/ 0 w 79"/>
                  <a:gd name="T3" fmla="*/ 0 h 81"/>
                  <a:gd name="T4" fmla="*/ 0 w 79"/>
                  <a:gd name="T5" fmla="*/ 0 h 81"/>
                  <a:gd name="T6" fmla="*/ 0 w 79"/>
                  <a:gd name="T7" fmla="*/ 0 h 81"/>
                  <a:gd name="T8" fmla="*/ 0 w 79"/>
                  <a:gd name="T9" fmla="*/ 0 h 81"/>
                  <a:gd name="T10" fmla="*/ 0 w 79"/>
                  <a:gd name="T11" fmla="*/ 0 h 81"/>
                  <a:gd name="T12" fmla="*/ 0 w 79"/>
                  <a:gd name="T13" fmla="*/ 0 h 81"/>
                  <a:gd name="T14" fmla="*/ 0 w 79"/>
                  <a:gd name="T15" fmla="*/ 0 h 81"/>
                  <a:gd name="T16" fmla="*/ 0 w 79"/>
                  <a:gd name="T17" fmla="*/ 0 h 81"/>
                  <a:gd name="T18" fmla="*/ 0 w 79"/>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1"/>
                  <a:gd name="T32" fmla="*/ 79 w 7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1">
                    <a:moveTo>
                      <a:pt x="38" y="76"/>
                    </a:moveTo>
                    <a:lnTo>
                      <a:pt x="26" y="81"/>
                    </a:lnTo>
                    <a:lnTo>
                      <a:pt x="79" y="69"/>
                    </a:lnTo>
                    <a:lnTo>
                      <a:pt x="64" y="0"/>
                    </a:lnTo>
                    <a:lnTo>
                      <a:pt x="11" y="12"/>
                    </a:lnTo>
                    <a:lnTo>
                      <a:pt x="0" y="17"/>
                    </a:lnTo>
                    <a:lnTo>
                      <a:pt x="11" y="12"/>
                    </a:lnTo>
                    <a:lnTo>
                      <a:pt x="5" y="14"/>
                    </a:lnTo>
                    <a:lnTo>
                      <a:pt x="0" y="17"/>
                    </a:lnTo>
                    <a:lnTo>
                      <a:pt x="38" y="7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13" name="Freeform 512"/>
              <p:cNvSpPr>
                <a:spLocks/>
              </p:cNvSpPr>
              <p:nvPr/>
            </p:nvSpPr>
            <p:spPr bwMode="auto">
              <a:xfrm>
                <a:off x="5254" y="110"/>
                <a:ext cx="7" cy="7"/>
              </a:xfrm>
              <a:custGeom>
                <a:avLst/>
                <a:gdLst>
                  <a:gd name="T0" fmla="*/ 0 w 129"/>
                  <a:gd name="T1" fmla="*/ 0 h 77"/>
                  <a:gd name="T2" fmla="*/ 0 w 129"/>
                  <a:gd name="T3" fmla="*/ 0 h 77"/>
                  <a:gd name="T4" fmla="*/ 0 w 129"/>
                  <a:gd name="T5" fmla="*/ 0 h 77"/>
                  <a:gd name="T6" fmla="*/ 0 w 129"/>
                  <a:gd name="T7" fmla="*/ 0 h 77"/>
                  <a:gd name="T8" fmla="*/ 0 w 129"/>
                  <a:gd name="T9" fmla="*/ 0 h 77"/>
                  <a:gd name="T10" fmla="*/ 0 w 129"/>
                  <a:gd name="T11" fmla="*/ 0 h 77"/>
                  <a:gd name="T12" fmla="*/ 0 w 129"/>
                  <a:gd name="T13" fmla="*/ 0 h 77"/>
                  <a:gd name="T14" fmla="*/ 0 w 129"/>
                  <a:gd name="T15" fmla="*/ 0 h 77"/>
                  <a:gd name="T16" fmla="*/ 0 w 129"/>
                  <a:gd name="T17" fmla="*/ 0 h 77"/>
                  <a:gd name="T18" fmla="*/ 0 w 129"/>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77"/>
                  <a:gd name="T32" fmla="*/ 129 w 129"/>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77">
                    <a:moveTo>
                      <a:pt x="97" y="7"/>
                    </a:moveTo>
                    <a:lnTo>
                      <a:pt x="111" y="72"/>
                    </a:lnTo>
                    <a:lnTo>
                      <a:pt x="129" y="59"/>
                    </a:lnTo>
                    <a:lnTo>
                      <a:pt x="91" y="0"/>
                    </a:lnTo>
                    <a:lnTo>
                      <a:pt x="73" y="13"/>
                    </a:lnTo>
                    <a:lnTo>
                      <a:pt x="87" y="77"/>
                    </a:lnTo>
                    <a:lnTo>
                      <a:pt x="73" y="13"/>
                    </a:lnTo>
                    <a:lnTo>
                      <a:pt x="0" y="64"/>
                    </a:lnTo>
                    <a:lnTo>
                      <a:pt x="87" y="77"/>
                    </a:lnTo>
                    <a:lnTo>
                      <a:pt x="97" y="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14" name="Freeform 513"/>
              <p:cNvSpPr>
                <a:spLocks/>
              </p:cNvSpPr>
              <p:nvPr/>
            </p:nvSpPr>
            <p:spPr bwMode="auto">
              <a:xfrm>
                <a:off x="5259" y="111"/>
                <a:ext cx="4" cy="7"/>
              </a:xfrm>
              <a:custGeom>
                <a:avLst/>
                <a:gdLst>
                  <a:gd name="T0" fmla="*/ 0 w 76"/>
                  <a:gd name="T1" fmla="*/ 0 h 79"/>
                  <a:gd name="T2" fmla="*/ 0 w 76"/>
                  <a:gd name="T3" fmla="*/ 0 h 79"/>
                  <a:gd name="T4" fmla="*/ 0 w 76"/>
                  <a:gd name="T5" fmla="*/ 0 h 79"/>
                  <a:gd name="T6" fmla="*/ 0 w 76"/>
                  <a:gd name="T7" fmla="*/ 0 h 79"/>
                  <a:gd name="T8" fmla="*/ 0 w 76"/>
                  <a:gd name="T9" fmla="*/ 0 h 79"/>
                  <a:gd name="T10" fmla="*/ 0 w 76"/>
                  <a:gd name="T11" fmla="*/ 0 h 79"/>
                  <a:gd name="T12" fmla="*/ 0 w 76"/>
                  <a:gd name="T13" fmla="*/ 0 h 79"/>
                  <a:gd name="T14" fmla="*/ 0 w 76"/>
                  <a:gd name="T15" fmla="*/ 0 h 79"/>
                  <a:gd name="T16" fmla="*/ 0 w 76"/>
                  <a:gd name="T17" fmla="*/ 0 h 79"/>
                  <a:gd name="T18" fmla="*/ 0 w 76"/>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79"/>
                  <a:gd name="T32" fmla="*/ 76 w 76"/>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79">
                    <a:moveTo>
                      <a:pt x="76" y="12"/>
                    </a:moveTo>
                    <a:lnTo>
                      <a:pt x="63" y="8"/>
                    </a:lnTo>
                    <a:lnTo>
                      <a:pt x="10" y="0"/>
                    </a:lnTo>
                    <a:lnTo>
                      <a:pt x="0" y="70"/>
                    </a:lnTo>
                    <a:lnTo>
                      <a:pt x="53" y="79"/>
                    </a:lnTo>
                    <a:lnTo>
                      <a:pt x="40" y="73"/>
                    </a:lnTo>
                    <a:lnTo>
                      <a:pt x="76" y="12"/>
                    </a:lnTo>
                    <a:lnTo>
                      <a:pt x="69" y="9"/>
                    </a:lnTo>
                    <a:lnTo>
                      <a:pt x="63" y="8"/>
                    </a:lnTo>
                    <a:lnTo>
                      <a:pt x="76"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15" name="Freeform 514"/>
              <p:cNvSpPr>
                <a:spLocks/>
              </p:cNvSpPr>
              <p:nvPr/>
            </p:nvSpPr>
            <p:spPr bwMode="auto">
              <a:xfrm>
                <a:off x="5261" y="112"/>
                <a:ext cx="5" cy="7"/>
              </a:xfrm>
              <a:custGeom>
                <a:avLst/>
                <a:gdLst>
                  <a:gd name="T0" fmla="*/ 0 w 88"/>
                  <a:gd name="T1" fmla="*/ 0 h 78"/>
                  <a:gd name="T2" fmla="*/ 0 w 88"/>
                  <a:gd name="T3" fmla="*/ 0 h 78"/>
                  <a:gd name="T4" fmla="*/ 0 w 88"/>
                  <a:gd name="T5" fmla="*/ 0 h 78"/>
                  <a:gd name="T6" fmla="*/ 0 w 88"/>
                  <a:gd name="T7" fmla="*/ 0 h 78"/>
                  <a:gd name="T8" fmla="*/ 0 w 88"/>
                  <a:gd name="T9" fmla="*/ 0 h 78"/>
                  <a:gd name="T10" fmla="*/ 0 w 88"/>
                  <a:gd name="T11" fmla="*/ 0 h 78"/>
                  <a:gd name="T12" fmla="*/ 0 w 88"/>
                  <a:gd name="T13" fmla="*/ 0 h 78"/>
                  <a:gd name="T14" fmla="*/ 0 w 88"/>
                  <a:gd name="T15" fmla="*/ 0 h 78"/>
                  <a:gd name="T16" fmla="*/ 0 w 88"/>
                  <a:gd name="T17" fmla="*/ 0 h 78"/>
                  <a:gd name="T18" fmla="*/ 0 w 88"/>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8"/>
                  <a:gd name="T32" fmla="*/ 88 w 88"/>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8">
                    <a:moveTo>
                      <a:pt x="76" y="62"/>
                    </a:moveTo>
                    <a:lnTo>
                      <a:pt x="62" y="17"/>
                    </a:lnTo>
                    <a:lnTo>
                      <a:pt x="36" y="0"/>
                    </a:lnTo>
                    <a:lnTo>
                      <a:pt x="0" y="61"/>
                    </a:lnTo>
                    <a:lnTo>
                      <a:pt x="27" y="78"/>
                    </a:lnTo>
                    <a:lnTo>
                      <a:pt x="13" y="33"/>
                    </a:lnTo>
                    <a:lnTo>
                      <a:pt x="76" y="62"/>
                    </a:lnTo>
                    <a:lnTo>
                      <a:pt x="88" y="33"/>
                    </a:lnTo>
                    <a:lnTo>
                      <a:pt x="62" y="17"/>
                    </a:lnTo>
                    <a:lnTo>
                      <a:pt x="76" y="6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16" name="Freeform 515"/>
              <p:cNvSpPr>
                <a:spLocks/>
              </p:cNvSpPr>
              <p:nvPr/>
            </p:nvSpPr>
            <p:spPr bwMode="auto">
              <a:xfrm>
                <a:off x="5262" y="115"/>
                <a:ext cx="4" cy="6"/>
              </a:xfrm>
              <a:custGeom>
                <a:avLst/>
                <a:gdLst>
                  <a:gd name="T0" fmla="*/ 0 w 72"/>
                  <a:gd name="T1" fmla="*/ 0 h 69"/>
                  <a:gd name="T2" fmla="*/ 0 w 72"/>
                  <a:gd name="T3" fmla="*/ 0 h 69"/>
                  <a:gd name="T4" fmla="*/ 0 w 72"/>
                  <a:gd name="T5" fmla="*/ 0 h 69"/>
                  <a:gd name="T6" fmla="*/ 0 w 72"/>
                  <a:gd name="T7" fmla="*/ 0 h 69"/>
                  <a:gd name="T8" fmla="*/ 0 w 72"/>
                  <a:gd name="T9" fmla="*/ 0 h 69"/>
                  <a:gd name="T10" fmla="*/ 0 w 72"/>
                  <a:gd name="T11" fmla="*/ 0 h 69"/>
                  <a:gd name="T12" fmla="*/ 0 w 72"/>
                  <a:gd name="T13" fmla="*/ 0 h 69"/>
                  <a:gd name="T14" fmla="*/ 0 w 72"/>
                  <a:gd name="T15" fmla="*/ 0 h 69"/>
                  <a:gd name="T16" fmla="*/ 0 w 72"/>
                  <a:gd name="T17" fmla="*/ 0 h 69"/>
                  <a:gd name="T18" fmla="*/ 0 w 72"/>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69"/>
                  <a:gd name="T32" fmla="*/ 72 w 72"/>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69">
                    <a:moveTo>
                      <a:pt x="42" y="69"/>
                    </a:moveTo>
                    <a:lnTo>
                      <a:pt x="63" y="50"/>
                    </a:lnTo>
                    <a:lnTo>
                      <a:pt x="72" y="29"/>
                    </a:lnTo>
                    <a:lnTo>
                      <a:pt x="9" y="0"/>
                    </a:lnTo>
                    <a:lnTo>
                      <a:pt x="0" y="21"/>
                    </a:lnTo>
                    <a:lnTo>
                      <a:pt x="21" y="2"/>
                    </a:lnTo>
                    <a:lnTo>
                      <a:pt x="42" y="69"/>
                    </a:lnTo>
                    <a:lnTo>
                      <a:pt x="56" y="63"/>
                    </a:lnTo>
                    <a:lnTo>
                      <a:pt x="63" y="50"/>
                    </a:lnTo>
                    <a:lnTo>
                      <a:pt x="42"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17" name="Freeform 516"/>
              <p:cNvSpPr>
                <a:spLocks/>
              </p:cNvSpPr>
              <p:nvPr/>
            </p:nvSpPr>
            <p:spPr bwMode="auto">
              <a:xfrm>
                <a:off x="5259" y="115"/>
                <a:ext cx="5" cy="8"/>
              </a:xfrm>
              <a:custGeom>
                <a:avLst/>
                <a:gdLst>
                  <a:gd name="T0" fmla="*/ 0 w 92"/>
                  <a:gd name="T1" fmla="*/ 0 h 87"/>
                  <a:gd name="T2" fmla="*/ 0 w 92"/>
                  <a:gd name="T3" fmla="*/ 0 h 87"/>
                  <a:gd name="T4" fmla="*/ 0 w 92"/>
                  <a:gd name="T5" fmla="*/ 0 h 87"/>
                  <a:gd name="T6" fmla="*/ 0 w 92"/>
                  <a:gd name="T7" fmla="*/ 0 h 87"/>
                  <a:gd name="T8" fmla="*/ 0 w 92"/>
                  <a:gd name="T9" fmla="*/ 0 h 87"/>
                  <a:gd name="T10" fmla="*/ 0 w 92"/>
                  <a:gd name="T11" fmla="*/ 0 h 87"/>
                  <a:gd name="T12" fmla="*/ 0 w 92"/>
                  <a:gd name="T13" fmla="*/ 0 h 87"/>
                  <a:gd name="T14" fmla="*/ 0 w 92"/>
                  <a:gd name="T15" fmla="*/ 0 h 87"/>
                  <a:gd name="T16" fmla="*/ 0 w 92"/>
                  <a:gd name="T17" fmla="*/ 0 h 87"/>
                  <a:gd name="T18" fmla="*/ 0 w 92"/>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87"/>
                  <a:gd name="T32" fmla="*/ 92 w 92"/>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87">
                    <a:moveTo>
                      <a:pt x="40" y="82"/>
                    </a:moveTo>
                    <a:lnTo>
                      <a:pt x="31" y="87"/>
                    </a:lnTo>
                    <a:lnTo>
                      <a:pt x="92" y="67"/>
                    </a:lnTo>
                    <a:lnTo>
                      <a:pt x="71" y="0"/>
                    </a:lnTo>
                    <a:lnTo>
                      <a:pt x="9" y="20"/>
                    </a:lnTo>
                    <a:lnTo>
                      <a:pt x="0" y="24"/>
                    </a:lnTo>
                    <a:lnTo>
                      <a:pt x="9" y="20"/>
                    </a:lnTo>
                    <a:lnTo>
                      <a:pt x="4" y="21"/>
                    </a:lnTo>
                    <a:lnTo>
                      <a:pt x="0" y="24"/>
                    </a:lnTo>
                    <a:lnTo>
                      <a:pt x="40" y="8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18" name="Freeform 517"/>
              <p:cNvSpPr>
                <a:spLocks/>
              </p:cNvSpPr>
              <p:nvPr/>
            </p:nvSpPr>
            <p:spPr bwMode="auto">
              <a:xfrm>
                <a:off x="5253" y="117"/>
                <a:ext cx="8" cy="9"/>
              </a:xfrm>
              <a:custGeom>
                <a:avLst/>
                <a:gdLst>
                  <a:gd name="T0" fmla="*/ 0 w 145"/>
                  <a:gd name="T1" fmla="*/ 0 h 96"/>
                  <a:gd name="T2" fmla="*/ 0 w 145"/>
                  <a:gd name="T3" fmla="*/ 0 h 96"/>
                  <a:gd name="T4" fmla="*/ 0 w 145"/>
                  <a:gd name="T5" fmla="*/ 0 h 96"/>
                  <a:gd name="T6" fmla="*/ 0 w 145"/>
                  <a:gd name="T7" fmla="*/ 0 h 96"/>
                  <a:gd name="T8" fmla="*/ 0 w 145"/>
                  <a:gd name="T9" fmla="*/ 0 h 96"/>
                  <a:gd name="T10" fmla="*/ 0 w 145"/>
                  <a:gd name="T11" fmla="*/ 0 h 96"/>
                  <a:gd name="T12" fmla="*/ 0 w 145"/>
                  <a:gd name="T13" fmla="*/ 0 h 96"/>
                  <a:gd name="T14" fmla="*/ 0 w 145"/>
                  <a:gd name="T15" fmla="*/ 0 h 96"/>
                  <a:gd name="T16" fmla="*/ 0 w 145"/>
                  <a:gd name="T17" fmla="*/ 0 h 96"/>
                  <a:gd name="T18" fmla="*/ 0 w 145"/>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
                  <a:gd name="T31" fmla="*/ 0 h 96"/>
                  <a:gd name="T32" fmla="*/ 145 w 145"/>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 h="96">
                    <a:moveTo>
                      <a:pt x="89" y="28"/>
                    </a:moveTo>
                    <a:lnTo>
                      <a:pt x="100" y="91"/>
                    </a:lnTo>
                    <a:lnTo>
                      <a:pt x="145" y="58"/>
                    </a:lnTo>
                    <a:lnTo>
                      <a:pt x="105" y="0"/>
                    </a:lnTo>
                    <a:lnTo>
                      <a:pt x="61" y="33"/>
                    </a:lnTo>
                    <a:lnTo>
                      <a:pt x="72" y="96"/>
                    </a:lnTo>
                    <a:lnTo>
                      <a:pt x="61" y="33"/>
                    </a:lnTo>
                    <a:lnTo>
                      <a:pt x="0" y="78"/>
                    </a:lnTo>
                    <a:lnTo>
                      <a:pt x="72" y="96"/>
                    </a:lnTo>
                    <a:lnTo>
                      <a:pt x="89" y="2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19" name="Freeform 518"/>
              <p:cNvSpPr>
                <a:spLocks/>
              </p:cNvSpPr>
              <p:nvPr/>
            </p:nvSpPr>
            <p:spPr bwMode="auto">
              <a:xfrm>
                <a:off x="5257" y="120"/>
                <a:ext cx="8" cy="8"/>
              </a:xfrm>
              <a:custGeom>
                <a:avLst/>
                <a:gdLst>
                  <a:gd name="T0" fmla="*/ 0 w 136"/>
                  <a:gd name="T1" fmla="*/ 0 h 89"/>
                  <a:gd name="T2" fmla="*/ 0 w 136"/>
                  <a:gd name="T3" fmla="*/ 0 h 89"/>
                  <a:gd name="T4" fmla="*/ 0 w 136"/>
                  <a:gd name="T5" fmla="*/ 0 h 89"/>
                  <a:gd name="T6" fmla="*/ 0 w 136"/>
                  <a:gd name="T7" fmla="*/ 0 h 89"/>
                  <a:gd name="T8" fmla="*/ 0 w 136"/>
                  <a:gd name="T9" fmla="*/ 0 h 89"/>
                  <a:gd name="T10" fmla="*/ 0 w 136"/>
                  <a:gd name="T11" fmla="*/ 0 h 89"/>
                  <a:gd name="T12" fmla="*/ 0 w 136"/>
                  <a:gd name="T13" fmla="*/ 0 h 89"/>
                  <a:gd name="T14" fmla="*/ 0 w 136"/>
                  <a:gd name="T15" fmla="*/ 0 h 89"/>
                  <a:gd name="T16" fmla="*/ 0 w 136"/>
                  <a:gd name="T17" fmla="*/ 0 h 89"/>
                  <a:gd name="T18" fmla="*/ 0 w 136"/>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89"/>
                  <a:gd name="T32" fmla="*/ 136 w 136"/>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89">
                    <a:moveTo>
                      <a:pt x="120" y="69"/>
                    </a:moveTo>
                    <a:lnTo>
                      <a:pt x="97" y="20"/>
                    </a:lnTo>
                    <a:lnTo>
                      <a:pt x="17" y="0"/>
                    </a:lnTo>
                    <a:lnTo>
                      <a:pt x="0" y="68"/>
                    </a:lnTo>
                    <a:lnTo>
                      <a:pt x="80" y="89"/>
                    </a:lnTo>
                    <a:lnTo>
                      <a:pt x="56" y="40"/>
                    </a:lnTo>
                    <a:lnTo>
                      <a:pt x="120" y="69"/>
                    </a:lnTo>
                    <a:lnTo>
                      <a:pt x="136" y="30"/>
                    </a:lnTo>
                    <a:lnTo>
                      <a:pt x="97" y="20"/>
                    </a:lnTo>
                    <a:lnTo>
                      <a:pt x="120"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20" name="Freeform 519"/>
              <p:cNvSpPr>
                <a:spLocks/>
              </p:cNvSpPr>
              <p:nvPr/>
            </p:nvSpPr>
            <p:spPr bwMode="auto">
              <a:xfrm>
                <a:off x="5259" y="123"/>
                <a:ext cx="5" cy="7"/>
              </a:xfrm>
              <a:custGeom>
                <a:avLst/>
                <a:gdLst>
                  <a:gd name="T0" fmla="*/ 0 w 85"/>
                  <a:gd name="T1" fmla="*/ 0 h 70"/>
                  <a:gd name="T2" fmla="*/ 0 w 85"/>
                  <a:gd name="T3" fmla="*/ 0 h 70"/>
                  <a:gd name="T4" fmla="*/ 0 w 85"/>
                  <a:gd name="T5" fmla="*/ 0 h 70"/>
                  <a:gd name="T6" fmla="*/ 0 w 85"/>
                  <a:gd name="T7" fmla="*/ 0 h 70"/>
                  <a:gd name="T8" fmla="*/ 0 w 85"/>
                  <a:gd name="T9" fmla="*/ 0 h 70"/>
                  <a:gd name="T10" fmla="*/ 0 w 85"/>
                  <a:gd name="T11" fmla="*/ 0 h 70"/>
                  <a:gd name="T12" fmla="*/ 0 w 85"/>
                  <a:gd name="T13" fmla="*/ 0 h 70"/>
                  <a:gd name="T14" fmla="*/ 0 w 85"/>
                  <a:gd name="T15" fmla="*/ 0 h 70"/>
                  <a:gd name="T16" fmla="*/ 0 w 85"/>
                  <a:gd name="T17" fmla="*/ 0 h 70"/>
                  <a:gd name="T18" fmla="*/ 0 w 85"/>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70"/>
                  <a:gd name="T32" fmla="*/ 85 w 8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70">
                    <a:moveTo>
                      <a:pt x="69" y="49"/>
                    </a:moveTo>
                    <a:lnTo>
                      <a:pt x="67" y="70"/>
                    </a:lnTo>
                    <a:lnTo>
                      <a:pt x="85" y="29"/>
                    </a:lnTo>
                    <a:lnTo>
                      <a:pt x="21" y="0"/>
                    </a:lnTo>
                    <a:lnTo>
                      <a:pt x="4" y="41"/>
                    </a:lnTo>
                    <a:lnTo>
                      <a:pt x="2" y="62"/>
                    </a:lnTo>
                    <a:lnTo>
                      <a:pt x="4" y="41"/>
                    </a:lnTo>
                    <a:lnTo>
                      <a:pt x="0" y="51"/>
                    </a:lnTo>
                    <a:lnTo>
                      <a:pt x="2" y="62"/>
                    </a:lnTo>
                    <a:lnTo>
                      <a:pt x="69" y="4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21" name="Freeform 520"/>
              <p:cNvSpPr>
                <a:spLocks/>
              </p:cNvSpPr>
              <p:nvPr/>
            </p:nvSpPr>
            <p:spPr bwMode="auto">
              <a:xfrm>
                <a:off x="5259" y="128"/>
                <a:ext cx="4" cy="7"/>
              </a:xfrm>
              <a:custGeom>
                <a:avLst/>
                <a:gdLst>
                  <a:gd name="T0" fmla="*/ 0 w 80"/>
                  <a:gd name="T1" fmla="*/ 0 h 74"/>
                  <a:gd name="T2" fmla="*/ 0 w 80"/>
                  <a:gd name="T3" fmla="*/ 0 h 74"/>
                  <a:gd name="T4" fmla="*/ 0 w 80"/>
                  <a:gd name="T5" fmla="*/ 0 h 74"/>
                  <a:gd name="T6" fmla="*/ 0 w 80"/>
                  <a:gd name="T7" fmla="*/ 0 h 74"/>
                  <a:gd name="T8" fmla="*/ 0 w 80"/>
                  <a:gd name="T9" fmla="*/ 0 h 74"/>
                  <a:gd name="T10" fmla="*/ 0 w 80"/>
                  <a:gd name="T11" fmla="*/ 0 h 74"/>
                  <a:gd name="T12" fmla="*/ 0 w 80"/>
                  <a:gd name="T13" fmla="*/ 0 h 74"/>
                  <a:gd name="T14" fmla="*/ 0 w 80"/>
                  <a:gd name="T15" fmla="*/ 0 h 74"/>
                  <a:gd name="T16" fmla="*/ 0 w 80"/>
                  <a:gd name="T17" fmla="*/ 0 h 74"/>
                  <a:gd name="T18" fmla="*/ 0 w 80"/>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4"/>
                  <a:gd name="T32" fmla="*/ 80 w 80"/>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4">
                    <a:moveTo>
                      <a:pt x="69" y="74"/>
                    </a:moveTo>
                    <a:lnTo>
                      <a:pt x="76" y="44"/>
                    </a:lnTo>
                    <a:lnTo>
                      <a:pt x="67" y="0"/>
                    </a:lnTo>
                    <a:lnTo>
                      <a:pt x="0" y="13"/>
                    </a:lnTo>
                    <a:lnTo>
                      <a:pt x="9" y="58"/>
                    </a:lnTo>
                    <a:lnTo>
                      <a:pt x="16" y="28"/>
                    </a:lnTo>
                    <a:lnTo>
                      <a:pt x="69" y="74"/>
                    </a:lnTo>
                    <a:lnTo>
                      <a:pt x="80" y="60"/>
                    </a:lnTo>
                    <a:lnTo>
                      <a:pt x="76" y="44"/>
                    </a:lnTo>
                    <a:lnTo>
                      <a:pt x="69"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22" name="Freeform 521"/>
              <p:cNvSpPr>
                <a:spLocks/>
              </p:cNvSpPr>
              <p:nvPr/>
            </p:nvSpPr>
            <p:spPr bwMode="auto">
              <a:xfrm>
                <a:off x="5256" y="130"/>
                <a:ext cx="7" cy="11"/>
              </a:xfrm>
              <a:custGeom>
                <a:avLst/>
                <a:gdLst>
                  <a:gd name="T0" fmla="*/ 0 w 125"/>
                  <a:gd name="T1" fmla="*/ 0 h 111"/>
                  <a:gd name="T2" fmla="*/ 0 w 125"/>
                  <a:gd name="T3" fmla="*/ 0 h 111"/>
                  <a:gd name="T4" fmla="*/ 0 w 125"/>
                  <a:gd name="T5" fmla="*/ 0 h 111"/>
                  <a:gd name="T6" fmla="*/ 0 w 125"/>
                  <a:gd name="T7" fmla="*/ 0 h 111"/>
                  <a:gd name="T8" fmla="*/ 0 w 125"/>
                  <a:gd name="T9" fmla="*/ 0 h 111"/>
                  <a:gd name="T10" fmla="*/ 0 w 125"/>
                  <a:gd name="T11" fmla="*/ 0 h 111"/>
                  <a:gd name="T12" fmla="*/ 0 w 125"/>
                  <a:gd name="T13" fmla="*/ 0 h 111"/>
                  <a:gd name="T14" fmla="*/ 0 w 125"/>
                  <a:gd name="T15" fmla="*/ 0 h 111"/>
                  <a:gd name="T16" fmla="*/ 0 w 125"/>
                  <a:gd name="T17" fmla="*/ 0 h 111"/>
                  <a:gd name="T18" fmla="*/ 0 w 125"/>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111"/>
                  <a:gd name="T32" fmla="*/ 125 w 125"/>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111">
                    <a:moveTo>
                      <a:pt x="71" y="64"/>
                    </a:moveTo>
                    <a:lnTo>
                      <a:pt x="71" y="111"/>
                    </a:lnTo>
                    <a:lnTo>
                      <a:pt x="125" y="46"/>
                    </a:lnTo>
                    <a:lnTo>
                      <a:pt x="72" y="0"/>
                    </a:lnTo>
                    <a:lnTo>
                      <a:pt x="18" y="65"/>
                    </a:lnTo>
                    <a:lnTo>
                      <a:pt x="19" y="111"/>
                    </a:lnTo>
                    <a:lnTo>
                      <a:pt x="18" y="65"/>
                    </a:lnTo>
                    <a:lnTo>
                      <a:pt x="0" y="89"/>
                    </a:lnTo>
                    <a:lnTo>
                      <a:pt x="19" y="111"/>
                    </a:lnTo>
                    <a:lnTo>
                      <a:pt x="71" y="6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23" name="Freeform 522"/>
              <p:cNvSpPr>
                <a:spLocks/>
              </p:cNvSpPr>
              <p:nvPr/>
            </p:nvSpPr>
            <p:spPr bwMode="auto">
              <a:xfrm>
                <a:off x="5257" y="136"/>
                <a:ext cx="5" cy="8"/>
              </a:xfrm>
              <a:custGeom>
                <a:avLst/>
                <a:gdLst>
                  <a:gd name="T0" fmla="*/ 0 w 91"/>
                  <a:gd name="T1" fmla="*/ 0 h 89"/>
                  <a:gd name="T2" fmla="*/ 0 w 91"/>
                  <a:gd name="T3" fmla="*/ 0 h 89"/>
                  <a:gd name="T4" fmla="*/ 0 w 91"/>
                  <a:gd name="T5" fmla="*/ 0 h 89"/>
                  <a:gd name="T6" fmla="*/ 0 w 91"/>
                  <a:gd name="T7" fmla="*/ 0 h 89"/>
                  <a:gd name="T8" fmla="*/ 0 w 91"/>
                  <a:gd name="T9" fmla="*/ 0 h 89"/>
                  <a:gd name="T10" fmla="*/ 0 w 91"/>
                  <a:gd name="T11" fmla="*/ 0 h 89"/>
                  <a:gd name="T12" fmla="*/ 0 w 91"/>
                  <a:gd name="T13" fmla="*/ 0 h 89"/>
                  <a:gd name="T14" fmla="*/ 0 w 91"/>
                  <a:gd name="T15" fmla="*/ 0 h 89"/>
                  <a:gd name="T16" fmla="*/ 0 w 91"/>
                  <a:gd name="T17" fmla="*/ 0 h 89"/>
                  <a:gd name="T18" fmla="*/ 0 w 91"/>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89"/>
                  <a:gd name="T32" fmla="*/ 91 w 91"/>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89">
                    <a:moveTo>
                      <a:pt x="91" y="45"/>
                    </a:moveTo>
                    <a:lnTo>
                      <a:pt x="88" y="41"/>
                    </a:lnTo>
                    <a:lnTo>
                      <a:pt x="52" y="0"/>
                    </a:lnTo>
                    <a:lnTo>
                      <a:pt x="0" y="47"/>
                    </a:lnTo>
                    <a:lnTo>
                      <a:pt x="36" y="89"/>
                    </a:lnTo>
                    <a:lnTo>
                      <a:pt x="33" y="85"/>
                    </a:lnTo>
                    <a:lnTo>
                      <a:pt x="91" y="45"/>
                    </a:lnTo>
                    <a:lnTo>
                      <a:pt x="89" y="43"/>
                    </a:lnTo>
                    <a:lnTo>
                      <a:pt x="88" y="41"/>
                    </a:lnTo>
                    <a:lnTo>
                      <a:pt x="91" y="4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24" name="Freeform 523"/>
              <p:cNvSpPr>
                <a:spLocks/>
              </p:cNvSpPr>
              <p:nvPr/>
            </p:nvSpPr>
            <p:spPr bwMode="auto">
              <a:xfrm>
                <a:off x="5259" y="140"/>
                <a:ext cx="4" cy="9"/>
              </a:xfrm>
              <a:custGeom>
                <a:avLst/>
                <a:gdLst>
                  <a:gd name="T0" fmla="*/ 0 w 84"/>
                  <a:gd name="T1" fmla="*/ 0 h 96"/>
                  <a:gd name="T2" fmla="*/ 0 w 84"/>
                  <a:gd name="T3" fmla="*/ 0 h 96"/>
                  <a:gd name="T4" fmla="*/ 0 w 84"/>
                  <a:gd name="T5" fmla="*/ 0 h 96"/>
                  <a:gd name="T6" fmla="*/ 0 w 84"/>
                  <a:gd name="T7" fmla="*/ 0 h 96"/>
                  <a:gd name="T8" fmla="*/ 0 w 84"/>
                  <a:gd name="T9" fmla="*/ 0 h 96"/>
                  <a:gd name="T10" fmla="*/ 0 w 84"/>
                  <a:gd name="T11" fmla="*/ 0 h 96"/>
                  <a:gd name="T12" fmla="*/ 0 w 84"/>
                  <a:gd name="T13" fmla="*/ 0 h 96"/>
                  <a:gd name="T14" fmla="*/ 0 w 84"/>
                  <a:gd name="T15" fmla="*/ 0 h 96"/>
                  <a:gd name="T16" fmla="*/ 0 w 84"/>
                  <a:gd name="T17" fmla="*/ 0 h 96"/>
                  <a:gd name="T18" fmla="*/ 0 w 84"/>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96"/>
                  <a:gd name="T32" fmla="*/ 84 w 84"/>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96">
                    <a:moveTo>
                      <a:pt x="58" y="26"/>
                    </a:moveTo>
                    <a:lnTo>
                      <a:pt x="84" y="41"/>
                    </a:lnTo>
                    <a:lnTo>
                      <a:pt x="58" y="0"/>
                    </a:lnTo>
                    <a:lnTo>
                      <a:pt x="0" y="40"/>
                    </a:lnTo>
                    <a:lnTo>
                      <a:pt x="27" y="80"/>
                    </a:lnTo>
                    <a:lnTo>
                      <a:pt x="52" y="96"/>
                    </a:lnTo>
                    <a:lnTo>
                      <a:pt x="27" y="80"/>
                    </a:lnTo>
                    <a:lnTo>
                      <a:pt x="36" y="94"/>
                    </a:lnTo>
                    <a:lnTo>
                      <a:pt x="52" y="96"/>
                    </a:lnTo>
                    <a:lnTo>
                      <a:pt x="58" y="2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25" name="Freeform 524"/>
              <p:cNvSpPr>
                <a:spLocks/>
              </p:cNvSpPr>
              <p:nvPr/>
            </p:nvSpPr>
            <p:spPr bwMode="auto">
              <a:xfrm>
                <a:off x="5262" y="143"/>
                <a:ext cx="6" cy="7"/>
              </a:xfrm>
              <a:custGeom>
                <a:avLst/>
                <a:gdLst>
                  <a:gd name="T0" fmla="*/ 0 w 107"/>
                  <a:gd name="T1" fmla="*/ 0 h 79"/>
                  <a:gd name="T2" fmla="*/ 0 w 107"/>
                  <a:gd name="T3" fmla="*/ 0 h 79"/>
                  <a:gd name="T4" fmla="*/ 0 w 107"/>
                  <a:gd name="T5" fmla="*/ 0 h 79"/>
                  <a:gd name="T6" fmla="*/ 0 w 107"/>
                  <a:gd name="T7" fmla="*/ 0 h 79"/>
                  <a:gd name="T8" fmla="*/ 0 w 107"/>
                  <a:gd name="T9" fmla="*/ 0 h 79"/>
                  <a:gd name="T10" fmla="*/ 0 w 107"/>
                  <a:gd name="T11" fmla="*/ 0 h 79"/>
                  <a:gd name="T12" fmla="*/ 0 w 107"/>
                  <a:gd name="T13" fmla="*/ 0 h 79"/>
                  <a:gd name="T14" fmla="*/ 0 w 107"/>
                  <a:gd name="T15" fmla="*/ 0 h 79"/>
                  <a:gd name="T16" fmla="*/ 0 w 107"/>
                  <a:gd name="T17" fmla="*/ 0 h 79"/>
                  <a:gd name="T18" fmla="*/ 0 w 107"/>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79"/>
                  <a:gd name="T32" fmla="*/ 107 w 107"/>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79">
                    <a:moveTo>
                      <a:pt x="107" y="12"/>
                    </a:moveTo>
                    <a:lnTo>
                      <a:pt x="95" y="7"/>
                    </a:lnTo>
                    <a:lnTo>
                      <a:pt x="6" y="0"/>
                    </a:lnTo>
                    <a:lnTo>
                      <a:pt x="0" y="70"/>
                    </a:lnTo>
                    <a:lnTo>
                      <a:pt x="89" y="79"/>
                    </a:lnTo>
                    <a:lnTo>
                      <a:pt x="76" y="75"/>
                    </a:lnTo>
                    <a:lnTo>
                      <a:pt x="107" y="12"/>
                    </a:lnTo>
                    <a:lnTo>
                      <a:pt x="101" y="8"/>
                    </a:lnTo>
                    <a:lnTo>
                      <a:pt x="95" y="7"/>
                    </a:lnTo>
                    <a:lnTo>
                      <a:pt x="107"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26" name="Freeform 525"/>
              <p:cNvSpPr>
                <a:spLocks/>
              </p:cNvSpPr>
              <p:nvPr/>
            </p:nvSpPr>
            <p:spPr bwMode="auto">
              <a:xfrm>
                <a:off x="5266" y="144"/>
                <a:ext cx="6" cy="8"/>
              </a:xfrm>
              <a:custGeom>
                <a:avLst/>
                <a:gdLst>
                  <a:gd name="T0" fmla="*/ 0 w 108"/>
                  <a:gd name="T1" fmla="*/ 0 h 95"/>
                  <a:gd name="T2" fmla="*/ 0 w 108"/>
                  <a:gd name="T3" fmla="*/ 0 h 95"/>
                  <a:gd name="T4" fmla="*/ 0 w 108"/>
                  <a:gd name="T5" fmla="*/ 0 h 95"/>
                  <a:gd name="T6" fmla="*/ 0 w 108"/>
                  <a:gd name="T7" fmla="*/ 0 h 95"/>
                  <a:gd name="T8" fmla="*/ 0 w 108"/>
                  <a:gd name="T9" fmla="*/ 0 h 95"/>
                  <a:gd name="T10" fmla="*/ 0 w 108"/>
                  <a:gd name="T11" fmla="*/ 0 h 95"/>
                  <a:gd name="T12" fmla="*/ 0 w 108"/>
                  <a:gd name="T13" fmla="*/ 0 h 95"/>
                  <a:gd name="T14" fmla="*/ 0 w 108"/>
                  <a:gd name="T15" fmla="*/ 0 h 95"/>
                  <a:gd name="T16" fmla="*/ 0 w 108"/>
                  <a:gd name="T17" fmla="*/ 0 h 95"/>
                  <a:gd name="T18" fmla="*/ 0 w 108"/>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95"/>
                  <a:gd name="T32" fmla="*/ 108 w 108"/>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95">
                    <a:moveTo>
                      <a:pt x="108" y="48"/>
                    </a:moveTo>
                    <a:lnTo>
                      <a:pt x="94" y="32"/>
                    </a:lnTo>
                    <a:lnTo>
                      <a:pt x="31" y="0"/>
                    </a:lnTo>
                    <a:lnTo>
                      <a:pt x="0" y="63"/>
                    </a:lnTo>
                    <a:lnTo>
                      <a:pt x="61" y="95"/>
                    </a:lnTo>
                    <a:lnTo>
                      <a:pt x="47" y="80"/>
                    </a:lnTo>
                    <a:lnTo>
                      <a:pt x="108" y="48"/>
                    </a:lnTo>
                    <a:lnTo>
                      <a:pt x="103" y="37"/>
                    </a:lnTo>
                    <a:lnTo>
                      <a:pt x="94" y="32"/>
                    </a:lnTo>
                    <a:lnTo>
                      <a:pt x="108" y="4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27" name="Freeform 526"/>
              <p:cNvSpPr>
                <a:spLocks/>
              </p:cNvSpPr>
              <p:nvPr/>
            </p:nvSpPr>
            <p:spPr bwMode="auto">
              <a:xfrm>
                <a:off x="5268" y="148"/>
                <a:ext cx="5" cy="8"/>
              </a:xfrm>
              <a:custGeom>
                <a:avLst/>
                <a:gdLst>
                  <a:gd name="T0" fmla="*/ 0 w 79"/>
                  <a:gd name="T1" fmla="*/ 0 h 85"/>
                  <a:gd name="T2" fmla="*/ 0 w 79"/>
                  <a:gd name="T3" fmla="*/ 0 h 85"/>
                  <a:gd name="T4" fmla="*/ 0 w 79"/>
                  <a:gd name="T5" fmla="*/ 0 h 85"/>
                  <a:gd name="T6" fmla="*/ 0 w 79"/>
                  <a:gd name="T7" fmla="*/ 0 h 85"/>
                  <a:gd name="T8" fmla="*/ 0 w 79"/>
                  <a:gd name="T9" fmla="*/ 0 h 85"/>
                  <a:gd name="T10" fmla="*/ 0 w 79"/>
                  <a:gd name="T11" fmla="*/ 0 h 85"/>
                  <a:gd name="T12" fmla="*/ 0 w 79"/>
                  <a:gd name="T13" fmla="*/ 0 h 85"/>
                  <a:gd name="T14" fmla="*/ 0 w 79"/>
                  <a:gd name="T15" fmla="*/ 0 h 85"/>
                  <a:gd name="T16" fmla="*/ 0 w 79"/>
                  <a:gd name="T17" fmla="*/ 0 h 85"/>
                  <a:gd name="T18" fmla="*/ 0 w 7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5"/>
                  <a:gd name="T32" fmla="*/ 79 w 7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5">
                    <a:moveTo>
                      <a:pt x="60" y="19"/>
                    </a:moveTo>
                    <a:lnTo>
                      <a:pt x="79" y="37"/>
                    </a:lnTo>
                    <a:lnTo>
                      <a:pt x="61" y="0"/>
                    </a:lnTo>
                    <a:lnTo>
                      <a:pt x="0" y="32"/>
                    </a:lnTo>
                    <a:lnTo>
                      <a:pt x="17" y="68"/>
                    </a:lnTo>
                    <a:lnTo>
                      <a:pt x="36" y="85"/>
                    </a:lnTo>
                    <a:lnTo>
                      <a:pt x="17" y="68"/>
                    </a:lnTo>
                    <a:lnTo>
                      <a:pt x="24" y="81"/>
                    </a:lnTo>
                    <a:lnTo>
                      <a:pt x="36" y="85"/>
                    </a:lnTo>
                    <a:lnTo>
                      <a:pt x="60" y="1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28" name="Freeform 527"/>
              <p:cNvSpPr>
                <a:spLocks/>
              </p:cNvSpPr>
              <p:nvPr/>
            </p:nvSpPr>
            <p:spPr bwMode="auto">
              <a:xfrm>
                <a:off x="5271" y="150"/>
                <a:ext cx="6" cy="10"/>
              </a:xfrm>
              <a:custGeom>
                <a:avLst/>
                <a:gdLst>
                  <a:gd name="T0" fmla="*/ 0 w 122"/>
                  <a:gd name="T1" fmla="*/ 0 h 106"/>
                  <a:gd name="T2" fmla="*/ 0 w 122"/>
                  <a:gd name="T3" fmla="*/ 0 h 106"/>
                  <a:gd name="T4" fmla="*/ 0 w 122"/>
                  <a:gd name="T5" fmla="*/ 0 h 106"/>
                  <a:gd name="T6" fmla="*/ 0 w 122"/>
                  <a:gd name="T7" fmla="*/ 0 h 106"/>
                  <a:gd name="T8" fmla="*/ 0 w 122"/>
                  <a:gd name="T9" fmla="*/ 0 h 106"/>
                  <a:gd name="T10" fmla="*/ 0 w 122"/>
                  <a:gd name="T11" fmla="*/ 0 h 106"/>
                  <a:gd name="T12" fmla="*/ 0 w 122"/>
                  <a:gd name="T13" fmla="*/ 0 h 106"/>
                  <a:gd name="T14" fmla="*/ 0 w 122"/>
                  <a:gd name="T15" fmla="*/ 0 h 106"/>
                  <a:gd name="T16" fmla="*/ 0 w 122"/>
                  <a:gd name="T17" fmla="*/ 0 h 106"/>
                  <a:gd name="T18" fmla="*/ 0 w 122"/>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106"/>
                  <a:gd name="T32" fmla="*/ 122 w 122"/>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106">
                    <a:moveTo>
                      <a:pt x="109" y="34"/>
                    </a:moveTo>
                    <a:lnTo>
                      <a:pt x="122" y="36"/>
                    </a:lnTo>
                    <a:lnTo>
                      <a:pt x="24" y="0"/>
                    </a:lnTo>
                    <a:lnTo>
                      <a:pt x="0" y="66"/>
                    </a:lnTo>
                    <a:lnTo>
                      <a:pt x="98" y="104"/>
                    </a:lnTo>
                    <a:lnTo>
                      <a:pt x="110" y="106"/>
                    </a:lnTo>
                    <a:lnTo>
                      <a:pt x="98" y="104"/>
                    </a:lnTo>
                    <a:lnTo>
                      <a:pt x="104" y="106"/>
                    </a:lnTo>
                    <a:lnTo>
                      <a:pt x="110" y="106"/>
                    </a:lnTo>
                    <a:lnTo>
                      <a:pt x="109"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29" name="Freeform 528"/>
              <p:cNvSpPr>
                <a:spLocks/>
              </p:cNvSpPr>
              <p:nvPr/>
            </p:nvSpPr>
            <p:spPr bwMode="auto">
              <a:xfrm>
                <a:off x="5277" y="153"/>
                <a:ext cx="9" cy="7"/>
              </a:xfrm>
              <a:custGeom>
                <a:avLst/>
                <a:gdLst>
                  <a:gd name="T0" fmla="*/ 0 w 177"/>
                  <a:gd name="T1" fmla="*/ 0 h 75"/>
                  <a:gd name="T2" fmla="*/ 0 w 177"/>
                  <a:gd name="T3" fmla="*/ 0 h 75"/>
                  <a:gd name="T4" fmla="*/ 0 w 177"/>
                  <a:gd name="T5" fmla="*/ 0 h 75"/>
                  <a:gd name="T6" fmla="*/ 0 w 177"/>
                  <a:gd name="T7" fmla="*/ 0 h 75"/>
                  <a:gd name="T8" fmla="*/ 0 w 177"/>
                  <a:gd name="T9" fmla="*/ 0 h 75"/>
                  <a:gd name="T10" fmla="*/ 0 w 177"/>
                  <a:gd name="T11" fmla="*/ 0 h 75"/>
                  <a:gd name="T12" fmla="*/ 0 w 177"/>
                  <a:gd name="T13" fmla="*/ 0 h 75"/>
                  <a:gd name="T14" fmla="*/ 0 w 177"/>
                  <a:gd name="T15" fmla="*/ 0 h 75"/>
                  <a:gd name="T16" fmla="*/ 0 w 177"/>
                  <a:gd name="T17" fmla="*/ 0 h 75"/>
                  <a:gd name="T18" fmla="*/ 0 w 177"/>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75"/>
                  <a:gd name="T32" fmla="*/ 177 w 177"/>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75">
                    <a:moveTo>
                      <a:pt x="176" y="0"/>
                    </a:moveTo>
                    <a:lnTo>
                      <a:pt x="176" y="0"/>
                    </a:lnTo>
                    <a:lnTo>
                      <a:pt x="0" y="3"/>
                    </a:lnTo>
                    <a:lnTo>
                      <a:pt x="1" y="75"/>
                    </a:lnTo>
                    <a:lnTo>
                      <a:pt x="177" y="70"/>
                    </a:lnTo>
                    <a:lnTo>
                      <a:pt x="176"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30" name="Freeform 529"/>
              <p:cNvSpPr>
                <a:spLocks/>
              </p:cNvSpPr>
              <p:nvPr/>
            </p:nvSpPr>
            <p:spPr bwMode="auto">
              <a:xfrm>
                <a:off x="5286" y="152"/>
                <a:ext cx="8" cy="7"/>
              </a:xfrm>
              <a:custGeom>
                <a:avLst/>
                <a:gdLst>
                  <a:gd name="T0" fmla="*/ 0 w 135"/>
                  <a:gd name="T1" fmla="*/ 0 h 74"/>
                  <a:gd name="T2" fmla="*/ 0 w 135"/>
                  <a:gd name="T3" fmla="*/ 0 h 74"/>
                  <a:gd name="T4" fmla="*/ 0 w 135"/>
                  <a:gd name="T5" fmla="*/ 0 h 74"/>
                  <a:gd name="T6" fmla="*/ 0 w 135"/>
                  <a:gd name="T7" fmla="*/ 0 h 74"/>
                  <a:gd name="T8" fmla="*/ 0 w 135"/>
                  <a:gd name="T9" fmla="*/ 0 h 74"/>
                  <a:gd name="T10" fmla="*/ 0 w 135"/>
                  <a:gd name="T11" fmla="*/ 0 h 74"/>
                  <a:gd name="T12" fmla="*/ 0 w 135"/>
                  <a:gd name="T13" fmla="*/ 0 h 74"/>
                  <a:gd name="T14" fmla="*/ 0 w 135"/>
                  <a:gd name="T15" fmla="*/ 0 h 74"/>
                  <a:gd name="T16" fmla="*/ 0 w 135"/>
                  <a:gd name="T17" fmla="*/ 0 h 74"/>
                  <a:gd name="T18" fmla="*/ 0 w 135"/>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74"/>
                  <a:gd name="T32" fmla="*/ 135 w 135"/>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74">
                    <a:moveTo>
                      <a:pt x="132" y="0"/>
                    </a:moveTo>
                    <a:lnTo>
                      <a:pt x="132" y="0"/>
                    </a:lnTo>
                    <a:lnTo>
                      <a:pt x="0" y="4"/>
                    </a:lnTo>
                    <a:lnTo>
                      <a:pt x="1" y="74"/>
                    </a:lnTo>
                    <a:lnTo>
                      <a:pt x="134" y="70"/>
                    </a:lnTo>
                    <a:lnTo>
                      <a:pt x="135" y="70"/>
                    </a:lnTo>
                    <a:lnTo>
                      <a:pt x="134" y="70"/>
                    </a:lnTo>
                    <a:lnTo>
                      <a:pt x="135" y="70"/>
                    </a:lnTo>
                    <a:lnTo>
                      <a:pt x="13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31" name="Freeform 530"/>
              <p:cNvSpPr>
                <a:spLocks/>
              </p:cNvSpPr>
              <p:nvPr/>
            </p:nvSpPr>
            <p:spPr bwMode="auto">
              <a:xfrm>
                <a:off x="5294" y="152"/>
                <a:ext cx="6" cy="7"/>
              </a:xfrm>
              <a:custGeom>
                <a:avLst/>
                <a:gdLst>
                  <a:gd name="T0" fmla="*/ 0 w 109"/>
                  <a:gd name="T1" fmla="*/ 0 h 75"/>
                  <a:gd name="T2" fmla="*/ 0 w 109"/>
                  <a:gd name="T3" fmla="*/ 0 h 75"/>
                  <a:gd name="T4" fmla="*/ 0 w 109"/>
                  <a:gd name="T5" fmla="*/ 0 h 75"/>
                  <a:gd name="T6" fmla="*/ 0 w 109"/>
                  <a:gd name="T7" fmla="*/ 0 h 75"/>
                  <a:gd name="T8" fmla="*/ 0 w 109"/>
                  <a:gd name="T9" fmla="*/ 0 h 75"/>
                  <a:gd name="T10" fmla="*/ 0 w 109"/>
                  <a:gd name="T11" fmla="*/ 0 h 75"/>
                  <a:gd name="T12" fmla="*/ 0 w 109"/>
                  <a:gd name="T13" fmla="*/ 0 h 75"/>
                  <a:gd name="T14" fmla="*/ 0 w 109"/>
                  <a:gd name="T15" fmla="*/ 0 h 75"/>
                  <a:gd name="T16" fmla="*/ 0 w 109"/>
                  <a:gd name="T17" fmla="*/ 0 h 75"/>
                  <a:gd name="T18" fmla="*/ 0 w 109"/>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75"/>
                  <a:gd name="T32" fmla="*/ 109 w 109"/>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75">
                    <a:moveTo>
                      <a:pt x="107" y="0"/>
                    </a:moveTo>
                    <a:lnTo>
                      <a:pt x="106" y="0"/>
                    </a:lnTo>
                    <a:lnTo>
                      <a:pt x="0" y="5"/>
                    </a:lnTo>
                    <a:lnTo>
                      <a:pt x="3" y="75"/>
                    </a:lnTo>
                    <a:lnTo>
                      <a:pt x="109" y="71"/>
                    </a:lnTo>
                    <a:lnTo>
                      <a:pt x="107" y="0"/>
                    </a:lnTo>
                    <a:lnTo>
                      <a:pt x="106" y="0"/>
                    </a:lnTo>
                    <a:lnTo>
                      <a:pt x="10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32" name="Freeform 531"/>
              <p:cNvSpPr>
                <a:spLocks/>
              </p:cNvSpPr>
              <p:nvPr/>
            </p:nvSpPr>
            <p:spPr bwMode="auto">
              <a:xfrm>
                <a:off x="5300" y="152"/>
                <a:ext cx="6" cy="6"/>
              </a:xfrm>
              <a:custGeom>
                <a:avLst/>
                <a:gdLst>
                  <a:gd name="T0" fmla="*/ 0 w 116"/>
                  <a:gd name="T1" fmla="*/ 0 h 75"/>
                  <a:gd name="T2" fmla="*/ 0 w 116"/>
                  <a:gd name="T3" fmla="*/ 0 h 75"/>
                  <a:gd name="T4" fmla="*/ 0 w 116"/>
                  <a:gd name="T5" fmla="*/ 0 h 75"/>
                  <a:gd name="T6" fmla="*/ 0 w 116"/>
                  <a:gd name="T7" fmla="*/ 0 h 75"/>
                  <a:gd name="T8" fmla="*/ 0 w 116"/>
                  <a:gd name="T9" fmla="*/ 0 h 75"/>
                  <a:gd name="T10" fmla="*/ 0 w 116"/>
                  <a:gd name="T11" fmla="*/ 0 h 75"/>
                  <a:gd name="T12" fmla="*/ 0 60000 65536"/>
                  <a:gd name="T13" fmla="*/ 0 60000 65536"/>
                  <a:gd name="T14" fmla="*/ 0 60000 65536"/>
                  <a:gd name="T15" fmla="*/ 0 60000 65536"/>
                  <a:gd name="T16" fmla="*/ 0 60000 65536"/>
                  <a:gd name="T17" fmla="*/ 0 60000 65536"/>
                  <a:gd name="T18" fmla="*/ 0 w 116"/>
                  <a:gd name="T19" fmla="*/ 0 h 75"/>
                  <a:gd name="T20" fmla="*/ 116 w 116"/>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16" h="75">
                    <a:moveTo>
                      <a:pt x="115" y="35"/>
                    </a:moveTo>
                    <a:lnTo>
                      <a:pt x="114" y="0"/>
                    </a:lnTo>
                    <a:lnTo>
                      <a:pt x="0" y="4"/>
                    </a:lnTo>
                    <a:lnTo>
                      <a:pt x="2" y="75"/>
                    </a:lnTo>
                    <a:lnTo>
                      <a:pt x="116" y="72"/>
                    </a:lnTo>
                    <a:lnTo>
                      <a:pt x="115" y="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33" name="Freeform 532"/>
              <p:cNvSpPr>
                <a:spLocks/>
              </p:cNvSpPr>
              <p:nvPr/>
            </p:nvSpPr>
            <p:spPr bwMode="auto">
              <a:xfrm>
                <a:off x="5305" y="152"/>
                <a:ext cx="8" cy="10"/>
              </a:xfrm>
              <a:custGeom>
                <a:avLst/>
                <a:gdLst>
                  <a:gd name="T0" fmla="*/ 0 w 142"/>
                  <a:gd name="T1" fmla="*/ 0 h 107"/>
                  <a:gd name="T2" fmla="*/ 0 w 142"/>
                  <a:gd name="T3" fmla="*/ 0 h 107"/>
                  <a:gd name="T4" fmla="*/ 0 w 142"/>
                  <a:gd name="T5" fmla="*/ 0 h 107"/>
                  <a:gd name="T6" fmla="*/ 0 w 142"/>
                  <a:gd name="T7" fmla="*/ 0 h 107"/>
                  <a:gd name="T8" fmla="*/ 0 w 142"/>
                  <a:gd name="T9" fmla="*/ 0 h 107"/>
                  <a:gd name="T10" fmla="*/ 0 w 142"/>
                  <a:gd name="T11" fmla="*/ 0 h 107"/>
                  <a:gd name="T12" fmla="*/ 0 w 142"/>
                  <a:gd name="T13" fmla="*/ 0 h 107"/>
                  <a:gd name="T14" fmla="*/ 0 w 142"/>
                  <a:gd name="T15" fmla="*/ 0 h 107"/>
                  <a:gd name="T16" fmla="*/ 0 w 142"/>
                  <a:gd name="T17" fmla="*/ 0 h 107"/>
                  <a:gd name="T18" fmla="*/ 0 w 142"/>
                  <a:gd name="T19" fmla="*/ 0 h 107"/>
                  <a:gd name="T20" fmla="*/ 0 w 142"/>
                  <a:gd name="T21" fmla="*/ 0 h 107"/>
                  <a:gd name="T22" fmla="*/ 0 w 142"/>
                  <a:gd name="T23" fmla="*/ 0 h 107"/>
                  <a:gd name="T24" fmla="*/ 0 w 142"/>
                  <a:gd name="T25" fmla="*/ 0 h 107"/>
                  <a:gd name="T26" fmla="*/ 0 w 142"/>
                  <a:gd name="T27" fmla="*/ 0 h 107"/>
                  <a:gd name="T28" fmla="*/ 0 w 142"/>
                  <a:gd name="T29" fmla="*/ 0 h 107"/>
                  <a:gd name="T30" fmla="*/ 0 w 142"/>
                  <a:gd name="T31" fmla="*/ 0 h 107"/>
                  <a:gd name="T32" fmla="*/ 0 w 142"/>
                  <a:gd name="T33" fmla="*/ 0 h 107"/>
                  <a:gd name="T34" fmla="*/ 0 w 142"/>
                  <a:gd name="T35" fmla="*/ 0 h 107"/>
                  <a:gd name="T36" fmla="*/ 0 w 142"/>
                  <a:gd name="T37" fmla="*/ 0 h 107"/>
                  <a:gd name="T38" fmla="*/ 0 w 142"/>
                  <a:gd name="T39" fmla="*/ 0 h 107"/>
                  <a:gd name="T40" fmla="*/ 0 w 142"/>
                  <a:gd name="T41" fmla="*/ 0 h 107"/>
                  <a:gd name="T42" fmla="*/ 0 w 142"/>
                  <a:gd name="T43" fmla="*/ 0 h 107"/>
                  <a:gd name="T44" fmla="*/ 0 w 142"/>
                  <a:gd name="T45" fmla="*/ 0 h 107"/>
                  <a:gd name="T46" fmla="*/ 0 w 142"/>
                  <a:gd name="T47" fmla="*/ 0 h 107"/>
                  <a:gd name="T48" fmla="*/ 0 w 142"/>
                  <a:gd name="T49" fmla="*/ 0 h 107"/>
                  <a:gd name="T50" fmla="*/ 0 w 142"/>
                  <a:gd name="T51" fmla="*/ 0 h 107"/>
                  <a:gd name="T52" fmla="*/ 0 w 142"/>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2"/>
                  <a:gd name="T82" fmla="*/ 0 h 107"/>
                  <a:gd name="T83" fmla="*/ 142 w 142"/>
                  <a:gd name="T84" fmla="*/ 107 h 10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2" h="107">
                    <a:moveTo>
                      <a:pt x="132" y="36"/>
                    </a:moveTo>
                    <a:lnTo>
                      <a:pt x="127" y="37"/>
                    </a:lnTo>
                    <a:lnTo>
                      <a:pt x="121" y="37"/>
                    </a:lnTo>
                    <a:lnTo>
                      <a:pt x="113" y="36"/>
                    </a:lnTo>
                    <a:lnTo>
                      <a:pt x="106" y="34"/>
                    </a:lnTo>
                    <a:lnTo>
                      <a:pt x="99" y="32"/>
                    </a:lnTo>
                    <a:lnTo>
                      <a:pt x="91" y="28"/>
                    </a:lnTo>
                    <a:lnTo>
                      <a:pt x="83" y="25"/>
                    </a:lnTo>
                    <a:lnTo>
                      <a:pt x="77" y="21"/>
                    </a:lnTo>
                    <a:lnTo>
                      <a:pt x="63" y="12"/>
                    </a:lnTo>
                    <a:lnTo>
                      <a:pt x="52" y="6"/>
                    </a:lnTo>
                    <a:lnTo>
                      <a:pt x="46" y="1"/>
                    </a:lnTo>
                    <a:lnTo>
                      <a:pt x="44" y="0"/>
                    </a:lnTo>
                    <a:lnTo>
                      <a:pt x="0" y="54"/>
                    </a:lnTo>
                    <a:lnTo>
                      <a:pt x="4" y="57"/>
                    </a:lnTo>
                    <a:lnTo>
                      <a:pt x="13" y="64"/>
                    </a:lnTo>
                    <a:lnTo>
                      <a:pt x="26" y="73"/>
                    </a:lnTo>
                    <a:lnTo>
                      <a:pt x="43" y="83"/>
                    </a:lnTo>
                    <a:lnTo>
                      <a:pt x="53" y="88"/>
                    </a:lnTo>
                    <a:lnTo>
                      <a:pt x="65" y="94"/>
                    </a:lnTo>
                    <a:lnTo>
                      <a:pt x="76" y="98"/>
                    </a:lnTo>
                    <a:lnTo>
                      <a:pt x="87" y="102"/>
                    </a:lnTo>
                    <a:lnTo>
                      <a:pt x="101" y="105"/>
                    </a:lnTo>
                    <a:lnTo>
                      <a:pt x="114" y="107"/>
                    </a:lnTo>
                    <a:lnTo>
                      <a:pt x="128" y="107"/>
                    </a:lnTo>
                    <a:lnTo>
                      <a:pt x="142" y="106"/>
                    </a:lnTo>
                    <a:lnTo>
                      <a:pt x="132"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34" name="Freeform 533"/>
              <p:cNvSpPr>
                <a:spLocks/>
              </p:cNvSpPr>
              <p:nvPr/>
            </p:nvSpPr>
            <p:spPr bwMode="auto">
              <a:xfrm>
                <a:off x="5312" y="154"/>
                <a:ext cx="4" cy="8"/>
              </a:xfrm>
              <a:custGeom>
                <a:avLst/>
                <a:gdLst>
                  <a:gd name="T0" fmla="*/ 0 w 83"/>
                  <a:gd name="T1" fmla="*/ 0 h 91"/>
                  <a:gd name="T2" fmla="*/ 0 w 83"/>
                  <a:gd name="T3" fmla="*/ 0 h 91"/>
                  <a:gd name="T4" fmla="*/ 0 w 83"/>
                  <a:gd name="T5" fmla="*/ 0 h 91"/>
                  <a:gd name="T6" fmla="*/ 0 w 83"/>
                  <a:gd name="T7" fmla="*/ 0 h 91"/>
                  <a:gd name="T8" fmla="*/ 0 w 83"/>
                  <a:gd name="T9" fmla="*/ 0 h 91"/>
                  <a:gd name="T10" fmla="*/ 0 w 83"/>
                  <a:gd name="T11" fmla="*/ 0 h 91"/>
                  <a:gd name="T12" fmla="*/ 0 w 83"/>
                  <a:gd name="T13" fmla="*/ 0 h 91"/>
                  <a:gd name="T14" fmla="*/ 0 w 83"/>
                  <a:gd name="T15" fmla="*/ 0 h 91"/>
                  <a:gd name="T16" fmla="*/ 0 w 83"/>
                  <a:gd name="T17" fmla="*/ 0 h 91"/>
                  <a:gd name="T18" fmla="*/ 0 w 83"/>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1"/>
                  <a:gd name="T32" fmla="*/ 83 w 8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1">
                    <a:moveTo>
                      <a:pt x="83" y="4"/>
                    </a:moveTo>
                    <a:lnTo>
                      <a:pt x="62" y="4"/>
                    </a:lnTo>
                    <a:lnTo>
                      <a:pt x="0" y="24"/>
                    </a:lnTo>
                    <a:lnTo>
                      <a:pt x="21" y="91"/>
                    </a:lnTo>
                    <a:lnTo>
                      <a:pt x="83" y="71"/>
                    </a:lnTo>
                    <a:lnTo>
                      <a:pt x="61" y="71"/>
                    </a:lnTo>
                    <a:lnTo>
                      <a:pt x="83" y="4"/>
                    </a:lnTo>
                    <a:lnTo>
                      <a:pt x="72" y="0"/>
                    </a:lnTo>
                    <a:lnTo>
                      <a:pt x="62" y="4"/>
                    </a:lnTo>
                    <a:lnTo>
                      <a:pt x="83"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35" name="Freeform 534"/>
              <p:cNvSpPr>
                <a:spLocks/>
              </p:cNvSpPr>
              <p:nvPr/>
            </p:nvSpPr>
            <p:spPr bwMode="auto">
              <a:xfrm>
                <a:off x="5315" y="154"/>
                <a:ext cx="5" cy="8"/>
              </a:xfrm>
              <a:custGeom>
                <a:avLst/>
                <a:gdLst>
                  <a:gd name="T0" fmla="*/ 0 w 92"/>
                  <a:gd name="T1" fmla="*/ 0 h 92"/>
                  <a:gd name="T2" fmla="*/ 0 w 92"/>
                  <a:gd name="T3" fmla="*/ 0 h 92"/>
                  <a:gd name="T4" fmla="*/ 0 w 92"/>
                  <a:gd name="T5" fmla="*/ 0 h 92"/>
                  <a:gd name="T6" fmla="*/ 0 w 92"/>
                  <a:gd name="T7" fmla="*/ 0 h 92"/>
                  <a:gd name="T8" fmla="*/ 0 w 92"/>
                  <a:gd name="T9" fmla="*/ 0 h 92"/>
                  <a:gd name="T10" fmla="*/ 0 w 92"/>
                  <a:gd name="T11" fmla="*/ 0 h 92"/>
                  <a:gd name="T12" fmla="*/ 0 60000 65536"/>
                  <a:gd name="T13" fmla="*/ 0 60000 65536"/>
                  <a:gd name="T14" fmla="*/ 0 60000 65536"/>
                  <a:gd name="T15" fmla="*/ 0 60000 65536"/>
                  <a:gd name="T16" fmla="*/ 0 60000 65536"/>
                  <a:gd name="T17" fmla="*/ 0 60000 65536"/>
                  <a:gd name="T18" fmla="*/ 0 w 92"/>
                  <a:gd name="T19" fmla="*/ 0 h 92"/>
                  <a:gd name="T20" fmla="*/ 92 w 92"/>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92" h="92">
                    <a:moveTo>
                      <a:pt x="82" y="57"/>
                    </a:moveTo>
                    <a:lnTo>
                      <a:pt x="92" y="24"/>
                    </a:lnTo>
                    <a:lnTo>
                      <a:pt x="22" y="0"/>
                    </a:lnTo>
                    <a:lnTo>
                      <a:pt x="0" y="67"/>
                    </a:lnTo>
                    <a:lnTo>
                      <a:pt x="71" y="92"/>
                    </a:lnTo>
                    <a:lnTo>
                      <a:pt x="82" y="5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36" name="Freeform 535"/>
              <p:cNvSpPr>
                <a:spLocks/>
              </p:cNvSpPr>
              <p:nvPr/>
            </p:nvSpPr>
            <p:spPr bwMode="auto">
              <a:xfrm>
                <a:off x="5313" y="157"/>
                <a:ext cx="8" cy="14"/>
              </a:xfrm>
              <a:custGeom>
                <a:avLst/>
                <a:gdLst>
                  <a:gd name="T0" fmla="*/ 0 w 143"/>
                  <a:gd name="T1" fmla="*/ 0 h 158"/>
                  <a:gd name="T2" fmla="*/ 0 w 143"/>
                  <a:gd name="T3" fmla="*/ 0 h 158"/>
                  <a:gd name="T4" fmla="*/ 0 w 143"/>
                  <a:gd name="T5" fmla="*/ 0 h 158"/>
                  <a:gd name="T6" fmla="*/ 0 w 143"/>
                  <a:gd name="T7" fmla="*/ 0 h 158"/>
                  <a:gd name="T8" fmla="*/ 0 w 143"/>
                  <a:gd name="T9" fmla="*/ 0 h 158"/>
                  <a:gd name="T10" fmla="*/ 0 w 143"/>
                  <a:gd name="T11" fmla="*/ 0 h 158"/>
                  <a:gd name="T12" fmla="*/ 0 w 143"/>
                  <a:gd name="T13" fmla="*/ 0 h 158"/>
                  <a:gd name="T14" fmla="*/ 0 w 143"/>
                  <a:gd name="T15" fmla="*/ 0 h 158"/>
                  <a:gd name="T16" fmla="*/ 0 w 143"/>
                  <a:gd name="T17" fmla="*/ 0 h 158"/>
                  <a:gd name="T18" fmla="*/ 0 w 143"/>
                  <a:gd name="T19" fmla="*/ 0 h 158"/>
                  <a:gd name="T20" fmla="*/ 0 w 143"/>
                  <a:gd name="T21" fmla="*/ 0 h 158"/>
                  <a:gd name="T22" fmla="*/ 0 w 143"/>
                  <a:gd name="T23" fmla="*/ 0 h 158"/>
                  <a:gd name="T24" fmla="*/ 0 w 143"/>
                  <a:gd name="T25" fmla="*/ 0 h 158"/>
                  <a:gd name="T26" fmla="*/ 0 w 143"/>
                  <a:gd name="T27" fmla="*/ 0 h 158"/>
                  <a:gd name="T28" fmla="*/ 0 w 143"/>
                  <a:gd name="T29" fmla="*/ 0 h 158"/>
                  <a:gd name="T30" fmla="*/ 0 w 143"/>
                  <a:gd name="T31" fmla="*/ 0 h 158"/>
                  <a:gd name="T32" fmla="*/ 0 w 143"/>
                  <a:gd name="T33" fmla="*/ 0 h 158"/>
                  <a:gd name="T34" fmla="*/ 0 w 143"/>
                  <a:gd name="T35" fmla="*/ 0 h 158"/>
                  <a:gd name="T36" fmla="*/ 0 w 143"/>
                  <a:gd name="T37" fmla="*/ 0 h 158"/>
                  <a:gd name="T38" fmla="*/ 0 w 143"/>
                  <a:gd name="T39" fmla="*/ 0 h 158"/>
                  <a:gd name="T40" fmla="*/ 0 w 143"/>
                  <a:gd name="T41" fmla="*/ 0 h 158"/>
                  <a:gd name="T42" fmla="*/ 0 w 143"/>
                  <a:gd name="T43" fmla="*/ 0 h 158"/>
                  <a:gd name="T44" fmla="*/ 0 w 143"/>
                  <a:gd name="T45" fmla="*/ 0 h 158"/>
                  <a:gd name="T46" fmla="*/ 0 w 143"/>
                  <a:gd name="T47" fmla="*/ 0 h 158"/>
                  <a:gd name="T48" fmla="*/ 0 w 143"/>
                  <a:gd name="T49" fmla="*/ 0 h 158"/>
                  <a:gd name="T50" fmla="*/ 0 w 143"/>
                  <a:gd name="T51" fmla="*/ 0 h 158"/>
                  <a:gd name="T52" fmla="*/ 0 w 143"/>
                  <a:gd name="T53" fmla="*/ 0 h 158"/>
                  <a:gd name="T54" fmla="*/ 0 w 143"/>
                  <a:gd name="T55" fmla="*/ 0 h 158"/>
                  <a:gd name="T56" fmla="*/ 0 w 143"/>
                  <a:gd name="T57" fmla="*/ 0 h 158"/>
                  <a:gd name="T58" fmla="*/ 0 w 143"/>
                  <a:gd name="T59" fmla="*/ 0 h 158"/>
                  <a:gd name="T60" fmla="*/ 0 w 143"/>
                  <a:gd name="T61" fmla="*/ 0 h 1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3"/>
                  <a:gd name="T94" fmla="*/ 0 h 158"/>
                  <a:gd name="T95" fmla="*/ 143 w 143"/>
                  <a:gd name="T96" fmla="*/ 158 h 1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3" h="158">
                    <a:moveTo>
                      <a:pt x="67" y="131"/>
                    </a:moveTo>
                    <a:lnTo>
                      <a:pt x="68" y="132"/>
                    </a:lnTo>
                    <a:lnTo>
                      <a:pt x="68" y="133"/>
                    </a:lnTo>
                    <a:lnTo>
                      <a:pt x="68" y="135"/>
                    </a:lnTo>
                    <a:lnTo>
                      <a:pt x="69" y="130"/>
                    </a:lnTo>
                    <a:lnTo>
                      <a:pt x="71" y="126"/>
                    </a:lnTo>
                    <a:lnTo>
                      <a:pt x="76" y="119"/>
                    </a:lnTo>
                    <a:lnTo>
                      <a:pt x="81" y="112"/>
                    </a:lnTo>
                    <a:lnTo>
                      <a:pt x="89" y="104"/>
                    </a:lnTo>
                    <a:lnTo>
                      <a:pt x="96" y="97"/>
                    </a:lnTo>
                    <a:lnTo>
                      <a:pt x="113" y="82"/>
                    </a:lnTo>
                    <a:lnTo>
                      <a:pt x="128" y="70"/>
                    </a:lnTo>
                    <a:lnTo>
                      <a:pt x="139" y="61"/>
                    </a:lnTo>
                    <a:lnTo>
                      <a:pt x="143" y="59"/>
                    </a:lnTo>
                    <a:lnTo>
                      <a:pt x="105" y="0"/>
                    </a:lnTo>
                    <a:lnTo>
                      <a:pt x="100" y="4"/>
                    </a:lnTo>
                    <a:lnTo>
                      <a:pt x="87" y="12"/>
                    </a:lnTo>
                    <a:lnTo>
                      <a:pt x="70" y="26"/>
                    </a:lnTo>
                    <a:lnTo>
                      <a:pt x="50" y="43"/>
                    </a:lnTo>
                    <a:lnTo>
                      <a:pt x="40" y="54"/>
                    </a:lnTo>
                    <a:lnTo>
                      <a:pt x="30" y="65"/>
                    </a:lnTo>
                    <a:lnTo>
                      <a:pt x="20" y="76"/>
                    </a:lnTo>
                    <a:lnTo>
                      <a:pt x="12" y="89"/>
                    </a:lnTo>
                    <a:lnTo>
                      <a:pt x="5" y="103"/>
                    </a:lnTo>
                    <a:lnTo>
                      <a:pt x="1" y="117"/>
                    </a:lnTo>
                    <a:lnTo>
                      <a:pt x="0" y="128"/>
                    </a:lnTo>
                    <a:lnTo>
                      <a:pt x="0" y="137"/>
                    </a:lnTo>
                    <a:lnTo>
                      <a:pt x="1" y="148"/>
                    </a:lnTo>
                    <a:lnTo>
                      <a:pt x="4" y="158"/>
                    </a:lnTo>
                    <a:lnTo>
                      <a:pt x="67" y="13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37" name="Freeform 536"/>
              <p:cNvSpPr>
                <a:spLocks/>
              </p:cNvSpPr>
              <p:nvPr/>
            </p:nvSpPr>
            <p:spPr bwMode="auto">
              <a:xfrm>
                <a:off x="5314" y="167"/>
                <a:ext cx="6" cy="11"/>
              </a:xfrm>
              <a:custGeom>
                <a:avLst/>
                <a:gdLst>
                  <a:gd name="T0" fmla="*/ 0 w 107"/>
                  <a:gd name="T1" fmla="*/ 0 h 118"/>
                  <a:gd name="T2" fmla="*/ 0 w 107"/>
                  <a:gd name="T3" fmla="*/ 0 h 118"/>
                  <a:gd name="T4" fmla="*/ 0 w 107"/>
                  <a:gd name="T5" fmla="*/ 0 h 118"/>
                  <a:gd name="T6" fmla="*/ 0 w 107"/>
                  <a:gd name="T7" fmla="*/ 0 h 118"/>
                  <a:gd name="T8" fmla="*/ 0 w 107"/>
                  <a:gd name="T9" fmla="*/ 0 h 118"/>
                  <a:gd name="T10" fmla="*/ 0 w 107"/>
                  <a:gd name="T11" fmla="*/ 0 h 118"/>
                  <a:gd name="T12" fmla="*/ 0 w 107"/>
                  <a:gd name="T13" fmla="*/ 0 h 118"/>
                  <a:gd name="T14" fmla="*/ 0 w 107"/>
                  <a:gd name="T15" fmla="*/ 0 h 118"/>
                  <a:gd name="T16" fmla="*/ 0 w 107"/>
                  <a:gd name="T17" fmla="*/ 0 h 118"/>
                  <a:gd name="T18" fmla="*/ 0 w 107"/>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118"/>
                  <a:gd name="T32" fmla="*/ 107 w 107"/>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118">
                    <a:moveTo>
                      <a:pt x="95" y="50"/>
                    </a:moveTo>
                    <a:lnTo>
                      <a:pt x="107" y="58"/>
                    </a:lnTo>
                    <a:lnTo>
                      <a:pt x="46" y="0"/>
                    </a:lnTo>
                    <a:lnTo>
                      <a:pt x="0" y="53"/>
                    </a:lnTo>
                    <a:lnTo>
                      <a:pt x="61" y="110"/>
                    </a:lnTo>
                    <a:lnTo>
                      <a:pt x="74" y="118"/>
                    </a:lnTo>
                    <a:lnTo>
                      <a:pt x="61" y="110"/>
                    </a:lnTo>
                    <a:lnTo>
                      <a:pt x="66" y="115"/>
                    </a:lnTo>
                    <a:lnTo>
                      <a:pt x="74" y="118"/>
                    </a:lnTo>
                    <a:lnTo>
                      <a:pt x="95" y="5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38" name="Freeform 537"/>
              <p:cNvSpPr>
                <a:spLocks/>
              </p:cNvSpPr>
              <p:nvPr/>
            </p:nvSpPr>
            <p:spPr bwMode="auto">
              <a:xfrm>
                <a:off x="5318" y="172"/>
                <a:ext cx="5" cy="8"/>
              </a:xfrm>
              <a:custGeom>
                <a:avLst/>
                <a:gdLst>
                  <a:gd name="T0" fmla="*/ 0 w 103"/>
                  <a:gd name="T1" fmla="*/ 0 h 92"/>
                  <a:gd name="T2" fmla="*/ 0 w 103"/>
                  <a:gd name="T3" fmla="*/ 0 h 92"/>
                  <a:gd name="T4" fmla="*/ 0 w 103"/>
                  <a:gd name="T5" fmla="*/ 0 h 92"/>
                  <a:gd name="T6" fmla="*/ 0 w 103"/>
                  <a:gd name="T7" fmla="*/ 0 h 92"/>
                  <a:gd name="T8" fmla="*/ 0 w 103"/>
                  <a:gd name="T9" fmla="*/ 0 h 92"/>
                  <a:gd name="T10" fmla="*/ 0 w 103"/>
                  <a:gd name="T11" fmla="*/ 0 h 92"/>
                  <a:gd name="T12" fmla="*/ 0 w 103"/>
                  <a:gd name="T13" fmla="*/ 0 h 92"/>
                  <a:gd name="T14" fmla="*/ 0 w 103"/>
                  <a:gd name="T15" fmla="*/ 0 h 92"/>
                  <a:gd name="T16" fmla="*/ 0 w 103"/>
                  <a:gd name="T17" fmla="*/ 0 h 92"/>
                  <a:gd name="T18" fmla="*/ 0 w 103"/>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92"/>
                  <a:gd name="T32" fmla="*/ 103 w 10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92">
                    <a:moveTo>
                      <a:pt x="103" y="31"/>
                    </a:moveTo>
                    <a:lnTo>
                      <a:pt x="92" y="25"/>
                    </a:lnTo>
                    <a:lnTo>
                      <a:pt x="21" y="0"/>
                    </a:lnTo>
                    <a:lnTo>
                      <a:pt x="0" y="68"/>
                    </a:lnTo>
                    <a:lnTo>
                      <a:pt x="70" y="92"/>
                    </a:lnTo>
                    <a:lnTo>
                      <a:pt x="59" y="86"/>
                    </a:lnTo>
                    <a:lnTo>
                      <a:pt x="103" y="31"/>
                    </a:lnTo>
                    <a:lnTo>
                      <a:pt x="98" y="27"/>
                    </a:lnTo>
                    <a:lnTo>
                      <a:pt x="92" y="25"/>
                    </a:lnTo>
                    <a:lnTo>
                      <a:pt x="103" y="3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39" name="Freeform 538"/>
              <p:cNvSpPr>
                <a:spLocks/>
              </p:cNvSpPr>
              <p:nvPr/>
            </p:nvSpPr>
            <p:spPr bwMode="auto">
              <a:xfrm>
                <a:off x="5321" y="175"/>
                <a:ext cx="6" cy="9"/>
              </a:xfrm>
              <a:custGeom>
                <a:avLst/>
                <a:gdLst>
                  <a:gd name="T0" fmla="*/ 0 w 108"/>
                  <a:gd name="T1" fmla="*/ 0 h 100"/>
                  <a:gd name="T2" fmla="*/ 0 w 108"/>
                  <a:gd name="T3" fmla="*/ 0 h 100"/>
                  <a:gd name="T4" fmla="*/ 0 w 108"/>
                  <a:gd name="T5" fmla="*/ 0 h 100"/>
                  <a:gd name="T6" fmla="*/ 0 w 108"/>
                  <a:gd name="T7" fmla="*/ 0 h 100"/>
                  <a:gd name="T8" fmla="*/ 0 w 108"/>
                  <a:gd name="T9" fmla="*/ 0 h 100"/>
                  <a:gd name="T10" fmla="*/ 0 w 108"/>
                  <a:gd name="T11" fmla="*/ 0 h 100"/>
                  <a:gd name="T12" fmla="*/ 0 w 108"/>
                  <a:gd name="T13" fmla="*/ 0 h 100"/>
                  <a:gd name="T14" fmla="*/ 0 w 108"/>
                  <a:gd name="T15" fmla="*/ 0 h 100"/>
                  <a:gd name="T16" fmla="*/ 0 w 108"/>
                  <a:gd name="T17" fmla="*/ 0 h 100"/>
                  <a:gd name="T18" fmla="*/ 0 w 108"/>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100"/>
                  <a:gd name="T32" fmla="*/ 108 w 108"/>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100">
                    <a:moveTo>
                      <a:pt x="108" y="61"/>
                    </a:moveTo>
                    <a:lnTo>
                      <a:pt x="97" y="45"/>
                    </a:lnTo>
                    <a:lnTo>
                      <a:pt x="44" y="0"/>
                    </a:lnTo>
                    <a:lnTo>
                      <a:pt x="0" y="55"/>
                    </a:lnTo>
                    <a:lnTo>
                      <a:pt x="53" y="100"/>
                    </a:lnTo>
                    <a:lnTo>
                      <a:pt x="42" y="83"/>
                    </a:lnTo>
                    <a:lnTo>
                      <a:pt x="108" y="61"/>
                    </a:lnTo>
                    <a:lnTo>
                      <a:pt x="105" y="51"/>
                    </a:lnTo>
                    <a:lnTo>
                      <a:pt x="97" y="45"/>
                    </a:lnTo>
                    <a:lnTo>
                      <a:pt x="108" y="6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40" name="Freeform 539"/>
              <p:cNvSpPr>
                <a:spLocks/>
              </p:cNvSpPr>
              <p:nvPr/>
            </p:nvSpPr>
            <p:spPr bwMode="auto">
              <a:xfrm>
                <a:off x="5323" y="180"/>
                <a:ext cx="5" cy="7"/>
              </a:xfrm>
              <a:custGeom>
                <a:avLst/>
                <a:gdLst>
                  <a:gd name="T0" fmla="*/ 0 w 84"/>
                  <a:gd name="T1" fmla="*/ 0 h 76"/>
                  <a:gd name="T2" fmla="*/ 0 w 84"/>
                  <a:gd name="T3" fmla="*/ 0 h 76"/>
                  <a:gd name="T4" fmla="*/ 0 w 84"/>
                  <a:gd name="T5" fmla="*/ 0 h 76"/>
                  <a:gd name="T6" fmla="*/ 0 w 84"/>
                  <a:gd name="T7" fmla="*/ 0 h 76"/>
                  <a:gd name="T8" fmla="*/ 0 w 84"/>
                  <a:gd name="T9" fmla="*/ 0 h 76"/>
                  <a:gd name="T10" fmla="*/ 0 w 84"/>
                  <a:gd name="T11" fmla="*/ 0 h 76"/>
                  <a:gd name="T12" fmla="*/ 0 w 84"/>
                  <a:gd name="T13" fmla="*/ 0 h 76"/>
                  <a:gd name="T14" fmla="*/ 0 w 84"/>
                  <a:gd name="T15" fmla="*/ 0 h 76"/>
                  <a:gd name="T16" fmla="*/ 0 w 84"/>
                  <a:gd name="T17" fmla="*/ 0 h 76"/>
                  <a:gd name="T18" fmla="*/ 0 w 84"/>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76"/>
                  <a:gd name="T32" fmla="*/ 84 w 84"/>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76">
                    <a:moveTo>
                      <a:pt x="84" y="57"/>
                    </a:moveTo>
                    <a:lnTo>
                      <a:pt x="83" y="52"/>
                    </a:lnTo>
                    <a:lnTo>
                      <a:pt x="66" y="0"/>
                    </a:lnTo>
                    <a:lnTo>
                      <a:pt x="0" y="22"/>
                    </a:lnTo>
                    <a:lnTo>
                      <a:pt x="18" y="76"/>
                    </a:lnTo>
                    <a:lnTo>
                      <a:pt x="17" y="72"/>
                    </a:lnTo>
                    <a:lnTo>
                      <a:pt x="84" y="57"/>
                    </a:lnTo>
                    <a:lnTo>
                      <a:pt x="84" y="55"/>
                    </a:lnTo>
                    <a:lnTo>
                      <a:pt x="83" y="52"/>
                    </a:lnTo>
                    <a:lnTo>
                      <a:pt x="84" y="5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41" name="Freeform 540"/>
              <p:cNvSpPr>
                <a:spLocks/>
              </p:cNvSpPr>
              <p:nvPr/>
            </p:nvSpPr>
            <p:spPr bwMode="auto">
              <a:xfrm>
                <a:off x="5324" y="185"/>
                <a:ext cx="5" cy="8"/>
              </a:xfrm>
              <a:custGeom>
                <a:avLst/>
                <a:gdLst>
                  <a:gd name="T0" fmla="*/ 0 w 83"/>
                  <a:gd name="T1" fmla="*/ 0 h 81"/>
                  <a:gd name="T2" fmla="*/ 0 w 83"/>
                  <a:gd name="T3" fmla="*/ 0 h 81"/>
                  <a:gd name="T4" fmla="*/ 0 w 83"/>
                  <a:gd name="T5" fmla="*/ 0 h 81"/>
                  <a:gd name="T6" fmla="*/ 0 w 83"/>
                  <a:gd name="T7" fmla="*/ 0 h 81"/>
                  <a:gd name="T8" fmla="*/ 0 w 83"/>
                  <a:gd name="T9" fmla="*/ 0 h 81"/>
                  <a:gd name="T10" fmla="*/ 0 w 83"/>
                  <a:gd name="T11" fmla="*/ 0 h 81"/>
                  <a:gd name="T12" fmla="*/ 0 w 83"/>
                  <a:gd name="T13" fmla="*/ 0 h 81"/>
                  <a:gd name="T14" fmla="*/ 0 w 83"/>
                  <a:gd name="T15" fmla="*/ 0 h 81"/>
                  <a:gd name="T16" fmla="*/ 0 w 83"/>
                  <a:gd name="T17" fmla="*/ 0 h 81"/>
                  <a:gd name="T18" fmla="*/ 0 w 83"/>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1"/>
                  <a:gd name="T32" fmla="*/ 83 w 83"/>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1">
                    <a:moveTo>
                      <a:pt x="55" y="81"/>
                    </a:moveTo>
                    <a:lnTo>
                      <a:pt x="76" y="40"/>
                    </a:lnTo>
                    <a:lnTo>
                      <a:pt x="67" y="0"/>
                    </a:lnTo>
                    <a:lnTo>
                      <a:pt x="0" y="15"/>
                    </a:lnTo>
                    <a:lnTo>
                      <a:pt x="9" y="55"/>
                    </a:lnTo>
                    <a:lnTo>
                      <a:pt x="30" y="15"/>
                    </a:lnTo>
                    <a:lnTo>
                      <a:pt x="55" y="81"/>
                    </a:lnTo>
                    <a:lnTo>
                      <a:pt x="83" y="70"/>
                    </a:lnTo>
                    <a:lnTo>
                      <a:pt x="76" y="40"/>
                    </a:lnTo>
                    <a:lnTo>
                      <a:pt x="55" y="8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42" name="Freeform 541"/>
              <p:cNvSpPr>
                <a:spLocks/>
              </p:cNvSpPr>
              <p:nvPr/>
            </p:nvSpPr>
            <p:spPr bwMode="auto">
              <a:xfrm>
                <a:off x="5321" y="187"/>
                <a:ext cx="6" cy="8"/>
              </a:xfrm>
              <a:custGeom>
                <a:avLst/>
                <a:gdLst>
                  <a:gd name="T0" fmla="*/ 0 w 107"/>
                  <a:gd name="T1" fmla="*/ 0 h 90"/>
                  <a:gd name="T2" fmla="*/ 0 w 107"/>
                  <a:gd name="T3" fmla="*/ 0 h 90"/>
                  <a:gd name="T4" fmla="*/ 0 w 107"/>
                  <a:gd name="T5" fmla="*/ 0 h 90"/>
                  <a:gd name="T6" fmla="*/ 0 w 107"/>
                  <a:gd name="T7" fmla="*/ 0 h 90"/>
                  <a:gd name="T8" fmla="*/ 0 w 107"/>
                  <a:gd name="T9" fmla="*/ 0 h 90"/>
                  <a:gd name="T10" fmla="*/ 0 w 107"/>
                  <a:gd name="T11" fmla="*/ 0 h 90"/>
                  <a:gd name="T12" fmla="*/ 0 w 107"/>
                  <a:gd name="T13" fmla="*/ 0 h 90"/>
                  <a:gd name="T14" fmla="*/ 0 w 107"/>
                  <a:gd name="T15" fmla="*/ 0 h 90"/>
                  <a:gd name="T16" fmla="*/ 0 w 107"/>
                  <a:gd name="T17" fmla="*/ 0 h 90"/>
                  <a:gd name="T18" fmla="*/ 0 w 107"/>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90"/>
                  <a:gd name="T32" fmla="*/ 107 w 107"/>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90">
                    <a:moveTo>
                      <a:pt x="65" y="70"/>
                    </a:moveTo>
                    <a:lnTo>
                      <a:pt x="45" y="90"/>
                    </a:lnTo>
                    <a:lnTo>
                      <a:pt x="107" y="66"/>
                    </a:lnTo>
                    <a:lnTo>
                      <a:pt x="82" y="0"/>
                    </a:lnTo>
                    <a:lnTo>
                      <a:pt x="21" y="24"/>
                    </a:lnTo>
                    <a:lnTo>
                      <a:pt x="0" y="46"/>
                    </a:lnTo>
                    <a:lnTo>
                      <a:pt x="21" y="24"/>
                    </a:lnTo>
                    <a:lnTo>
                      <a:pt x="6" y="31"/>
                    </a:lnTo>
                    <a:lnTo>
                      <a:pt x="0" y="46"/>
                    </a:lnTo>
                    <a:lnTo>
                      <a:pt x="65"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43" name="Freeform 542"/>
              <p:cNvSpPr>
                <a:spLocks/>
              </p:cNvSpPr>
              <p:nvPr/>
            </p:nvSpPr>
            <p:spPr bwMode="auto">
              <a:xfrm>
                <a:off x="5320" y="191"/>
                <a:ext cx="5" cy="6"/>
              </a:xfrm>
              <a:custGeom>
                <a:avLst/>
                <a:gdLst>
                  <a:gd name="T0" fmla="*/ 0 w 84"/>
                  <a:gd name="T1" fmla="*/ 0 h 73"/>
                  <a:gd name="T2" fmla="*/ 0 w 84"/>
                  <a:gd name="T3" fmla="*/ 0 h 73"/>
                  <a:gd name="T4" fmla="*/ 0 w 84"/>
                  <a:gd name="T5" fmla="*/ 0 h 73"/>
                  <a:gd name="T6" fmla="*/ 0 w 84"/>
                  <a:gd name="T7" fmla="*/ 0 h 73"/>
                  <a:gd name="T8" fmla="*/ 0 w 84"/>
                  <a:gd name="T9" fmla="*/ 0 h 73"/>
                  <a:gd name="T10" fmla="*/ 0 w 84"/>
                  <a:gd name="T11" fmla="*/ 0 h 73"/>
                  <a:gd name="T12" fmla="*/ 0 w 84"/>
                  <a:gd name="T13" fmla="*/ 0 h 73"/>
                  <a:gd name="T14" fmla="*/ 0 w 84"/>
                  <a:gd name="T15" fmla="*/ 0 h 73"/>
                  <a:gd name="T16" fmla="*/ 0 w 84"/>
                  <a:gd name="T17" fmla="*/ 0 h 73"/>
                  <a:gd name="T18" fmla="*/ 0 w 84"/>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73"/>
                  <a:gd name="T32" fmla="*/ 84 w 8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73">
                    <a:moveTo>
                      <a:pt x="67" y="70"/>
                    </a:moveTo>
                    <a:lnTo>
                      <a:pt x="67" y="73"/>
                    </a:lnTo>
                    <a:lnTo>
                      <a:pt x="84" y="24"/>
                    </a:lnTo>
                    <a:lnTo>
                      <a:pt x="19" y="0"/>
                    </a:lnTo>
                    <a:lnTo>
                      <a:pt x="1" y="48"/>
                    </a:lnTo>
                    <a:lnTo>
                      <a:pt x="0" y="51"/>
                    </a:lnTo>
                    <a:lnTo>
                      <a:pt x="1" y="48"/>
                    </a:lnTo>
                    <a:lnTo>
                      <a:pt x="1" y="50"/>
                    </a:lnTo>
                    <a:lnTo>
                      <a:pt x="0" y="51"/>
                    </a:lnTo>
                    <a:lnTo>
                      <a:pt x="67"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44" name="Freeform 543"/>
              <p:cNvSpPr>
                <a:spLocks/>
              </p:cNvSpPr>
              <p:nvPr/>
            </p:nvSpPr>
            <p:spPr bwMode="auto">
              <a:xfrm>
                <a:off x="5320" y="195"/>
                <a:ext cx="4" cy="5"/>
              </a:xfrm>
              <a:custGeom>
                <a:avLst/>
                <a:gdLst>
                  <a:gd name="T0" fmla="*/ 0 w 75"/>
                  <a:gd name="T1" fmla="*/ 0 h 51"/>
                  <a:gd name="T2" fmla="*/ 0 w 75"/>
                  <a:gd name="T3" fmla="*/ 0 h 51"/>
                  <a:gd name="T4" fmla="*/ 0 w 75"/>
                  <a:gd name="T5" fmla="*/ 0 h 51"/>
                  <a:gd name="T6" fmla="*/ 0 w 75"/>
                  <a:gd name="T7" fmla="*/ 0 h 51"/>
                  <a:gd name="T8" fmla="*/ 0 w 75"/>
                  <a:gd name="T9" fmla="*/ 0 h 51"/>
                  <a:gd name="T10" fmla="*/ 0 w 75"/>
                  <a:gd name="T11" fmla="*/ 0 h 51"/>
                  <a:gd name="T12" fmla="*/ 0 60000 65536"/>
                  <a:gd name="T13" fmla="*/ 0 60000 65536"/>
                  <a:gd name="T14" fmla="*/ 0 60000 65536"/>
                  <a:gd name="T15" fmla="*/ 0 60000 65536"/>
                  <a:gd name="T16" fmla="*/ 0 60000 65536"/>
                  <a:gd name="T17" fmla="*/ 0 60000 65536"/>
                  <a:gd name="T18" fmla="*/ 0 w 75"/>
                  <a:gd name="T19" fmla="*/ 0 h 51"/>
                  <a:gd name="T20" fmla="*/ 75 w 7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75" h="51">
                    <a:moveTo>
                      <a:pt x="33" y="43"/>
                    </a:moveTo>
                    <a:lnTo>
                      <a:pt x="66" y="51"/>
                    </a:lnTo>
                    <a:lnTo>
                      <a:pt x="75" y="19"/>
                    </a:lnTo>
                    <a:lnTo>
                      <a:pt x="8" y="0"/>
                    </a:lnTo>
                    <a:lnTo>
                      <a:pt x="0" y="33"/>
                    </a:lnTo>
                    <a:lnTo>
                      <a:pt x="33" y="4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45" name="Freeform 544"/>
              <p:cNvSpPr>
                <a:spLocks/>
              </p:cNvSpPr>
              <p:nvPr/>
            </p:nvSpPr>
            <p:spPr bwMode="auto">
              <a:xfrm>
                <a:off x="5319" y="197"/>
                <a:ext cx="4" cy="9"/>
              </a:xfrm>
              <a:custGeom>
                <a:avLst/>
                <a:gdLst>
                  <a:gd name="T0" fmla="*/ 0 w 82"/>
                  <a:gd name="T1" fmla="*/ 0 h 94"/>
                  <a:gd name="T2" fmla="*/ 0 w 82"/>
                  <a:gd name="T3" fmla="*/ 0 h 94"/>
                  <a:gd name="T4" fmla="*/ 0 w 82"/>
                  <a:gd name="T5" fmla="*/ 0 h 94"/>
                  <a:gd name="T6" fmla="*/ 0 w 82"/>
                  <a:gd name="T7" fmla="*/ 0 h 94"/>
                  <a:gd name="T8" fmla="*/ 0 w 82"/>
                  <a:gd name="T9" fmla="*/ 0 h 94"/>
                  <a:gd name="T10" fmla="*/ 0 w 82"/>
                  <a:gd name="T11" fmla="*/ 0 h 94"/>
                  <a:gd name="T12" fmla="*/ 0 w 82"/>
                  <a:gd name="T13" fmla="*/ 0 h 94"/>
                  <a:gd name="T14" fmla="*/ 0 w 82"/>
                  <a:gd name="T15" fmla="*/ 0 h 94"/>
                  <a:gd name="T16" fmla="*/ 0 w 82"/>
                  <a:gd name="T17" fmla="*/ 0 h 94"/>
                  <a:gd name="T18" fmla="*/ 0 w 82"/>
                  <a:gd name="T19" fmla="*/ 0 h 94"/>
                  <a:gd name="T20" fmla="*/ 0 w 82"/>
                  <a:gd name="T21" fmla="*/ 0 h 94"/>
                  <a:gd name="T22" fmla="*/ 0 w 82"/>
                  <a:gd name="T23" fmla="*/ 0 h 94"/>
                  <a:gd name="T24" fmla="*/ 0 w 82"/>
                  <a:gd name="T25" fmla="*/ 0 h 94"/>
                  <a:gd name="T26" fmla="*/ 0 w 82"/>
                  <a:gd name="T27" fmla="*/ 0 h 94"/>
                  <a:gd name="T28" fmla="*/ 0 w 82"/>
                  <a:gd name="T29" fmla="*/ 0 h 94"/>
                  <a:gd name="T30" fmla="*/ 0 w 82"/>
                  <a:gd name="T31" fmla="*/ 0 h 94"/>
                  <a:gd name="T32" fmla="*/ 0 w 82"/>
                  <a:gd name="T33" fmla="*/ 0 h 94"/>
                  <a:gd name="T34" fmla="*/ 0 w 82"/>
                  <a:gd name="T35" fmla="*/ 0 h 94"/>
                  <a:gd name="T36" fmla="*/ 0 w 82"/>
                  <a:gd name="T37" fmla="*/ 0 h 94"/>
                  <a:gd name="T38" fmla="*/ 0 w 82"/>
                  <a:gd name="T39" fmla="*/ 0 h 94"/>
                  <a:gd name="T40" fmla="*/ 0 w 82"/>
                  <a:gd name="T41" fmla="*/ 0 h 94"/>
                  <a:gd name="T42" fmla="*/ 0 w 82"/>
                  <a:gd name="T43" fmla="*/ 0 h 94"/>
                  <a:gd name="T44" fmla="*/ 0 w 82"/>
                  <a:gd name="T45" fmla="*/ 0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2"/>
                  <a:gd name="T70" fmla="*/ 0 h 94"/>
                  <a:gd name="T71" fmla="*/ 82 w 82"/>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2" h="94">
                    <a:moveTo>
                      <a:pt x="69" y="70"/>
                    </a:moveTo>
                    <a:lnTo>
                      <a:pt x="69" y="71"/>
                    </a:lnTo>
                    <a:lnTo>
                      <a:pt x="69" y="72"/>
                    </a:lnTo>
                    <a:lnTo>
                      <a:pt x="69" y="71"/>
                    </a:lnTo>
                    <a:lnTo>
                      <a:pt x="71" y="63"/>
                    </a:lnTo>
                    <a:lnTo>
                      <a:pt x="73" y="57"/>
                    </a:lnTo>
                    <a:lnTo>
                      <a:pt x="76" y="51"/>
                    </a:lnTo>
                    <a:lnTo>
                      <a:pt x="79" y="46"/>
                    </a:lnTo>
                    <a:lnTo>
                      <a:pt x="81" y="43"/>
                    </a:lnTo>
                    <a:lnTo>
                      <a:pt x="82" y="42"/>
                    </a:lnTo>
                    <a:lnTo>
                      <a:pt x="26" y="0"/>
                    </a:lnTo>
                    <a:lnTo>
                      <a:pt x="24" y="3"/>
                    </a:lnTo>
                    <a:lnTo>
                      <a:pt x="21" y="9"/>
                    </a:lnTo>
                    <a:lnTo>
                      <a:pt x="16" y="17"/>
                    </a:lnTo>
                    <a:lnTo>
                      <a:pt x="11" y="28"/>
                    </a:lnTo>
                    <a:lnTo>
                      <a:pt x="6" y="41"/>
                    </a:lnTo>
                    <a:lnTo>
                      <a:pt x="2" y="55"/>
                    </a:lnTo>
                    <a:lnTo>
                      <a:pt x="0" y="65"/>
                    </a:lnTo>
                    <a:lnTo>
                      <a:pt x="0" y="74"/>
                    </a:lnTo>
                    <a:lnTo>
                      <a:pt x="1" y="85"/>
                    </a:lnTo>
                    <a:lnTo>
                      <a:pt x="4" y="94"/>
                    </a:lnTo>
                    <a:lnTo>
                      <a:pt x="69"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46" name="Freeform 545"/>
              <p:cNvSpPr>
                <a:spLocks/>
              </p:cNvSpPr>
              <p:nvPr/>
            </p:nvSpPr>
            <p:spPr bwMode="auto">
              <a:xfrm>
                <a:off x="5319" y="202"/>
                <a:ext cx="9" cy="13"/>
              </a:xfrm>
              <a:custGeom>
                <a:avLst/>
                <a:gdLst>
                  <a:gd name="T0" fmla="*/ 0 w 144"/>
                  <a:gd name="T1" fmla="*/ 0 h 134"/>
                  <a:gd name="T2" fmla="*/ 0 w 144"/>
                  <a:gd name="T3" fmla="*/ 0 h 134"/>
                  <a:gd name="T4" fmla="*/ 0 w 144"/>
                  <a:gd name="T5" fmla="*/ 0 h 134"/>
                  <a:gd name="T6" fmla="*/ 0 w 144"/>
                  <a:gd name="T7" fmla="*/ 0 h 134"/>
                  <a:gd name="T8" fmla="*/ 0 w 144"/>
                  <a:gd name="T9" fmla="*/ 0 h 134"/>
                  <a:gd name="T10" fmla="*/ 0 w 144"/>
                  <a:gd name="T11" fmla="*/ 0 h 134"/>
                  <a:gd name="T12" fmla="*/ 0 w 144"/>
                  <a:gd name="T13" fmla="*/ 0 h 134"/>
                  <a:gd name="T14" fmla="*/ 0 w 144"/>
                  <a:gd name="T15" fmla="*/ 0 h 134"/>
                  <a:gd name="T16" fmla="*/ 0 w 144"/>
                  <a:gd name="T17" fmla="*/ 0 h 134"/>
                  <a:gd name="T18" fmla="*/ 0 w 144"/>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34"/>
                  <a:gd name="T32" fmla="*/ 144 w 144"/>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34">
                    <a:moveTo>
                      <a:pt x="144" y="98"/>
                    </a:moveTo>
                    <a:lnTo>
                      <a:pt x="134" y="82"/>
                    </a:lnTo>
                    <a:lnTo>
                      <a:pt x="45" y="0"/>
                    </a:lnTo>
                    <a:lnTo>
                      <a:pt x="0" y="53"/>
                    </a:lnTo>
                    <a:lnTo>
                      <a:pt x="88" y="134"/>
                    </a:lnTo>
                    <a:lnTo>
                      <a:pt x="78" y="118"/>
                    </a:lnTo>
                    <a:lnTo>
                      <a:pt x="144" y="98"/>
                    </a:lnTo>
                    <a:lnTo>
                      <a:pt x="141" y="88"/>
                    </a:lnTo>
                    <a:lnTo>
                      <a:pt x="134" y="82"/>
                    </a:lnTo>
                    <a:lnTo>
                      <a:pt x="144" y="9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47" name="Freeform 546"/>
              <p:cNvSpPr>
                <a:spLocks/>
              </p:cNvSpPr>
              <p:nvPr/>
            </p:nvSpPr>
            <p:spPr bwMode="auto">
              <a:xfrm>
                <a:off x="5324" y="211"/>
                <a:ext cx="5" cy="8"/>
              </a:xfrm>
              <a:custGeom>
                <a:avLst/>
                <a:gdLst>
                  <a:gd name="T0" fmla="*/ 0 w 85"/>
                  <a:gd name="T1" fmla="*/ 0 h 81"/>
                  <a:gd name="T2" fmla="*/ 0 w 85"/>
                  <a:gd name="T3" fmla="*/ 0 h 81"/>
                  <a:gd name="T4" fmla="*/ 0 w 85"/>
                  <a:gd name="T5" fmla="*/ 0 h 81"/>
                  <a:gd name="T6" fmla="*/ 0 w 85"/>
                  <a:gd name="T7" fmla="*/ 0 h 81"/>
                  <a:gd name="T8" fmla="*/ 0 w 85"/>
                  <a:gd name="T9" fmla="*/ 0 h 81"/>
                  <a:gd name="T10" fmla="*/ 0 w 85"/>
                  <a:gd name="T11" fmla="*/ 0 h 81"/>
                  <a:gd name="T12" fmla="*/ 0 w 85"/>
                  <a:gd name="T13" fmla="*/ 0 h 81"/>
                  <a:gd name="T14" fmla="*/ 0 w 85"/>
                  <a:gd name="T15" fmla="*/ 0 h 81"/>
                  <a:gd name="T16" fmla="*/ 0 w 85"/>
                  <a:gd name="T17" fmla="*/ 0 h 81"/>
                  <a:gd name="T18" fmla="*/ 0 w 85"/>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81"/>
                  <a:gd name="T32" fmla="*/ 85 w 85"/>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81">
                    <a:moveTo>
                      <a:pt x="85" y="72"/>
                    </a:moveTo>
                    <a:lnTo>
                      <a:pt x="84" y="61"/>
                    </a:lnTo>
                    <a:lnTo>
                      <a:pt x="66" y="0"/>
                    </a:lnTo>
                    <a:lnTo>
                      <a:pt x="0" y="20"/>
                    </a:lnTo>
                    <a:lnTo>
                      <a:pt x="17" y="81"/>
                    </a:lnTo>
                    <a:lnTo>
                      <a:pt x="16" y="72"/>
                    </a:lnTo>
                    <a:lnTo>
                      <a:pt x="85" y="72"/>
                    </a:lnTo>
                    <a:lnTo>
                      <a:pt x="85" y="66"/>
                    </a:lnTo>
                    <a:lnTo>
                      <a:pt x="84" y="61"/>
                    </a:lnTo>
                    <a:lnTo>
                      <a:pt x="85"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48" name="Freeform 547"/>
              <p:cNvSpPr>
                <a:spLocks/>
              </p:cNvSpPr>
              <p:nvPr/>
            </p:nvSpPr>
            <p:spPr bwMode="auto">
              <a:xfrm>
                <a:off x="5325" y="218"/>
                <a:ext cx="4" cy="6"/>
              </a:xfrm>
              <a:custGeom>
                <a:avLst/>
                <a:gdLst>
                  <a:gd name="T0" fmla="*/ 0 w 69"/>
                  <a:gd name="T1" fmla="*/ 0 h 68"/>
                  <a:gd name="T2" fmla="*/ 0 w 69"/>
                  <a:gd name="T3" fmla="*/ 0 h 68"/>
                  <a:gd name="T4" fmla="*/ 0 w 69"/>
                  <a:gd name="T5" fmla="*/ 0 h 68"/>
                  <a:gd name="T6" fmla="*/ 0 w 69"/>
                  <a:gd name="T7" fmla="*/ 0 h 68"/>
                  <a:gd name="T8" fmla="*/ 0 w 69"/>
                  <a:gd name="T9" fmla="*/ 0 h 68"/>
                  <a:gd name="T10" fmla="*/ 0 w 69"/>
                  <a:gd name="T11" fmla="*/ 0 h 68"/>
                  <a:gd name="T12" fmla="*/ 0 w 69"/>
                  <a:gd name="T13" fmla="*/ 0 h 68"/>
                  <a:gd name="T14" fmla="*/ 0 w 69"/>
                  <a:gd name="T15" fmla="*/ 0 h 68"/>
                  <a:gd name="T16" fmla="*/ 0 w 69"/>
                  <a:gd name="T17" fmla="*/ 0 h 68"/>
                  <a:gd name="T18" fmla="*/ 0 w 69"/>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68"/>
                  <a:gd name="T32" fmla="*/ 69 w 69"/>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68">
                    <a:moveTo>
                      <a:pt x="59" y="20"/>
                    </a:moveTo>
                    <a:lnTo>
                      <a:pt x="69" y="44"/>
                    </a:lnTo>
                    <a:lnTo>
                      <a:pt x="69" y="0"/>
                    </a:lnTo>
                    <a:lnTo>
                      <a:pt x="0" y="0"/>
                    </a:lnTo>
                    <a:lnTo>
                      <a:pt x="0" y="44"/>
                    </a:lnTo>
                    <a:lnTo>
                      <a:pt x="10" y="68"/>
                    </a:lnTo>
                    <a:lnTo>
                      <a:pt x="0" y="44"/>
                    </a:lnTo>
                    <a:lnTo>
                      <a:pt x="0" y="58"/>
                    </a:lnTo>
                    <a:lnTo>
                      <a:pt x="10" y="68"/>
                    </a:lnTo>
                    <a:lnTo>
                      <a:pt x="59" y="2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49" name="Freeform 548"/>
              <p:cNvSpPr>
                <a:spLocks/>
              </p:cNvSpPr>
              <p:nvPr/>
            </p:nvSpPr>
            <p:spPr bwMode="auto">
              <a:xfrm>
                <a:off x="5325" y="220"/>
                <a:ext cx="6" cy="9"/>
              </a:xfrm>
              <a:custGeom>
                <a:avLst/>
                <a:gdLst>
                  <a:gd name="T0" fmla="*/ 0 w 108"/>
                  <a:gd name="T1" fmla="*/ 0 h 106"/>
                  <a:gd name="T2" fmla="*/ 0 w 108"/>
                  <a:gd name="T3" fmla="*/ 0 h 106"/>
                  <a:gd name="T4" fmla="*/ 0 w 108"/>
                  <a:gd name="T5" fmla="*/ 0 h 106"/>
                  <a:gd name="T6" fmla="*/ 0 w 108"/>
                  <a:gd name="T7" fmla="*/ 0 h 106"/>
                  <a:gd name="T8" fmla="*/ 0 w 108"/>
                  <a:gd name="T9" fmla="*/ 0 h 106"/>
                  <a:gd name="T10" fmla="*/ 0 w 108"/>
                  <a:gd name="T11" fmla="*/ 0 h 106"/>
                  <a:gd name="T12" fmla="*/ 0 w 108"/>
                  <a:gd name="T13" fmla="*/ 0 h 106"/>
                  <a:gd name="T14" fmla="*/ 0 w 108"/>
                  <a:gd name="T15" fmla="*/ 0 h 106"/>
                  <a:gd name="T16" fmla="*/ 0 w 108"/>
                  <a:gd name="T17" fmla="*/ 0 h 106"/>
                  <a:gd name="T18" fmla="*/ 0 w 108"/>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106"/>
                  <a:gd name="T32" fmla="*/ 108 w 108"/>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106">
                    <a:moveTo>
                      <a:pt x="108" y="65"/>
                    </a:moveTo>
                    <a:lnTo>
                      <a:pt x="102" y="56"/>
                    </a:lnTo>
                    <a:lnTo>
                      <a:pt x="49" y="0"/>
                    </a:lnTo>
                    <a:lnTo>
                      <a:pt x="0" y="48"/>
                    </a:lnTo>
                    <a:lnTo>
                      <a:pt x="52" y="106"/>
                    </a:lnTo>
                    <a:lnTo>
                      <a:pt x="47" y="97"/>
                    </a:lnTo>
                    <a:lnTo>
                      <a:pt x="108" y="65"/>
                    </a:lnTo>
                    <a:lnTo>
                      <a:pt x="106" y="61"/>
                    </a:lnTo>
                    <a:lnTo>
                      <a:pt x="102" y="56"/>
                    </a:lnTo>
                    <a:lnTo>
                      <a:pt x="108"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50" name="Freeform 549"/>
              <p:cNvSpPr>
                <a:spLocks/>
              </p:cNvSpPr>
              <p:nvPr/>
            </p:nvSpPr>
            <p:spPr bwMode="auto">
              <a:xfrm>
                <a:off x="5328" y="226"/>
                <a:ext cx="5" cy="8"/>
              </a:xfrm>
              <a:custGeom>
                <a:avLst/>
                <a:gdLst>
                  <a:gd name="T0" fmla="*/ 0 w 100"/>
                  <a:gd name="T1" fmla="*/ 0 h 95"/>
                  <a:gd name="T2" fmla="*/ 0 w 100"/>
                  <a:gd name="T3" fmla="*/ 0 h 95"/>
                  <a:gd name="T4" fmla="*/ 0 w 100"/>
                  <a:gd name="T5" fmla="*/ 0 h 95"/>
                  <a:gd name="T6" fmla="*/ 0 w 100"/>
                  <a:gd name="T7" fmla="*/ 0 h 95"/>
                  <a:gd name="T8" fmla="*/ 0 w 100"/>
                  <a:gd name="T9" fmla="*/ 0 h 95"/>
                  <a:gd name="T10" fmla="*/ 0 w 100"/>
                  <a:gd name="T11" fmla="*/ 0 h 95"/>
                  <a:gd name="T12" fmla="*/ 0 w 100"/>
                  <a:gd name="T13" fmla="*/ 0 h 95"/>
                  <a:gd name="T14" fmla="*/ 0 w 100"/>
                  <a:gd name="T15" fmla="*/ 0 h 95"/>
                  <a:gd name="T16" fmla="*/ 0 w 100"/>
                  <a:gd name="T17" fmla="*/ 0 h 95"/>
                  <a:gd name="T18" fmla="*/ 0 w 10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95"/>
                  <a:gd name="T32" fmla="*/ 100 w 100"/>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95">
                    <a:moveTo>
                      <a:pt x="80" y="95"/>
                    </a:moveTo>
                    <a:lnTo>
                      <a:pt x="87" y="52"/>
                    </a:lnTo>
                    <a:lnTo>
                      <a:pt x="61" y="0"/>
                    </a:lnTo>
                    <a:lnTo>
                      <a:pt x="0" y="32"/>
                    </a:lnTo>
                    <a:lnTo>
                      <a:pt x="26" y="85"/>
                    </a:lnTo>
                    <a:lnTo>
                      <a:pt x="34" y="43"/>
                    </a:lnTo>
                    <a:lnTo>
                      <a:pt x="80" y="95"/>
                    </a:lnTo>
                    <a:lnTo>
                      <a:pt x="100" y="77"/>
                    </a:lnTo>
                    <a:lnTo>
                      <a:pt x="87" y="52"/>
                    </a:lnTo>
                    <a:lnTo>
                      <a:pt x="80" y="9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51" name="Freeform 550"/>
              <p:cNvSpPr>
                <a:spLocks/>
              </p:cNvSpPr>
              <p:nvPr/>
            </p:nvSpPr>
            <p:spPr bwMode="auto">
              <a:xfrm>
                <a:off x="5327" y="230"/>
                <a:ext cx="5" cy="7"/>
              </a:xfrm>
              <a:custGeom>
                <a:avLst/>
                <a:gdLst>
                  <a:gd name="T0" fmla="*/ 0 w 103"/>
                  <a:gd name="T1" fmla="*/ 0 h 78"/>
                  <a:gd name="T2" fmla="*/ 0 w 103"/>
                  <a:gd name="T3" fmla="*/ 0 h 78"/>
                  <a:gd name="T4" fmla="*/ 0 w 103"/>
                  <a:gd name="T5" fmla="*/ 0 h 78"/>
                  <a:gd name="T6" fmla="*/ 0 w 103"/>
                  <a:gd name="T7" fmla="*/ 0 h 78"/>
                  <a:gd name="T8" fmla="*/ 0 w 103"/>
                  <a:gd name="T9" fmla="*/ 0 h 78"/>
                  <a:gd name="T10" fmla="*/ 0 w 103"/>
                  <a:gd name="T11" fmla="*/ 0 h 78"/>
                  <a:gd name="T12" fmla="*/ 0 w 103"/>
                  <a:gd name="T13" fmla="*/ 0 h 78"/>
                  <a:gd name="T14" fmla="*/ 0 w 103"/>
                  <a:gd name="T15" fmla="*/ 0 h 78"/>
                  <a:gd name="T16" fmla="*/ 0 w 103"/>
                  <a:gd name="T17" fmla="*/ 0 h 78"/>
                  <a:gd name="T18" fmla="*/ 0 w 103"/>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78"/>
                  <a:gd name="T32" fmla="*/ 103 w 103"/>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78">
                    <a:moveTo>
                      <a:pt x="75" y="23"/>
                    </a:moveTo>
                    <a:lnTo>
                      <a:pt x="76" y="77"/>
                    </a:lnTo>
                    <a:lnTo>
                      <a:pt x="103" y="52"/>
                    </a:lnTo>
                    <a:lnTo>
                      <a:pt x="57" y="0"/>
                    </a:lnTo>
                    <a:lnTo>
                      <a:pt x="31" y="24"/>
                    </a:lnTo>
                    <a:lnTo>
                      <a:pt x="32" y="78"/>
                    </a:lnTo>
                    <a:lnTo>
                      <a:pt x="31" y="24"/>
                    </a:lnTo>
                    <a:lnTo>
                      <a:pt x="0" y="52"/>
                    </a:lnTo>
                    <a:lnTo>
                      <a:pt x="32" y="78"/>
                    </a:lnTo>
                    <a:lnTo>
                      <a:pt x="75" y="2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52" name="Freeform 551"/>
              <p:cNvSpPr>
                <a:spLocks/>
              </p:cNvSpPr>
              <p:nvPr/>
            </p:nvSpPr>
            <p:spPr bwMode="auto">
              <a:xfrm>
                <a:off x="5328" y="232"/>
                <a:ext cx="5" cy="9"/>
              </a:xfrm>
              <a:custGeom>
                <a:avLst/>
                <a:gdLst>
                  <a:gd name="T0" fmla="*/ 0 w 88"/>
                  <a:gd name="T1" fmla="*/ 0 h 102"/>
                  <a:gd name="T2" fmla="*/ 0 w 88"/>
                  <a:gd name="T3" fmla="*/ 0 h 102"/>
                  <a:gd name="T4" fmla="*/ 0 w 88"/>
                  <a:gd name="T5" fmla="*/ 0 h 102"/>
                  <a:gd name="T6" fmla="*/ 0 w 88"/>
                  <a:gd name="T7" fmla="*/ 0 h 102"/>
                  <a:gd name="T8" fmla="*/ 0 w 88"/>
                  <a:gd name="T9" fmla="*/ 0 h 102"/>
                  <a:gd name="T10" fmla="*/ 0 w 88"/>
                  <a:gd name="T11" fmla="*/ 0 h 102"/>
                  <a:gd name="T12" fmla="*/ 0 w 88"/>
                  <a:gd name="T13" fmla="*/ 0 h 102"/>
                  <a:gd name="T14" fmla="*/ 0 w 88"/>
                  <a:gd name="T15" fmla="*/ 0 h 102"/>
                  <a:gd name="T16" fmla="*/ 0 w 88"/>
                  <a:gd name="T17" fmla="*/ 0 h 102"/>
                  <a:gd name="T18" fmla="*/ 0 w 88"/>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02"/>
                  <a:gd name="T32" fmla="*/ 88 w 88"/>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02">
                    <a:moveTo>
                      <a:pt x="60" y="29"/>
                    </a:moveTo>
                    <a:lnTo>
                      <a:pt x="88" y="36"/>
                    </a:lnTo>
                    <a:lnTo>
                      <a:pt x="43" y="0"/>
                    </a:lnTo>
                    <a:lnTo>
                      <a:pt x="0" y="55"/>
                    </a:lnTo>
                    <a:lnTo>
                      <a:pt x="44" y="92"/>
                    </a:lnTo>
                    <a:lnTo>
                      <a:pt x="71" y="99"/>
                    </a:lnTo>
                    <a:lnTo>
                      <a:pt x="44" y="92"/>
                    </a:lnTo>
                    <a:lnTo>
                      <a:pt x="57" y="102"/>
                    </a:lnTo>
                    <a:lnTo>
                      <a:pt x="71" y="99"/>
                    </a:lnTo>
                    <a:lnTo>
                      <a:pt x="60" y="2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53" name="Freeform 552"/>
              <p:cNvSpPr>
                <a:spLocks/>
              </p:cNvSpPr>
              <p:nvPr/>
            </p:nvSpPr>
            <p:spPr bwMode="auto">
              <a:xfrm>
                <a:off x="5332" y="233"/>
                <a:ext cx="6" cy="8"/>
              </a:xfrm>
              <a:custGeom>
                <a:avLst/>
                <a:gdLst>
                  <a:gd name="T0" fmla="*/ 0 w 109"/>
                  <a:gd name="T1" fmla="*/ 0 h 87"/>
                  <a:gd name="T2" fmla="*/ 0 w 109"/>
                  <a:gd name="T3" fmla="*/ 0 h 87"/>
                  <a:gd name="T4" fmla="*/ 0 w 109"/>
                  <a:gd name="T5" fmla="*/ 0 h 87"/>
                  <a:gd name="T6" fmla="*/ 0 w 109"/>
                  <a:gd name="T7" fmla="*/ 0 h 87"/>
                  <a:gd name="T8" fmla="*/ 0 w 109"/>
                  <a:gd name="T9" fmla="*/ 0 h 87"/>
                  <a:gd name="T10" fmla="*/ 0 w 109"/>
                  <a:gd name="T11" fmla="*/ 0 h 87"/>
                  <a:gd name="T12" fmla="*/ 0 w 109"/>
                  <a:gd name="T13" fmla="*/ 0 h 87"/>
                  <a:gd name="T14" fmla="*/ 0 w 109"/>
                  <a:gd name="T15" fmla="*/ 0 h 87"/>
                  <a:gd name="T16" fmla="*/ 0 w 109"/>
                  <a:gd name="T17" fmla="*/ 0 h 87"/>
                  <a:gd name="T18" fmla="*/ 0 w 109"/>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87"/>
                  <a:gd name="T32" fmla="*/ 109 w 10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87">
                    <a:moveTo>
                      <a:pt x="104" y="0"/>
                    </a:moveTo>
                    <a:lnTo>
                      <a:pt x="97" y="1"/>
                    </a:lnTo>
                    <a:lnTo>
                      <a:pt x="0" y="17"/>
                    </a:lnTo>
                    <a:lnTo>
                      <a:pt x="11" y="87"/>
                    </a:lnTo>
                    <a:lnTo>
                      <a:pt x="109" y="70"/>
                    </a:lnTo>
                    <a:lnTo>
                      <a:pt x="101" y="71"/>
                    </a:lnTo>
                    <a:lnTo>
                      <a:pt x="104" y="0"/>
                    </a:lnTo>
                    <a:lnTo>
                      <a:pt x="100" y="0"/>
                    </a:lnTo>
                    <a:lnTo>
                      <a:pt x="97" y="1"/>
                    </a:lnTo>
                    <a:lnTo>
                      <a:pt x="104"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54" name="Freeform 553"/>
              <p:cNvSpPr>
                <a:spLocks/>
              </p:cNvSpPr>
              <p:nvPr/>
            </p:nvSpPr>
            <p:spPr bwMode="auto">
              <a:xfrm>
                <a:off x="5337" y="233"/>
                <a:ext cx="7" cy="7"/>
              </a:xfrm>
              <a:custGeom>
                <a:avLst/>
                <a:gdLst>
                  <a:gd name="T0" fmla="*/ 0 w 122"/>
                  <a:gd name="T1" fmla="*/ 0 h 76"/>
                  <a:gd name="T2" fmla="*/ 0 w 122"/>
                  <a:gd name="T3" fmla="*/ 0 h 76"/>
                  <a:gd name="T4" fmla="*/ 0 w 122"/>
                  <a:gd name="T5" fmla="*/ 0 h 76"/>
                  <a:gd name="T6" fmla="*/ 0 w 122"/>
                  <a:gd name="T7" fmla="*/ 0 h 76"/>
                  <a:gd name="T8" fmla="*/ 0 w 122"/>
                  <a:gd name="T9" fmla="*/ 0 h 76"/>
                  <a:gd name="T10" fmla="*/ 0 w 122"/>
                  <a:gd name="T11" fmla="*/ 0 h 76"/>
                  <a:gd name="T12" fmla="*/ 0 w 122"/>
                  <a:gd name="T13" fmla="*/ 0 h 76"/>
                  <a:gd name="T14" fmla="*/ 0 w 122"/>
                  <a:gd name="T15" fmla="*/ 0 h 76"/>
                  <a:gd name="T16" fmla="*/ 0 w 122"/>
                  <a:gd name="T17" fmla="*/ 0 h 76"/>
                  <a:gd name="T18" fmla="*/ 0 w 122"/>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76"/>
                  <a:gd name="T32" fmla="*/ 122 w 122"/>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76">
                    <a:moveTo>
                      <a:pt x="112" y="5"/>
                    </a:moveTo>
                    <a:lnTo>
                      <a:pt x="118" y="4"/>
                    </a:lnTo>
                    <a:lnTo>
                      <a:pt x="3" y="0"/>
                    </a:lnTo>
                    <a:lnTo>
                      <a:pt x="0" y="71"/>
                    </a:lnTo>
                    <a:lnTo>
                      <a:pt x="116" y="76"/>
                    </a:lnTo>
                    <a:lnTo>
                      <a:pt x="122" y="75"/>
                    </a:lnTo>
                    <a:lnTo>
                      <a:pt x="116" y="76"/>
                    </a:lnTo>
                    <a:lnTo>
                      <a:pt x="119" y="76"/>
                    </a:lnTo>
                    <a:lnTo>
                      <a:pt x="122" y="75"/>
                    </a:lnTo>
                    <a:lnTo>
                      <a:pt x="112" y="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55" name="Freeform 554"/>
              <p:cNvSpPr>
                <a:spLocks/>
              </p:cNvSpPr>
              <p:nvPr/>
            </p:nvSpPr>
            <p:spPr bwMode="auto">
              <a:xfrm>
                <a:off x="5344" y="232"/>
                <a:ext cx="7" cy="8"/>
              </a:xfrm>
              <a:custGeom>
                <a:avLst/>
                <a:gdLst>
                  <a:gd name="T0" fmla="*/ 0 w 134"/>
                  <a:gd name="T1" fmla="*/ 0 h 87"/>
                  <a:gd name="T2" fmla="*/ 0 w 134"/>
                  <a:gd name="T3" fmla="*/ 0 h 87"/>
                  <a:gd name="T4" fmla="*/ 0 w 134"/>
                  <a:gd name="T5" fmla="*/ 0 h 87"/>
                  <a:gd name="T6" fmla="*/ 0 w 134"/>
                  <a:gd name="T7" fmla="*/ 0 h 87"/>
                  <a:gd name="T8" fmla="*/ 0 w 134"/>
                  <a:gd name="T9" fmla="*/ 0 h 87"/>
                  <a:gd name="T10" fmla="*/ 0 w 134"/>
                  <a:gd name="T11" fmla="*/ 0 h 87"/>
                  <a:gd name="T12" fmla="*/ 0 w 134"/>
                  <a:gd name="T13" fmla="*/ 0 h 87"/>
                  <a:gd name="T14" fmla="*/ 0 w 134"/>
                  <a:gd name="T15" fmla="*/ 0 h 87"/>
                  <a:gd name="T16" fmla="*/ 0 w 134"/>
                  <a:gd name="T17" fmla="*/ 0 h 87"/>
                  <a:gd name="T18" fmla="*/ 0 w 134"/>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87"/>
                  <a:gd name="T32" fmla="*/ 134 w 134"/>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87">
                    <a:moveTo>
                      <a:pt x="105" y="3"/>
                    </a:moveTo>
                    <a:lnTo>
                      <a:pt x="116" y="0"/>
                    </a:lnTo>
                    <a:lnTo>
                      <a:pt x="0" y="17"/>
                    </a:lnTo>
                    <a:lnTo>
                      <a:pt x="10" y="87"/>
                    </a:lnTo>
                    <a:lnTo>
                      <a:pt x="124" y="71"/>
                    </a:lnTo>
                    <a:lnTo>
                      <a:pt x="134" y="69"/>
                    </a:lnTo>
                    <a:lnTo>
                      <a:pt x="124" y="71"/>
                    </a:lnTo>
                    <a:lnTo>
                      <a:pt x="129" y="70"/>
                    </a:lnTo>
                    <a:lnTo>
                      <a:pt x="134" y="69"/>
                    </a:lnTo>
                    <a:lnTo>
                      <a:pt x="105" y="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56" name="Freeform 555"/>
              <p:cNvSpPr>
                <a:spLocks/>
              </p:cNvSpPr>
              <p:nvPr/>
            </p:nvSpPr>
            <p:spPr bwMode="auto">
              <a:xfrm>
                <a:off x="5349" y="228"/>
                <a:ext cx="7" cy="10"/>
              </a:xfrm>
              <a:custGeom>
                <a:avLst/>
                <a:gdLst>
                  <a:gd name="T0" fmla="*/ 0 w 126"/>
                  <a:gd name="T1" fmla="*/ 0 h 110"/>
                  <a:gd name="T2" fmla="*/ 0 w 126"/>
                  <a:gd name="T3" fmla="*/ 0 h 110"/>
                  <a:gd name="T4" fmla="*/ 0 w 126"/>
                  <a:gd name="T5" fmla="*/ 0 h 110"/>
                  <a:gd name="T6" fmla="*/ 0 w 126"/>
                  <a:gd name="T7" fmla="*/ 0 h 110"/>
                  <a:gd name="T8" fmla="*/ 0 w 126"/>
                  <a:gd name="T9" fmla="*/ 0 h 110"/>
                  <a:gd name="T10" fmla="*/ 0 w 126"/>
                  <a:gd name="T11" fmla="*/ 0 h 110"/>
                  <a:gd name="T12" fmla="*/ 0 60000 65536"/>
                  <a:gd name="T13" fmla="*/ 0 60000 65536"/>
                  <a:gd name="T14" fmla="*/ 0 60000 65536"/>
                  <a:gd name="T15" fmla="*/ 0 60000 65536"/>
                  <a:gd name="T16" fmla="*/ 0 60000 65536"/>
                  <a:gd name="T17" fmla="*/ 0 60000 65536"/>
                  <a:gd name="T18" fmla="*/ 0 w 126"/>
                  <a:gd name="T19" fmla="*/ 0 h 110"/>
                  <a:gd name="T20" fmla="*/ 126 w 126"/>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26" h="110">
                    <a:moveTo>
                      <a:pt x="112" y="32"/>
                    </a:moveTo>
                    <a:lnTo>
                      <a:pt x="98" y="0"/>
                    </a:lnTo>
                    <a:lnTo>
                      <a:pt x="0" y="44"/>
                    </a:lnTo>
                    <a:lnTo>
                      <a:pt x="29" y="110"/>
                    </a:lnTo>
                    <a:lnTo>
                      <a:pt x="126" y="65"/>
                    </a:lnTo>
                    <a:lnTo>
                      <a:pt x="112" y="3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57" name="Freeform 556"/>
              <p:cNvSpPr>
                <a:spLocks/>
              </p:cNvSpPr>
              <p:nvPr/>
            </p:nvSpPr>
            <p:spPr bwMode="auto">
              <a:xfrm>
                <a:off x="5355" y="220"/>
                <a:ext cx="10" cy="14"/>
              </a:xfrm>
              <a:custGeom>
                <a:avLst/>
                <a:gdLst>
                  <a:gd name="T0" fmla="*/ 0 w 175"/>
                  <a:gd name="T1" fmla="*/ 0 h 155"/>
                  <a:gd name="T2" fmla="*/ 0 w 175"/>
                  <a:gd name="T3" fmla="*/ 0 h 155"/>
                  <a:gd name="T4" fmla="*/ 0 w 175"/>
                  <a:gd name="T5" fmla="*/ 0 h 155"/>
                  <a:gd name="T6" fmla="*/ 0 w 175"/>
                  <a:gd name="T7" fmla="*/ 0 h 155"/>
                  <a:gd name="T8" fmla="*/ 0 w 175"/>
                  <a:gd name="T9" fmla="*/ 0 h 155"/>
                  <a:gd name="T10" fmla="*/ 0 w 175"/>
                  <a:gd name="T11" fmla="*/ 0 h 155"/>
                  <a:gd name="T12" fmla="*/ 0 w 175"/>
                  <a:gd name="T13" fmla="*/ 0 h 155"/>
                  <a:gd name="T14" fmla="*/ 0 w 175"/>
                  <a:gd name="T15" fmla="*/ 0 h 155"/>
                  <a:gd name="T16" fmla="*/ 0 w 175"/>
                  <a:gd name="T17" fmla="*/ 0 h 155"/>
                  <a:gd name="T18" fmla="*/ 0 w 175"/>
                  <a:gd name="T19" fmla="*/ 0 h 155"/>
                  <a:gd name="T20" fmla="*/ 0 w 175"/>
                  <a:gd name="T21" fmla="*/ 0 h 155"/>
                  <a:gd name="T22" fmla="*/ 0 w 175"/>
                  <a:gd name="T23" fmla="*/ 0 h 155"/>
                  <a:gd name="T24" fmla="*/ 0 w 175"/>
                  <a:gd name="T25" fmla="*/ 0 h 155"/>
                  <a:gd name="T26" fmla="*/ 0 w 175"/>
                  <a:gd name="T27" fmla="*/ 0 h 155"/>
                  <a:gd name="T28" fmla="*/ 0 w 175"/>
                  <a:gd name="T29" fmla="*/ 0 h 155"/>
                  <a:gd name="T30" fmla="*/ 0 w 175"/>
                  <a:gd name="T31" fmla="*/ 0 h 155"/>
                  <a:gd name="T32" fmla="*/ 0 w 175"/>
                  <a:gd name="T33" fmla="*/ 0 h 155"/>
                  <a:gd name="T34" fmla="*/ 0 w 175"/>
                  <a:gd name="T35" fmla="*/ 0 h 155"/>
                  <a:gd name="T36" fmla="*/ 0 w 175"/>
                  <a:gd name="T37" fmla="*/ 0 h 155"/>
                  <a:gd name="T38" fmla="*/ 0 w 175"/>
                  <a:gd name="T39" fmla="*/ 0 h 155"/>
                  <a:gd name="T40" fmla="*/ 0 w 175"/>
                  <a:gd name="T41" fmla="*/ 0 h 155"/>
                  <a:gd name="T42" fmla="*/ 0 w 175"/>
                  <a:gd name="T43" fmla="*/ 0 h 155"/>
                  <a:gd name="T44" fmla="*/ 0 w 175"/>
                  <a:gd name="T45" fmla="*/ 0 h 155"/>
                  <a:gd name="T46" fmla="*/ 0 w 175"/>
                  <a:gd name="T47" fmla="*/ 0 h 155"/>
                  <a:gd name="T48" fmla="*/ 0 w 175"/>
                  <a:gd name="T49" fmla="*/ 0 h 155"/>
                  <a:gd name="T50" fmla="*/ 0 w 175"/>
                  <a:gd name="T51" fmla="*/ 0 h 155"/>
                  <a:gd name="T52" fmla="*/ 0 w 175"/>
                  <a:gd name="T53" fmla="*/ 0 h 155"/>
                  <a:gd name="T54" fmla="*/ 0 w 175"/>
                  <a:gd name="T55" fmla="*/ 0 h 155"/>
                  <a:gd name="T56" fmla="*/ 0 w 175"/>
                  <a:gd name="T57" fmla="*/ 0 h 155"/>
                  <a:gd name="T58" fmla="*/ 0 w 175"/>
                  <a:gd name="T59" fmla="*/ 0 h 155"/>
                  <a:gd name="T60" fmla="*/ 0 w 175"/>
                  <a:gd name="T61" fmla="*/ 0 h 155"/>
                  <a:gd name="T62" fmla="*/ 0 w 175"/>
                  <a:gd name="T63" fmla="*/ 0 h 155"/>
                  <a:gd name="T64" fmla="*/ 0 w 175"/>
                  <a:gd name="T65" fmla="*/ 0 h 155"/>
                  <a:gd name="T66" fmla="*/ 0 w 175"/>
                  <a:gd name="T67" fmla="*/ 0 h 155"/>
                  <a:gd name="T68" fmla="*/ 0 w 175"/>
                  <a:gd name="T69" fmla="*/ 0 h 155"/>
                  <a:gd name="T70" fmla="*/ 0 w 175"/>
                  <a:gd name="T71" fmla="*/ 0 h 155"/>
                  <a:gd name="T72" fmla="*/ 0 w 175"/>
                  <a:gd name="T73" fmla="*/ 0 h 155"/>
                  <a:gd name="T74" fmla="*/ 0 w 175"/>
                  <a:gd name="T75" fmla="*/ 0 h 155"/>
                  <a:gd name="T76" fmla="*/ 0 w 175"/>
                  <a:gd name="T77" fmla="*/ 0 h 155"/>
                  <a:gd name="T78" fmla="*/ 0 w 175"/>
                  <a:gd name="T79" fmla="*/ 0 h 155"/>
                  <a:gd name="T80" fmla="*/ 0 w 175"/>
                  <a:gd name="T81" fmla="*/ 0 h 155"/>
                  <a:gd name="T82" fmla="*/ 0 w 175"/>
                  <a:gd name="T83" fmla="*/ 0 h 155"/>
                  <a:gd name="T84" fmla="*/ 0 w 175"/>
                  <a:gd name="T85" fmla="*/ 0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55"/>
                  <a:gd name="T131" fmla="*/ 175 w 175"/>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55">
                    <a:moveTo>
                      <a:pt x="104" y="27"/>
                    </a:moveTo>
                    <a:lnTo>
                      <a:pt x="105" y="31"/>
                    </a:lnTo>
                    <a:lnTo>
                      <a:pt x="106" y="35"/>
                    </a:lnTo>
                    <a:lnTo>
                      <a:pt x="106" y="37"/>
                    </a:lnTo>
                    <a:lnTo>
                      <a:pt x="106" y="39"/>
                    </a:lnTo>
                    <a:lnTo>
                      <a:pt x="105" y="41"/>
                    </a:lnTo>
                    <a:lnTo>
                      <a:pt x="105" y="43"/>
                    </a:lnTo>
                    <a:lnTo>
                      <a:pt x="104" y="45"/>
                    </a:lnTo>
                    <a:lnTo>
                      <a:pt x="103" y="46"/>
                    </a:lnTo>
                    <a:lnTo>
                      <a:pt x="101" y="49"/>
                    </a:lnTo>
                    <a:lnTo>
                      <a:pt x="98" y="51"/>
                    </a:lnTo>
                    <a:lnTo>
                      <a:pt x="94" y="54"/>
                    </a:lnTo>
                    <a:lnTo>
                      <a:pt x="91" y="57"/>
                    </a:lnTo>
                    <a:lnTo>
                      <a:pt x="81" y="62"/>
                    </a:lnTo>
                    <a:lnTo>
                      <a:pt x="70" y="67"/>
                    </a:lnTo>
                    <a:lnTo>
                      <a:pt x="57" y="71"/>
                    </a:lnTo>
                    <a:lnTo>
                      <a:pt x="46" y="76"/>
                    </a:lnTo>
                    <a:lnTo>
                      <a:pt x="33" y="79"/>
                    </a:lnTo>
                    <a:lnTo>
                      <a:pt x="23" y="81"/>
                    </a:lnTo>
                    <a:lnTo>
                      <a:pt x="5" y="84"/>
                    </a:lnTo>
                    <a:lnTo>
                      <a:pt x="0" y="84"/>
                    </a:lnTo>
                    <a:lnTo>
                      <a:pt x="6" y="155"/>
                    </a:lnTo>
                    <a:lnTo>
                      <a:pt x="15" y="154"/>
                    </a:lnTo>
                    <a:lnTo>
                      <a:pt x="34" y="151"/>
                    </a:lnTo>
                    <a:lnTo>
                      <a:pt x="48" y="148"/>
                    </a:lnTo>
                    <a:lnTo>
                      <a:pt x="63" y="144"/>
                    </a:lnTo>
                    <a:lnTo>
                      <a:pt x="79" y="140"/>
                    </a:lnTo>
                    <a:lnTo>
                      <a:pt x="96" y="133"/>
                    </a:lnTo>
                    <a:lnTo>
                      <a:pt x="111" y="126"/>
                    </a:lnTo>
                    <a:lnTo>
                      <a:pt x="127" y="117"/>
                    </a:lnTo>
                    <a:lnTo>
                      <a:pt x="135" y="111"/>
                    </a:lnTo>
                    <a:lnTo>
                      <a:pt x="143" y="105"/>
                    </a:lnTo>
                    <a:lnTo>
                      <a:pt x="150" y="98"/>
                    </a:lnTo>
                    <a:lnTo>
                      <a:pt x="157" y="90"/>
                    </a:lnTo>
                    <a:lnTo>
                      <a:pt x="163" y="81"/>
                    </a:lnTo>
                    <a:lnTo>
                      <a:pt x="168" y="71"/>
                    </a:lnTo>
                    <a:lnTo>
                      <a:pt x="171" y="61"/>
                    </a:lnTo>
                    <a:lnTo>
                      <a:pt x="174" y="49"/>
                    </a:lnTo>
                    <a:lnTo>
                      <a:pt x="175" y="37"/>
                    </a:lnTo>
                    <a:lnTo>
                      <a:pt x="174" y="24"/>
                    </a:lnTo>
                    <a:lnTo>
                      <a:pt x="171" y="13"/>
                    </a:lnTo>
                    <a:lnTo>
                      <a:pt x="167" y="0"/>
                    </a:lnTo>
                    <a:lnTo>
                      <a:pt x="104" y="2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58" name="Freeform 557"/>
              <p:cNvSpPr>
                <a:spLocks/>
              </p:cNvSpPr>
              <p:nvPr/>
            </p:nvSpPr>
            <p:spPr bwMode="auto">
              <a:xfrm>
                <a:off x="5363" y="216"/>
                <a:ext cx="7" cy="8"/>
              </a:xfrm>
              <a:custGeom>
                <a:avLst/>
                <a:gdLst>
                  <a:gd name="T0" fmla="*/ 0 w 131"/>
                  <a:gd name="T1" fmla="*/ 0 h 93"/>
                  <a:gd name="T2" fmla="*/ 0 w 131"/>
                  <a:gd name="T3" fmla="*/ 0 h 93"/>
                  <a:gd name="T4" fmla="*/ 0 w 131"/>
                  <a:gd name="T5" fmla="*/ 0 h 93"/>
                  <a:gd name="T6" fmla="*/ 0 w 131"/>
                  <a:gd name="T7" fmla="*/ 0 h 93"/>
                  <a:gd name="T8" fmla="*/ 0 w 131"/>
                  <a:gd name="T9" fmla="*/ 0 h 93"/>
                  <a:gd name="T10" fmla="*/ 0 w 131"/>
                  <a:gd name="T11" fmla="*/ 0 h 93"/>
                  <a:gd name="T12" fmla="*/ 0 w 131"/>
                  <a:gd name="T13" fmla="*/ 0 h 93"/>
                  <a:gd name="T14" fmla="*/ 0 w 131"/>
                  <a:gd name="T15" fmla="*/ 0 h 93"/>
                  <a:gd name="T16" fmla="*/ 0 w 131"/>
                  <a:gd name="T17" fmla="*/ 0 h 93"/>
                  <a:gd name="T18" fmla="*/ 0 w 131"/>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93"/>
                  <a:gd name="T32" fmla="*/ 131 w 131"/>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93">
                    <a:moveTo>
                      <a:pt x="77" y="12"/>
                    </a:moveTo>
                    <a:lnTo>
                      <a:pt x="96" y="0"/>
                    </a:lnTo>
                    <a:lnTo>
                      <a:pt x="0" y="25"/>
                    </a:lnTo>
                    <a:lnTo>
                      <a:pt x="15" y="93"/>
                    </a:lnTo>
                    <a:lnTo>
                      <a:pt x="113" y="68"/>
                    </a:lnTo>
                    <a:lnTo>
                      <a:pt x="131" y="57"/>
                    </a:lnTo>
                    <a:lnTo>
                      <a:pt x="113" y="68"/>
                    </a:lnTo>
                    <a:lnTo>
                      <a:pt x="124" y="66"/>
                    </a:lnTo>
                    <a:lnTo>
                      <a:pt x="131" y="57"/>
                    </a:lnTo>
                    <a:lnTo>
                      <a:pt x="77"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59" name="Freeform 558"/>
              <p:cNvSpPr>
                <a:spLocks/>
              </p:cNvSpPr>
              <p:nvPr/>
            </p:nvSpPr>
            <p:spPr bwMode="auto">
              <a:xfrm>
                <a:off x="5367" y="211"/>
                <a:ext cx="6" cy="10"/>
              </a:xfrm>
              <a:custGeom>
                <a:avLst/>
                <a:gdLst>
                  <a:gd name="T0" fmla="*/ 0 w 115"/>
                  <a:gd name="T1" fmla="*/ 0 h 114"/>
                  <a:gd name="T2" fmla="*/ 0 w 115"/>
                  <a:gd name="T3" fmla="*/ 0 h 114"/>
                  <a:gd name="T4" fmla="*/ 0 w 115"/>
                  <a:gd name="T5" fmla="*/ 0 h 114"/>
                  <a:gd name="T6" fmla="*/ 0 w 115"/>
                  <a:gd name="T7" fmla="*/ 0 h 114"/>
                  <a:gd name="T8" fmla="*/ 0 w 115"/>
                  <a:gd name="T9" fmla="*/ 0 h 114"/>
                  <a:gd name="T10" fmla="*/ 0 w 115"/>
                  <a:gd name="T11" fmla="*/ 0 h 114"/>
                  <a:gd name="T12" fmla="*/ 0 w 115"/>
                  <a:gd name="T13" fmla="*/ 0 h 114"/>
                  <a:gd name="T14" fmla="*/ 0 w 115"/>
                  <a:gd name="T15" fmla="*/ 0 h 114"/>
                  <a:gd name="T16" fmla="*/ 0 w 115"/>
                  <a:gd name="T17" fmla="*/ 0 h 114"/>
                  <a:gd name="T18" fmla="*/ 0 w 115"/>
                  <a:gd name="T19" fmla="*/ 0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14"/>
                  <a:gd name="T32" fmla="*/ 115 w 115"/>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14">
                    <a:moveTo>
                      <a:pt x="47" y="16"/>
                    </a:moveTo>
                    <a:lnTo>
                      <a:pt x="53" y="0"/>
                    </a:lnTo>
                    <a:lnTo>
                      <a:pt x="0" y="69"/>
                    </a:lnTo>
                    <a:lnTo>
                      <a:pt x="54" y="114"/>
                    </a:lnTo>
                    <a:lnTo>
                      <a:pt x="107" y="44"/>
                    </a:lnTo>
                    <a:lnTo>
                      <a:pt x="115" y="27"/>
                    </a:lnTo>
                    <a:lnTo>
                      <a:pt x="107" y="44"/>
                    </a:lnTo>
                    <a:lnTo>
                      <a:pt x="114" y="37"/>
                    </a:lnTo>
                    <a:lnTo>
                      <a:pt x="115" y="27"/>
                    </a:lnTo>
                    <a:lnTo>
                      <a:pt x="47" y="1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60" name="Freeform 559"/>
              <p:cNvSpPr>
                <a:spLocks/>
              </p:cNvSpPr>
              <p:nvPr/>
            </p:nvSpPr>
            <p:spPr bwMode="auto">
              <a:xfrm>
                <a:off x="5369" y="205"/>
                <a:ext cx="5" cy="8"/>
              </a:xfrm>
              <a:custGeom>
                <a:avLst/>
                <a:gdLst>
                  <a:gd name="T0" fmla="*/ 0 w 77"/>
                  <a:gd name="T1" fmla="*/ 0 h 93"/>
                  <a:gd name="T2" fmla="*/ 0 w 77"/>
                  <a:gd name="T3" fmla="*/ 0 h 93"/>
                  <a:gd name="T4" fmla="*/ 0 w 77"/>
                  <a:gd name="T5" fmla="*/ 0 h 93"/>
                  <a:gd name="T6" fmla="*/ 0 w 77"/>
                  <a:gd name="T7" fmla="*/ 0 h 93"/>
                  <a:gd name="T8" fmla="*/ 0 w 77"/>
                  <a:gd name="T9" fmla="*/ 0 h 93"/>
                  <a:gd name="T10" fmla="*/ 0 w 77"/>
                  <a:gd name="T11" fmla="*/ 0 h 93"/>
                  <a:gd name="T12" fmla="*/ 0 w 77"/>
                  <a:gd name="T13" fmla="*/ 0 h 93"/>
                  <a:gd name="T14" fmla="*/ 0 w 77"/>
                  <a:gd name="T15" fmla="*/ 0 h 93"/>
                  <a:gd name="T16" fmla="*/ 0 w 77"/>
                  <a:gd name="T17" fmla="*/ 0 h 93"/>
                  <a:gd name="T18" fmla="*/ 0 w 77"/>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93"/>
                  <a:gd name="T32" fmla="*/ 77 w 77"/>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93">
                    <a:moveTo>
                      <a:pt x="24" y="0"/>
                    </a:moveTo>
                    <a:lnTo>
                      <a:pt x="8" y="25"/>
                    </a:lnTo>
                    <a:lnTo>
                      <a:pt x="0" y="82"/>
                    </a:lnTo>
                    <a:lnTo>
                      <a:pt x="68" y="93"/>
                    </a:lnTo>
                    <a:lnTo>
                      <a:pt x="77" y="37"/>
                    </a:lnTo>
                    <a:lnTo>
                      <a:pt x="60" y="61"/>
                    </a:lnTo>
                    <a:lnTo>
                      <a:pt x="24" y="0"/>
                    </a:lnTo>
                    <a:lnTo>
                      <a:pt x="10" y="9"/>
                    </a:lnTo>
                    <a:lnTo>
                      <a:pt x="8" y="25"/>
                    </a:lnTo>
                    <a:lnTo>
                      <a:pt x="24"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61" name="Freeform 560"/>
              <p:cNvSpPr>
                <a:spLocks/>
              </p:cNvSpPr>
              <p:nvPr/>
            </p:nvSpPr>
            <p:spPr bwMode="auto">
              <a:xfrm>
                <a:off x="5371" y="200"/>
                <a:ext cx="6" cy="10"/>
              </a:xfrm>
              <a:custGeom>
                <a:avLst/>
                <a:gdLst>
                  <a:gd name="T0" fmla="*/ 0 w 107"/>
                  <a:gd name="T1" fmla="*/ 0 h 109"/>
                  <a:gd name="T2" fmla="*/ 0 w 107"/>
                  <a:gd name="T3" fmla="*/ 0 h 109"/>
                  <a:gd name="T4" fmla="*/ 0 w 107"/>
                  <a:gd name="T5" fmla="*/ 0 h 109"/>
                  <a:gd name="T6" fmla="*/ 0 w 107"/>
                  <a:gd name="T7" fmla="*/ 0 h 109"/>
                  <a:gd name="T8" fmla="*/ 0 w 107"/>
                  <a:gd name="T9" fmla="*/ 0 h 109"/>
                  <a:gd name="T10" fmla="*/ 0 w 107"/>
                  <a:gd name="T11" fmla="*/ 0 h 109"/>
                  <a:gd name="T12" fmla="*/ 0 w 107"/>
                  <a:gd name="T13" fmla="*/ 0 h 109"/>
                  <a:gd name="T14" fmla="*/ 0 w 107"/>
                  <a:gd name="T15" fmla="*/ 0 h 109"/>
                  <a:gd name="T16" fmla="*/ 0 w 107"/>
                  <a:gd name="T17" fmla="*/ 0 h 109"/>
                  <a:gd name="T18" fmla="*/ 0 w 107"/>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109"/>
                  <a:gd name="T32" fmla="*/ 107 w 107"/>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109">
                    <a:moveTo>
                      <a:pt x="78" y="0"/>
                    </a:moveTo>
                    <a:lnTo>
                      <a:pt x="72" y="3"/>
                    </a:lnTo>
                    <a:lnTo>
                      <a:pt x="0" y="48"/>
                    </a:lnTo>
                    <a:lnTo>
                      <a:pt x="36" y="109"/>
                    </a:lnTo>
                    <a:lnTo>
                      <a:pt x="107" y="64"/>
                    </a:lnTo>
                    <a:lnTo>
                      <a:pt x="101" y="67"/>
                    </a:lnTo>
                    <a:lnTo>
                      <a:pt x="78" y="0"/>
                    </a:lnTo>
                    <a:lnTo>
                      <a:pt x="75" y="1"/>
                    </a:lnTo>
                    <a:lnTo>
                      <a:pt x="72" y="3"/>
                    </a:lnTo>
                    <a:lnTo>
                      <a:pt x="7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62" name="Freeform 561"/>
              <p:cNvSpPr>
                <a:spLocks/>
              </p:cNvSpPr>
              <p:nvPr/>
            </p:nvSpPr>
            <p:spPr bwMode="auto">
              <a:xfrm>
                <a:off x="5375" y="199"/>
                <a:ext cx="4" cy="7"/>
              </a:xfrm>
              <a:custGeom>
                <a:avLst/>
                <a:gdLst>
                  <a:gd name="T0" fmla="*/ 0 w 72"/>
                  <a:gd name="T1" fmla="*/ 0 h 83"/>
                  <a:gd name="T2" fmla="*/ 0 w 72"/>
                  <a:gd name="T3" fmla="*/ 0 h 83"/>
                  <a:gd name="T4" fmla="*/ 0 w 72"/>
                  <a:gd name="T5" fmla="*/ 0 h 83"/>
                  <a:gd name="T6" fmla="*/ 0 w 72"/>
                  <a:gd name="T7" fmla="*/ 0 h 83"/>
                  <a:gd name="T8" fmla="*/ 0 w 72"/>
                  <a:gd name="T9" fmla="*/ 0 h 83"/>
                  <a:gd name="T10" fmla="*/ 0 w 72"/>
                  <a:gd name="T11" fmla="*/ 0 h 83"/>
                  <a:gd name="T12" fmla="*/ 0 w 72"/>
                  <a:gd name="T13" fmla="*/ 0 h 83"/>
                  <a:gd name="T14" fmla="*/ 0 w 72"/>
                  <a:gd name="T15" fmla="*/ 0 h 83"/>
                  <a:gd name="T16" fmla="*/ 0 w 72"/>
                  <a:gd name="T17" fmla="*/ 0 h 83"/>
                  <a:gd name="T18" fmla="*/ 0 w 72"/>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3"/>
                  <a:gd name="T32" fmla="*/ 72 w 72"/>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3">
                    <a:moveTo>
                      <a:pt x="38" y="3"/>
                    </a:moveTo>
                    <a:lnTo>
                      <a:pt x="43" y="0"/>
                    </a:lnTo>
                    <a:lnTo>
                      <a:pt x="0" y="16"/>
                    </a:lnTo>
                    <a:lnTo>
                      <a:pt x="23" y="83"/>
                    </a:lnTo>
                    <a:lnTo>
                      <a:pt x="67" y="67"/>
                    </a:lnTo>
                    <a:lnTo>
                      <a:pt x="72" y="64"/>
                    </a:lnTo>
                    <a:lnTo>
                      <a:pt x="67" y="67"/>
                    </a:lnTo>
                    <a:lnTo>
                      <a:pt x="70" y="66"/>
                    </a:lnTo>
                    <a:lnTo>
                      <a:pt x="72" y="64"/>
                    </a:lnTo>
                    <a:lnTo>
                      <a:pt x="38" y="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63" name="Freeform 562"/>
              <p:cNvSpPr>
                <a:spLocks/>
              </p:cNvSpPr>
              <p:nvPr/>
            </p:nvSpPr>
            <p:spPr bwMode="auto">
              <a:xfrm>
                <a:off x="5377" y="196"/>
                <a:ext cx="6" cy="9"/>
              </a:xfrm>
              <a:custGeom>
                <a:avLst/>
                <a:gdLst>
                  <a:gd name="T0" fmla="*/ 0 w 97"/>
                  <a:gd name="T1" fmla="*/ 0 h 98"/>
                  <a:gd name="T2" fmla="*/ 0 w 97"/>
                  <a:gd name="T3" fmla="*/ 0 h 98"/>
                  <a:gd name="T4" fmla="*/ 0 w 97"/>
                  <a:gd name="T5" fmla="*/ 0 h 98"/>
                  <a:gd name="T6" fmla="*/ 0 w 97"/>
                  <a:gd name="T7" fmla="*/ 0 h 98"/>
                  <a:gd name="T8" fmla="*/ 0 w 97"/>
                  <a:gd name="T9" fmla="*/ 0 h 98"/>
                  <a:gd name="T10" fmla="*/ 0 w 97"/>
                  <a:gd name="T11" fmla="*/ 0 h 98"/>
                  <a:gd name="T12" fmla="*/ 0 w 97"/>
                  <a:gd name="T13" fmla="*/ 0 h 98"/>
                  <a:gd name="T14" fmla="*/ 0 w 97"/>
                  <a:gd name="T15" fmla="*/ 0 h 98"/>
                  <a:gd name="T16" fmla="*/ 0 w 97"/>
                  <a:gd name="T17" fmla="*/ 0 h 98"/>
                  <a:gd name="T18" fmla="*/ 0 w 97"/>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98"/>
                  <a:gd name="T32" fmla="*/ 97 w 97"/>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98">
                    <a:moveTo>
                      <a:pt x="61" y="0"/>
                    </a:moveTo>
                    <a:lnTo>
                      <a:pt x="62" y="0"/>
                    </a:lnTo>
                    <a:lnTo>
                      <a:pt x="0" y="37"/>
                    </a:lnTo>
                    <a:lnTo>
                      <a:pt x="34" y="98"/>
                    </a:lnTo>
                    <a:lnTo>
                      <a:pt x="97" y="62"/>
                    </a:lnTo>
                    <a:lnTo>
                      <a:pt x="97" y="61"/>
                    </a:lnTo>
                    <a:lnTo>
                      <a:pt x="97" y="62"/>
                    </a:lnTo>
                    <a:lnTo>
                      <a:pt x="97" y="61"/>
                    </a:lnTo>
                    <a:lnTo>
                      <a:pt x="61"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64" name="Freeform 563"/>
              <p:cNvSpPr>
                <a:spLocks/>
              </p:cNvSpPr>
              <p:nvPr/>
            </p:nvSpPr>
            <p:spPr bwMode="auto">
              <a:xfrm>
                <a:off x="5381" y="193"/>
                <a:ext cx="7" cy="8"/>
              </a:xfrm>
              <a:custGeom>
                <a:avLst/>
                <a:gdLst>
                  <a:gd name="T0" fmla="*/ 0 w 135"/>
                  <a:gd name="T1" fmla="*/ 0 h 93"/>
                  <a:gd name="T2" fmla="*/ 0 w 135"/>
                  <a:gd name="T3" fmla="*/ 0 h 93"/>
                  <a:gd name="T4" fmla="*/ 0 w 135"/>
                  <a:gd name="T5" fmla="*/ 0 h 93"/>
                  <a:gd name="T6" fmla="*/ 0 w 135"/>
                  <a:gd name="T7" fmla="*/ 0 h 93"/>
                  <a:gd name="T8" fmla="*/ 0 w 135"/>
                  <a:gd name="T9" fmla="*/ 0 h 93"/>
                  <a:gd name="T10" fmla="*/ 0 w 135"/>
                  <a:gd name="T11" fmla="*/ 0 h 93"/>
                  <a:gd name="T12" fmla="*/ 0 w 135"/>
                  <a:gd name="T13" fmla="*/ 0 h 93"/>
                  <a:gd name="T14" fmla="*/ 0 w 135"/>
                  <a:gd name="T15" fmla="*/ 0 h 93"/>
                  <a:gd name="T16" fmla="*/ 0 w 135"/>
                  <a:gd name="T17" fmla="*/ 0 h 93"/>
                  <a:gd name="T18" fmla="*/ 0 w 135"/>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93"/>
                  <a:gd name="T32" fmla="*/ 135 w 135"/>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93">
                    <a:moveTo>
                      <a:pt x="52" y="60"/>
                    </a:moveTo>
                    <a:lnTo>
                      <a:pt x="53" y="0"/>
                    </a:lnTo>
                    <a:lnTo>
                      <a:pt x="0" y="32"/>
                    </a:lnTo>
                    <a:lnTo>
                      <a:pt x="36" y="93"/>
                    </a:lnTo>
                    <a:lnTo>
                      <a:pt x="89" y="61"/>
                    </a:lnTo>
                    <a:lnTo>
                      <a:pt x="91" y="1"/>
                    </a:lnTo>
                    <a:lnTo>
                      <a:pt x="89" y="61"/>
                    </a:lnTo>
                    <a:lnTo>
                      <a:pt x="135" y="32"/>
                    </a:lnTo>
                    <a:lnTo>
                      <a:pt x="91" y="1"/>
                    </a:lnTo>
                    <a:lnTo>
                      <a:pt x="52" y="6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65" name="Freeform 564"/>
              <p:cNvSpPr>
                <a:spLocks/>
              </p:cNvSpPr>
              <p:nvPr/>
            </p:nvSpPr>
            <p:spPr bwMode="auto">
              <a:xfrm>
                <a:off x="5380" y="191"/>
                <a:ext cx="6" cy="7"/>
              </a:xfrm>
              <a:custGeom>
                <a:avLst/>
                <a:gdLst>
                  <a:gd name="T0" fmla="*/ 0 w 101"/>
                  <a:gd name="T1" fmla="*/ 0 h 84"/>
                  <a:gd name="T2" fmla="*/ 0 w 101"/>
                  <a:gd name="T3" fmla="*/ 0 h 84"/>
                  <a:gd name="T4" fmla="*/ 0 w 101"/>
                  <a:gd name="T5" fmla="*/ 0 h 84"/>
                  <a:gd name="T6" fmla="*/ 0 w 101"/>
                  <a:gd name="T7" fmla="*/ 0 h 84"/>
                  <a:gd name="T8" fmla="*/ 0 w 101"/>
                  <a:gd name="T9" fmla="*/ 0 h 84"/>
                  <a:gd name="T10" fmla="*/ 0 w 101"/>
                  <a:gd name="T11" fmla="*/ 0 h 84"/>
                  <a:gd name="T12" fmla="*/ 0 w 101"/>
                  <a:gd name="T13" fmla="*/ 0 h 84"/>
                  <a:gd name="T14" fmla="*/ 0 w 101"/>
                  <a:gd name="T15" fmla="*/ 0 h 84"/>
                  <a:gd name="T16" fmla="*/ 0 w 101"/>
                  <a:gd name="T17" fmla="*/ 0 h 84"/>
                  <a:gd name="T18" fmla="*/ 0 w 101"/>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84"/>
                  <a:gd name="T32" fmla="*/ 101 w 101"/>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84">
                    <a:moveTo>
                      <a:pt x="16" y="12"/>
                    </a:moveTo>
                    <a:lnTo>
                      <a:pt x="27" y="59"/>
                    </a:lnTo>
                    <a:lnTo>
                      <a:pt x="62" y="84"/>
                    </a:lnTo>
                    <a:lnTo>
                      <a:pt x="101" y="25"/>
                    </a:lnTo>
                    <a:lnTo>
                      <a:pt x="65" y="0"/>
                    </a:lnTo>
                    <a:lnTo>
                      <a:pt x="76" y="47"/>
                    </a:lnTo>
                    <a:lnTo>
                      <a:pt x="16" y="12"/>
                    </a:lnTo>
                    <a:lnTo>
                      <a:pt x="0" y="41"/>
                    </a:lnTo>
                    <a:lnTo>
                      <a:pt x="27" y="59"/>
                    </a:lnTo>
                    <a:lnTo>
                      <a:pt x="16"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66" name="Freeform 565"/>
              <p:cNvSpPr>
                <a:spLocks/>
              </p:cNvSpPr>
              <p:nvPr/>
            </p:nvSpPr>
            <p:spPr bwMode="auto">
              <a:xfrm>
                <a:off x="5381" y="186"/>
                <a:ext cx="6" cy="9"/>
              </a:xfrm>
              <a:custGeom>
                <a:avLst/>
                <a:gdLst>
                  <a:gd name="T0" fmla="*/ 0 w 111"/>
                  <a:gd name="T1" fmla="*/ 0 h 101"/>
                  <a:gd name="T2" fmla="*/ 0 w 111"/>
                  <a:gd name="T3" fmla="*/ 0 h 101"/>
                  <a:gd name="T4" fmla="*/ 0 w 111"/>
                  <a:gd name="T5" fmla="*/ 0 h 101"/>
                  <a:gd name="T6" fmla="*/ 0 w 111"/>
                  <a:gd name="T7" fmla="*/ 0 h 101"/>
                  <a:gd name="T8" fmla="*/ 0 w 111"/>
                  <a:gd name="T9" fmla="*/ 0 h 101"/>
                  <a:gd name="T10" fmla="*/ 0 w 111"/>
                  <a:gd name="T11" fmla="*/ 0 h 101"/>
                  <a:gd name="T12" fmla="*/ 0 w 111"/>
                  <a:gd name="T13" fmla="*/ 0 h 101"/>
                  <a:gd name="T14" fmla="*/ 0 w 111"/>
                  <a:gd name="T15" fmla="*/ 0 h 101"/>
                  <a:gd name="T16" fmla="*/ 0 w 111"/>
                  <a:gd name="T17" fmla="*/ 0 h 101"/>
                  <a:gd name="T18" fmla="*/ 0 w 111"/>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01"/>
                  <a:gd name="T32" fmla="*/ 111 w 111"/>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01">
                    <a:moveTo>
                      <a:pt x="52" y="70"/>
                    </a:moveTo>
                    <a:lnTo>
                      <a:pt x="27" y="18"/>
                    </a:lnTo>
                    <a:lnTo>
                      <a:pt x="0" y="66"/>
                    </a:lnTo>
                    <a:lnTo>
                      <a:pt x="60" y="101"/>
                    </a:lnTo>
                    <a:lnTo>
                      <a:pt x="87" y="52"/>
                    </a:lnTo>
                    <a:lnTo>
                      <a:pt x="61" y="0"/>
                    </a:lnTo>
                    <a:lnTo>
                      <a:pt x="87" y="52"/>
                    </a:lnTo>
                    <a:lnTo>
                      <a:pt x="111" y="6"/>
                    </a:lnTo>
                    <a:lnTo>
                      <a:pt x="61" y="0"/>
                    </a:lnTo>
                    <a:lnTo>
                      <a:pt x="52"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67" name="Freeform 566"/>
              <p:cNvSpPr>
                <a:spLocks/>
              </p:cNvSpPr>
              <p:nvPr/>
            </p:nvSpPr>
            <p:spPr bwMode="auto">
              <a:xfrm>
                <a:off x="5379" y="185"/>
                <a:ext cx="5" cy="7"/>
              </a:xfrm>
              <a:custGeom>
                <a:avLst/>
                <a:gdLst>
                  <a:gd name="T0" fmla="*/ 0 w 99"/>
                  <a:gd name="T1" fmla="*/ 0 h 79"/>
                  <a:gd name="T2" fmla="*/ 0 w 99"/>
                  <a:gd name="T3" fmla="*/ 0 h 79"/>
                  <a:gd name="T4" fmla="*/ 0 w 99"/>
                  <a:gd name="T5" fmla="*/ 0 h 79"/>
                  <a:gd name="T6" fmla="*/ 0 w 99"/>
                  <a:gd name="T7" fmla="*/ 0 h 79"/>
                  <a:gd name="T8" fmla="*/ 0 w 99"/>
                  <a:gd name="T9" fmla="*/ 0 h 79"/>
                  <a:gd name="T10" fmla="*/ 0 w 99"/>
                  <a:gd name="T11" fmla="*/ 0 h 79"/>
                  <a:gd name="T12" fmla="*/ 0 w 99"/>
                  <a:gd name="T13" fmla="*/ 0 h 79"/>
                  <a:gd name="T14" fmla="*/ 0 w 99"/>
                  <a:gd name="T15" fmla="*/ 0 h 79"/>
                  <a:gd name="T16" fmla="*/ 0 w 99"/>
                  <a:gd name="T17" fmla="*/ 0 h 79"/>
                  <a:gd name="T18" fmla="*/ 0 w 99"/>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79"/>
                  <a:gd name="T32" fmla="*/ 99 w 99"/>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79">
                    <a:moveTo>
                      <a:pt x="0" y="46"/>
                    </a:moveTo>
                    <a:lnTo>
                      <a:pt x="28" y="71"/>
                    </a:lnTo>
                    <a:lnTo>
                      <a:pt x="90" y="79"/>
                    </a:lnTo>
                    <a:lnTo>
                      <a:pt x="99" y="9"/>
                    </a:lnTo>
                    <a:lnTo>
                      <a:pt x="37" y="0"/>
                    </a:lnTo>
                    <a:lnTo>
                      <a:pt x="66" y="25"/>
                    </a:lnTo>
                    <a:lnTo>
                      <a:pt x="0" y="46"/>
                    </a:lnTo>
                    <a:lnTo>
                      <a:pt x="6" y="68"/>
                    </a:lnTo>
                    <a:lnTo>
                      <a:pt x="28" y="71"/>
                    </a:lnTo>
                    <a:lnTo>
                      <a:pt x="0" y="4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68" name="Freeform 567"/>
              <p:cNvSpPr>
                <a:spLocks/>
              </p:cNvSpPr>
              <p:nvPr/>
            </p:nvSpPr>
            <p:spPr bwMode="auto">
              <a:xfrm>
                <a:off x="5378" y="182"/>
                <a:ext cx="4" cy="7"/>
              </a:xfrm>
              <a:custGeom>
                <a:avLst/>
                <a:gdLst>
                  <a:gd name="T0" fmla="*/ 0 w 87"/>
                  <a:gd name="T1" fmla="*/ 0 h 78"/>
                  <a:gd name="T2" fmla="*/ 0 w 87"/>
                  <a:gd name="T3" fmla="*/ 0 h 78"/>
                  <a:gd name="T4" fmla="*/ 0 w 87"/>
                  <a:gd name="T5" fmla="*/ 0 h 78"/>
                  <a:gd name="T6" fmla="*/ 0 w 87"/>
                  <a:gd name="T7" fmla="*/ 0 h 78"/>
                  <a:gd name="T8" fmla="*/ 0 w 87"/>
                  <a:gd name="T9" fmla="*/ 0 h 78"/>
                  <a:gd name="T10" fmla="*/ 0 w 87"/>
                  <a:gd name="T11" fmla="*/ 0 h 78"/>
                  <a:gd name="T12" fmla="*/ 0 w 87"/>
                  <a:gd name="T13" fmla="*/ 0 h 78"/>
                  <a:gd name="T14" fmla="*/ 0 w 87"/>
                  <a:gd name="T15" fmla="*/ 0 h 78"/>
                  <a:gd name="T16" fmla="*/ 0 w 87"/>
                  <a:gd name="T17" fmla="*/ 0 h 78"/>
                  <a:gd name="T18" fmla="*/ 0 w 87"/>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78"/>
                  <a:gd name="T32" fmla="*/ 87 w 87"/>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78">
                    <a:moveTo>
                      <a:pt x="3" y="4"/>
                    </a:moveTo>
                    <a:lnTo>
                      <a:pt x="4" y="22"/>
                    </a:lnTo>
                    <a:lnTo>
                      <a:pt x="21" y="78"/>
                    </a:lnTo>
                    <a:lnTo>
                      <a:pt x="87" y="57"/>
                    </a:lnTo>
                    <a:lnTo>
                      <a:pt x="69" y="0"/>
                    </a:lnTo>
                    <a:lnTo>
                      <a:pt x="70" y="18"/>
                    </a:lnTo>
                    <a:lnTo>
                      <a:pt x="3" y="4"/>
                    </a:lnTo>
                    <a:lnTo>
                      <a:pt x="0" y="12"/>
                    </a:lnTo>
                    <a:lnTo>
                      <a:pt x="4" y="22"/>
                    </a:lnTo>
                    <a:lnTo>
                      <a:pt x="3"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69" name="Freeform 568"/>
              <p:cNvSpPr>
                <a:spLocks/>
              </p:cNvSpPr>
              <p:nvPr/>
            </p:nvSpPr>
            <p:spPr bwMode="auto">
              <a:xfrm>
                <a:off x="5378" y="178"/>
                <a:ext cx="4" cy="6"/>
              </a:xfrm>
              <a:custGeom>
                <a:avLst/>
                <a:gdLst>
                  <a:gd name="T0" fmla="*/ 0 w 75"/>
                  <a:gd name="T1" fmla="*/ 0 h 59"/>
                  <a:gd name="T2" fmla="*/ 0 w 75"/>
                  <a:gd name="T3" fmla="*/ 0 h 59"/>
                  <a:gd name="T4" fmla="*/ 0 w 75"/>
                  <a:gd name="T5" fmla="*/ 0 h 59"/>
                  <a:gd name="T6" fmla="*/ 0 w 75"/>
                  <a:gd name="T7" fmla="*/ 0 h 59"/>
                  <a:gd name="T8" fmla="*/ 0 w 75"/>
                  <a:gd name="T9" fmla="*/ 0 h 59"/>
                  <a:gd name="T10" fmla="*/ 0 w 75"/>
                  <a:gd name="T11" fmla="*/ 0 h 59"/>
                  <a:gd name="T12" fmla="*/ 0 60000 65536"/>
                  <a:gd name="T13" fmla="*/ 0 60000 65536"/>
                  <a:gd name="T14" fmla="*/ 0 60000 65536"/>
                  <a:gd name="T15" fmla="*/ 0 60000 65536"/>
                  <a:gd name="T16" fmla="*/ 0 60000 65536"/>
                  <a:gd name="T17" fmla="*/ 0 60000 65536"/>
                  <a:gd name="T18" fmla="*/ 0 w 75"/>
                  <a:gd name="T19" fmla="*/ 0 h 59"/>
                  <a:gd name="T20" fmla="*/ 75 w 75"/>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75" h="59">
                    <a:moveTo>
                      <a:pt x="42" y="7"/>
                    </a:moveTo>
                    <a:lnTo>
                      <a:pt x="8" y="0"/>
                    </a:lnTo>
                    <a:lnTo>
                      <a:pt x="0" y="45"/>
                    </a:lnTo>
                    <a:lnTo>
                      <a:pt x="67" y="59"/>
                    </a:lnTo>
                    <a:lnTo>
                      <a:pt x="75" y="14"/>
                    </a:lnTo>
                    <a:lnTo>
                      <a:pt x="42" y="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70" name="Freeform 569"/>
              <p:cNvSpPr>
                <a:spLocks/>
              </p:cNvSpPr>
              <p:nvPr/>
            </p:nvSpPr>
            <p:spPr bwMode="auto">
              <a:xfrm>
                <a:off x="5379" y="169"/>
                <a:ext cx="10" cy="13"/>
              </a:xfrm>
              <a:custGeom>
                <a:avLst/>
                <a:gdLst>
                  <a:gd name="T0" fmla="*/ 0 w 178"/>
                  <a:gd name="T1" fmla="*/ 0 h 144"/>
                  <a:gd name="T2" fmla="*/ 0 w 178"/>
                  <a:gd name="T3" fmla="*/ 0 h 144"/>
                  <a:gd name="T4" fmla="*/ 0 w 178"/>
                  <a:gd name="T5" fmla="*/ 0 h 144"/>
                  <a:gd name="T6" fmla="*/ 0 w 178"/>
                  <a:gd name="T7" fmla="*/ 0 h 144"/>
                  <a:gd name="T8" fmla="*/ 0 w 178"/>
                  <a:gd name="T9" fmla="*/ 0 h 144"/>
                  <a:gd name="T10" fmla="*/ 0 w 178"/>
                  <a:gd name="T11" fmla="*/ 0 h 144"/>
                  <a:gd name="T12" fmla="*/ 0 w 178"/>
                  <a:gd name="T13" fmla="*/ 0 h 144"/>
                  <a:gd name="T14" fmla="*/ 0 w 178"/>
                  <a:gd name="T15" fmla="*/ 0 h 144"/>
                  <a:gd name="T16" fmla="*/ 0 w 178"/>
                  <a:gd name="T17" fmla="*/ 0 h 144"/>
                  <a:gd name="T18" fmla="*/ 0 w 178"/>
                  <a:gd name="T19" fmla="*/ 0 h 144"/>
                  <a:gd name="T20" fmla="*/ 0 w 178"/>
                  <a:gd name="T21" fmla="*/ 0 h 144"/>
                  <a:gd name="T22" fmla="*/ 0 w 178"/>
                  <a:gd name="T23" fmla="*/ 0 h 144"/>
                  <a:gd name="T24" fmla="*/ 0 w 178"/>
                  <a:gd name="T25" fmla="*/ 0 h 144"/>
                  <a:gd name="T26" fmla="*/ 0 w 178"/>
                  <a:gd name="T27" fmla="*/ 0 h 144"/>
                  <a:gd name="T28" fmla="*/ 0 w 178"/>
                  <a:gd name="T29" fmla="*/ 0 h 144"/>
                  <a:gd name="T30" fmla="*/ 0 w 178"/>
                  <a:gd name="T31" fmla="*/ 0 h 144"/>
                  <a:gd name="T32" fmla="*/ 0 w 178"/>
                  <a:gd name="T33" fmla="*/ 0 h 144"/>
                  <a:gd name="T34" fmla="*/ 0 w 178"/>
                  <a:gd name="T35" fmla="*/ 0 h 144"/>
                  <a:gd name="T36" fmla="*/ 0 w 178"/>
                  <a:gd name="T37" fmla="*/ 0 h 144"/>
                  <a:gd name="T38" fmla="*/ 0 w 178"/>
                  <a:gd name="T39" fmla="*/ 0 h 144"/>
                  <a:gd name="T40" fmla="*/ 0 w 178"/>
                  <a:gd name="T41" fmla="*/ 0 h 144"/>
                  <a:gd name="T42" fmla="*/ 0 w 178"/>
                  <a:gd name="T43" fmla="*/ 0 h 144"/>
                  <a:gd name="T44" fmla="*/ 0 w 178"/>
                  <a:gd name="T45" fmla="*/ 0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
                  <a:gd name="T70" fmla="*/ 0 h 144"/>
                  <a:gd name="T71" fmla="*/ 178 w 178"/>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 h="144">
                    <a:moveTo>
                      <a:pt x="120" y="0"/>
                    </a:moveTo>
                    <a:lnTo>
                      <a:pt x="120" y="1"/>
                    </a:lnTo>
                    <a:lnTo>
                      <a:pt x="116" y="5"/>
                    </a:lnTo>
                    <a:lnTo>
                      <a:pt x="109" y="11"/>
                    </a:lnTo>
                    <a:lnTo>
                      <a:pt x="101" y="17"/>
                    </a:lnTo>
                    <a:lnTo>
                      <a:pt x="80" y="32"/>
                    </a:lnTo>
                    <a:lnTo>
                      <a:pt x="59" y="47"/>
                    </a:lnTo>
                    <a:lnTo>
                      <a:pt x="37" y="60"/>
                    </a:lnTo>
                    <a:lnTo>
                      <a:pt x="18" y="72"/>
                    </a:lnTo>
                    <a:lnTo>
                      <a:pt x="5" y="79"/>
                    </a:lnTo>
                    <a:lnTo>
                      <a:pt x="0" y="81"/>
                    </a:lnTo>
                    <a:lnTo>
                      <a:pt x="34" y="144"/>
                    </a:lnTo>
                    <a:lnTo>
                      <a:pt x="39" y="141"/>
                    </a:lnTo>
                    <a:lnTo>
                      <a:pt x="52" y="132"/>
                    </a:lnTo>
                    <a:lnTo>
                      <a:pt x="72" y="121"/>
                    </a:lnTo>
                    <a:lnTo>
                      <a:pt x="95" y="107"/>
                    </a:lnTo>
                    <a:lnTo>
                      <a:pt x="119" y="91"/>
                    </a:lnTo>
                    <a:lnTo>
                      <a:pt x="142" y="75"/>
                    </a:lnTo>
                    <a:lnTo>
                      <a:pt x="152" y="66"/>
                    </a:lnTo>
                    <a:lnTo>
                      <a:pt x="161" y="58"/>
                    </a:lnTo>
                    <a:lnTo>
                      <a:pt x="171" y="48"/>
                    </a:lnTo>
                    <a:lnTo>
                      <a:pt x="178" y="38"/>
                    </a:lnTo>
                    <a:lnTo>
                      <a:pt x="12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71" name="Freeform 570"/>
              <p:cNvSpPr>
                <a:spLocks/>
              </p:cNvSpPr>
              <p:nvPr/>
            </p:nvSpPr>
            <p:spPr bwMode="auto">
              <a:xfrm>
                <a:off x="5386" y="162"/>
                <a:ext cx="7" cy="11"/>
              </a:xfrm>
              <a:custGeom>
                <a:avLst/>
                <a:gdLst>
                  <a:gd name="T0" fmla="*/ 0 w 119"/>
                  <a:gd name="T1" fmla="*/ 0 h 120"/>
                  <a:gd name="T2" fmla="*/ 0 w 119"/>
                  <a:gd name="T3" fmla="*/ 0 h 120"/>
                  <a:gd name="T4" fmla="*/ 0 w 119"/>
                  <a:gd name="T5" fmla="*/ 0 h 120"/>
                  <a:gd name="T6" fmla="*/ 0 w 119"/>
                  <a:gd name="T7" fmla="*/ 0 h 120"/>
                  <a:gd name="T8" fmla="*/ 0 w 119"/>
                  <a:gd name="T9" fmla="*/ 0 h 120"/>
                  <a:gd name="T10" fmla="*/ 0 w 119"/>
                  <a:gd name="T11" fmla="*/ 0 h 120"/>
                  <a:gd name="T12" fmla="*/ 0 w 119"/>
                  <a:gd name="T13" fmla="*/ 0 h 120"/>
                  <a:gd name="T14" fmla="*/ 0 w 119"/>
                  <a:gd name="T15" fmla="*/ 0 h 120"/>
                  <a:gd name="T16" fmla="*/ 0 w 119"/>
                  <a:gd name="T17" fmla="*/ 0 h 120"/>
                  <a:gd name="T18" fmla="*/ 0 w 119"/>
                  <a:gd name="T19" fmla="*/ 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120"/>
                  <a:gd name="T32" fmla="*/ 119 w 119"/>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120">
                    <a:moveTo>
                      <a:pt x="88" y="0"/>
                    </a:moveTo>
                    <a:lnTo>
                      <a:pt x="80" y="5"/>
                    </a:lnTo>
                    <a:lnTo>
                      <a:pt x="0" y="61"/>
                    </a:lnTo>
                    <a:lnTo>
                      <a:pt x="39" y="120"/>
                    </a:lnTo>
                    <a:lnTo>
                      <a:pt x="119" y="64"/>
                    </a:lnTo>
                    <a:lnTo>
                      <a:pt x="112" y="67"/>
                    </a:lnTo>
                    <a:lnTo>
                      <a:pt x="88" y="0"/>
                    </a:lnTo>
                    <a:lnTo>
                      <a:pt x="84" y="3"/>
                    </a:lnTo>
                    <a:lnTo>
                      <a:pt x="80" y="5"/>
                    </a:lnTo>
                    <a:lnTo>
                      <a:pt x="8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72" name="Freeform 571"/>
              <p:cNvSpPr>
                <a:spLocks/>
              </p:cNvSpPr>
              <p:nvPr/>
            </p:nvSpPr>
            <p:spPr bwMode="auto">
              <a:xfrm>
                <a:off x="5391" y="157"/>
                <a:ext cx="11" cy="11"/>
              </a:xfrm>
              <a:custGeom>
                <a:avLst/>
                <a:gdLst>
                  <a:gd name="T0" fmla="*/ 0 w 200"/>
                  <a:gd name="T1" fmla="*/ 0 h 127"/>
                  <a:gd name="T2" fmla="*/ 0 w 200"/>
                  <a:gd name="T3" fmla="*/ 0 h 127"/>
                  <a:gd name="T4" fmla="*/ 0 w 200"/>
                  <a:gd name="T5" fmla="*/ 0 h 127"/>
                  <a:gd name="T6" fmla="*/ 0 w 200"/>
                  <a:gd name="T7" fmla="*/ 0 h 127"/>
                  <a:gd name="T8" fmla="*/ 0 w 200"/>
                  <a:gd name="T9" fmla="*/ 0 h 127"/>
                  <a:gd name="T10" fmla="*/ 0 w 200"/>
                  <a:gd name="T11" fmla="*/ 0 h 127"/>
                  <a:gd name="T12" fmla="*/ 0 w 200"/>
                  <a:gd name="T13" fmla="*/ 0 h 127"/>
                  <a:gd name="T14" fmla="*/ 0 w 200"/>
                  <a:gd name="T15" fmla="*/ 0 h 127"/>
                  <a:gd name="T16" fmla="*/ 0 w 200"/>
                  <a:gd name="T17" fmla="*/ 0 h 127"/>
                  <a:gd name="T18" fmla="*/ 0 w 200"/>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127"/>
                  <a:gd name="T32" fmla="*/ 200 w 200"/>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127">
                    <a:moveTo>
                      <a:pt x="141" y="15"/>
                    </a:moveTo>
                    <a:lnTo>
                      <a:pt x="159" y="0"/>
                    </a:lnTo>
                    <a:lnTo>
                      <a:pt x="0" y="60"/>
                    </a:lnTo>
                    <a:lnTo>
                      <a:pt x="24" y="127"/>
                    </a:lnTo>
                    <a:lnTo>
                      <a:pt x="183" y="66"/>
                    </a:lnTo>
                    <a:lnTo>
                      <a:pt x="200" y="51"/>
                    </a:lnTo>
                    <a:lnTo>
                      <a:pt x="183" y="66"/>
                    </a:lnTo>
                    <a:lnTo>
                      <a:pt x="194" y="62"/>
                    </a:lnTo>
                    <a:lnTo>
                      <a:pt x="200" y="51"/>
                    </a:lnTo>
                    <a:lnTo>
                      <a:pt x="141" y="1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73" name="Freeform 572"/>
              <p:cNvSpPr>
                <a:spLocks/>
              </p:cNvSpPr>
              <p:nvPr/>
            </p:nvSpPr>
            <p:spPr bwMode="auto">
              <a:xfrm>
                <a:off x="5399" y="152"/>
                <a:ext cx="5" cy="9"/>
              </a:xfrm>
              <a:custGeom>
                <a:avLst/>
                <a:gdLst>
                  <a:gd name="T0" fmla="*/ 0 w 95"/>
                  <a:gd name="T1" fmla="*/ 0 h 103"/>
                  <a:gd name="T2" fmla="*/ 0 w 95"/>
                  <a:gd name="T3" fmla="*/ 0 h 103"/>
                  <a:gd name="T4" fmla="*/ 0 w 95"/>
                  <a:gd name="T5" fmla="*/ 0 h 103"/>
                  <a:gd name="T6" fmla="*/ 0 w 95"/>
                  <a:gd name="T7" fmla="*/ 0 h 103"/>
                  <a:gd name="T8" fmla="*/ 0 w 95"/>
                  <a:gd name="T9" fmla="*/ 0 h 103"/>
                  <a:gd name="T10" fmla="*/ 0 w 95"/>
                  <a:gd name="T11" fmla="*/ 0 h 103"/>
                  <a:gd name="T12" fmla="*/ 0 w 95"/>
                  <a:gd name="T13" fmla="*/ 0 h 103"/>
                  <a:gd name="T14" fmla="*/ 0 w 95"/>
                  <a:gd name="T15" fmla="*/ 0 h 103"/>
                  <a:gd name="T16" fmla="*/ 0 w 95"/>
                  <a:gd name="T17" fmla="*/ 0 h 103"/>
                  <a:gd name="T18" fmla="*/ 0 w 95"/>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103"/>
                  <a:gd name="T32" fmla="*/ 95 w 95"/>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103">
                    <a:moveTo>
                      <a:pt x="39" y="0"/>
                    </a:moveTo>
                    <a:lnTo>
                      <a:pt x="36" y="6"/>
                    </a:lnTo>
                    <a:lnTo>
                      <a:pt x="0" y="67"/>
                    </a:lnTo>
                    <a:lnTo>
                      <a:pt x="59" y="103"/>
                    </a:lnTo>
                    <a:lnTo>
                      <a:pt x="95" y="42"/>
                    </a:lnTo>
                    <a:lnTo>
                      <a:pt x="92" y="46"/>
                    </a:lnTo>
                    <a:lnTo>
                      <a:pt x="39" y="0"/>
                    </a:lnTo>
                    <a:lnTo>
                      <a:pt x="37" y="2"/>
                    </a:lnTo>
                    <a:lnTo>
                      <a:pt x="36" y="6"/>
                    </a:lnTo>
                    <a:lnTo>
                      <a:pt x="3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74" name="Freeform 573"/>
              <p:cNvSpPr>
                <a:spLocks/>
              </p:cNvSpPr>
              <p:nvPr/>
            </p:nvSpPr>
            <p:spPr bwMode="auto">
              <a:xfrm>
                <a:off x="5401" y="143"/>
                <a:ext cx="7" cy="13"/>
              </a:xfrm>
              <a:custGeom>
                <a:avLst/>
                <a:gdLst>
                  <a:gd name="T0" fmla="*/ 0 w 123"/>
                  <a:gd name="T1" fmla="*/ 0 h 141"/>
                  <a:gd name="T2" fmla="*/ 0 w 123"/>
                  <a:gd name="T3" fmla="*/ 0 h 141"/>
                  <a:gd name="T4" fmla="*/ 0 w 123"/>
                  <a:gd name="T5" fmla="*/ 0 h 141"/>
                  <a:gd name="T6" fmla="*/ 0 w 123"/>
                  <a:gd name="T7" fmla="*/ 0 h 141"/>
                  <a:gd name="T8" fmla="*/ 0 w 123"/>
                  <a:gd name="T9" fmla="*/ 0 h 141"/>
                  <a:gd name="T10" fmla="*/ 0 w 123"/>
                  <a:gd name="T11" fmla="*/ 0 h 141"/>
                  <a:gd name="T12" fmla="*/ 0 w 123"/>
                  <a:gd name="T13" fmla="*/ 0 h 141"/>
                  <a:gd name="T14" fmla="*/ 0 w 123"/>
                  <a:gd name="T15" fmla="*/ 0 h 141"/>
                  <a:gd name="T16" fmla="*/ 0 w 123"/>
                  <a:gd name="T17" fmla="*/ 0 h 141"/>
                  <a:gd name="T18" fmla="*/ 0 w 123"/>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141"/>
                  <a:gd name="T32" fmla="*/ 123 w 123"/>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141">
                    <a:moveTo>
                      <a:pt x="83" y="0"/>
                    </a:moveTo>
                    <a:lnTo>
                      <a:pt x="70" y="10"/>
                    </a:lnTo>
                    <a:lnTo>
                      <a:pt x="0" y="95"/>
                    </a:lnTo>
                    <a:lnTo>
                      <a:pt x="53" y="141"/>
                    </a:lnTo>
                    <a:lnTo>
                      <a:pt x="123" y="56"/>
                    </a:lnTo>
                    <a:lnTo>
                      <a:pt x="111" y="65"/>
                    </a:lnTo>
                    <a:lnTo>
                      <a:pt x="83" y="0"/>
                    </a:lnTo>
                    <a:lnTo>
                      <a:pt x="75" y="4"/>
                    </a:lnTo>
                    <a:lnTo>
                      <a:pt x="70" y="10"/>
                    </a:lnTo>
                    <a:lnTo>
                      <a:pt x="83"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75" name="Freeform 574"/>
              <p:cNvSpPr>
                <a:spLocks/>
              </p:cNvSpPr>
              <p:nvPr/>
            </p:nvSpPr>
            <p:spPr bwMode="auto">
              <a:xfrm>
                <a:off x="5406" y="138"/>
                <a:ext cx="14" cy="11"/>
              </a:xfrm>
              <a:custGeom>
                <a:avLst/>
                <a:gdLst>
                  <a:gd name="T0" fmla="*/ 0 w 249"/>
                  <a:gd name="T1" fmla="*/ 0 h 120"/>
                  <a:gd name="T2" fmla="*/ 0 w 249"/>
                  <a:gd name="T3" fmla="*/ 0 h 120"/>
                  <a:gd name="T4" fmla="*/ 0 w 249"/>
                  <a:gd name="T5" fmla="*/ 0 h 120"/>
                  <a:gd name="T6" fmla="*/ 0 w 249"/>
                  <a:gd name="T7" fmla="*/ 0 h 120"/>
                  <a:gd name="T8" fmla="*/ 0 w 249"/>
                  <a:gd name="T9" fmla="*/ 0 h 120"/>
                  <a:gd name="T10" fmla="*/ 0 w 249"/>
                  <a:gd name="T11" fmla="*/ 0 h 120"/>
                  <a:gd name="T12" fmla="*/ 0 w 249"/>
                  <a:gd name="T13" fmla="*/ 0 h 120"/>
                  <a:gd name="T14" fmla="*/ 0 w 249"/>
                  <a:gd name="T15" fmla="*/ 0 h 120"/>
                  <a:gd name="T16" fmla="*/ 0 w 249"/>
                  <a:gd name="T17" fmla="*/ 0 h 120"/>
                  <a:gd name="T18" fmla="*/ 0 w 249"/>
                  <a:gd name="T19" fmla="*/ 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120"/>
                  <a:gd name="T32" fmla="*/ 249 w 249"/>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120">
                    <a:moveTo>
                      <a:pt x="124" y="70"/>
                    </a:moveTo>
                    <a:lnTo>
                      <a:pt x="115" y="3"/>
                    </a:lnTo>
                    <a:lnTo>
                      <a:pt x="0" y="55"/>
                    </a:lnTo>
                    <a:lnTo>
                      <a:pt x="28" y="120"/>
                    </a:lnTo>
                    <a:lnTo>
                      <a:pt x="143" y="67"/>
                    </a:lnTo>
                    <a:lnTo>
                      <a:pt x="133" y="0"/>
                    </a:lnTo>
                    <a:lnTo>
                      <a:pt x="143" y="67"/>
                    </a:lnTo>
                    <a:lnTo>
                      <a:pt x="249" y="18"/>
                    </a:lnTo>
                    <a:lnTo>
                      <a:pt x="133" y="0"/>
                    </a:lnTo>
                    <a:lnTo>
                      <a:pt x="124"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76" name="Freeform 575"/>
              <p:cNvSpPr>
                <a:spLocks/>
              </p:cNvSpPr>
              <p:nvPr/>
            </p:nvSpPr>
            <p:spPr bwMode="auto">
              <a:xfrm>
                <a:off x="5408" y="137"/>
                <a:ext cx="5" cy="8"/>
              </a:xfrm>
              <a:custGeom>
                <a:avLst/>
                <a:gdLst>
                  <a:gd name="T0" fmla="*/ 0 w 98"/>
                  <a:gd name="T1" fmla="*/ 0 h 84"/>
                  <a:gd name="T2" fmla="*/ 0 w 98"/>
                  <a:gd name="T3" fmla="*/ 0 h 84"/>
                  <a:gd name="T4" fmla="*/ 0 w 98"/>
                  <a:gd name="T5" fmla="*/ 0 h 84"/>
                  <a:gd name="T6" fmla="*/ 0 w 98"/>
                  <a:gd name="T7" fmla="*/ 0 h 84"/>
                  <a:gd name="T8" fmla="*/ 0 w 98"/>
                  <a:gd name="T9" fmla="*/ 0 h 84"/>
                  <a:gd name="T10" fmla="*/ 0 w 98"/>
                  <a:gd name="T11" fmla="*/ 0 h 84"/>
                  <a:gd name="T12" fmla="*/ 0 w 98"/>
                  <a:gd name="T13" fmla="*/ 0 h 84"/>
                  <a:gd name="T14" fmla="*/ 0 w 98"/>
                  <a:gd name="T15" fmla="*/ 0 h 84"/>
                  <a:gd name="T16" fmla="*/ 0 w 98"/>
                  <a:gd name="T17" fmla="*/ 0 h 84"/>
                  <a:gd name="T18" fmla="*/ 0 w 98"/>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84"/>
                  <a:gd name="T32" fmla="*/ 98 w 98"/>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84">
                    <a:moveTo>
                      <a:pt x="28" y="69"/>
                    </a:moveTo>
                    <a:lnTo>
                      <a:pt x="9" y="71"/>
                    </a:lnTo>
                    <a:lnTo>
                      <a:pt x="89" y="84"/>
                    </a:lnTo>
                    <a:lnTo>
                      <a:pt x="98" y="14"/>
                    </a:lnTo>
                    <a:lnTo>
                      <a:pt x="20" y="2"/>
                    </a:lnTo>
                    <a:lnTo>
                      <a:pt x="0" y="4"/>
                    </a:lnTo>
                    <a:lnTo>
                      <a:pt x="20" y="2"/>
                    </a:lnTo>
                    <a:lnTo>
                      <a:pt x="9" y="0"/>
                    </a:lnTo>
                    <a:lnTo>
                      <a:pt x="0" y="4"/>
                    </a:lnTo>
                    <a:lnTo>
                      <a:pt x="28"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77" name="Freeform 576"/>
              <p:cNvSpPr>
                <a:spLocks/>
              </p:cNvSpPr>
              <p:nvPr/>
            </p:nvSpPr>
            <p:spPr bwMode="auto">
              <a:xfrm>
                <a:off x="5406" y="137"/>
                <a:ext cx="3" cy="8"/>
              </a:xfrm>
              <a:custGeom>
                <a:avLst/>
                <a:gdLst>
                  <a:gd name="T0" fmla="*/ 0 w 63"/>
                  <a:gd name="T1" fmla="*/ 0 h 83"/>
                  <a:gd name="T2" fmla="*/ 0 w 63"/>
                  <a:gd name="T3" fmla="*/ 0 h 83"/>
                  <a:gd name="T4" fmla="*/ 0 w 63"/>
                  <a:gd name="T5" fmla="*/ 0 h 83"/>
                  <a:gd name="T6" fmla="*/ 0 w 63"/>
                  <a:gd name="T7" fmla="*/ 0 h 83"/>
                  <a:gd name="T8" fmla="*/ 0 w 63"/>
                  <a:gd name="T9" fmla="*/ 0 h 83"/>
                  <a:gd name="T10" fmla="*/ 0 w 63"/>
                  <a:gd name="T11" fmla="*/ 0 h 83"/>
                  <a:gd name="T12" fmla="*/ 0 w 63"/>
                  <a:gd name="T13" fmla="*/ 0 h 83"/>
                  <a:gd name="T14" fmla="*/ 0 w 63"/>
                  <a:gd name="T15" fmla="*/ 0 h 83"/>
                  <a:gd name="T16" fmla="*/ 0 w 63"/>
                  <a:gd name="T17" fmla="*/ 0 h 83"/>
                  <a:gd name="T18" fmla="*/ 0 w 63"/>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83"/>
                  <a:gd name="T32" fmla="*/ 63 w 63"/>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83">
                    <a:moveTo>
                      <a:pt x="21" y="83"/>
                    </a:moveTo>
                    <a:lnTo>
                      <a:pt x="28" y="81"/>
                    </a:lnTo>
                    <a:lnTo>
                      <a:pt x="63" y="65"/>
                    </a:lnTo>
                    <a:lnTo>
                      <a:pt x="35" y="0"/>
                    </a:lnTo>
                    <a:lnTo>
                      <a:pt x="0" y="16"/>
                    </a:lnTo>
                    <a:lnTo>
                      <a:pt x="7" y="14"/>
                    </a:lnTo>
                    <a:lnTo>
                      <a:pt x="21" y="83"/>
                    </a:lnTo>
                    <a:lnTo>
                      <a:pt x="25" y="82"/>
                    </a:lnTo>
                    <a:lnTo>
                      <a:pt x="28" y="81"/>
                    </a:lnTo>
                    <a:lnTo>
                      <a:pt x="21" y="8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78" name="Freeform 577"/>
              <p:cNvSpPr>
                <a:spLocks/>
              </p:cNvSpPr>
              <p:nvPr/>
            </p:nvSpPr>
            <p:spPr bwMode="auto">
              <a:xfrm>
                <a:off x="5401" y="139"/>
                <a:ext cx="6" cy="8"/>
              </a:xfrm>
              <a:custGeom>
                <a:avLst/>
                <a:gdLst>
                  <a:gd name="T0" fmla="*/ 0 w 103"/>
                  <a:gd name="T1" fmla="*/ 0 h 91"/>
                  <a:gd name="T2" fmla="*/ 0 w 103"/>
                  <a:gd name="T3" fmla="*/ 0 h 91"/>
                  <a:gd name="T4" fmla="*/ 0 w 103"/>
                  <a:gd name="T5" fmla="*/ 0 h 91"/>
                  <a:gd name="T6" fmla="*/ 0 w 103"/>
                  <a:gd name="T7" fmla="*/ 0 h 91"/>
                  <a:gd name="T8" fmla="*/ 0 w 103"/>
                  <a:gd name="T9" fmla="*/ 0 h 91"/>
                  <a:gd name="T10" fmla="*/ 0 w 103"/>
                  <a:gd name="T11" fmla="*/ 0 h 91"/>
                  <a:gd name="T12" fmla="*/ 0 w 103"/>
                  <a:gd name="T13" fmla="*/ 0 h 91"/>
                  <a:gd name="T14" fmla="*/ 0 w 103"/>
                  <a:gd name="T15" fmla="*/ 0 h 91"/>
                  <a:gd name="T16" fmla="*/ 0 w 103"/>
                  <a:gd name="T17" fmla="*/ 0 h 91"/>
                  <a:gd name="T18" fmla="*/ 0 w 103"/>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91"/>
                  <a:gd name="T32" fmla="*/ 103 w 10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91">
                    <a:moveTo>
                      <a:pt x="10" y="91"/>
                    </a:moveTo>
                    <a:lnTo>
                      <a:pt x="15" y="90"/>
                    </a:lnTo>
                    <a:lnTo>
                      <a:pt x="103" y="69"/>
                    </a:lnTo>
                    <a:lnTo>
                      <a:pt x="89" y="0"/>
                    </a:lnTo>
                    <a:lnTo>
                      <a:pt x="0" y="20"/>
                    </a:lnTo>
                    <a:lnTo>
                      <a:pt x="5" y="20"/>
                    </a:lnTo>
                    <a:lnTo>
                      <a:pt x="10" y="91"/>
                    </a:lnTo>
                    <a:lnTo>
                      <a:pt x="12" y="91"/>
                    </a:lnTo>
                    <a:lnTo>
                      <a:pt x="15" y="90"/>
                    </a:lnTo>
                    <a:lnTo>
                      <a:pt x="10" y="9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79" name="Freeform 578"/>
              <p:cNvSpPr>
                <a:spLocks/>
              </p:cNvSpPr>
              <p:nvPr/>
            </p:nvSpPr>
            <p:spPr bwMode="auto">
              <a:xfrm>
                <a:off x="5396" y="140"/>
                <a:ext cx="6" cy="8"/>
              </a:xfrm>
              <a:custGeom>
                <a:avLst/>
                <a:gdLst>
                  <a:gd name="T0" fmla="*/ 0 w 112"/>
                  <a:gd name="T1" fmla="*/ 0 h 79"/>
                  <a:gd name="T2" fmla="*/ 0 w 112"/>
                  <a:gd name="T3" fmla="*/ 0 h 79"/>
                  <a:gd name="T4" fmla="*/ 0 w 112"/>
                  <a:gd name="T5" fmla="*/ 0 h 79"/>
                  <a:gd name="T6" fmla="*/ 0 w 112"/>
                  <a:gd name="T7" fmla="*/ 0 h 79"/>
                  <a:gd name="T8" fmla="*/ 0 w 112"/>
                  <a:gd name="T9" fmla="*/ 0 h 79"/>
                  <a:gd name="T10" fmla="*/ 0 w 112"/>
                  <a:gd name="T11" fmla="*/ 0 h 79"/>
                  <a:gd name="T12" fmla="*/ 0 w 112"/>
                  <a:gd name="T13" fmla="*/ 0 h 79"/>
                  <a:gd name="T14" fmla="*/ 0 w 112"/>
                  <a:gd name="T15" fmla="*/ 0 h 79"/>
                  <a:gd name="T16" fmla="*/ 0 w 112"/>
                  <a:gd name="T17" fmla="*/ 0 h 79"/>
                  <a:gd name="T18" fmla="*/ 0 w 112"/>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79"/>
                  <a:gd name="T32" fmla="*/ 112 w 112"/>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79">
                    <a:moveTo>
                      <a:pt x="24" y="77"/>
                    </a:moveTo>
                    <a:lnTo>
                      <a:pt x="15" y="79"/>
                    </a:lnTo>
                    <a:lnTo>
                      <a:pt x="112" y="71"/>
                    </a:lnTo>
                    <a:lnTo>
                      <a:pt x="107" y="0"/>
                    </a:lnTo>
                    <a:lnTo>
                      <a:pt x="9" y="8"/>
                    </a:lnTo>
                    <a:lnTo>
                      <a:pt x="0" y="10"/>
                    </a:lnTo>
                    <a:lnTo>
                      <a:pt x="9" y="8"/>
                    </a:lnTo>
                    <a:lnTo>
                      <a:pt x="5" y="9"/>
                    </a:lnTo>
                    <a:lnTo>
                      <a:pt x="0" y="10"/>
                    </a:lnTo>
                    <a:lnTo>
                      <a:pt x="24" y="7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80" name="Freeform 579"/>
              <p:cNvSpPr>
                <a:spLocks/>
              </p:cNvSpPr>
              <p:nvPr/>
            </p:nvSpPr>
            <p:spPr bwMode="auto">
              <a:xfrm>
                <a:off x="5392" y="141"/>
                <a:ext cx="5" cy="9"/>
              </a:xfrm>
              <a:custGeom>
                <a:avLst/>
                <a:gdLst>
                  <a:gd name="T0" fmla="*/ 0 w 94"/>
                  <a:gd name="T1" fmla="*/ 0 h 98"/>
                  <a:gd name="T2" fmla="*/ 0 w 94"/>
                  <a:gd name="T3" fmla="*/ 0 h 98"/>
                  <a:gd name="T4" fmla="*/ 0 w 94"/>
                  <a:gd name="T5" fmla="*/ 0 h 98"/>
                  <a:gd name="T6" fmla="*/ 0 w 94"/>
                  <a:gd name="T7" fmla="*/ 0 h 98"/>
                  <a:gd name="T8" fmla="*/ 0 w 94"/>
                  <a:gd name="T9" fmla="*/ 0 h 98"/>
                  <a:gd name="T10" fmla="*/ 0 w 94"/>
                  <a:gd name="T11" fmla="*/ 0 h 98"/>
                  <a:gd name="T12" fmla="*/ 0 w 94"/>
                  <a:gd name="T13" fmla="*/ 0 h 98"/>
                  <a:gd name="T14" fmla="*/ 0 w 94"/>
                  <a:gd name="T15" fmla="*/ 0 h 98"/>
                  <a:gd name="T16" fmla="*/ 0 w 94"/>
                  <a:gd name="T17" fmla="*/ 0 h 98"/>
                  <a:gd name="T18" fmla="*/ 0 w 94"/>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98"/>
                  <a:gd name="T32" fmla="*/ 94 w 94"/>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98">
                    <a:moveTo>
                      <a:pt x="0" y="72"/>
                    </a:moveTo>
                    <a:lnTo>
                      <a:pt x="41" y="88"/>
                    </a:lnTo>
                    <a:lnTo>
                      <a:pt x="94" y="67"/>
                    </a:lnTo>
                    <a:lnTo>
                      <a:pt x="70" y="0"/>
                    </a:lnTo>
                    <a:lnTo>
                      <a:pt x="17" y="20"/>
                    </a:lnTo>
                    <a:lnTo>
                      <a:pt x="60" y="36"/>
                    </a:lnTo>
                    <a:lnTo>
                      <a:pt x="0" y="72"/>
                    </a:lnTo>
                    <a:lnTo>
                      <a:pt x="14" y="98"/>
                    </a:lnTo>
                    <a:lnTo>
                      <a:pt x="41" y="88"/>
                    </a:lnTo>
                    <a:lnTo>
                      <a:pt x="0"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81" name="Freeform 580"/>
              <p:cNvSpPr>
                <a:spLocks/>
              </p:cNvSpPr>
              <p:nvPr/>
            </p:nvSpPr>
            <p:spPr bwMode="auto">
              <a:xfrm>
                <a:off x="5391" y="140"/>
                <a:ext cx="4" cy="8"/>
              </a:xfrm>
              <a:custGeom>
                <a:avLst/>
                <a:gdLst>
                  <a:gd name="T0" fmla="*/ 0 w 78"/>
                  <a:gd name="T1" fmla="*/ 0 h 84"/>
                  <a:gd name="T2" fmla="*/ 0 w 78"/>
                  <a:gd name="T3" fmla="*/ 0 h 84"/>
                  <a:gd name="T4" fmla="*/ 0 w 78"/>
                  <a:gd name="T5" fmla="*/ 0 h 84"/>
                  <a:gd name="T6" fmla="*/ 0 w 78"/>
                  <a:gd name="T7" fmla="*/ 0 h 84"/>
                  <a:gd name="T8" fmla="*/ 0 w 78"/>
                  <a:gd name="T9" fmla="*/ 0 h 84"/>
                  <a:gd name="T10" fmla="*/ 0 w 78"/>
                  <a:gd name="T11" fmla="*/ 0 h 84"/>
                  <a:gd name="T12" fmla="*/ 0 w 78"/>
                  <a:gd name="T13" fmla="*/ 0 h 84"/>
                  <a:gd name="T14" fmla="*/ 0 w 78"/>
                  <a:gd name="T15" fmla="*/ 0 h 84"/>
                  <a:gd name="T16" fmla="*/ 0 w 78"/>
                  <a:gd name="T17" fmla="*/ 0 h 84"/>
                  <a:gd name="T18" fmla="*/ 0 w 78"/>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4"/>
                  <a:gd name="T32" fmla="*/ 78 w 78"/>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4">
                    <a:moveTo>
                      <a:pt x="18" y="66"/>
                    </a:moveTo>
                    <a:lnTo>
                      <a:pt x="0" y="50"/>
                    </a:lnTo>
                    <a:lnTo>
                      <a:pt x="18" y="84"/>
                    </a:lnTo>
                    <a:lnTo>
                      <a:pt x="78" y="48"/>
                    </a:lnTo>
                    <a:lnTo>
                      <a:pt x="60" y="16"/>
                    </a:lnTo>
                    <a:lnTo>
                      <a:pt x="41" y="0"/>
                    </a:lnTo>
                    <a:lnTo>
                      <a:pt x="60" y="16"/>
                    </a:lnTo>
                    <a:lnTo>
                      <a:pt x="54" y="4"/>
                    </a:lnTo>
                    <a:lnTo>
                      <a:pt x="41" y="0"/>
                    </a:lnTo>
                    <a:lnTo>
                      <a:pt x="18" y="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82" name="Freeform 581"/>
              <p:cNvSpPr>
                <a:spLocks/>
              </p:cNvSpPr>
              <p:nvPr/>
            </p:nvSpPr>
            <p:spPr bwMode="auto">
              <a:xfrm>
                <a:off x="5389" y="138"/>
                <a:ext cx="4" cy="8"/>
              </a:xfrm>
              <a:custGeom>
                <a:avLst/>
                <a:gdLst>
                  <a:gd name="T0" fmla="*/ 0 w 67"/>
                  <a:gd name="T1" fmla="*/ 0 h 86"/>
                  <a:gd name="T2" fmla="*/ 0 w 67"/>
                  <a:gd name="T3" fmla="*/ 0 h 86"/>
                  <a:gd name="T4" fmla="*/ 0 w 67"/>
                  <a:gd name="T5" fmla="*/ 0 h 86"/>
                  <a:gd name="T6" fmla="*/ 0 w 67"/>
                  <a:gd name="T7" fmla="*/ 0 h 86"/>
                  <a:gd name="T8" fmla="*/ 0 w 67"/>
                  <a:gd name="T9" fmla="*/ 0 h 86"/>
                  <a:gd name="T10" fmla="*/ 0 w 67"/>
                  <a:gd name="T11" fmla="*/ 0 h 86"/>
                  <a:gd name="T12" fmla="*/ 0 w 67"/>
                  <a:gd name="T13" fmla="*/ 0 h 86"/>
                  <a:gd name="T14" fmla="*/ 0 w 67"/>
                  <a:gd name="T15" fmla="*/ 0 h 86"/>
                  <a:gd name="T16" fmla="*/ 0 w 67"/>
                  <a:gd name="T17" fmla="*/ 0 h 86"/>
                  <a:gd name="T18" fmla="*/ 0 w 67"/>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86"/>
                  <a:gd name="T32" fmla="*/ 67 w 6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86">
                    <a:moveTo>
                      <a:pt x="19" y="71"/>
                    </a:moveTo>
                    <a:lnTo>
                      <a:pt x="0" y="70"/>
                    </a:lnTo>
                    <a:lnTo>
                      <a:pt x="44" y="86"/>
                    </a:lnTo>
                    <a:lnTo>
                      <a:pt x="67" y="20"/>
                    </a:lnTo>
                    <a:lnTo>
                      <a:pt x="23" y="3"/>
                    </a:lnTo>
                    <a:lnTo>
                      <a:pt x="4" y="2"/>
                    </a:lnTo>
                    <a:lnTo>
                      <a:pt x="23" y="3"/>
                    </a:lnTo>
                    <a:lnTo>
                      <a:pt x="13" y="0"/>
                    </a:lnTo>
                    <a:lnTo>
                      <a:pt x="4" y="2"/>
                    </a:lnTo>
                    <a:lnTo>
                      <a:pt x="19"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83" name="Freeform 582"/>
              <p:cNvSpPr>
                <a:spLocks/>
              </p:cNvSpPr>
              <p:nvPr/>
            </p:nvSpPr>
            <p:spPr bwMode="auto">
              <a:xfrm>
                <a:off x="5379" y="139"/>
                <a:ext cx="11" cy="10"/>
              </a:xfrm>
              <a:custGeom>
                <a:avLst/>
                <a:gdLst>
                  <a:gd name="T0" fmla="*/ 0 w 200"/>
                  <a:gd name="T1" fmla="*/ 0 h 113"/>
                  <a:gd name="T2" fmla="*/ 0 w 200"/>
                  <a:gd name="T3" fmla="*/ 0 h 113"/>
                  <a:gd name="T4" fmla="*/ 0 w 200"/>
                  <a:gd name="T5" fmla="*/ 0 h 113"/>
                  <a:gd name="T6" fmla="*/ 0 w 200"/>
                  <a:gd name="T7" fmla="*/ 0 h 113"/>
                  <a:gd name="T8" fmla="*/ 0 w 200"/>
                  <a:gd name="T9" fmla="*/ 0 h 113"/>
                  <a:gd name="T10" fmla="*/ 0 w 200"/>
                  <a:gd name="T11" fmla="*/ 0 h 113"/>
                  <a:gd name="T12" fmla="*/ 0 w 200"/>
                  <a:gd name="T13" fmla="*/ 0 h 113"/>
                  <a:gd name="T14" fmla="*/ 0 w 200"/>
                  <a:gd name="T15" fmla="*/ 0 h 113"/>
                  <a:gd name="T16" fmla="*/ 0 w 200"/>
                  <a:gd name="T17" fmla="*/ 0 h 113"/>
                  <a:gd name="T18" fmla="*/ 0 w 200"/>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113"/>
                  <a:gd name="T32" fmla="*/ 200 w 200"/>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113">
                    <a:moveTo>
                      <a:pt x="79" y="30"/>
                    </a:moveTo>
                    <a:lnTo>
                      <a:pt x="111" y="90"/>
                    </a:lnTo>
                    <a:lnTo>
                      <a:pt x="200" y="69"/>
                    </a:lnTo>
                    <a:lnTo>
                      <a:pt x="185" y="0"/>
                    </a:lnTo>
                    <a:lnTo>
                      <a:pt x="97" y="20"/>
                    </a:lnTo>
                    <a:lnTo>
                      <a:pt x="128" y="80"/>
                    </a:lnTo>
                    <a:lnTo>
                      <a:pt x="79" y="30"/>
                    </a:lnTo>
                    <a:lnTo>
                      <a:pt x="0" y="113"/>
                    </a:lnTo>
                    <a:lnTo>
                      <a:pt x="111" y="90"/>
                    </a:lnTo>
                    <a:lnTo>
                      <a:pt x="79" y="3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84" name="Freeform 583"/>
              <p:cNvSpPr>
                <a:spLocks/>
              </p:cNvSpPr>
              <p:nvPr/>
            </p:nvSpPr>
            <p:spPr bwMode="auto">
              <a:xfrm>
                <a:off x="5384" y="137"/>
                <a:ext cx="7" cy="9"/>
              </a:xfrm>
              <a:custGeom>
                <a:avLst/>
                <a:gdLst>
                  <a:gd name="T0" fmla="*/ 0 w 125"/>
                  <a:gd name="T1" fmla="*/ 0 h 95"/>
                  <a:gd name="T2" fmla="*/ 0 w 125"/>
                  <a:gd name="T3" fmla="*/ 0 h 95"/>
                  <a:gd name="T4" fmla="*/ 0 w 125"/>
                  <a:gd name="T5" fmla="*/ 0 h 95"/>
                  <a:gd name="T6" fmla="*/ 0 w 125"/>
                  <a:gd name="T7" fmla="*/ 0 h 95"/>
                  <a:gd name="T8" fmla="*/ 0 w 125"/>
                  <a:gd name="T9" fmla="*/ 0 h 95"/>
                  <a:gd name="T10" fmla="*/ 0 w 125"/>
                  <a:gd name="T11" fmla="*/ 0 h 95"/>
                  <a:gd name="T12" fmla="*/ 0 w 125"/>
                  <a:gd name="T13" fmla="*/ 0 h 95"/>
                  <a:gd name="T14" fmla="*/ 0 w 125"/>
                  <a:gd name="T15" fmla="*/ 0 h 95"/>
                  <a:gd name="T16" fmla="*/ 0 w 125"/>
                  <a:gd name="T17" fmla="*/ 0 h 95"/>
                  <a:gd name="T18" fmla="*/ 0 w 125"/>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95"/>
                  <a:gd name="T32" fmla="*/ 125 w 125"/>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95">
                    <a:moveTo>
                      <a:pt x="50" y="67"/>
                    </a:moveTo>
                    <a:lnTo>
                      <a:pt x="36" y="9"/>
                    </a:lnTo>
                    <a:lnTo>
                      <a:pt x="0" y="45"/>
                    </a:lnTo>
                    <a:lnTo>
                      <a:pt x="49" y="95"/>
                    </a:lnTo>
                    <a:lnTo>
                      <a:pt x="84" y="59"/>
                    </a:lnTo>
                    <a:lnTo>
                      <a:pt x="70" y="0"/>
                    </a:lnTo>
                    <a:lnTo>
                      <a:pt x="84" y="59"/>
                    </a:lnTo>
                    <a:lnTo>
                      <a:pt x="125" y="17"/>
                    </a:lnTo>
                    <a:lnTo>
                      <a:pt x="70" y="0"/>
                    </a:lnTo>
                    <a:lnTo>
                      <a:pt x="50"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85" name="Freeform 584"/>
              <p:cNvSpPr>
                <a:spLocks/>
              </p:cNvSpPr>
              <p:nvPr/>
            </p:nvSpPr>
            <p:spPr bwMode="auto">
              <a:xfrm>
                <a:off x="5382" y="135"/>
                <a:ext cx="6" cy="8"/>
              </a:xfrm>
              <a:custGeom>
                <a:avLst/>
                <a:gdLst>
                  <a:gd name="T0" fmla="*/ 0 w 102"/>
                  <a:gd name="T1" fmla="*/ 0 h 91"/>
                  <a:gd name="T2" fmla="*/ 0 w 102"/>
                  <a:gd name="T3" fmla="*/ 0 h 91"/>
                  <a:gd name="T4" fmla="*/ 0 w 102"/>
                  <a:gd name="T5" fmla="*/ 0 h 91"/>
                  <a:gd name="T6" fmla="*/ 0 w 102"/>
                  <a:gd name="T7" fmla="*/ 0 h 91"/>
                  <a:gd name="T8" fmla="*/ 0 w 102"/>
                  <a:gd name="T9" fmla="*/ 0 h 91"/>
                  <a:gd name="T10" fmla="*/ 0 w 102"/>
                  <a:gd name="T11" fmla="*/ 0 h 91"/>
                  <a:gd name="T12" fmla="*/ 0 w 102"/>
                  <a:gd name="T13" fmla="*/ 0 h 91"/>
                  <a:gd name="T14" fmla="*/ 0 w 102"/>
                  <a:gd name="T15" fmla="*/ 0 h 91"/>
                  <a:gd name="T16" fmla="*/ 0 w 102"/>
                  <a:gd name="T17" fmla="*/ 0 h 91"/>
                  <a:gd name="T18" fmla="*/ 0 w 102"/>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91"/>
                  <a:gd name="T32" fmla="*/ 102 w 102"/>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91">
                    <a:moveTo>
                      <a:pt x="0" y="67"/>
                    </a:moveTo>
                    <a:lnTo>
                      <a:pt x="3" y="67"/>
                    </a:lnTo>
                    <a:lnTo>
                      <a:pt x="82" y="91"/>
                    </a:lnTo>
                    <a:lnTo>
                      <a:pt x="102" y="24"/>
                    </a:lnTo>
                    <a:lnTo>
                      <a:pt x="23" y="0"/>
                    </a:lnTo>
                    <a:lnTo>
                      <a:pt x="25" y="0"/>
                    </a:lnTo>
                    <a:lnTo>
                      <a:pt x="0" y="67"/>
                    </a:lnTo>
                    <a:lnTo>
                      <a:pt x="2" y="67"/>
                    </a:lnTo>
                    <a:lnTo>
                      <a:pt x="3" y="67"/>
                    </a:lnTo>
                    <a:lnTo>
                      <a:pt x="0"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86" name="Freeform 585"/>
              <p:cNvSpPr>
                <a:spLocks/>
              </p:cNvSpPr>
              <p:nvPr/>
            </p:nvSpPr>
            <p:spPr bwMode="auto">
              <a:xfrm>
                <a:off x="5377" y="133"/>
                <a:ext cx="6" cy="8"/>
              </a:xfrm>
              <a:custGeom>
                <a:avLst/>
                <a:gdLst>
                  <a:gd name="T0" fmla="*/ 0 w 109"/>
                  <a:gd name="T1" fmla="*/ 0 h 91"/>
                  <a:gd name="T2" fmla="*/ 0 w 109"/>
                  <a:gd name="T3" fmla="*/ 0 h 91"/>
                  <a:gd name="T4" fmla="*/ 0 w 109"/>
                  <a:gd name="T5" fmla="*/ 0 h 91"/>
                  <a:gd name="T6" fmla="*/ 0 w 109"/>
                  <a:gd name="T7" fmla="*/ 0 h 91"/>
                  <a:gd name="T8" fmla="*/ 0 w 109"/>
                  <a:gd name="T9" fmla="*/ 0 h 91"/>
                  <a:gd name="T10" fmla="*/ 0 w 109"/>
                  <a:gd name="T11" fmla="*/ 0 h 91"/>
                  <a:gd name="T12" fmla="*/ 0 w 109"/>
                  <a:gd name="T13" fmla="*/ 0 h 91"/>
                  <a:gd name="T14" fmla="*/ 0 w 109"/>
                  <a:gd name="T15" fmla="*/ 0 h 91"/>
                  <a:gd name="T16" fmla="*/ 0 w 109"/>
                  <a:gd name="T17" fmla="*/ 0 h 91"/>
                  <a:gd name="T18" fmla="*/ 0 w 109"/>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91"/>
                  <a:gd name="T32" fmla="*/ 109 w 109"/>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91">
                    <a:moveTo>
                      <a:pt x="0" y="33"/>
                    </a:moveTo>
                    <a:lnTo>
                      <a:pt x="23" y="66"/>
                    </a:lnTo>
                    <a:lnTo>
                      <a:pt x="84" y="91"/>
                    </a:lnTo>
                    <a:lnTo>
                      <a:pt x="109" y="24"/>
                    </a:lnTo>
                    <a:lnTo>
                      <a:pt x="47" y="0"/>
                    </a:lnTo>
                    <a:lnTo>
                      <a:pt x="70" y="33"/>
                    </a:lnTo>
                    <a:lnTo>
                      <a:pt x="0" y="33"/>
                    </a:lnTo>
                    <a:lnTo>
                      <a:pt x="0" y="58"/>
                    </a:lnTo>
                    <a:lnTo>
                      <a:pt x="23" y="66"/>
                    </a:lnTo>
                    <a:lnTo>
                      <a:pt x="0" y="3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87" name="Freeform 586"/>
              <p:cNvSpPr>
                <a:spLocks/>
              </p:cNvSpPr>
              <p:nvPr/>
            </p:nvSpPr>
            <p:spPr bwMode="auto">
              <a:xfrm>
                <a:off x="5377" y="130"/>
                <a:ext cx="4" cy="6"/>
              </a:xfrm>
              <a:custGeom>
                <a:avLst/>
                <a:gdLst>
                  <a:gd name="T0" fmla="*/ 0 w 70"/>
                  <a:gd name="T1" fmla="*/ 0 h 63"/>
                  <a:gd name="T2" fmla="*/ 0 w 70"/>
                  <a:gd name="T3" fmla="*/ 0 h 63"/>
                  <a:gd name="T4" fmla="*/ 0 w 70"/>
                  <a:gd name="T5" fmla="*/ 0 h 63"/>
                  <a:gd name="T6" fmla="*/ 0 w 70"/>
                  <a:gd name="T7" fmla="*/ 0 h 63"/>
                  <a:gd name="T8" fmla="*/ 0 w 70"/>
                  <a:gd name="T9" fmla="*/ 0 h 63"/>
                  <a:gd name="T10" fmla="*/ 0 w 70"/>
                  <a:gd name="T11" fmla="*/ 0 h 63"/>
                  <a:gd name="T12" fmla="*/ 0 w 70"/>
                  <a:gd name="T13" fmla="*/ 0 h 63"/>
                  <a:gd name="T14" fmla="*/ 0 w 70"/>
                  <a:gd name="T15" fmla="*/ 0 h 63"/>
                  <a:gd name="T16" fmla="*/ 0 w 70"/>
                  <a:gd name="T17" fmla="*/ 0 h 63"/>
                  <a:gd name="T18" fmla="*/ 0 w 7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63"/>
                  <a:gd name="T32" fmla="*/ 70 w 7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63">
                    <a:moveTo>
                      <a:pt x="13" y="52"/>
                    </a:moveTo>
                    <a:lnTo>
                      <a:pt x="0" y="26"/>
                    </a:lnTo>
                    <a:lnTo>
                      <a:pt x="0" y="63"/>
                    </a:lnTo>
                    <a:lnTo>
                      <a:pt x="70" y="63"/>
                    </a:lnTo>
                    <a:lnTo>
                      <a:pt x="70" y="26"/>
                    </a:lnTo>
                    <a:lnTo>
                      <a:pt x="58" y="0"/>
                    </a:lnTo>
                    <a:lnTo>
                      <a:pt x="70" y="26"/>
                    </a:lnTo>
                    <a:lnTo>
                      <a:pt x="70" y="10"/>
                    </a:lnTo>
                    <a:lnTo>
                      <a:pt x="58" y="0"/>
                    </a:lnTo>
                    <a:lnTo>
                      <a:pt x="13" y="5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88" name="Freeform 587"/>
              <p:cNvSpPr>
                <a:spLocks/>
              </p:cNvSpPr>
              <p:nvPr/>
            </p:nvSpPr>
            <p:spPr bwMode="auto">
              <a:xfrm>
                <a:off x="5376" y="127"/>
                <a:ext cx="4" cy="8"/>
              </a:xfrm>
              <a:custGeom>
                <a:avLst/>
                <a:gdLst>
                  <a:gd name="T0" fmla="*/ 0 w 72"/>
                  <a:gd name="T1" fmla="*/ 0 h 82"/>
                  <a:gd name="T2" fmla="*/ 0 w 72"/>
                  <a:gd name="T3" fmla="*/ 0 h 82"/>
                  <a:gd name="T4" fmla="*/ 0 w 72"/>
                  <a:gd name="T5" fmla="*/ 0 h 82"/>
                  <a:gd name="T6" fmla="*/ 0 w 72"/>
                  <a:gd name="T7" fmla="*/ 0 h 82"/>
                  <a:gd name="T8" fmla="*/ 0 w 72"/>
                  <a:gd name="T9" fmla="*/ 0 h 82"/>
                  <a:gd name="T10" fmla="*/ 0 w 72"/>
                  <a:gd name="T11" fmla="*/ 0 h 82"/>
                  <a:gd name="T12" fmla="*/ 0 w 72"/>
                  <a:gd name="T13" fmla="*/ 0 h 82"/>
                  <a:gd name="T14" fmla="*/ 0 w 72"/>
                  <a:gd name="T15" fmla="*/ 0 h 82"/>
                  <a:gd name="T16" fmla="*/ 0 w 72"/>
                  <a:gd name="T17" fmla="*/ 0 h 82"/>
                  <a:gd name="T18" fmla="*/ 0 w 72"/>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2"/>
                  <a:gd name="T32" fmla="*/ 72 w 72"/>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2">
                    <a:moveTo>
                      <a:pt x="7" y="63"/>
                    </a:moveTo>
                    <a:lnTo>
                      <a:pt x="0" y="58"/>
                    </a:lnTo>
                    <a:lnTo>
                      <a:pt x="27" y="82"/>
                    </a:lnTo>
                    <a:lnTo>
                      <a:pt x="72" y="30"/>
                    </a:lnTo>
                    <a:lnTo>
                      <a:pt x="45" y="6"/>
                    </a:lnTo>
                    <a:lnTo>
                      <a:pt x="38" y="0"/>
                    </a:lnTo>
                    <a:lnTo>
                      <a:pt x="45" y="6"/>
                    </a:lnTo>
                    <a:lnTo>
                      <a:pt x="42" y="2"/>
                    </a:lnTo>
                    <a:lnTo>
                      <a:pt x="38" y="0"/>
                    </a:lnTo>
                    <a:lnTo>
                      <a:pt x="7" y="6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89" name="Freeform 588"/>
              <p:cNvSpPr>
                <a:spLocks/>
              </p:cNvSpPr>
              <p:nvPr/>
            </p:nvSpPr>
            <p:spPr bwMode="auto">
              <a:xfrm>
                <a:off x="5372" y="124"/>
                <a:ext cx="7" cy="9"/>
              </a:xfrm>
              <a:custGeom>
                <a:avLst/>
                <a:gdLst>
                  <a:gd name="T0" fmla="*/ 0 w 117"/>
                  <a:gd name="T1" fmla="*/ 0 h 96"/>
                  <a:gd name="T2" fmla="*/ 0 w 117"/>
                  <a:gd name="T3" fmla="*/ 0 h 96"/>
                  <a:gd name="T4" fmla="*/ 0 w 117"/>
                  <a:gd name="T5" fmla="*/ 0 h 96"/>
                  <a:gd name="T6" fmla="*/ 0 w 117"/>
                  <a:gd name="T7" fmla="*/ 0 h 96"/>
                  <a:gd name="T8" fmla="*/ 0 w 117"/>
                  <a:gd name="T9" fmla="*/ 0 h 96"/>
                  <a:gd name="T10" fmla="*/ 0 w 117"/>
                  <a:gd name="T11" fmla="*/ 0 h 96"/>
                  <a:gd name="T12" fmla="*/ 0 w 117"/>
                  <a:gd name="T13" fmla="*/ 0 h 96"/>
                  <a:gd name="T14" fmla="*/ 0 w 117"/>
                  <a:gd name="T15" fmla="*/ 0 h 96"/>
                  <a:gd name="T16" fmla="*/ 0 w 117"/>
                  <a:gd name="T17" fmla="*/ 0 h 96"/>
                  <a:gd name="T18" fmla="*/ 0 w 117"/>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96"/>
                  <a:gd name="T32" fmla="*/ 117 w 117"/>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96">
                    <a:moveTo>
                      <a:pt x="6" y="24"/>
                    </a:moveTo>
                    <a:lnTo>
                      <a:pt x="24" y="63"/>
                    </a:lnTo>
                    <a:lnTo>
                      <a:pt x="86" y="96"/>
                    </a:lnTo>
                    <a:lnTo>
                      <a:pt x="117" y="33"/>
                    </a:lnTo>
                    <a:lnTo>
                      <a:pt x="56" y="0"/>
                    </a:lnTo>
                    <a:lnTo>
                      <a:pt x="73" y="41"/>
                    </a:lnTo>
                    <a:lnTo>
                      <a:pt x="6" y="24"/>
                    </a:lnTo>
                    <a:lnTo>
                      <a:pt x="0" y="50"/>
                    </a:lnTo>
                    <a:lnTo>
                      <a:pt x="24" y="63"/>
                    </a:lnTo>
                    <a:lnTo>
                      <a:pt x="6" y="2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90" name="Freeform 589"/>
              <p:cNvSpPr>
                <a:spLocks/>
              </p:cNvSpPr>
              <p:nvPr/>
            </p:nvSpPr>
            <p:spPr bwMode="auto">
              <a:xfrm>
                <a:off x="5372" y="121"/>
                <a:ext cx="5" cy="7"/>
              </a:xfrm>
              <a:custGeom>
                <a:avLst/>
                <a:gdLst>
                  <a:gd name="T0" fmla="*/ 0 w 83"/>
                  <a:gd name="T1" fmla="*/ 0 h 78"/>
                  <a:gd name="T2" fmla="*/ 0 w 83"/>
                  <a:gd name="T3" fmla="*/ 0 h 78"/>
                  <a:gd name="T4" fmla="*/ 0 w 83"/>
                  <a:gd name="T5" fmla="*/ 0 h 78"/>
                  <a:gd name="T6" fmla="*/ 0 w 83"/>
                  <a:gd name="T7" fmla="*/ 0 h 78"/>
                  <a:gd name="T8" fmla="*/ 0 w 83"/>
                  <a:gd name="T9" fmla="*/ 0 h 78"/>
                  <a:gd name="T10" fmla="*/ 0 w 83"/>
                  <a:gd name="T11" fmla="*/ 0 h 78"/>
                  <a:gd name="T12" fmla="*/ 0 w 83"/>
                  <a:gd name="T13" fmla="*/ 0 h 78"/>
                  <a:gd name="T14" fmla="*/ 0 w 83"/>
                  <a:gd name="T15" fmla="*/ 0 h 78"/>
                  <a:gd name="T16" fmla="*/ 0 w 83"/>
                  <a:gd name="T17" fmla="*/ 0 h 78"/>
                  <a:gd name="T18" fmla="*/ 0 w 83"/>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78"/>
                  <a:gd name="T32" fmla="*/ 83 w 83"/>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78">
                    <a:moveTo>
                      <a:pt x="28" y="65"/>
                    </a:moveTo>
                    <a:lnTo>
                      <a:pt x="9" y="23"/>
                    </a:lnTo>
                    <a:lnTo>
                      <a:pt x="0" y="61"/>
                    </a:lnTo>
                    <a:lnTo>
                      <a:pt x="67" y="78"/>
                    </a:lnTo>
                    <a:lnTo>
                      <a:pt x="76" y="40"/>
                    </a:lnTo>
                    <a:lnTo>
                      <a:pt x="56" y="0"/>
                    </a:lnTo>
                    <a:lnTo>
                      <a:pt x="76" y="40"/>
                    </a:lnTo>
                    <a:lnTo>
                      <a:pt x="83" y="11"/>
                    </a:lnTo>
                    <a:lnTo>
                      <a:pt x="56" y="0"/>
                    </a:lnTo>
                    <a:lnTo>
                      <a:pt x="28"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91" name="Freeform 590"/>
              <p:cNvSpPr>
                <a:spLocks/>
              </p:cNvSpPr>
              <p:nvPr/>
            </p:nvSpPr>
            <p:spPr bwMode="auto">
              <a:xfrm>
                <a:off x="5370" y="118"/>
                <a:ext cx="6" cy="9"/>
              </a:xfrm>
              <a:custGeom>
                <a:avLst/>
                <a:gdLst>
                  <a:gd name="T0" fmla="*/ 0 w 108"/>
                  <a:gd name="T1" fmla="*/ 0 h 97"/>
                  <a:gd name="T2" fmla="*/ 0 w 108"/>
                  <a:gd name="T3" fmla="*/ 0 h 97"/>
                  <a:gd name="T4" fmla="*/ 0 w 108"/>
                  <a:gd name="T5" fmla="*/ 0 h 97"/>
                  <a:gd name="T6" fmla="*/ 0 w 108"/>
                  <a:gd name="T7" fmla="*/ 0 h 97"/>
                  <a:gd name="T8" fmla="*/ 0 w 108"/>
                  <a:gd name="T9" fmla="*/ 0 h 97"/>
                  <a:gd name="T10" fmla="*/ 0 w 108"/>
                  <a:gd name="T11" fmla="*/ 0 h 97"/>
                  <a:gd name="T12" fmla="*/ 0 w 108"/>
                  <a:gd name="T13" fmla="*/ 0 h 97"/>
                  <a:gd name="T14" fmla="*/ 0 w 108"/>
                  <a:gd name="T15" fmla="*/ 0 h 97"/>
                  <a:gd name="T16" fmla="*/ 0 w 108"/>
                  <a:gd name="T17" fmla="*/ 0 h 97"/>
                  <a:gd name="T18" fmla="*/ 0 w 108"/>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97"/>
                  <a:gd name="T32" fmla="*/ 108 w 108"/>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97">
                    <a:moveTo>
                      <a:pt x="0" y="57"/>
                    </a:moveTo>
                    <a:lnTo>
                      <a:pt x="9" y="64"/>
                    </a:lnTo>
                    <a:lnTo>
                      <a:pt x="80" y="97"/>
                    </a:lnTo>
                    <a:lnTo>
                      <a:pt x="108" y="32"/>
                    </a:lnTo>
                    <a:lnTo>
                      <a:pt x="38" y="0"/>
                    </a:lnTo>
                    <a:lnTo>
                      <a:pt x="48" y="6"/>
                    </a:lnTo>
                    <a:lnTo>
                      <a:pt x="0" y="57"/>
                    </a:lnTo>
                    <a:lnTo>
                      <a:pt x="4" y="62"/>
                    </a:lnTo>
                    <a:lnTo>
                      <a:pt x="9" y="64"/>
                    </a:lnTo>
                    <a:lnTo>
                      <a:pt x="0" y="5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92" name="Freeform 591"/>
              <p:cNvSpPr>
                <a:spLocks/>
              </p:cNvSpPr>
              <p:nvPr/>
            </p:nvSpPr>
            <p:spPr bwMode="auto">
              <a:xfrm>
                <a:off x="5366" y="114"/>
                <a:ext cx="6" cy="9"/>
              </a:xfrm>
              <a:custGeom>
                <a:avLst/>
                <a:gdLst>
                  <a:gd name="T0" fmla="*/ 0 w 111"/>
                  <a:gd name="T1" fmla="*/ 0 h 104"/>
                  <a:gd name="T2" fmla="*/ 0 w 111"/>
                  <a:gd name="T3" fmla="*/ 0 h 104"/>
                  <a:gd name="T4" fmla="*/ 0 w 111"/>
                  <a:gd name="T5" fmla="*/ 0 h 104"/>
                  <a:gd name="T6" fmla="*/ 0 w 111"/>
                  <a:gd name="T7" fmla="*/ 0 h 104"/>
                  <a:gd name="T8" fmla="*/ 0 w 111"/>
                  <a:gd name="T9" fmla="*/ 0 h 104"/>
                  <a:gd name="T10" fmla="*/ 0 w 111"/>
                  <a:gd name="T11" fmla="*/ 0 h 104"/>
                  <a:gd name="T12" fmla="*/ 0 w 111"/>
                  <a:gd name="T13" fmla="*/ 0 h 104"/>
                  <a:gd name="T14" fmla="*/ 0 w 111"/>
                  <a:gd name="T15" fmla="*/ 0 h 104"/>
                  <a:gd name="T16" fmla="*/ 0 w 111"/>
                  <a:gd name="T17" fmla="*/ 0 h 104"/>
                  <a:gd name="T18" fmla="*/ 0 w 111"/>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04"/>
                  <a:gd name="T32" fmla="*/ 111 w 111"/>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04">
                    <a:moveTo>
                      <a:pt x="0" y="33"/>
                    </a:moveTo>
                    <a:lnTo>
                      <a:pt x="10" y="51"/>
                    </a:lnTo>
                    <a:lnTo>
                      <a:pt x="63" y="104"/>
                    </a:lnTo>
                    <a:lnTo>
                      <a:pt x="111" y="53"/>
                    </a:lnTo>
                    <a:lnTo>
                      <a:pt x="58" y="0"/>
                    </a:lnTo>
                    <a:lnTo>
                      <a:pt x="67" y="18"/>
                    </a:lnTo>
                    <a:lnTo>
                      <a:pt x="0" y="33"/>
                    </a:lnTo>
                    <a:lnTo>
                      <a:pt x="2" y="44"/>
                    </a:lnTo>
                    <a:lnTo>
                      <a:pt x="10" y="51"/>
                    </a:lnTo>
                    <a:lnTo>
                      <a:pt x="0" y="3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93" name="Freeform 592"/>
              <p:cNvSpPr>
                <a:spLocks/>
              </p:cNvSpPr>
              <p:nvPr/>
            </p:nvSpPr>
            <p:spPr bwMode="auto">
              <a:xfrm>
                <a:off x="5366" y="109"/>
                <a:ext cx="4" cy="8"/>
              </a:xfrm>
              <a:custGeom>
                <a:avLst/>
                <a:gdLst>
                  <a:gd name="T0" fmla="*/ 0 w 75"/>
                  <a:gd name="T1" fmla="*/ 0 h 83"/>
                  <a:gd name="T2" fmla="*/ 0 w 75"/>
                  <a:gd name="T3" fmla="*/ 0 h 83"/>
                  <a:gd name="T4" fmla="*/ 0 w 75"/>
                  <a:gd name="T5" fmla="*/ 0 h 83"/>
                  <a:gd name="T6" fmla="*/ 0 w 75"/>
                  <a:gd name="T7" fmla="*/ 0 h 83"/>
                  <a:gd name="T8" fmla="*/ 0 w 75"/>
                  <a:gd name="T9" fmla="*/ 0 h 83"/>
                  <a:gd name="T10" fmla="*/ 0 w 75"/>
                  <a:gd name="T11" fmla="*/ 0 h 83"/>
                  <a:gd name="T12" fmla="*/ 0 w 75"/>
                  <a:gd name="T13" fmla="*/ 0 h 83"/>
                  <a:gd name="T14" fmla="*/ 0 w 75"/>
                  <a:gd name="T15" fmla="*/ 0 h 83"/>
                  <a:gd name="T16" fmla="*/ 0 w 75"/>
                  <a:gd name="T17" fmla="*/ 0 h 83"/>
                  <a:gd name="T18" fmla="*/ 0 w 75"/>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83"/>
                  <a:gd name="T32" fmla="*/ 75 w 75"/>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83">
                    <a:moveTo>
                      <a:pt x="27" y="70"/>
                    </a:moveTo>
                    <a:lnTo>
                      <a:pt x="0" y="42"/>
                    </a:lnTo>
                    <a:lnTo>
                      <a:pt x="8" y="83"/>
                    </a:lnTo>
                    <a:lnTo>
                      <a:pt x="75" y="68"/>
                    </a:lnTo>
                    <a:lnTo>
                      <a:pt x="67" y="27"/>
                    </a:lnTo>
                    <a:lnTo>
                      <a:pt x="39" y="0"/>
                    </a:lnTo>
                    <a:lnTo>
                      <a:pt x="67" y="27"/>
                    </a:lnTo>
                    <a:lnTo>
                      <a:pt x="62" y="4"/>
                    </a:lnTo>
                    <a:lnTo>
                      <a:pt x="39" y="0"/>
                    </a:lnTo>
                    <a:lnTo>
                      <a:pt x="27"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94" name="Freeform 593"/>
              <p:cNvSpPr>
                <a:spLocks/>
              </p:cNvSpPr>
              <p:nvPr/>
            </p:nvSpPr>
            <p:spPr bwMode="auto">
              <a:xfrm>
                <a:off x="5362" y="108"/>
                <a:ext cx="6" cy="8"/>
              </a:xfrm>
              <a:custGeom>
                <a:avLst/>
                <a:gdLst>
                  <a:gd name="T0" fmla="*/ 0 w 102"/>
                  <a:gd name="T1" fmla="*/ 0 h 86"/>
                  <a:gd name="T2" fmla="*/ 0 w 102"/>
                  <a:gd name="T3" fmla="*/ 0 h 86"/>
                  <a:gd name="T4" fmla="*/ 0 w 102"/>
                  <a:gd name="T5" fmla="*/ 0 h 86"/>
                  <a:gd name="T6" fmla="*/ 0 w 102"/>
                  <a:gd name="T7" fmla="*/ 0 h 86"/>
                  <a:gd name="T8" fmla="*/ 0 w 102"/>
                  <a:gd name="T9" fmla="*/ 0 h 86"/>
                  <a:gd name="T10" fmla="*/ 0 w 102"/>
                  <a:gd name="T11" fmla="*/ 0 h 86"/>
                  <a:gd name="T12" fmla="*/ 0 w 102"/>
                  <a:gd name="T13" fmla="*/ 0 h 86"/>
                  <a:gd name="T14" fmla="*/ 0 w 102"/>
                  <a:gd name="T15" fmla="*/ 0 h 86"/>
                  <a:gd name="T16" fmla="*/ 0 w 102"/>
                  <a:gd name="T17" fmla="*/ 0 h 86"/>
                  <a:gd name="T18" fmla="*/ 0 w 102"/>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86"/>
                  <a:gd name="T32" fmla="*/ 102 w 102"/>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86">
                    <a:moveTo>
                      <a:pt x="0" y="69"/>
                    </a:moveTo>
                    <a:lnTo>
                      <a:pt x="1" y="70"/>
                    </a:lnTo>
                    <a:lnTo>
                      <a:pt x="90" y="86"/>
                    </a:lnTo>
                    <a:lnTo>
                      <a:pt x="102" y="16"/>
                    </a:lnTo>
                    <a:lnTo>
                      <a:pt x="14" y="0"/>
                    </a:lnTo>
                    <a:lnTo>
                      <a:pt x="15" y="0"/>
                    </a:lnTo>
                    <a:lnTo>
                      <a:pt x="0" y="69"/>
                    </a:lnTo>
                    <a:lnTo>
                      <a:pt x="1" y="69"/>
                    </a:lnTo>
                    <a:lnTo>
                      <a:pt x="0"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95" name="Freeform 594"/>
              <p:cNvSpPr>
                <a:spLocks/>
              </p:cNvSpPr>
              <p:nvPr/>
            </p:nvSpPr>
            <p:spPr bwMode="auto">
              <a:xfrm>
                <a:off x="5353" y="106"/>
                <a:ext cx="10" cy="8"/>
              </a:xfrm>
              <a:custGeom>
                <a:avLst/>
                <a:gdLst>
                  <a:gd name="T0" fmla="*/ 0 w 184"/>
                  <a:gd name="T1" fmla="*/ 0 h 90"/>
                  <a:gd name="T2" fmla="*/ 0 w 184"/>
                  <a:gd name="T3" fmla="*/ 0 h 90"/>
                  <a:gd name="T4" fmla="*/ 0 w 184"/>
                  <a:gd name="T5" fmla="*/ 0 h 90"/>
                  <a:gd name="T6" fmla="*/ 0 w 184"/>
                  <a:gd name="T7" fmla="*/ 0 h 90"/>
                  <a:gd name="T8" fmla="*/ 0 w 184"/>
                  <a:gd name="T9" fmla="*/ 0 h 90"/>
                  <a:gd name="T10" fmla="*/ 0 w 184"/>
                  <a:gd name="T11" fmla="*/ 0 h 90"/>
                  <a:gd name="T12" fmla="*/ 0 w 184"/>
                  <a:gd name="T13" fmla="*/ 0 h 90"/>
                  <a:gd name="T14" fmla="*/ 0 w 184"/>
                  <a:gd name="T15" fmla="*/ 0 h 90"/>
                  <a:gd name="T16" fmla="*/ 0 w 184"/>
                  <a:gd name="T17" fmla="*/ 0 h 90"/>
                  <a:gd name="T18" fmla="*/ 0 w 184"/>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90"/>
                  <a:gd name="T32" fmla="*/ 184 w 184"/>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90">
                    <a:moveTo>
                      <a:pt x="70" y="6"/>
                    </a:moveTo>
                    <a:lnTo>
                      <a:pt x="81" y="70"/>
                    </a:lnTo>
                    <a:lnTo>
                      <a:pt x="169" y="90"/>
                    </a:lnTo>
                    <a:lnTo>
                      <a:pt x="184" y="21"/>
                    </a:lnTo>
                    <a:lnTo>
                      <a:pt x="96" y="0"/>
                    </a:lnTo>
                    <a:lnTo>
                      <a:pt x="106" y="65"/>
                    </a:lnTo>
                    <a:lnTo>
                      <a:pt x="70" y="6"/>
                    </a:lnTo>
                    <a:lnTo>
                      <a:pt x="0" y="50"/>
                    </a:lnTo>
                    <a:lnTo>
                      <a:pt x="81" y="70"/>
                    </a:lnTo>
                    <a:lnTo>
                      <a:pt x="70" y="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96" name="Freeform 595"/>
              <p:cNvSpPr>
                <a:spLocks/>
              </p:cNvSpPr>
              <p:nvPr/>
            </p:nvSpPr>
            <p:spPr bwMode="auto">
              <a:xfrm>
                <a:off x="5357" y="103"/>
                <a:ext cx="4" cy="9"/>
              </a:xfrm>
              <a:custGeom>
                <a:avLst/>
                <a:gdLst>
                  <a:gd name="T0" fmla="*/ 0 w 81"/>
                  <a:gd name="T1" fmla="*/ 0 h 94"/>
                  <a:gd name="T2" fmla="*/ 0 w 81"/>
                  <a:gd name="T3" fmla="*/ 0 h 94"/>
                  <a:gd name="T4" fmla="*/ 0 w 81"/>
                  <a:gd name="T5" fmla="*/ 0 h 94"/>
                  <a:gd name="T6" fmla="*/ 0 w 81"/>
                  <a:gd name="T7" fmla="*/ 0 h 94"/>
                  <a:gd name="T8" fmla="*/ 0 w 81"/>
                  <a:gd name="T9" fmla="*/ 0 h 94"/>
                  <a:gd name="T10" fmla="*/ 0 w 81"/>
                  <a:gd name="T11" fmla="*/ 0 h 94"/>
                  <a:gd name="T12" fmla="*/ 0 w 81"/>
                  <a:gd name="T13" fmla="*/ 0 h 94"/>
                  <a:gd name="T14" fmla="*/ 0 w 81"/>
                  <a:gd name="T15" fmla="*/ 0 h 94"/>
                  <a:gd name="T16" fmla="*/ 0 w 81"/>
                  <a:gd name="T17" fmla="*/ 0 h 94"/>
                  <a:gd name="T18" fmla="*/ 0 w 8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4"/>
                  <a:gd name="T32" fmla="*/ 81 w 81"/>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4">
                    <a:moveTo>
                      <a:pt x="58" y="0"/>
                    </a:moveTo>
                    <a:lnTo>
                      <a:pt x="44" y="6"/>
                    </a:lnTo>
                    <a:lnTo>
                      <a:pt x="0" y="35"/>
                    </a:lnTo>
                    <a:lnTo>
                      <a:pt x="36" y="94"/>
                    </a:lnTo>
                    <a:lnTo>
                      <a:pt x="81" y="66"/>
                    </a:lnTo>
                    <a:lnTo>
                      <a:pt x="67" y="71"/>
                    </a:lnTo>
                    <a:lnTo>
                      <a:pt x="58" y="0"/>
                    </a:lnTo>
                    <a:lnTo>
                      <a:pt x="51" y="1"/>
                    </a:lnTo>
                    <a:lnTo>
                      <a:pt x="44" y="6"/>
                    </a:lnTo>
                    <a:lnTo>
                      <a:pt x="5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97" name="Freeform 596"/>
              <p:cNvSpPr>
                <a:spLocks/>
              </p:cNvSpPr>
              <p:nvPr/>
            </p:nvSpPr>
            <p:spPr bwMode="auto">
              <a:xfrm>
                <a:off x="5360" y="102"/>
                <a:ext cx="12" cy="8"/>
              </a:xfrm>
              <a:custGeom>
                <a:avLst/>
                <a:gdLst>
                  <a:gd name="T0" fmla="*/ 0 w 214"/>
                  <a:gd name="T1" fmla="*/ 0 h 82"/>
                  <a:gd name="T2" fmla="*/ 0 w 214"/>
                  <a:gd name="T3" fmla="*/ 0 h 82"/>
                  <a:gd name="T4" fmla="*/ 0 w 214"/>
                  <a:gd name="T5" fmla="*/ 0 h 82"/>
                  <a:gd name="T6" fmla="*/ 0 w 214"/>
                  <a:gd name="T7" fmla="*/ 0 h 82"/>
                  <a:gd name="T8" fmla="*/ 0 w 214"/>
                  <a:gd name="T9" fmla="*/ 0 h 82"/>
                  <a:gd name="T10" fmla="*/ 0 w 214"/>
                  <a:gd name="T11" fmla="*/ 0 h 82"/>
                  <a:gd name="T12" fmla="*/ 0 w 214"/>
                  <a:gd name="T13" fmla="*/ 0 h 82"/>
                  <a:gd name="T14" fmla="*/ 0 w 214"/>
                  <a:gd name="T15" fmla="*/ 0 h 82"/>
                  <a:gd name="T16" fmla="*/ 0 w 214"/>
                  <a:gd name="T17" fmla="*/ 0 h 82"/>
                  <a:gd name="T18" fmla="*/ 0 w 214"/>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82"/>
                  <a:gd name="T32" fmla="*/ 214 w 214"/>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82">
                    <a:moveTo>
                      <a:pt x="79" y="67"/>
                    </a:moveTo>
                    <a:lnTo>
                      <a:pt x="88" y="0"/>
                    </a:lnTo>
                    <a:lnTo>
                      <a:pt x="0" y="11"/>
                    </a:lnTo>
                    <a:lnTo>
                      <a:pt x="9" y="82"/>
                    </a:lnTo>
                    <a:lnTo>
                      <a:pt x="97" y="69"/>
                    </a:lnTo>
                    <a:lnTo>
                      <a:pt x="107" y="2"/>
                    </a:lnTo>
                    <a:lnTo>
                      <a:pt x="97" y="69"/>
                    </a:lnTo>
                    <a:lnTo>
                      <a:pt x="214" y="52"/>
                    </a:lnTo>
                    <a:lnTo>
                      <a:pt x="107" y="2"/>
                    </a:lnTo>
                    <a:lnTo>
                      <a:pt x="79"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98" name="Freeform 597"/>
              <p:cNvSpPr>
                <a:spLocks/>
              </p:cNvSpPr>
              <p:nvPr/>
            </p:nvSpPr>
            <p:spPr bwMode="auto">
              <a:xfrm>
                <a:off x="5362" y="100"/>
                <a:ext cx="4" cy="8"/>
              </a:xfrm>
              <a:custGeom>
                <a:avLst/>
                <a:gdLst>
                  <a:gd name="T0" fmla="*/ 0 w 73"/>
                  <a:gd name="T1" fmla="*/ 0 h 89"/>
                  <a:gd name="T2" fmla="*/ 0 w 73"/>
                  <a:gd name="T3" fmla="*/ 0 h 89"/>
                  <a:gd name="T4" fmla="*/ 0 w 73"/>
                  <a:gd name="T5" fmla="*/ 0 h 89"/>
                  <a:gd name="T6" fmla="*/ 0 w 73"/>
                  <a:gd name="T7" fmla="*/ 0 h 89"/>
                  <a:gd name="T8" fmla="*/ 0 w 73"/>
                  <a:gd name="T9" fmla="*/ 0 h 89"/>
                  <a:gd name="T10" fmla="*/ 0 w 73"/>
                  <a:gd name="T11" fmla="*/ 0 h 89"/>
                  <a:gd name="T12" fmla="*/ 0 w 73"/>
                  <a:gd name="T13" fmla="*/ 0 h 89"/>
                  <a:gd name="T14" fmla="*/ 0 w 73"/>
                  <a:gd name="T15" fmla="*/ 0 h 89"/>
                  <a:gd name="T16" fmla="*/ 0 w 73"/>
                  <a:gd name="T17" fmla="*/ 0 h 89"/>
                  <a:gd name="T18" fmla="*/ 0 w 73"/>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9"/>
                  <a:gd name="T32" fmla="*/ 73 w 73"/>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9">
                    <a:moveTo>
                      <a:pt x="14" y="72"/>
                    </a:moveTo>
                    <a:lnTo>
                      <a:pt x="0" y="69"/>
                    </a:lnTo>
                    <a:lnTo>
                      <a:pt x="45" y="89"/>
                    </a:lnTo>
                    <a:lnTo>
                      <a:pt x="73" y="24"/>
                    </a:lnTo>
                    <a:lnTo>
                      <a:pt x="29" y="3"/>
                    </a:lnTo>
                    <a:lnTo>
                      <a:pt x="16" y="0"/>
                    </a:lnTo>
                    <a:lnTo>
                      <a:pt x="29" y="3"/>
                    </a:lnTo>
                    <a:lnTo>
                      <a:pt x="23" y="0"/>
                    </a:lnTo>
                    <a:lnTo>
                      <a:pt x="16" y="0"/>
                    </a:lnTo>
                    <a:lnTo>
                      <a:pt x="14"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99" name="Freeform 598"/>
              <p:cNvSpPr>
                <a:spLocks/>
              </p:cNvSpPr>
              <p:nvPr/>
            </p:nvSpPr>
            <p:spPr bwMode="auto">
              <a:xfrm>
                <a:off x="5357" y="100"/>
                <a:ext cx="6" cy="7"/>
              </a:xfrm>
              <a:custGeom>
                <a:avLst/>
                <a:gdLst>
                  <a:gd name="T0" fmla="*/ 0 w 99"/>
                  <a:gd name="T1" fmla="*/ 0 h 76"/>
                  <a:gd name="T2" fmla="*/ 0 w 99"/>
                  <a:gd name="T3" fmla="*/ 0 h 76"/>
                  <a:gd name="T4" fmla="*/ 0 w 99"/>
                  <a:gd name="T5" fmla="*/ 0 h 76"/>
                  <a:gd name="T6" fmla="*/ 0 w 99"/>
                  <a:gd name="T7" fmla="*/ 0 h 76"/>
                  <a:gd name="T8" fmla="*/ 0 w 99"/>
                  <a:gd name="T9" fmla="*/ 0 h 76"/>
                  <a:gd name="T10" fmla="*/ 0 w 99"/>
                  <a:gd name="T11" fmla="*/ 0 h 76"/>
                  <a:gd name="T12" fmla="*/ 0 w 99"/>
                  <a:gd name="T13" fmla="*/ 0 h 76"/>
                  <a:gd name="T14" fmla="*/ 0 w 99"/>
                  <a:gd name="T15" fmla="*/ 0 h 76"/>
                  <a:gd name="T16" fmla="*/ 0 w 99"/>
                  <a:gd name="T17" fmla="*/ 0 h 76"/>
                  <a:gd name="T18" fmla="*/ 0 w 99"/>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76"/>
                  <a:gd name="T32" fmla="*/ 99 w 99"/>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76">
                    <a:moveTo>
                      <a:pt x="18" y="70"/>
                    </a:moveTo>
                    <a:lnTo>
                      <a:pt x="7" y="72"/>
                    </a:lnTo>
                    <a:lnTo>
                      <a:pt x="97" y="76"/>
                    </a:lnTo>
                    <a:lnTo>
                      <a:pt x="99" y="4"/>
                    </a:lnTo>
                    <a:lnTo>
                      <a:pt x="10" y="0"/>
                    </a:lnTo>
                    <a:lnTo>
                      <a:pt x="0" y="1"/>
                    </a:lnTo>
                    <a:lnTo>
                      <a:pt x="10" y="0"/>
                    </a:lnTo>
                    <a:lnTo>
                      <a:pt x="5" y="0"/>
                    </a:lnTo>
                    <a:lnTo>
                      <a:pt x="0" y="1"/>
                    </a:lnTo>
                    <a:lnTo>
                      <a:pt x="18"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00" name="Freeform 599"/>
              <p:cNvSpPr>
                <a:spLocks/>
              </p:cNvSpPr>
              <p:nvPr/>
            </p:nvSpPr>
            <p:spPr bwMode="auto">
              <a:xfrm>
                <a:off x="5355" y="100"/>
                <a:ext cx="3" cy="8"/>
              </a:xfrm>
              <a:custGeom>
                <a:avLst/>
                <a:gdLst>
                  <a:gd name="T0" fmla="*/ 0 w 61"/>
                  <a:gd name="T1" fmla="*/ 0 h 82"/>
                  <a:gd name="T2" fmla="*/ 0 w 61"/>
                  <a:gd name="T3" fmla="*/ 0 h 82"/>
                  <a:gd name="T4" fmla="*/ 0 w 61"/>
                  <a:gd name="T5" fmla="*/ 0 h 82"/>
                  <a:gd name="T6" fmla="*/ 0 w 61"/>
                  <a:gd name="T7" fmla="*/ 0 h 82"/>
                  <a:gd name="T8" fmla="*/ 0 w 61"/>
                  <a:gd name="T9" fmla="*/ 0 h 82"/>
                  <a:gd name="T10" fmla="*/ 0 w 61"/>
                  <a:gd name="T11" fmla="*/ 0 h 82"/>
                  <a:gd name="T12" fmla="*/ 0 w 61"/>
                  <a:gd name="T13" fmla="*/ 0 h 82"/>
                  <a:gd name="T14" fmla="*/ 0 w 61"/>
                  <a:gd name="T15" fmla="*/ 0 h 82"/>
                  <a:gd name="T16" fmla="*/ 0 w 61"/>
                  <a:gd name="T17" fmla="*/ 0 h 82"/>
                  <a:gd name="T18" fmla="*/ 0 w 61"/>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82"/>
                  <a:gd name="T32" fmla="*/ 61 w 61"/>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82">
                    <a:moveTo>
                      <a:pt x="7" y="82"/>
                    </a:moveTo>
                    <a:lnTo>
                      <a:pt x="17" y="81"/>
                    </a:lnTo>
                    <a:lnTo>
                      <a:pt x="61" y="69"/>
                    </a:lnTo>
                    <a:lnTo>
                      <a:pt x="43" y="0"/>
                    </a:lnTo>
                    <a:lnTo>
                      <a:pt x="0" y="13"/>
                    </a:lnTo>
                    <a:lnTo>
                      <a:pt x="9" y="12"/>
                    </a:lnTo>
                    <a:lnTo>
                      <a:pt x="7" y="82"/>
                    </a:lnTo>
                    <a:lnTo>
                      <a:pt x="12" y="82"/>
                    </a:lnTo>
                    <a:lnTo>
                      <a:pt x="17" y="81"/>
                    </a:lnTo>
                    <a:lnTo>
                      <a:pt x="7" y="8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01" name="Freeform 600"/>
              <p:cNvSpPr>
                <a:spLocks/>
              </p:cNvSpPr>
              <p:nvPr/>
            </p:nvSpPr>
            <p:spPr bwMode="auto">
              <a:xfrm>
                <a:off x="5346" y="101"/>
                <a:ext cx="9" cy="7"/>
              </a:xfrm>
              <a:custGeom>
                <a:avLst/>
                <a:gdLst>
                  <a:gd name="T0" fmla="*/ 0 w 169"/>
                  <a:gd name="T1" fmla="*/ 0 h 74"/>
                  <a:gd name="T2" fmla="*/ 0 w 169"/>
                  <a:gd name="T3" fmla="*/ 0 h 74"/>
                  <a:gd name="T4" fmla="*/ 0 w 169"/>
                  <a:gd name="T5" fmla="*/ 0 h 74"/>
                  <a:gd name="T6" fmla="*/ 0 w 169"/>
                  <a:gd name="T7" fmla="*/ 0 h 74"/>
                  <a:gd name="T8" fmla="*/ 0 w 169"/>
                  <a:gd name="T9" fmla="*/ 0 h 74"/>
                  <a:gd name="T10" fmla="*/ 0 w 169"/>
                  <a:gd name="T11" fmla="*/ 0 h 74"/>
                  <a:gd name="T12" fmla="*/ 0 60000 65536"/>
                  <a:gd name="T13" fmla="*/ 0 60000 65536"/>
                  <a:gd name="T14" fmla="*/ 0 60000 65536"/>
                  <a:gd name="T15" fmla="*/ 0 60000 65536"/>
                  <a:gd name="T16" fmla="*/ 0 60000 65536"/>
                  <a:gd name="T17" fmla="*/ 0 60000 65536"/>
                  <a:gd name="T18" fmla="*/ 0 w 169"/>
                  <a:gd name="T19" fmla="*/ 0 h 74"/>
                  <a:gd name="T20" fmla="*/ 169 w 169"/>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69" h="74">
                    <a:moveTo>
                      <a:pt x="0" y="35"/>
                    </a:moveTo>
                    <a:lnTo>
                      <a:pt x="0" y="71"/>
                    </a:lnTo>
                    <a:lnTo>
                      <a:pt x="167" y="74"/>
                    </a:lnTo>
                    <a:lnTo>
                      <a:pt x="169" y="4"/>
                    </a:lnTo>
                    <a:lnTo>
                      <a:pt x="1" y="0"/>
                    </a:lnTo>
                    <a:lnTo>
                      <a:pt x="0" y="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02" name="Freeform 601"/>
              <p:cNvSpPr>
                <a:spLocks/>
              </p:cNvSpPr>
              <p:nvPr/>
            </p:nvSpPr>
            <p:spPr bwMode="auto">
              <a:xfrm>
                <a:off x="5340" y="97"/>
                <a:ext cx="7" cy="9"/>
              </a:xfrm>
              <a:custGeom>
                <a:avLst/>
                <a:gdLst>
                  <a:gd name="T0" fmla="*/ 0 w 127"/>
                  <a:gd name="T1" fmla="*/ 0 h 98"/>
                  <a:gd name="T2" fmla="*/ 0 w 127"/>
                  <a:gd name="T3" fmla="*/ 0 h 98"/>
                  <a:gd name="T4" fmla="*/ 0 w 127"/>
                  <a:gd name="T5" fmla="*/ 0 h 98"/>
                  <a:gd name="T6" fmla="*/ 0 w 127"/>
                  <a:gd name="T7" fmla="*/ 0 h 98"/>
                  <a:gd name="T8" fmla="*/ 0 w 127"/>
                  <a:gd name="T9" fmla="*/ 0 h 98"/>
                  <a:gd name="T10" fmla="*/ 0 w 127"/>
                  <a:gd name="T11" fmla="*/ 0 h 98"/>
                  <a:gd name="T12" fmla="*/ 0 w 127"/>
                  <a:gd name="T13" fmla="*/ 0 h 98"/>
                  <a:gd name="T14" fmla="*/ 0 w 127"/>
                  <a:gd name="T15" fmla="*/ 0 h 98"/>
                  <a:gd name="T16" fmla="*/ 0 w 127"/>
                  <a:gd name="T17" fmla="*/ 0 h 98"/>
                  <a:gd name="T18" fmla="*/ 0 w 127"/>
                  <a:gd name="T19" fmla="*/ 0 h 98"/>
                  <a:gd name="T20" fmla="*/ 0 w 127"/>
                  <a:gd name="T21" fmla="*/ 0 h 98"/>
                  <a:gd name="T22" fmla="*/ 0 w 127"/>
                  <a:gd name="T23" fmla="*/ 0 h 98"/>
                  <a:gd name="T24" fmla="*/ 0 w 127"/>
                  <a:gd name="T25" fmla="*/ 0 h 98"/>
                  <a:gd name="T26" fmla="*/ 0 w 127"/>
                  <a:gd name="T27" fmla="*/ 0 h 98"/>
                  <a:gd name="T28" fmla="*/ 0 w 127"/>
                  <a:gd name="T29" fmla="*/ 0 h 98"/>
                  <a:gd name="T30" fmla="*/ 0 w 127"/>
                  <a:gd name="T31" fmla="*/ 0 h 98"/>
                  <a:gd name="T32" fmla="*/ 0 w 127"/>
                  <a:gd name="T33" fmla="*/ 0 h 98"/>
                  <a:gd name="T34" fmla="*/ 0 w 127"/>
                  <a:gd name="T35" fmla="*/ 0 h 98"/>
                  <a:gd name="T36" fmla="*/ 0 w 127"/>
                  <a:gd name="T37" fmla="*/ 0 h 98"/>
                  <a:gd name="T38" fmla="*/ 0 w 127"/>
                  <a:gd name="T39" fmla="*/ 0 h 98"/>
                  <a:gd name="T40" fmla="*/ 0 w 127"/>
                  <a:gd name="T41" fmla="*/ 0 h 98"/>
                  <a:gd name="T42" fmla="*/ 0 w 127"/>
                  <a:gd name="T43" fmla="*/ 0 h 98"/>
                  <a:gd name="T44" fmla="*/ 0 w 127"/>
                  <a:gd name="T45" fmla="*/ 0 h 98"/>
                  <a:gd name="T46" fmla="*/ 0 w 127"/>
                  <a:gd name="T47" fmla="*/ 0 h 98"/>
                  <a:gd name="T48" fmla="*/ 0 w 127"/>
                  <a:gd name="T49" fmla="*/ 0 h 98"/>
                  <a:gd name="T50" fmla="*/ 0 w 127"/>
                  <a:gd name="T51" fmla="*/ 0 h 98"/>
                  <a:gd name="T52" fmla="*/ 0 w 127"/>
                  <a:gd name="T53" fmla="*/ 0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7"/>
                  <a:gd name="T82" fmla="*/ 0 h 98"/>
                  <a:gd name="T83" fmla="*/ 127 w 127"/>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7" h="98">
                    <a:moveTo>
                      <a:pt x="0" y="70"/>
                    </a:moveTo>
                    <a:lnTo>
                      <a:pt x="0" y="70"/>
                    </a:lnTo>
                    <a:lnTo>
                      <a:pt x="11" y="72"/>
                    </a:lnTo>
                    <a:lnTo>
                      <a:pt x="20" y="73"/>
                    </a:lnTo>
                    <a:lnTo>
                      <a:pt x="29" y="75"/>
                    </a:lnTo>
                    <a:lnTo>
                      <a:pt x="36" y="77"/>
                    </a:lnTo>
                    <a:lnTo>
                      <a:pt x="50" y="82"/>
                    </a:lnTo>
                    <a:lnTo>
                      <a:pt x="59" y="88"/>
                    </a:lnTo>
                    <a:lnTo>
                      <a:pt x="67" y="93"/>
                    </a:lnTo>
                    <a:lnTo>
                      <a:pt x="71" y="96"/>
                    </a:lnTo>
                    <a:lnTo>
                      <a:pt x="73" y="98"/>
                    </a:lnTo>
                    <a:lnTo>
                      <a:pt x="72" y="97"/>
                    </a:lnTo>
                    <a:lnTo>
                      <a:pt x="127" y="54"/>
                    </a:lnTo>
                    <a:lnTo>
                      <a:pt x="123" y="50"/>
                    </a:lnTo>
                    <a:lnTo>
                      <a:pt x="117" y="44"/>
                    </a:lnTo>
                    <a:lnTo>
                      <a:pt x="108" y="36"/>
                    </a:lnTo>
                    <a:lnTo>
                      <a:pt x="95" y="27"/>
                    </a:lnTo>
                    <a:lnTo>
                      <a:pt x="78" y="17"/>
                    </a:lnTo>
                    <a:lnTo>
                      <a:pt x="58" y="10"/>
                    </a:lnTo>
                    <a:lnTo>
                      <a:pt x="45" y="6"/>
                    </a:lnTo>
                    <a:lnTo>
                      <a:pt x="32" y="3"/>
                    </a:lnTo>
                    <a:lnTo>
                      <a:pt x="19" y="1"/>
                    </a:lnTo>
                    <a:lnTo>
                      <a:pt x="3" y="0"/>
                    </a:lnTo>
                    <a:lnTo>
                      <a:pt x="0"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03" name="Freeform 602"/>
              <p:cNvSpPr>
                <a:spLocks/>
              </p:cNvSpPr>
              <p:nvPr/>
            </p:nvSpPr>
            <p:spPr bwMode="auto">
              <a:xfrm>
                <a:off x="5335" y="97"/>
                <a:ext cx="5" cy="6"/>
              </a:xfrm>
              <a:custGeom>
                <a:avLst/>
                <a:gdLst>
                  <a:gd name="T0" fmla="*/ 0 w 91"/>
                  <a:gd name="T1" fmla="*/ 0 h 75"/>
                  <a:gd name="T2" fmla="*/ 0 w 91"/>
                  <a:gd name="T3" fmla="*/ 0 h 75"/>
                  <a:gd name="T4" fmla="*/ 0 w 91"/>
                  <a:gd name="T5" fmla="*/ 0 h 75"/>
                  <a:gd name="T6" fmla="*/ 0 w 91"/>
                  <a:gd name="T7" fmla="*/ 0 h 75"/>
                  <a:gd name="T8" fmla="*/ 0 w 91"/>
                  <a:gd name="T9" fmla="*/ 0 h 75"/>
                  <a:gd name="T10" fmla="*/ 0 w 91"/>
                  <a:gd name="T11" fmla="*/ 0 h 75"/>
                  <a:gd name="T12" fmla="*/ 0 w 91"/>
                  <a:gd name="T13" fmla="*/ 0 h 75"/>
                  <a:gd name="T14" fmla="*/ 0 w 91"/>
                  <a:gd name="T15" fmla="*/ 0 h 75"/>
                  <a:gd name="T16" fmla="*/ 0 w 91"/>
                  <a:gd name="T17" fmla="*/ 0 h 75"/>
                  <a:gd name="T18" fmla="*/ 0 w 91"/>
                  <a:gd name="T19" fmla="*/ 0 h 75"/>
                  <a:gd name="T20" fmla="*/ 0 w 91"/>
                  <a:gd name="T21" fmla="*/ 0 h 75"/>
                  <a:gd name="T22" fmla="*/ 0 w 91"/>
                  <a:gd name="T23" fmla="*/ 0 h 75"/>
                  <a:gd name="T24" fmla="*/ 0 w 91"/>
                  <a:gd name="T25" fmla="*/ 0 h 75"/>
                  <a:gd name="T26" fmla="*/ 0 w 91"/>
                  <a:gd name="T27" fmla="*/ 0 h 75"/>
                  <a:gd name="T28" fmla="*/ 0 w 91"/>
                  <a:gd name="T29" fmla="*/ 0 h 75"/>
                  <a:gd name="T30" fmla="*/ 0 w 91"/>
                  <a:gd name="T31" fmla="*/ 0 h 75"/>
                  <a:gd name="T32" fmla="*/ 0 w 91"/>
                  <a:gd name="T33" fmla="*/ 0 h 75"/>
                  <a:gd name="T34" fmla="*/ 0 w 91"/>
                  <a:gd name="T35" fmla="*/ 0 h 75"/>
                  <a:gd name="T36" fmla="*/ 0 w 91"/>
                  <a:gd name="T37" fmla="*/ 0 h 75"/>
                  <a:gd name="T38" fmla="*/ 0 w 91"/>
                  <a:gd name="T39" fmla="*/ 0 h 75"/>
                  <a:gd name="T40" fmla="*/ 0 w 91"/>
                  <a:gd name="T41" fmla="*/ 0 h 75"/>
                  <a:gd name="T42" fmla="*/ 0 w 91"/>
                  <a:gd name="T43" fmla="*/ 0 h 75"/>
                  <a:gd name="T44" fmla="*/ 0 w 91"/>
                  <a:gd name="T45" fmla="*/ 0 h 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1"/>
                  <a:gd name="T70" fmla="*/ 0 h 75"/>
                  <a:gd name="T71" fmla="*/ 91 w 91"/>
                  <a:gd name="T72" fmla="*/ 75 h 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1" h="75">
                    <a:moveTo>
                      <a:pt x="72" y="69"/>
                    </a:moveTo>
                    <a:lnTo>
                      <a:pt x="71" y="52"/>
                    </a:lnTo>
                    <a:lnTo>
                      <a:pt x="70" y="41"/>
                    </a:lnTo>
                    <a:lnTo>
                      <a:pt x="70" y="40"/>
                    </a:lnTo>
                    <a:lnTo>
                      <a:pt x="69" y="44"/>
                    </a:lnTo>
                    <a:lnTo>
                      <a:pt x="64" y="57"/>
                    </a:lnTo>
                    <a:lnTo>
                      <a:pt x="45" y="71"/>
                    </a:lnTo>
                    <a:lnTo>
                      <a:pt x="41" y="71"/>
                    </a:lnTo>
                    <a:lnTo>
                      <a:pt x="48" y="72"/>
                    </a:lnTo>
                    <a:lnTo>
                      <a:pt x="64" y="73"/>
                    </a:lnTo>
                    <a:lnTo>
                      <a:pt x="88" y="75"/>
                    </a:lnTo>
                    <a:lnTo>
                      <a:pt x="91" y="5"/>
                    </a:lnTo>
                    <a:lnTo>
                      <a:pt x="71" y="3"/>
                    </a:lnTo>
                    <a:lnTo>
                      <a:pt x="55" y="2"/>
                    </a:lnTo>
                    <a:lnTo>
                      <a:pt x="44" y="0"/>
                    </a:lnTo>
                    <a:lnTo>
                      <a:pt x="29" y="2"/>
                    </a:lnTo>
                    <a:lnTo>
                      <a:pt x="7" y="17"/>
                    </a:lnTo>
                    <a:lnTo>
                      <a:pt x="1" y="33"/>
                    </a:lnTo>
                    <a:lnTo>
                      <a:pt x="0" y="42"/>
                    </a:lnTo>
                    <a:lnTo>
                      <a:pt x="1" y="49"/>
                    </a:lnTo>
                    <a:lnTo>
                      <a:pt x="2" y="57"/>
                    </a:lnTo>
                    <a:lnTo>
                      <a:pt x="2" y="69"/>
                    </a:lnTo>
                    <a:lnTo>
                      <a:pt x="72"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04" name="Freeform 603"/>
              <p:cNvSpPr>
                <a:spLocks/>
              </p:cNvSpPr>
              <p:nvPr/>
            </p:nvSpPr>
            <p:spPr bwMode="auto">
              <a:xfrm>
                <a:off x="5334" y="100"/>
                <a:ext cx="5" cy="9"/>
              </a:xfrm>
              <a:custGeom>
                <a:avLst/>
                <a:gdLst>
                  <a:gd name="T0" fmla="*/ 0 w 84"/>
                  <a:gd name="T1" fmla="*/ 0 h 101"/>
                  <a:gd name="T2" fmla="*/ 0 w 84"/>
                  <a:gd name="T3" fmla="*/ 0 h 101"/>
                  <a:gd name="T4" fmla="*/ 0 w 84"/>
                  <a:gd name="T5" fmla="*/ 0 h 101"/>
                  <a:gd name="T6" fmla="*/ 0 w 84"/>
                  <a:gd name="T7" fmla="*/ 0 h 101"/>
                  <a:gd name="T8" fmla="*/ 0 w 84"/>
                  <a:gd name="T9" fmla="*/ 0 h 101"/>
                  <a:gd name="T10" fmla="*/ 0 w 84"/>
                  <a:gd name="T11" fmla="*/ 0 h 101"/>
                  <a:gd name="T12" fmla="*/ 0 w 84"/>
                  <a:gd name="T13" fmla="*/ 0 h 101"/>
                  <a:gd name="T14" fmla="*/ 0 w 84"/>
                  <a:gd name="T15" fmla="*/ 0 h 101"/>
                  <a:gd name="T16" fmla="*/ 0 w 84"/>
                  <a:gd name="T17" fmla="*/ 0 h 101"/>
                  <a:gd name="T18" fmla="*/ 0 w 84"/>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101"/>
                  <a:gd name="T32" fmla="*/ 84 w 84"/>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101">
                    <a:moveTo>
                      <a:pt x="8" y="95"/>
                    </a:moveTo>
                    <a:lnTo>
                      <a:pt x="40" y="90"/>
                    </a:lnTo>
                    <a:lnTo>
                      <a:pt x="84" y="58"/>
                    </a:lnTo>
                    <a:lnTo>
                      <a:pt x="44" y="0"/>
                    </a:lnTo>
                    <a:lnTo>
                      <a:pt x="0" y="32"/>
                    </a:lnTo>
                    <a:lnTo>
                      <a:pt x="31" y="28"/>
                    </a:lnTo>
                    <a:lnTo>
                      <a:pt x="8" y="95"/>
                    </a:lnTo>
                    <a:lnTo>
                      <a:pt x="25" y="101"/>
                    </a:lnTo>
                    <a:lnTo>
                      <a:pt x="40" y="90"/>
                    </a:lnTo>
                    <a:lnTo>
                      <a:pt x="8" y="9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05" name="Freeform 604"/>
              <p:cNvSpPr>
                <a:spLocks/>
              </p:cNvSpPr>
              <p:nvPr/>
            </p:nvSpPr>
            <p:spPr bwMode="auto">
              <a:xfrm>
                <a:off x="5330" y="100"/>
                <a:ext cx="6" cy="9"/>
              </a:xfrm>
              <a:custGeom>
                <a:avLst/>
                <a:gdLst>
                  <a:gd name="T0" fmla="*/ 0 w 102"/>
                  <a:gd name="T1" fmla="*/ 0 h 98"/>
                  <a:gd name="T2" fmla="*/ 0 w 102"/>
                  <a:gd name="T3" fmla="*/ 0 h 98"/>
                  <a:gd name="T4" fmla="*/ 0 w 102"/>
                  <a:gd name="T5" fmla="*/ 0 h 98"/>
                  <a:gd name="T6" fmla="*/ 0 w 102"/>
                  <a:gd name="T7" fmla="*/ 0 h 98"/>
                  <a:gd name="T8" fmla="*/ 0 w 102"/>
                  <a:gd name="T9" fmla="*/ 0 h 98"/>
                  <a:gd name="T10" fmla="*/ 0 w 102"/>
                  <a:gd name="T11" fmla="*/ 0 h 98"/>
                  <a:gd name="T12" fmla="*/ 0 w 102"/>
                  <a:gd name="T13" fmla="*/ 0 h 98"/>
                  <a:gd name="T14" fmla="*/ 0 w 102"/>
                  <a:gd name="T15" fmla="*/ 0 h 98"/>
                  <a:gd name="T16" fmla="*/ 0 w 102"/>
                  <a:gd name="T17" fmla="*/ 0 h 98"/>
                  <a:gd name="T18" fmla="*/ 0 w 102"/>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98"/>
                  <a:gd name="T32" fmla="*/ 102 w 102"/>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98">
                    <a:moveTo>
                      <a:pt x="9" y="72"/>
                    </a:moveTo>
                    <a:lnTo>
                      <a:pt x="0" y="69"/>
                    </a:lnTo>
                    <a:lnTo>
                      <a:pt x="79" y="98"/>
                    </a:lnTo>
                    <a:lnTo>
                      <a:pt x="102" y="31"/>
                    </a:lnTo>
                    <a:lnTo>
                      <a:pt x="22" y="2"/>
                    </a:lnTo>
                    <a:lnTo>
                      <a:pt x="14" y="0"/>
                    </a:lnTo>
                    <a:lnTo>
                      <a:pt x="22" y="2"/>
                    </a:lnTo>
                    <a:lnTo>
                      <a:pt x="18" y="1"/>
                    </a:lnTo>
                    <a:lnTo>
                      <a:pt x="14" y="0"/>
                    </a:lnTo>
                    <a:lnTo>
                      <a:pt x="9"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06" name="Freeform 605"/>
              <p:cNvSpPr>
                <a:spLocks/>
              </p:cNvSpPr>
              <p:nvPr/>
            </p:nvSpPr>
            <p:spPr bwMode="auto">
              <a:xfrm>
                <a:off x="5325" y="99"/>
                <a:ext cx="6" cy="8"/>
              </a:xfrm>
              <a:custGeom>
                <a:avLst/>
                <a:gdLst>
                  <a:gd name="T0" fmla="*/ 0 w 103"/>
                  <a:gd name="T1" fmla="*/ 0 h 79"/>
                  <a:gd name="T2" fmla="*/ 0 w 103"/>
                  <a:gd name="T3" fmla="*/ 0 h 79"/>
                  <a:gd name="T4" fmla="*/ 0 w 103"/>
                  <a:gd name="T5" fmla="*/ 0 h 79"/>
                  <a:gd name="T6" fmla="*/ 0 w 103"/>
                  <a:gd name="T7" fmla="*/ 0 h 79"/>
                  <a:gd name="T8" fmla="*/ 0 w 103"/>
                  <a:gd name="T9" fmla="*/ 0 h 79"/>
                  <a:gd name="T10" fmla="*/ 0 w 103"/>
                  <a:gd name="T11" fmla="*/ 0 h 79"/>
                  <a:gd name="T12" fmla="*/ 0 60000 65536"/>
                  <a:gd name="T13" fmla="*/ 0 60000 65536"/>
                  <a:gd name="T14" fmla="*/ 0 60000 65536"/>
                  <a:gd name="T15" fmla="*/ 0 60000 65536"/>
                  <a:gd name="T16" fmla="*/ 0 60000 65536"/>
                  <a:gd name="T17" fmla="*/ 0 60000 65536"/>
                  <a:gd name="T18" fmla="*/ 0 w 103"/>
                  <a:gd name="T19" fmla="*/ 0 h 79"/>
                  <a:gd name="T20" fmla="*/ 103 w 103"/>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103" h="79">
                    <a:moveTo>
                      <a:pt x="4" y="35"/>
                    </a:moveTo>
                    <a:lnTo>
                      <a:pt x="0" y="70"/>
                    </a:lnTo>
                    <a:lnTo>
                      <a:pt x="98" y="79"/>
                    </a:lnTo>
                    <a:lnTo>
                      <a:pt x="103" y="7"/>
                    </a:lnTo>
                    <a:lnTo>
                      <a:pt x="6" y="0"/>
                    </a:lnTo>
                    <a:lnTo>
                      <a:pt x="4" y="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07" name="Freeform 606"/>
              <p:cNvSpPr>
                <a:spLocks/>
              </p:cNvSpPr>
              <p:nvPr/>
            </p:nvSpPr>
            <p:spPr bwMode="auto">
              <a:xfrm>
                <a:off x="5317" y="97"/>
                <a:ext cx="10" cy="7"/>
              </a:xfrm>
              <a:custGeom>
                <a:avLst/>
                <a:gdLst>
                  <a:gd name="T0" fmla="*/ 0 w 189"/>
                  <a:gd name="T1" fmla="*/ 0 h 78"/>
                  <a:gd name="T2" fmla="*/ 0 w 189"/>
                  <a:gd name="T3" fmla="*/ 0 h 78"/>
                  <a:gd name="T4" fmla="*/ 0 w 189"/>
                  <a:gd name="T5" fmla="*/ 0 h 78"/>
                  <a:gd name="T6" fmla="*/ 0 w 189"/>
                  <a:gd name="T7" fmla="*/ 0 h 78"/>
                  <a:gd name="T8" fmla="*/ 0 w 189"/>
                  <a:gd name="T9" fmla="*/ 0 h 78"/>
                  <a:gd name="T10" fmla="*/ 0 w 189"/>
                  <a:gd name="T11" fmla="*/ 0 h 78"/>
                  <a:gd name="T12" fmla="*/ 0 w 189"/>
                  <a:gd name="T13" fmla="*/ 0 h 78"/>
                  <a:gd name="T14" fmla="*/ 0 w 189"/>
                  <a:gd name="T15" fmla="*/ 0 h 78"/>
                  <a:gd name="T16" fmla="*/ 0 w 189"/>
                  <a:gd name="T17" fmla="*/ 0 h 78"/>
                  <a:gd name="T18" fmla="*/ 0 w 189"/>
                  <a:gd name="T19" fmla="*/ 0 h 78"/>
                  <a:gd name="T20" fmla="*/ 0 w 189"/>
                  <a:gd name="T21" fmla="*/ 0 h 78"/>
                  <a:gd name="T22" fmla="*/ 0 w 189"/>
                  <a:gd name="T23" fmla="*/ 0 h 78"/>
                  <a:gd name="T24" fmla="*/ 0 w 189"/>
                  <a:gd name="T25" fmla="*/ 0 h 78"/>
                  <a:gd name="T26" fmla="*/ 0 w 189"/>
                  <a:gd name="T27" fmla="*/ 0 h 78"/>
                  <a:gd name="T28" fmla="*/ 0 w 189"/>
                  <a:gd name="T29" fmla="*/ 0 h 78"/>
                  <a:gd name="T30" fmla="*/ 0 w 189"/>
                  <a:gd name="T31" fmla="*/ 0 h 78"/>
                  <a:gd name="T32" fmla="*/ 0 w 189"/>
                  <a:gd name="T33" fmla="*/ 0 h 78"/>
                  <a:gd name="T34" fmla="*/ 0 w 189"/>
                  <a:gd name="T35" fmla="*/ 0 h 78"/>
                  <a:gd name="T36" fmla="*/ 0 w 189"/>
                  <a:gd name="T37" fmla="*/ 0 h 78"/>
                  <a:gd name="T38" fmla="*/ 0 w 189"/>
                  <a:gd name="T39" fmla="*/ 0 h 78"/>
                  <a:gd name="T40" fmla="*/ 0 w 189"/>
                  <a:gd name="T41" fmla="*/ 0 h 78"/>
                  <a:gd name="T42" fmla="*/ 0 w 189"/>
                  <a:gd name="T43" fmla="*/ 0 h 78"/>
                  <a:gd name="T44" fmla="*/ 0 w 189"/>
                  <a:gd name="T45" fmla="*/ 0 h 78"/>
                  <a:gd name="T46" fmla="*/ 0 w 189"/>
                  <a:gd name="T47" fmla="*/ 0 h 78"/>
                  <a:gd name="T48" fmla="*/ 0 w 189"/>
                  <a:gd name="T49" fmla="*/ 0 h 78"/>
                  <a:gd name="T50" fmla="*/ 0 w 189"/>
                  <a:gd name="T51" fmla="*/ 0 h 78"/>
                  <a:gd name="T52" fmla="*/ 0 w 189"/>
                  <a:gd name="T53" fmla="*/ 0 h 78"/>
                  <a:gd name="T54" fmla="*/ 0 w 189"/>
                  <a:gd name="T55" fmla="*/ 0 h 78"/>
                  <a:gd name="T56" fmla="*/ 0 w 189"/>
                  <a:gd name="T57" fmla="*/ 0 h 78"/>
                  <a:gd name="T58" fmla="*/ 0 w 189"/>
                  <a:gd name="T59" fmla="*/ 0 h 78"/>
                  <a:gd name="T60" fmla="*/ 0 w 189"/>
                  <a:gd name="T61" fmla="*/ 0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9"/>
                  <a:gd name="T94" fmla="*/ 0 h 78"/>
                  <a:gd name="T95" fmla="*/ 189 w 189"/>
                  <a:gd name="T96" fmla="*/ 78 h 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9" h="78">
                    <a:moveTo>
                      <a:pt x="9" y="77"/>
                    </a:moveTo>
                    <a:lnTo>
                      <a:pt x="33" y="74"/>
                    </a:lnTo>
                    <a:lnTo>
                      <a:pt x="54" y="72"/>
                    </a:lnTo>
                    <a:lnTo>
                      <a:pt x="72" y="71"/>
                    </a:lnTo>
                    <a:lnTo>
                      <a:pt x="87" y="71"/>
                    </a:lnTo>
                    <a:lnTo>
                      <a:pt x="100" y="72"/>
                    </a:lnTo>
                    <a:lnTo>
                      <a:pt x="110" y="73"/>
                    </a:lnTo>
                    <a:lnTo>
                      <a:pt x="117" y="74"/>
                    </a:lnTo>
                    <a:lnTo>
                      <a:pt x="122" y="76"/>
                    </a:lnTo>
                    <a:lnTo>
                      <a:pt x="126" y="77"/>
                    </a:lnTo>
                    <a:lnTo>
                      <a:pt x="128" y="78"/>
                    </a:lnTo>
                    <a:lnTo>
                      <a:pt x="126" y="76"/>
                    </a:lnTo>
                    <a:lnTo>
                      <a:pt x="125" y="76"/>
                    </a:lnTo>
                    <a:lnTo>
                      <a:pt x="121" y="66"/>
                    </a:lnTo>
                    <a:lnTo>
                      <a:pt x="189" y="49"/>
                    </a:lnTo>
                    <a:lnTo>
                      <a:pt x="182" y="36"/>
                    </a:lnTo>
                    <a:lnTo>
                      <a:pt x="176" y="28"/>
                    </a:lnTo>
                    <a:lnTo>
                      <a:pt x="169" y="21"/>
                    </a:lnTo>
                    <a:lnTo>
                      <a:pt x="162" y="16"/>
                    </a:lnTo>
                    <a:lnTo>
                      <a:pt x="153" y="12"/>
                    </a:lnTo>
                    <a:lnTo>
                      <a:pt x="143" y="8"/>
                    </a:lnTo>
                    <a:lnTo>
                      <a:pt x="132" y="5"/>
                    </a:lnTo>
                    <a:lnTo>
                      <a:pt x="119" y="2"/>
                    </a:lnTo>
                    <a:lnTo>
                      <a:pt x="105" y="1"/>
                    </a:lnTo>
                    <a:lnTo>
                      <a:pt x="89" y="0"/>
                    </a:lnTo>
                    <a:lnTo>
                      <a:pt x="70" y="0"/>
                    </a:lnTo>
                    <a:lnTo>
                      <a:pt x="50" y="1"/>
                    </a:lnTo>
                    <a:lnTo>
                      <a:pt x="26" y="3"/>
                    </a:lnTo>
                    <a:lnTo>
                      <a:pt x="0" y="7"/>
                    </a:lnTo>
                    <a:lnTo>
                      <a:pt x="9" y="7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08" name="Freeform 607"/>
              <p:cNvSpPr>
                <a:spLocks/>
              </p:cNvSpPr>
              <p:nvPr/>
            </p:nvSpPr>
            <p:spPr bwMode="auto">
              <a:xfrm>
                <a:off x="5315" y="93"/>
                <a:ext cx="5" cy="9"/>
              </a:xfrm>
              <a:custGeom>
                <a:avLst/>
                <a:gdLst>
                  <a:gd name="T0" fmla="*/ 0 w 85"/>
                  <a:gd name="T1" fmla="*/ 0 h 97"/>
                  <a:gd name="T2" fmla="*/ 0 w 85"/>
                  <a:gd name="T3" fmla="*/ 0 h 97"/>
                  <a:gd name="T4" fmla="*/ 0 w 85"/>
                  <a:gd name="T5" fmla="*/ 0 h 97"/>
                  <a:gd name="T6" fmla="*/ 0 w 85"/>
                  <a:gd name="T7" fmla="*/ 0 h 97"/>
                  <a:gd name="T8" fmla="*/ 0 w 85"/>
                  <a:gd name="T9" fmla="*/ 0 h 97"/>
                  <a:gd name="T10" fmla="*/ 0 w 85"/>
                  <a:gd name="T11" fmla="*/ 0 h 97"/>
                  <a:gd name="T12" fmla="*/ 0 60000 65536"/>
                  <a:gd name="T13" fmla="*/ 0 60000 65536"/>
                  <a:gd name="T14" fmla="*/ 0 60000 65536"/>
                  <a:gd name="T15" fmla="*/ 0 60000 65536"/>
                  <a:gd name="T16" fmla="*/ 0 60000 65536"/>
                  <a:gd name="T17" fmla="*/ 0 60000 65536"/>
                  <a:gd name="T18" fmla="*/ 0 w 85"/>
                  <a:gd name="T19" fmla="*/ 0 h 97"/>
                  <a:gd name="T20" fmla="*/ 85 w 85"/>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85" h="97">
                    <a:moveTo>
                      <a:pt x="52" y="8"/>
                    </a:moveTo>
                    <a:lnTo>
                      <a:pt x="18" y="0"/>
                    </a:lnTo>
                    <a:lnTo>
                      <a:pt x="0" y="81"/>
                    </a:lnTo>
                    <a:lnTo>
                      <a:pt x="67" y="97"/>
                    </a:lnTo>
                    <a:lnTo>
                      <a:pt x="85" y="15"/>
                    </a:lnTo>
                    <a:lnTo>
                      <a:pt x="52" y="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09" name="Freeform 608"/>
              <p:cNvSpPr>
                <a:spLocks/>
              </p:cNvSpPr>
              <p:nvPr/>
            </p:nvSpPr>
            <p:spPr bwMode="auto">
              <a:xfrm>
                <a:off x="5318" y="9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10" name="Freeform 609"/>
              <p:cNvSpPr>
                <a:spLocks/>
              </p:cNvSpPr>
              <p:nvPr/>
            </p:nvSpPr>
            <p:spPr bwMode="auto">
              <a:xfrm>
                <a:off x="5312" y="82"/>
                <a:ext cx="5" cy="7"/>
              </a:xfrm>
              <a:custGeom>
                <a:avLst/>
                <a:gdLst>
                  <a:gd name="T0" fmla="*/ 0 w 89"/>
                  <a:gd name="T1" fmla="*/ 0 h 79"/>
                  <a:gd name="T2" fmla="*/ 0 w 89"/>
                  <a:gd name="T3" fmla="*/ 0 h 79"/>
                  <a:gd name="T4" fmla="*/ 0 w 89"/>
                  <a:gd name="T5" fmla="*/ 0 h 79"/>
                  <a:gd name="T6" fmla="*/ 0 w 89"/>
                  <a:gd name="T7" fmla="*/ 0 h 79"/>
                  <a:gd name="T8" fmla="*/ 0 w 89"/>
                  <a:gd name="T9" fmla="*/ 0 h 79"/>
                  <a:gd name="T10" fmla="*/ 0 w 89"/>
                  <a:gd name="T11" fmla="*/ 0 h 79"/>
                  <a:gd name="T12" fmla="*/ 0 w 89"/>
                  <a:gd name="T13" fmla="*/ 0 h 79"/>
                  <a:gd name="T14" fmla="*/ 0 w 89"/>
                  <a:gd name="T15" fmla="*/ 0 h 79"/>
                  <a:gd name="T16" fmla="*/ 0 w 89"/>
                  <a:gd name="T17" fmla="*/ 0 h 79"/>
                  <a:gd name="T18" fmla="*/ 0 w 89"/>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79"/>
                  <a:gd name="T32" fmla="*/ 89 w 89"/>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79">
                    <a:moveTo>
                      <a:pt x="89" y="28"/>
                    </a:moveTo>
                    <a:lnTo>
                      <a:pt x="63" y="8"/>
                    </a:lnTo>
                    <a:lnTo>
                      <a:pt x="10" y="0"/>
                    </a:lnTo>
                    <a:lnTo>
                      <a:pt x="0" y="70"/>
                    </a:lnTo>
                    <a:lnTo>
                      <a:pt x="53" y="79"/>
                    </a:lnTo>
                    <a:lnTo>
                      <a:pt x="27" y="57"/>
                    </a:lnTo>
                    <a:lnTo>
                      <a:pt x="89" y="28"/>
                    </a:lnTo>
                    <a:lnTo>
                      <a:pt x="82" y="11"/>
                    </a:lnTo>
                    <a:lnTo>
                      <a:pt x="63" y="8"/>
                    </a:lnTo>
                    <a:lnTo>
                      <a:pt x="89" y="2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11" name="Freeform 610"/>
              <p:cNvSpPr>
                <a:spLocks/>
              </p:cNvSpPr>
              <p:nvPr/>
            </p:nvSpPr>
            <p:spPr bwMode="auto">
              <a:xfrm>
                <a:off x="5314" y="85"/>
                <a:ext cx="5" cy="6"/>
              </a:xfrm>
              <a:custGeom>
                <a:avLst/>
                <a:gdLst>
                  <a:gd name="T0" fmla="*/ 0 w 88"/>
                  <a:gd name="T1" fmla="*/ 0 h 70"/>
                  <a:gd name="T2" fmla="*/ 0 w 88"/>
                  <a:gd name="T3" fmla="*/ 0 h 70"/>
                  <a:gd name="T4" fmla="*/ 0 w 88"/>
                  <a:gd name="T5" fmla="*/ 0 h 70"/>
                  <a:gd name="T6" fmla="*/ 0 w 88"/>
                  <a:gd name="T7" fmla="*/ 0 h 70"/>
                  <a:gd name="T8" fmla="*/ 0 w 88"/>
                  <a:gd name="T9" fmla="*/ 0 h 70"/>
                  <a:gd name="T10" fmla="*/ 0 w 88"/>
                  <a:gd name="T11" fmla="*/ 0 h 70"/>
                  <a:gd name="T12" fmla="*/ 0 w 88"/>
                  <a:gd name="T13" fmla="*/ 0 h 70"/>
                  <a:gd name="T14" fmla="*/ 0 w 88"/>
                  <a:gd name="T15" fmla="*/ 0 h 70"/>
                  <a:gd name="T16" fmla="*/ 0 w 88"/>
                  <a:gd name="T17" fmla="*/ 0 h 70"/>
                  <a:gd name="T18" fmla="*/ 0 w 88"/>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0"/>
                  <a:gd name="T32" fmla="*/ 88 w 88"/>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0">
                    <a:moveTo>
                      <a:pt x="49" y="70"/>
                    </a:moveTo>
                    <a:lnTo>
                      <a:pt x="72" y="21"/>
                    </a:lnTo>
                    <a:lnTo>
                      <a:pt x="62" y="0"/>
                    </a:lnTo>
                    <a:lnTo>
                      <a:pt x="0" y="29"/>
                    </a:lnTo>
                    <a:lnTo>
                      <a:pt x="8" y="50"/>
                    </a:lnTo>
                    <a:lnTo>
                      <a:pt x="31" y="1"/>
                    </a:lnTo>
                    <a:lnTo>
                      <a:pt x="49" y="70"/>
                    </a:lnTo>
                    <a:lnTo>
                      <a:pt x="88" y="59"/>
                    </a:lnTo>
                    <a:lnTo>
                      <a:pt x="72" y="21"/>
                    </a:lnTo>
                    <a:lnTo>
                      <a:pt x="49"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12" name="Freeform 611"/>
              <p:cNvSpPr>
                <a:spLocks/>
              </p:cNvSpPr>
              <p:nvPr/>
            </p:nvSpPr>
            <p:spPr bwMode="auto">
              <a:xfrm>
                <a:off x="5312" y="85"/>
                <a:ext cx="4" cy="8"/>
              </a:xfrm>
              <a:custGeom>
                <a:avLst/>
                <a:gdLst>
                  <a:gd name="T0" fmla="*/ 0 w 84"/>
                  <a:gd name="T1" fmla="*/ 0 h 89"/>
                  <a:gd name="T2" fmla="*/ 0 w 84"/>
                  <a:gd name="T3" fmla="*/ 0 h 89"/>
                  <a:gd name="T4" fmla="*/ 0 w 84"/>
                  <a:gd name="T5" fmla="*/ 0 h 89"/>
                  <a:gd name="T6" fmla="*/ 0 w 84"/>
                  <a:gd name="T7" fmla="*/ 0 h 89"/>
                  <a:gd name="T8" fmla="*/ 0 w 84"/>
                  <a:gd name="T9" fmla="*/ 0 h 89"/>
                  <a:gd name="T10" fmla="*/ 0 w 84"/>
                  <a:gd name="T11" fmla="*/ 0 h 89"/>
                  <a:gd name="T12" fmla="*/ 0 w 84"/>
                  <a:gd name="T13" fmla="*/ 0 h 89"/>
                  <a:gd name="T14" fmla="*/ 0 w 84"/>
                  <a:gd name="T15" fmla="*/ 0 h 89"/>
                  <a:gd name="T16" fmla="*/ 0 w 84"/>
                  <a:gd name="T17" fmla="*/ 0 h 89"/>
                  <a:gd name="T18" fmla="*/ 0 w 84"/>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89"/>
                  <a:gd name="T32" fmla="*/ 84 w 8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89">
                    <a:moveTo>
                      <a:pt x="0" y="61"/>
                    </a:moveTo>
                    <a:lnTo>
                      <a:pt x="40" y="82"/>
                    </a:lnTo>
                    <a:lnTo>
                      <a:pt x="84" y="69"/>
                    </a:lnTo>
                    <a:lnTo>
                      <a:pt x="66" y="0"/>
                    </a:lnTo>
                    <a:lnTo>
                      <a:pt x="22" y="12"/>
                    </a:lnTo>
                    <a:lnTo>
                      <a:pt x="62" y="33"/>
                    </a:lnTo>
                    <a:lnTo>
                      <a:pt x="0" y="61"/>
                    </a:lnTo>
                    <a:lnTo>
                      <a:pt x="11" y="89"/>
                    </a:lnTo>
                    <a:lnTo>
                      <a:pt x="40" y="82"/>
                    </a:lnTo>
                    <a:lnTo>
                      <a:pt x="0" y="6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13" name="Freeform 612"/>
              <p:cNvSpPr>
                <a:spLocks/>
              </p:cNvSpPr>
              <p:nvPr/>
            </p:nvSpPr>
            <p:spPr bwMode="auto">
              <a:xfrm>
                <a:off x="5311" y="84"/>
                <a:ext cx="4" cy="6"/>
              </a:xfrm>
              <a:custGeom>
                <a:avLst/>
                <a:gdLst>
                  <a:gd name="T0" fmla="*/ 0 w 80"/>
                  <a:gd name="T1" fmla="*/ 0 h 69"/>
                  <a:gd name="T2" fmla="*/ 0 w 80"/>
                  <a:gd name="T3" fmla="*/ 0 h 69"/>
                  <a:gd name="T4" fmla="*/ 0 w 80"/>
                  <a:gd name="T5" fmla="*/ 0 h 69"/>
                  <a:gd name="T6" fmla="*/ 0 w 80"/>
                  <a:gd name="T7" fmla="*/ 0 h 69"/>
                  <a:gd name="T8" fmla="*/ 0 w 80"/>
                  <a:gd name="T9" fmla="*/ 0 h 69"/>
                  <a:gd name="T10" fmla="*/ 0 w 80"/>
                  <a:gd name="T11" fmla="*/ 0 h 69"/>
                  <a:gd name="T12" fmla="*/ 0 60000 65536"/>
                  <a:gd name="T13" fmla="*/ 0 60000 65536"/>
                  <a:gd name="T14" fmla="*/ 0 60000 65536"/>
                  <a:gd name="T15" fmla="*/ 0 60000 65536"/>
                  <a:gd name="T16" fmla="*/ 0 60000 65536"/>
                  <a:gd name="T17" fmla="*/ 0 60000 65536"/>
                  <a:gd name="T18" fmla="*/ 0 w 80"/>
                  <a:gd name="T19" fmla="*/ 0 h 69"/>
                  <a:gd name="T20" fmla="*/ 80 w 8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80" h="69">
                    <a:moveTo>
                      <a:pt x="31" y="14"/>
                    </a:moveTo>
                    <a:lnTo>
                      <a:pt x="0" y="29"/>
                    </a:lnTo>
                    <a:lnTo>
                      <a:pt x="18" y="69"/>
                    </a:lnTo>
                    <a:lnTo>
                      <a:pt x="80" y="41"/>
                    </a:lnTo>
                    <a:lnTo>
                      <a:pt x="62" y="0"/>
                    </a:lnTo>
                    <a:lnTo>
                      <a:pt x="31" y="1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14" name="Freeform 613"/>
              <p:cNvSpPr>
                <a:spLocks/>
              </p:cNvSpPr>
              <p:nvPr/>
            </p:nvSpPr>
            <p:spPr bwMode="auto">
              <a:xfrm>
                <a:off x="5312" y="8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15" name="Freeform 614"/>
              <p:cNvSpPr>
                <a:spLocks/>
              </p:cNvSpPr>
              <p:nvPr/>
            </p:nvSpPr>
            <p:spPr bwMode="auto">
              <a:xfrm>
                <a:off x="5471" y="147"/>
                <a:ext cx="3" cy="7"/>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43" y="71"/>
                    </a:moveTo>
                    <a:lnTo>
                      <a:pt x="45" y="69"/>
                    </a:lnTo>
                    <a:lnTo>
                      <a:pt x="63" y="53"/>
                    </a:lnTo>
                    <a:lnTo>
                      <a:pt x="17" y="0"/>
                    </a:lnTo>
                    <a:lnTo>
                      <a:pt x="0" y="16"/>
                    </a:lnTo>
                    <a:lnTo>
                      <a:pt x="1" y="15"/>
                    </a:lnTo>
                    <a:lnTo>
                      <a:pt x="43" y="71"/>
                    </a:lnTo>
                    <a:lnTo>
                      <a:pt x="44" y="71"/>
                    </a:lnTo>
                    <a:lnTo>
                      <a:pt x="45" y="69"/>
                    </a:lnTo>
                    <a:lnTo>
                      <a:pt x="43"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16" name="Freeform 615"/>
              <p:cNvSpPr>
                <a:spLocks/>
              </p:cNvSpPr>
              <p:nvPr/>
            </p:nvSpPr>
            <p:spPr bwMode="auto">
              <a:xfrm>
                <a:off x="5467" y="149"/>
                <a:ext cx="6" cy="7"/>
              </a:xfrm>
              <a:custGeom>
                <a:avLst/>
                <a:gdLst>
                  <a:gd name="T0" fmla="*/ 0 w 114"/>
                  <a:gd name="T1" fmla="*/ 0 h 85"/>
                  <a:gd name="T2" fmla="*/ 0 w 114"/>
                  <a:gd name="T3" fmla="*/ 0 h 85"/>
                  <a:gd name="T4" fmla="*/ 0 w 114"/>
                  <a:gd name="T5" fmla="*/ 0 h 85"/>
                  <a:gd name="T6" fmla="*/ 0 w 114"/>
                  <a:gd name="T7" fmla="*/ 0 h 85"/>
                  <a:gd name="T8" fmla="*/ 0 w 114"/>
                  <a:gd name="T9" fmla="*/ 0 h 85"/>
                  <a:gd name="T10" fmla="*/ 0 w 114"/>
                  <a:gd name="T11" fmla="*/ 0 h 85"/>
                  <a:gd name="T12" fmla="*/ 0 w 114"/>
                  <a:gd name="T13" fmla="*/ 0 h 85"/>
                  <a:gd name="T14" fmla="*/ 0 w 114"/>
                  <a:gd name="T15" fmla="*/ 0 h 85"/>
                  <a:gd name="T16" fmla="*/ 0 w 114"/>
                  <a:gd name="T17" fmla="*/ 0 h 85"/>
                  <a:gd name="T18" fmla="*/ 0 w 11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5"/>
                  <a:gd name="T32" fmla="*/ 114 w 11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5">
                    <a:moveTo>
                      <a:pt x="78" y="28"/>
                    </a:moveTo>
                    <a:lnTo>
                      <a:pt x="79" y="84"/>
                    </a:lnTo>
                    <a:lnTo>
                      <a:pt x="114" y="56"/>
                    </a:lnTo>
                    <a:lnTo>
                      <a:pt x="72" y="0"/>
                    </a:lnTo>
                    <a:lnTo>
                      <a:pt x="36" y="29"/>
                    </a:lnTo>
                    <a:lnTo>
                      <a:pt x="37" y="85"/>
                    </a:lnTo>
                    <a:lnTo>
                      <a:pt x="36" y="29"/>
                    </a:lnTo>
                    <a:lnTo>
                      <a:pt x="0" y="58"/>
                    </a:lnTo>
                    <a:lnTo>
                      <a:pt x="37" y="85"/>
                    </a:lnTo>
                    <a:lnTo>
                      <a:pt x="78" y="2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17" name="Freeform 616"/>
              <p:cNvSpPr>
                <a:spLocks/>
              </p:cNvSpPr>
              <p:nvPr/>
            </p:nvSpPr>
            <p:spPr bwMode="auto">
              <a:xfrm>
                <a:off x="5469" y="151"/>
                <a:ext cx="5" cy="9"/>
              </a:xfrm>
              <a:custGeom>
                <a:avLst/>
                <a:gdLst>
                  <a:gd name="T0" fmla="*/ 0 w 85"/>
                  <a:gd name="T1" fmla="*/ 0 h 98"/>
                  <a:gd name="T2" fmla="*/ 0 w 85"/>
                  <a:gd name="T3" fmla="*/ 0 h 98"/>
                  <a:gd name="T4" fmla="*/ 0 w 85"/>
                  <a:gd name="T5" fmla="*/ 0 h 98"/>
                  <a:gd name="T6" fmla="*/ 0 w 85"/>
                  <a:gd name="T7" fmla="*/ 0 h 98"/>
                  <a:gd name="T8" fmla="*/ 0 w 85"/>
                  <a:gd name="T9" fmla="*/ 0 h 98"/>
                  <a:gd name="T10" fmla="*/ 0 w 85"/>
                  <a:gd name="T11" fmla="*/ 0 h 98"/>
                  <a:gd name="T12" fmla="*/ 0 w 85"/>
                  <a:gd name="T13" fmla="*/ 0 h 98"/>
                  <a:gd name="T14" fmla="*/ 0 w 85"/>
                  <a:gd name="T15" fmla="*/ 0 h 98"/>
                  <a:gd name="T16" fmla="*/ 0 w 85"/>
                  <a:gd name="T17" fmla="*/ 0 h 98"/>
                  <a:gd name="T18" fmla="*/ 0 w 85"/>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98"/>
                  <a:gd name="T32" fmla="*/ 85 w 85"/>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98">
                    <a:moveTo>
                      <a:pt x="60" y="26"/>
                    </a:moveTo>
                    <a:lnTo>
                      <a:pt x="85" y="32"/>
                    </a:lnTo>
                    <a:lnTo>
                      <a:pt x="41" y="0"/>
                    </a:lnTo>
                    <a:lnTo>
                      <a:pt x="0" y="57"/>
                    </a:lnTo>
                    <a:lnTo>
                      <a:pt x="45" y="91"/>
                    </a:lnTo>
                    <a:lnTo>
                      <a:pt x="71" y="96"/>
                    </a:lnTo>
                    <a:lnTo>
                      <a:pt x="45" y="91"/>
                    </a:lnTo>
                    <a:lnTo>
                      <a:pt x="56" y="98"/>
                    </a:lnTo>
                    <a:lnTo>
                      <a:pt x="71" y="96"/>
                    </a:lnTo>
                    <a:lnTo>
                      <a:pt x="60" y="2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18" name="Freeform 617"/>
              <p:cNvSpPr>
                <a:spLocks/>
              </p:cNvSpPr>
              <p:nvPr/>
            </p:nvSpPr>
            <p:spPr bwMode="auto">
              <a:xfrm>
                <a:off x="5472" y="152"/>
                <a:ext cx="6" cy="8"/>
              </a:xfrm>
              <a:custGeom>
                <a:avLst/>
                <a:gdLst>
                  <a:gd name="T0" fmla="*/ 0 w 108"/>
                  <a:gd name="T1" fmla="*/ 0 h 82"/>
                  <a:gd name="T2" fmla="*/ 0 w 108"/>
                  <a:gd name="T3" fmla="*/ 0 h 82"/>
                  <a:gd name="T4" fmla="*/ 0 w 108"/>
                  <a:gd name="T5" fmla="*/ 0 h 82"/>
                  <a:gd name="T6" fmla="*/ 0 w 108"/>
                  <a:gd name="T7" fmla="*/ 0 h 82"/>
                  <a:gd name="T8" fmla="*/ 0 w 108"/>
                  <a:gd name="T9" fmla="*/ 0 h 82"/>
                  <a:gd name="T10" fmla="*/ 0 w 108"/>
                  <a:gd name="T11" fmla="*/ 0 h 82"/>
                  <a:gd name="T12" fmla="*/ 0 w 108"/>
                  <a:gd name="T13" fmla="*/ 0 h 82"/>
                  <a:gd name="T14" fmla="*/ 0 w 108"/>
                  <a:gd name="T15" fmla="*/ 0 h 82"/>
                  <a:gd name="T16" fmla="*/ 0 w 108"/>
                  <a:gd name="T17" fmla="*/ 0 h 82"/>
                  <a:gd name="T18" fmla="*/ 0 w 108"/>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82"/>
                  <a:gd name="T32" fmla="*/ 108 w 10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82">
                    <a:moveTo>
                      <a:pt x="42" y="25"/>
                    </a:moveTo>
                    <a:lnTo>
                      <a:pt x="70" y="0"/>
                    </a:lnTo>
                    <a:lnTo>
                      <a:pt x="0" y="12"/>
                    </a:lnTo>
                    <a:lnTo>
                      <a:pt x="11" y="82"/>
                    </a:lnTo>
                    <a:lnTo>
                      <a:pt x="81" y="70"/>
                    </a:lnTo>
                    <a:lnTo>
                      <a:pt x="108" y="44"/>
                    </a:lnTo>
                    <a:lnTo>
                      <a:pt x="81" y="70"/>
                    </a:lnTo>
                    <a:lnTo>
                      <a:pt x="103" y="66"/>
                    </a:lnTo>
                    <a:lnTo>
                      <a:pt x="108" y="44"/>
                    </a:lnTo>
                    <a:lnTo>
                      <a:pt x="42" y="2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19" name="Freeform 618"/>
              <p:cNvSpPr>
                <a:spLocks/>
              </p:cNvSpPr>
              <p:nvPr/>
            </p:nvSpPr>
            <p:spPr bwMode="auto">
              <a:xfrm>
                <a:off x="5475" y="150"/>
                <a:ext cx="4" cy="6"/>
              </a:xfrm>
              <a:custGeom>
                <a:avLst/>
                <a:gdLst>
                  <a:gd name="T0" fmla="*/ 0 w 83"/>
                  <a:gd name="T1" fmla="*/ 0 h 74"/>
                  <a:gd name="T2" fmla="*/ 0 w 83"/>
                  <a:gd name="T3" fmla="*/ 0 h 74"/>
                  <a:gd name="T4" fmla="*/ 0 w 83"/>
                  <a:gd name="T5" fmla="*/ 0 h 74"/>
                  <a:gd name="T6" fmla="*/ 0 w 83"/>
                  <a:gd name="T7" fmla="*/ 0 h 74"/>
                  <a:gd name="T8" fmla="*/ 0 w 83"/>
                  <a:gd name="T9" fmla="*/ 0 h 74"/>
                  <a:gd name="T10" fmla="*/ 0 w 83"/>
                  <a:gd name="T11" fmla="*/ 0 h 74"/>
                  <a:gd name="T12" fmla="*/ 0 w 83"/>
                  <a:gd name="T13" fmla="*/ 0 h 74"/>
                  <a:gd name="T14" fmla="*/ 0 w 83"/>
                  <a:gd name="T15" fmla="*/ 0 h 74"/>
                  <a:gd name="T16" fmla="*/ 0 w 83"/>
                  <a:gd name="T17" fmla="*/ 0 h 74"/>
                  <a:gd name="T18" fmla="*/ 0 w 8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74"/>
                  <a:gd name="T32" fmla="*/ 83 w 8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74">
                    <a:moveTo>
                      <a:pt x="28" y="65"/>
                    </a:moveTo>
                    <a:lnTo>
                      <a:pt x="9" y="23"/>
                    </a:lnTo>
                    <a:lnTo>
                      <a:pt x="0" y="55"/>
                    </a:lnTo>
                    <a:lnTo>
                      <a:pt x="66" y="74"/>
                    </a:lnTo>
                    <a:lnTo>
                      <a:pt x="76" y="41"/>
                    </a:lnTo>
                    <a:lnTo>
                      <a:pt x="56" y="0"/>
                    </a:lnTo>
                    <a:lnTo>
                      <a:pt x="76" y="41"/>
                    </a:lnTo>
                    <a:lnTo>
                      <a:pt x="83" y="13"/>
                    </a:lnTo>
                    <a:lnTo>
                      <a:pt x="56" y="0"/>
                    </a:lnTo>
                    <a:lnTo>
                      <a:pt x="28"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20" name="Freeform 619"/>
              <p:cNvSpPr>
                <a:spLocks/>
              </p:cNvSpPr>
              <p:nvPr/>
            </p:nvSpPr>
            <p:spPr bwMode="auto">
              <a:xfrm>
                <a:off x="5472" y="147"/>
                <a:ext cx="6" cy="9"/>
              </a:xfrm>
              <a:custGeom>
                <a:avLst/>
                <a:gdLst>
                  <a:gd name="T0" fmla="*/ 0 w 98"/>
                  <a:gd name="T1" fmla="*/ 0 h 97"/>
                  <a:gd name="T2" fmla="*/ 0 w 98"/>
                  <a:gd name="T3" fmla="*/ 0 h 97"/>
                  <a:gd name="T4" fmla="*/ 0 w 98"/>
                  <a:gd name="T5" fmla="*/ 0 h 97"/>
                  <a:gd name="T6" fmla="*/ 0 w 98"/>
                  <a:gd name="T7" fmla="*/ 0 h 97"/>
                  <a:gd name="T8" fmla="*/ 0 w 98"/>
                  <a:gd name="T9" fmla="*/ 0 h 97"/>
                  <a:gd name="T10" fmla="*/ 0 w 98"/>
                  <a:gd name="T11" fmla="*/ 0 h 97"/>
                  <a:gd name="T12" fmla="*/ 0 60000 65536"/>
                  <a:gd name="T13" fmla="*/ 0 60000 65536"/>
                  <a:gd name="T14" fmla="*/ 0 60000 65536"/>
                  <a:gd name="T15" fmla="*/ 0 60000 65536"/>
                  <a:gd name="T16" fmla="*/ 0 60000 65536"/>
                  <a:gd name="T17" fmla="*/ 0 60000 65536"/>
                  <a:gd name="T18" fmla="*/ 0 w 98"/>
                  <a:gd name="T19" fmla="*/ 0 h 97"/>
                  <a:gd name="T20" fmla="*/ 98 w 98"/>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98" h="97">
                    <a:moveTo>
                      <a:pt x="14" y="32"/>
                    </a:moveTo>
                    <a:lnTo>
                      <a:pt x="0" y="64"/>
                    </a:lnTo>
                    <a:lnTo>
                      <a:pt x="70" y="97"/>
                    </a:lnTo>
                    <a:lnTo>
                      <a:pt x="98" y="32"/>
                    </a:lnTo>
                    <a:lnTo>
                      <a:pt x="28" y="0"/>
                    </a:lnTo>
                    <a:lnTo>
                      <a:pt x="14" y="3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21" name="Freeform 620"/>
              <p:cNvSpPr>
                <a:spLocks/>
              </p:cNvSpPr>
              <p:nvPr/>
            </p:nvSpPr>
            <p:spPr bwMode="auto">
              <a:xfrm>
                <a:off x="5473" y="15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22" name="Freeform 621"/>
              <p:cNvSpPr>
                <a:spLocks/>
              </p:cNvSpPr>
              <p:nvPr/>
            </p:nvSpPr>
            <p:spPr bwMode="auto">
              <a:xfrm>
                <a:off x="5401" y="190"/>
                <a:ext cx="4" cy="7"/>
              </a:xfrm>
              <a:custGeom>
                <a:avLst/>
                <a:gdLst>
                  <a:gd name="T0" fmla="*/ 0 w 80"/>
                  <a:gd name="T1" fmla="*/ 0 h 74"/>
                  <a:gd name="T2" fmla="*/ 0 w 80"/>
                  <a:gd name="T3" fmla="*/ 0 h 74"/>
                  <a:gd name="T4" fmla="*/ 0 w 80"/>
                  <a:gd name="T5" fmla="*/ 0 h 74"/>
                  <a:gd name="T6" fmla="*/ 0 w 80"/>
                  <a:gd name="T7" fmla="*/ 0 h 74"/>
                  <a:gd name="T8" fmla="*/ 0 w 80"/>
                  <a:gd name="T9" fmla="*/ 0 h 74"/>
                  <a:gd name="T10" fmla="*/ 0 w 80"/>
                  <a:gd name="T11" fmla="*/ 0 h 74"/>
                  <a:gd name="T12" fmla="*/ 0 w 80"/>
                  <a:gd name="T13" fmla="*/ 0 h 74"/>
                  <a:gd name="T14" fmla="*/ 0 w 80"/>
                  <a:gd name="T15" fmla="*/ 0 h 74"/>
                  <a:gd name="T16" fmla="*/ 0 w 80"/>
                  <a:gd name="T17" fmla="*/ 0 h 74"/>
                  <a:gd name="T18" fmla="*/ 0 w 80"/>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4"/>
                  <a:gd name="T32" fmla="*/ 80 w 80"/>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4">
                    <a:moveTo>
                      <a:pt x="63" y="22"/>
                    </a:moveTo>
                    <a:lnTo>
                      <a:pt x="72" y="56"/>
                    </a:lnTo>
                    <a:lnTo>
                      <a:pt x="80" y="15"/>
                    </a:lnTo>
                    <a:lnTo>
                      <a:pt x="14" y="0"/>
                    </a:lnTo>
                    <a:lnTo>
                      <a:pt x="4" y="41"/>
                    </a:lnTo>
                    <a:lnTo>
                      <a:pt x="14" y="74"/>
                    </a:lnTo>
                    <a:lnTo>
                      <a:pt x="4" y="41"/>
                    </a:lnTo>
                    <a:lnTo>
                      <a:pt x="0" y="60"/>
                    </a:lnTo>
                    <a:lnTo>
                      <a:pt x="14" y="74"/>
                    </a:lnTo>
                    <a:lnTo>
                      <a:pt x="63" y="2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23" name="Freeform 622"/>
              <p:cNvSpPr>
                <a:spLocks/>
              </p:cNvSpPr>
              <p:nvPr/>
            </p:nvSpPr>
            <p:spPr bwMode="auto">
              <a:xfrm>
                <a:off x="5401" y="192"/>
                <a:ext cx="6" cy="9"/>
              </a:xfrm>
              <a:custGeom>
                <a:avLst/>
                <a:gdLst>
                  <a:gd name="T0" fmla="*/ 0 w 102"/>
                  <a:gd name="T1" fmla="*/ 0 h 97"/>
                  <a:gd name="T2" fmla="*/ 0 w 102"/>
                  <a:gd name="T3" fmla="*/ 0 h 97"/>
                  <a:gd name="T4" fmla="*/ 0 w 102"/>
                  <a:gd name="T5" fmla="*/ 0 h 97"/>
                  <a:gd name="T6" fmla="*/ 0 w 102"/>
                  <a:gd name="T7" fmla="*/ 0 h 97"/>
                  <a:gd name="T8" fmla="*/ 0 w 102"/>
                  <a:gd name="T9" fmla="*/ 0 h 97"/>
                  <a:gd name="T10" fmla="*/ 0 w 102"/>
                  <a:gd name="T11" fmla="*/ 0 h 97"/>
                  <a:gd name="T12" fmla="*/ 0 w 102"/>
                  <a:gd name="T13" fmla="*/ 0 h 97"/>
                  <a:gd name="T14" fmla="*/ 0 w 102"/>
                  <a:gd name="T15" fmla="*/ 0 h 97"/>
                  <a:gd name="T16" fmla="*/ 0 w 102"/>
                  <a:gd name="T17" fmla="*/ 0 h 97"/>
                  <a:gd name="T18" fmla="*/ 0 w 102"/>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97"/>
                  <a:gd name="T32" fmla="*/ 102 w 10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97">
                    <a:moveTo>
                      <a:pt x="102" y="71"/>
                    </a:moveTo>
                    <a:lnTo>
                      <a:pt x="92" y="45"/>
                    </a:lnTo>
                    <a:lnTo>
                      <a:pt x="49" y="0"/>
                    </a:lnTo>
                    <a:lnTo>
                      <a:pt x="0" y="52"/>
                    </a:lnTo>
                    <a:lnTo>
                      <a:pt x="44" y="97"/>
                    </a:lnTo>
                    <a:lnTo>
                      <a:pt x="34" y="71"/>
                    </a:lnTo>
                    <a:lnTo>
                      <a:pt x="102" y="71"/>
                    </a:lnTo>
                    <a:lnTo>
                      <a:pt x="102" y="56"/>
                    </a:lnTo>
                    <a:lnTo>
                      <a:pt x="92" y="45"/>
                    </a:lnTo>
                    <a:lnTo>
                      <a:pt x="102"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24" name="Freeform 623"/>
              <p:cNvSpPr>
                <a:spLocks/>
              </p:cNvSpPr>
              <p:nvPr/>
            </p:nvSpPr>
            <p:spPr bwMode="auto">
              <a:xfrm>
                <a:off x="5403" y="198"/>
                <a:ext cx="4" cy="7"/>
              </a:xfrm>
              <a:custGeom>
                <a:avLst/>
                <a:gdLst>
                  <a:gd name="T0" fmla="*/ 0 w 68"/>
                  <a:gd name="T1" fmla="*/ 0 h 80"/>
                  <a:gd name="T2" fmla="*/ 0 w 68"/>
                  <a:gd name="T3" fmla="*/ 0 h 80"/>
                  <a:gd name="T4" fmla="*/ 0 w 68"/>
                  <a:gd name="T5" fmla="*/ 0 h 80"/>
                  <a:gd name="T6" fmla="*/ 0 w 68"/>
                  <a:gd name="T7" fmla="*/ 0 h 80"/>
                  <a:gd name="T8" fmla="*/ 0 w 68"/>
                  <a:gd name="T9" fmla="*/ 0 h 80"/>
                  <a:gd name="T10" fmla="*/ 0 w 68"/>
                  <a:gd name="T11" fmla="*/ 0 h 80"/>
                  <a:gd name="T12" fmla="*/ 0 w 68"/>
                  <a:gd name="T13" fmla="*/ 0 h 80"/>
                  <a:gd name="T14" fmla="*/ 0 w 68"/>
                  <a:gd name="T15" fmla="*/ 0 h 80"/>
                  <a:gd name="T16" fmla="*/ 0 w 68"/>
                  <a:gd name="T17" fmla="*/ 0 h 80"/>
                  <a:gd name="T18" fmla="*/ 0 w 68"/>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80"/>
                  <a:gd name="T32" fmla="*/ 68 w 68"/>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80">
                    <a:moveTo>
                      <a:pt x="26" y="68"/>
                    </a:moveTo>
                    <a:lnTo>
                      <a:pt x="68" y="34"/>
                    </a:lnTo>
                    <a:lnTo>
                      <a:pt x="68" y="5"/>
                    </a:lnTo>
                    <a:lnTo>
                      <a:pt x="0" y="5"/>
                    </a:lnTo>
                    <a:lnTo>
                      <a:pt x="0" y="34"/>
                    </a:lnTo>
                    <a:lnTo>
                      <a:pt x="44" y="0"/>
                    </a:lnTo>
                    <a:lnTo>
                      <a:pt x="26" y="68"/>
                    </a:lnTo>
                    <a:lnTo>
                      <a:pt x="68" y="80"/>
                    </a:lnTo>
                    <a:lnTo>
                      <a:pt x="68" y="34"/>
                    </a:lnTo>
                    <a:lnTo>
                      <a:pt x="26"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25" name="Freeform 624"/>
              <p:cNvSpPr>
                <a:spLocks/>
              </p:cNvSpPr>
              <p:nvPr/>
            </p:nvSpPr>
            <p:spPr bwMode="auto">
              <a:xfrm>
                <a:off x="5401" y="196"/>
                <a:ext cx="5" cy="8"/>
              </a:xfrm>
              <a:custGeom>
                <a:avLst/>
                <a:gdLst>
                  <a:gd name="T0" fmla="*/ 0 w 83"/>
                  <a:gd name="T1" fmla="*/ 0 h 88"/>
                  <a:gd name="T2" fmla="*/ 0 w 83"/>
                  <a:gd name="T3" fmla="*/ 0 h 88"/>
                  <a:gd name="T4" fmla="*/ 0 w 83"/>
                  <a:gd name="T5" fmla="*/ 0 h 88"/>
                  <a:gd name="T6" fmla="*/ 0 w 83"/>
                  <a:gd name="T7" fmla="*/ 0 h 88"/>
                  <a:gd name="T8" fmla="*/ 0 w 83"/>
                  <a:gd name="T9" fmla="*/ 0 h 88"/>
                  <a:gd name="T10" fmla="*/ 0 w 83"/>
                  <a:gd name="T11" fmla="*/ 0 h 88"/>
                  <a:gd name="T12" fmla="*/ 0 w 83"/>
                  <a:gd name="T13" fmla="*/ 0 h 88"/>
                  <a:gd name="T14" fmla="*/ 0 w 83"/>
                  <a:gd name="T15" fmla="*/ 0 h 88"/>
                  <a:gd name="T16" fmla="*/ 0 w 83"/>
                  <a:gd name="T17" fmla="*/ 0 h 88"/>
                  <a:gd name="T18" fmla="*/ 0 w 83"/>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8"/>
                  <a:gd name="T32" fmla="*/ 83 w 83"/>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8">
                    <a:moveTo>
                      <a:pt x="59" y="60"/>
                    </a:moveTo>
                    <a:lnTo>
                      <a:pt x="20" y="75"/>
                    </a:lnTo>
                    <a:lnTo>
                      <a:pt x="65" y="88"/>
                    </a:lnTo>
                    <a:lnTo>
                      <a:pt x="83" y="20"/>
                    </a:lnTo>
                    <a:lnTo>
                      <a:pt x="38" y="7"/>
                    </a:lnTo>
                    <a:lnTo>
                      <a:pt x="0" y="23"/>
                    </a:lnTo>
                    <a:lnTo>
                      <a:pt x="38" y="7"/>
                    </a:lnTo>
                    <a:lnTo>
                      <a:pt x="13" y="0"/>
                    </a:lnTo>
                    <a:lnTo>
                      <a:pt x="0" y="23"/>
                    </a:lnTo>
                    <a:lnTo>
                      <a:pt x="59" y="6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26" name="Freeform 625"/>
              <p:cNvSpPr>
                <a:spLocks/>
              </p:cNvSpPr>
              <p:nvPr/>
            </p:nvSpPr>
            <p:spPr bwMode="auto">
              <a:xfrm>
                <a:off x="5398" y="198"/>
                <a:ext cx="6" cy="14"/>
              </a:xfrm>
              <a:custGeom>
                <a:avLst/>
                <a:gdLst>
                  <a:gd name="T0" fmla="*/ 0 w 121"/>
                  <a:gd name="T1" fmla="*/ 0 h 146"/>
                  <a:gd name="T2" fmla="*/ 0 w 121"/>
                  <a:gd name="T3" fmla="*/ 0 h 146"/>
                  <a:gd name="T4" fmla="*/ 0 w 121"/>
                  <a:gd name="T5" fmla="*/ 0 h 146"/>
                  <a:gd name="T6" fmla="*/ 0 w 121"/>
                  <a:gd name="T7" fmla="*/ 0 h 146"/>
                  <a:gd name="T8" fmla="*/ 0 w 121"/>
                  <a:gd name="T9" fmla="*/ 0 h 146"/>
                  <a:gd name="T10" fmla="*/ 0 w 121"/>
                  <a:gd name="T11" fmla="*/ 0 h 146"/>
                  <a:gd name="T12" fmla="*/ 0 w 121"/>
                  <a:gd name="T13" fmla="*/ 0 h 146"/>
                  <a:gd name="T14" fmla="*/ 0 w 121"/>
                  <a:gd name="T15" fmla="*/ 0 h 146"/>
                  <a:gd name="T16" fmla="*/ 0 w 121"/>
                  <a:gd name="T17" fmla="*/ 0 h 146"/>
                  <a:gd name="T18" fmla="*/ 0 w 121"/>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46"/>
                  <a:gd name="T32" fmla="*/ 121 w 121"/>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46">
                    <a:moveTo>
                      <a:pt x="53" y="146"/>
                    </a:moveTo>
                    <a:lnTo>
                      <a:pt x="58" y="139"/>
                    </a:lnTo>
                    <a:lnTo>
                      <a:pt x="121" y="37"/>
                    </a:lnTo>
                    <a:lnTo>
                      <a:pt x="62" y="0"/>
                    </a:lnTo>
                    <a:lnTo>
                      <a:pt x="0" y="101"/>
                    </a:lnTo>
                    <a:lnTo>
                      <a:pt x="6" y="95"/>
                    </a:lnTo>
                    <a:lnTo>
                      <a:pt x="53" y="146"/>
                    </a:lnTo>
                    <a:lnTo>
                      <a:pt x="56" y="143"/>
                    </a:lnTo>
                    <a:lnTo>
                      <a:pt x="58" y="139"/>
                    </a:lnTo>
                    <a:lnTo>
                      <a:pt x="53" y="14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27" name="Freeform 626"/>
              <p:cNvSpPr>
                <a:spLocks/>
              </p:cNvSpPr>
              <p:nvPr/>
            </p:nvSpPr>
            <p:spPr bwMode="auto">
              <a:xfrm>
                <a:off x="5394" y="207"/>
                <a:ext cx="7" cy="13"/>
              </a:xfrm>
              <a:custGeom>
                <a:avLst/>
                <a:gdLst>
                  <a:gd name="T0" fmla="*/ 0 w 127"/>
                  <a:gd name="T1" fmla="*/ 0 h 138"/>
                  <a:gd name="T2" fmla="*/ 0 w 127"/>
                  <a:gd name="T3" fmla="*/ 0 h 138"/>
                  <a:gd name="T4" fmla="*/ 0 w 127"/>
                  <a:gd name="T5" fmla="*/ 0 h 138"/>
                  <a:gd name="T6" fmla="*/ 0 w 127"/>
                  <a:gd name="T7" fmla="*/ 0 h 138"/>
                  <a:gd name="T8" fmla="*/ 0 w 127"/>
                  <a:gd name="T9" fmla="*/ 0 h 138"/>
                  <a:gd name="T10" fmla="*/ 0 w 127"/>
                  <a:gd name="T11" fmla="*/ 0 h 138"/>
                  <a:gd name="T12" fmla="*/ 0 w 127"/>
                  <a:gd name="T13" fmla="*/ 0 h 138"/>
                  <a:gd name="T14" fmla="*/ 0 w 127"/>
                  <a:gd name="T15" fmla="*/ 0 h 138"/>
                  <a:gd name="T16" fmla="*/ 0 w 127"/>
                  <a:gd name="T17" fmla="*/ 0 h 138"/>
                  <a:gd name="T18" fmla="*/ 0 w 127"/>
                  <a:gd name="T19" fmla="*/ 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138"/>
                  <a:gd name="T32" fmla="*/ 127 w 127"/>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138">
                    <a:moveTo>
                      <a:pt x="30" y="138"/>
                    </a:moveTo>
                    <a:lnTo>
                      <a:pt x="47" y="128"/>
                    </a:lnTo>
                    <a:lnTo>
                      <a:pt x="127" y="51"/>
                    </a:lnTo>
                    <a:lnTo>
                      <a:pt x="80" y="0"/>
                    </a:lnTo>
                    <a:lnTo>
                      <a:pt x="0" y="77"/>
                    </a:lnTo>
                    <a:lnTo>
                      <a:pt x="18" y="67"/>
                    </a:lnTo>
                    <a:lnTo>
                      <a:pt x="30" y="138"/>
                    </a:lnTo>
                    <a:lnTo>
                      <a:pt x="40" y="136"/>
                    </a:lnTo>
                    <a:lnTo>
                      <a:pt x="47" y="128"/>
                    </a:lnTo>
                    <a:lnTo>
                      <a:pt x="30" y="13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28" name="Freeform 627"/>
              <p:cNvSpPr>
                <a:spLocks/>
              </p:cNvSpPr>
              <p:nvPr/>
            </p:nvSpPr>
            <p:spPr bwMode="auto">
              <a:xfrm>
                <a:off x="5390" y="213"/>
                <a:ext cx="5" cy="8"/>
              </a:xfrm>
              <a:custGeom>
                <a:avLst/>
                <a:gdLst>
                  <a:gd name="T0" fmla="*/ 0 w 97"/>
                  <a:gd name="T1" fmla="*/ 0 h 86"/>
                  <a:gd name="T2" fmla="*/ 0 w 97"/>
                  <a:gd name="T3" fmla="*/ 0 h 86"/>
                  <a:gd name="T4" fmla="*/ 0 w 97"/>
                  <a:gd name="T5" fmla="*/ 0 h 86"/>
                  <a:gd name="T6" fmla="*/ 0 w 97"/>
                  <a:gd name="T7" fmla="*/ 0 h 86"/>
                  <a:gd name="T8" fmla="*/ 0 w 97"/>
                  <a:gd name="T9" fmla="*/ 0 h 86"/>
                  <a:gd name="T10" fmla="*/ 0 w 97"/>
                  <a:gd name="T11" fmla="*/ 0 h 86"/>
                  <a:gd name="T12" fmla="*/ 0 w 97"/>
                  <a:gd name="T13" fmla="*/ 0 h 86"/>
                  <a:gd name="T14" fmla="*/ 0 w 97"/>
                  <a:gd name="T15" fmla="*/ 0 h 86"/>
                  <a:gd name="T16" fmla="*/ 0 w 97"/>
                  <a:gd name="T17" fmla="*/ 0 h 86"/>
                  <a:gd name="T18" fmla="*/ 0 w 97"/>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86"/>
                  <a:gd name="T32" fmla="*/ 97 w 9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86">
                    <a:moveTo>
                      <a:pt x="0" y="77"/>
                    </a:moveTo>
                    <a:lnTo>
                      <a:pt x="26" y="83"/>
                    </a:lnTo>
                    <a:lnTo>
                      <a:pt x="97" y="71"/>
                    </a:lnTo>
                    <a:lnTo>
                      <a:pt x="85" y="0"/>
                    </a:lnTo>
                    <a:lnTo>
                      <a:pt x="15" y="13"/>
                    </a:lnTo>
                    <a:lnTo>
                      <a:pt x="40" y="19"/>
                    </a:lnTo>
                    <a:lnTo>
                      <a:pt x="0" y="77"/>
                    </a:lnTo>
                    <a:lnTo>
                      <a:pt x="12" y="86"/>
                    </a:lnTo>
                    <a:lnTo>
                      <a:pt x="26" y="83"/>
                    </a:lnTo>
                    <a:lnTo>
                      <a:pt x="0" y="7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29" name="Freeform 628"/>
              <p:cNvSpPr>
                <a:spLocks/>
              </p:cNvSpPr>
              <p:nvPr/>
            </p:nvSpPr>
            <p:spPr bwMode="auto">
              <a:xfrm>
                <a:off x="5384" y="211"/>
                <a:ext cx="8" cy="9"/>
              </a:xfrm>
              <a:custGeom>
                <a:avLst/>
                <a:gdLst>
                  <a:gd name="T0" fmla="*/ 0 w 143"/>
                  <a:gd name="T1" fmla="*/ 0 h 104"/>
                  <a:gd name="T2" fmla="*/ 0 w 143"/>
                  <a:gd name="T3" fmla="*/ 0 h 104"/>
                  <a:gd name="T4" fmla="*/ 0 w 143"/>
                  <a:gd name="T5" fmla="*/ 0 h 104"/>
                  <a:gd name="T6" fmla="*/ 0 w 143"/>
                  <a:gd name="T7" fmla="*/ 0 h 104"/>
                  <a:gd name="T8" fmla="*/ 0 w 143"/>
                  <a:gd name="T9" fmla="*/ 0 h 104"/>
                  <a:gd name="T10" fmla="*/ 0 w 143"/>
                  <a:gd name="T11" fmla="*/ 0 h 104"/>
                  <a:gd name="T12" fmla="*/ 0 w 143"/>
                  <a:gd name="T13" fmla="*/ 0 h 104"/>
                  <a:gd name="T14" fmla="*/ 0 w 143"/>
                  <a:gd name="T15" fmla="*/ 0 h 104"/>
                  <a:gd name="T16" fmla="*/ 0 w 143"/>
                  <a:gd name="T17" fmla="*/ 0 h 104"/>
                  <a:gd name="T18" fmla="*/ 0 w 143"/>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104"/>
                  <a:gd name="T32" fmla="*/ 143 w 143"/>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104">
                    <a:moveTo>
                      <a:pt x="43" y="0"/>
                    </a:moveTo>
                    <a:lnTo>
                      <a:pt x="41" y="59"/>
                    </a:lnTo>
                    <a:lnTo>
                      <a:pt x="103" y="104"/>
                    </a:lnTo>
                    <a:lnTo>
                      <a:pt x="143" y="46"/>
                    </a:lnTo>
                    <a:lnTo>
                      <a:pt x="82" y="2"/>
                    </a:lnTo>
                    <a:lnTo>
                      <a:pt x="79" y="60"/>
                    </a:lnTo>
                    <a:lnTo>
                      <a:pt x="43" y="0"/>
                    </a:lnTo>
                    <a:lnTo>
                      <a:pt x="0" y="29"/>
                    </a:lnTo>
                    <a:lnTo>
                      <a:pt x="41" y="59"/>
                    </a:lnTo>
                    <a:lnTo>
                      <a:pt x="43"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30" name="Freeform 629"/>
              <p:cNvSpPr>
                <a:spLocks/>
              </p:cNvSpPr>
              <p:nvPr/>
            </p:nvSpPr>
            <p:spPr bwMode="auto">
              <a:xfrm>
                <a:off x="5387" y="207"/>
                <a:ext cx="6" cy="9"/>
              </a:xfrm>
              <a:custGeom>
                <a:avLst/>
                <a:gdLst>
                  <a:gd name="T0" fmla="*/ 0 w 125"/>
                  <a:gd name="T1" fmla="*/ 0 h 100"/>
                  <a:gd name="T2" fmla="*/ 0 w 125"/>
                  <a:gd name="T3" fmla="*/ 0 h 100"/>
                  <a:gd name="T4" fmla="*/ 0 w 125"/>
                  <a:gd name="T5" fmla="*/ 0 h 100"/>
                  <a:gd name="T6" fmla="*/ 0 w 125"/>
                  <a:gd name="T7" fmla="*/ 0 h 100"/>
                  <a:gd name="T8" fmla="*/ 0 w 125"/>
                  <a:gd name="T9" fmla="*/ 0 h 100"/>
                  <a:gd name="T10" fmla="*/ 0 w 125"/>
                  <a:gd name="T11" fmla="*/ 0 h 100"/>
                  <a:gd name="T12" fmla="*/ 0 w 125"/>
                  <a:gd name="T13" fmla="*/ 0 h 100"/>
                  <a:gd name="T14" fmla="*/ 0 w 125"/>
                  <a:gd name="T15" fmla="*/ 0 h 100"/>
                  <a:gd name="T16" fmla="*/ 0 w 125"/>
                  <a:gd name="T17" fmla="*/ 0 h 100"/>
                  <a:gd name="T18" fmla="*/ 0 w 125"/>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100"/>
                  <a:gd name="T32" fmla="*/ 125 w 125"/>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100">
                    <a:moveTo>
                      <a:pt x="49" y="45"/>
                    </a:moveTo>
                    <a:lnTo>
                      <a:pt x="61" y="0"/>
                    </a:lnTo>
                    <a:lnTo>
                      <a:pt x="0" y="40"/>
                    </a:lnTo>
                    <a:lnTo>
                      <a:pt x="36" y="100"/>
                    </a:lnTo>
                    <a:lnTo>
                      <a:pt x="99" y="60"/>
                    </a:lnTo>
                    <a:lnTo>
                      <a:pt x="111" y="14"/>
                    </a:lnTo>
                    <a:lnTo>
                      <a:pt x="99" y="60"/>
                    </a:lnTo>
                    <a:lnTo>
                      <a:pt x="125" y="42"/>
                    </a:lnTo>
                    <a:lnTo>
                      <a:pt x="111" y="14"/>
                    </a:lnTo>
                    <a:lnTo>
                      <a:pt x="49" y="4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31" name="Freeform 630"/>
              <p:cNvSpPr>
                <a:spLocks/>
              </p:cNvSpPr>
              <p:nvPr/>
            </p:nvSpPr>
            <p:spPr bwMode="auto">
              <a:xfrm>
                <a:off x="5386" y="198"/>
                <a:ext cx="7" cy="13"/>
              </a:xfrm>
              <a:custGeom>
                <a:avLst/>
                <a:gdLst>
                  <a:gd name="T0" fmla="*/ 0 w 126"/>
                  <a:gd name="T1" fmla="*/ 0 h 140"/>
                  <a:gd name="T2" fmla="*/ 0 w 126"/>
                  <a:gd name="T3" fmla="*/ 0 h 140"/>
                  <a:gd name="T4" fmla="*/ 0 w 126"/>
                  <a:gd name="T5" fmla="*/ 0 h 140"/>
                  <a:gd name="T6" fmla="*/ 0 w 126"/>
                  <a:gd name="T7" fmla="*/ 0 h 140"/>
                  <a:gd name="T8" fmla="*/ 0 w 126"/>
                  <a:gd name="T9" fmla="*/ 0 h 140"/>
                  <a:gd name="T10" fmla="*/ 0 w 126"/>
                  <a:gd name="T11" fmla="*/ 0 h 140"/>
                  <a:gd name="T12" fmla="*/ 0 w 126"/>
                  <a:gd name="T13" fmla="*/ 0 h 140"/>
                  <a:gd name="T14" fmla="*/ 0 w 126"/>
                  <a:gd name="T15" fmla="*/ 0 h 140"/>
                  <a:gd name="T16" fmla="*/ 0 w 126"/>
                  <a:gd name="T17" fmla="*/ 0 h 140"/>
                  <a:gd name="T18" fmla="*/ 0 w 126"/>
                  <a:gd name="T19" fmla="*/ 0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40"/>
                  <a:gd name="T32" fmla="*/ 126 w 126"/>
                  <a:gd name="T33" fmla="*/ 140 h 1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40">
                    <a:moveTo>
                      <a:pt x="44" y="0"/>
                    </a:moveTo>
                    <a:lnTo>
                      <a:pt x="20" y="50"/>
                    </a:lnTo>
                    <a:lnTo>
                      <a:pt x="64" y="140"/>
                    </a:lnTo>
                    <a:lnTo>
                      <a:pt x="126" y="109"/>
                    </a:lnTo>
                    <a:lnTo>
                      <a:pt x="82" y="19"/>
                    </a:lnTo>
                    <a:lnTo>
                      <a:pt x="58" y="69"/>
                    </a:lnTo>
                    <a:lnTo>
                      <a:pt x="44" y="0"/>
                    </a:lnTo>
                    <a:lnTo>
                      <a:pt x="0" y="8"/>
                    </a:lnTo>
                    <a:lnTo>
                      <a:pt x="20" y="50"/>
                    </a:lnTo>
                    <a:lnTo>
                      <a:pt x="44"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32" name="Freeform 631"/>
              <p:cNvSpPr>
                <a:spLocks/>
              </p:cNvSpPr>
              <p:nvPr/>
            </p:nvSpPr>
            <p:spPr bwMode="auto">
              <a:xfrm>
                <a:off x="5388" y="197"/>
                <a:ext cx="5" cy="8"/>
              </a:xfrm>
              <a:custGeom>
                <a:avLst/>
                <a:gdLst>
                  <a:gd name="T0" fmla="*/ 0 w 96"/>
                  <a:gd name="T1" fmla="*/ 0 h 85"/>
                  <a:gd name="T2" fmla="*/ 0 w 96"/>
                  <a:gd name="T3" fmla="*/ 0 h 85"/>
                  <a:gd name="T4" fmla="*/ 0 w 96"/>
                  <a:gd name="T5" fmla="*/ 0 h 85"/>
                  <a:gd name="T6" fmla="*/ 0 w 96"/>
                  <a:gd name="T7" fmla="*/ 0 h 85"/>
                  <a:gd name="T8" fmla="*/ 0 w 96"/>
                  <a:gd name="T9" fmla="*/ 0 h 85"/>
                  <a:gd name="T10" fmla="*/ 0 w 96"/>
                  <a:gd name="T11" fmla="*/ 0 h 85"/>
                  <a:gd name="T12" fmla="*/ 0 w 96"/>
                  <a:gd name="T13" fmla="*/ 0 h 85"/>
                  <a:gd name="T14" fmla="*/ 0 w 96"/>
                  <a:gd name="T15" fmla="*/ 0 h 85"/>
                  <a:gd name="T16" fmla="*/ 0 w 96"/>
                  <a:gd name="T17" fmla="*/ 0 h 85"/>
                  <a:gd name="T18" fmla="*/ 0 w 96"/>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5"/>
                  <a:gd name="T32" fmla="*/ 96 w 9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5">
                    <a:moveTo>
                      <a:pt x="77" y="0"/>
                    </a:moveTo>
                    <a:lnTo>
                      <a:pt x="80" y="0"/>
                    </a:lnTo>
                    <a:lnTo>
                      <a:pt x="0" y="16"/>
                    </a:lnTo>
                    <a:lnTo>
                      <a:pt x="14" y="85"/>
                    </a:lnTo>
                    <a:lnTo>
                      <a:pt x="94" y="69"/>
                    </a:lnTo>
                    <a:lnTo>
                      <a:pt x="96" y="68"/>
                    </a:lnTo>
                    <a:lnTo>
                      <a:pt x="94" y="69"/>
                    </a:lnTo>
                    <a:lnTo>
                      <a:pt x="95" y="69"/>
                    </a:lnTo>
                    <a:lnTo>
                      <a:pt x="96" y="68"/>
                    </a:lnTo>
                    <a:lnTo>
                      <a:pt x="7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33" name="Freeform 632"/>
              <p:cNvSpPr>
                <a:spLocks/>
              </p:cNvSpPr>
              <p:nvPr/>
            </p:nvSpPr>
            <p:spPr bwMode="auto">
              <a:xfrm>
                <a:off x="5392" y="195"/>
                <a:ext cx="7" cy="8"/>
              </a:xfrm>
              <a:custGeom>
                <a:avLst/>
                <a:gdLst>
                  <a:gd name="T0" fmla="*/ 0 w 122"/>
                  <a:gd name="T1" fmla="*/ 0 h 88"/>
                  <a:gd name="T2" fmla="*/ 0 w 122"/>
                  <a:gd name="T3" fmla="*/ 0 h 88"/>
                  <a:gd name="T4" fmla="*/ 0 w 122"/>
                  <a:gd name="T5" fmla="*/ 0 h 88"/>
                  <a:gd name="T6" fmla="*/ 0 w 122"/>
                  <a:gd name="T7" fmla="*/ 0 h 88"/>
                  <a:gd name="T8" fmla="*/ 0 w 122"/>
                  <a:gd name="T9" fmla="*/ 0 h 88"/>
                  <a:gd name="T10" fmla="*/ 0 w 122"/>
                  <a:gd name="T11" fmla="*/ 0 h 88"/>
                  <a:gd name="T12" fmla="*/ 0 w 122"/>
                  <a:gd name="T13" fmla="*/ 0 h 88"/>
                  <a:gd name="T14" fmla="*/ 0 w 122"/>
                  <a:gd name="T15" fmla="*/ 0 h 88"/>
                  <a:gd name="T16" fmla="*/ 0 w 122"/>
                  <a:gd name="T17" fmla="*/ 0 h 88"/>
                  <a:gd name="T18" fmla="*/ 0 w 122"/>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88"/>
                  <a:gd name="T32" fmla="*/ 122 w 122"/>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88">
                    <a:moveTo>
                      <a:pt x="47" y="43"/>
                    </a:moveTo>
                    <a:lnTo>
                      <a:pt x="70" y="0"/>
                    </a:lnTo>
                    <a:lnTo>
                      <a:pt x="0" y="20"/>
                    </a:lnTo>
                    <a:lnTo>
                      <a:pt x="19" y="88"/>
                    </a:lnTo>
                    <a:lnTo>
                      <a:pt x="89" y="68"/>
                    </a:lnTo>
                    <a:lnTo>
                      <a:pt x="113" y="24"/>
                    </a:lnTo>
                    <a:lnTo>
                      <a:pt x="89" y="68"/>
                    </a:lnTo>
                    <a:lnTo>
                      <a:pt x="122" y="58"/>
                    </a:lnTo>
                    <a:lnTo>
                      <a:pt x="113" y="24"/>
                    </a:lnTo>
                    <a:lnTo>
                      <a:pt x="47" y="4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34" name="Freeform 633"/>
              <p:cNvSpPr>
                <a:spLocks/>
              </p:cNvSpPr>
              <p:nvPr/>
            </p:nvSpPr>
            <p:spPr bwMode="auto">
              <a:xfrm>
                <a:off x="5394" y="192"/>
                <a:ext cx="5" cy="7"/>
              </a:xfrm>
              <a:custGeom>
                <a:avLst/>
                <a:gdLst>
                  <a:gd name="T0" fmla="*/ 0 w 82"/>
                  <a:gd name="T1" fmla="*/ 0 h 72"/>
                  <a:gd name="T2" fmla="*/ 0 w 82"/>
                  <a:gd name="T3" fmla="*/ 0 h 72"/>
                  <a:gd name="T4" fmla="*/ 0 w 82"/>
                  <a:gd name="T5" fmla="*/ 0 h 72"/>
                  <a:gd name="T6" fmla="*/ 0 w 82"/>
                  <a:gd name="T7" fmla="*/ 0 h 72"/>
                  <a:gd name="T8" fmla="*/ 0 w 82"/>
                  <a:gd name="T9" fmla="*/ 0 h 72"/>
                  <a:gd name="T10" fmla="*/ 0 w 82"/>
                  <a:gd name="T11" fmla="*/ 0 h 72"/>
                  <a:gd name="T12" fmla="*/ 0 w 82"/>
                  <a:gd name="T13" fmla="*/ 0 h 72"/>
                  <a:gd name="T14" fmla="*/ 0 w 82"/>
                  <a:gd name="T15" fmla="*/ 0 h 72"/>
                  <a:gd name="T16" fmla="*/ 0 w 82"/>
                  <a:gd name="T17" fmla="*/ 0 h 72"/>
                  <a:gd name="T18" fmla="*/ 0 w 82"/>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72"/>
                  <a:gd name="T32" fmla="*/ 82 w 8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72">
                    <a:moveTo>
                      <a:pt x="23" y="0"/>
                    </a:moveTo>
                    <a:lnTo>
                      <a:pt x="7" y="39"/>
                    </a:lnTo>
                    <a:lnTo>
                      <a:pt x="16" y="72"/>
                    </a:lnTo>
                    <a:lnTo>
                      <a:pt x="82" y="53"/>
                    </a:lnTo>
                    <a:lnTo>
                      <a:pt x="74" y="21"/>
                    </a:lnTo>
                    <a:lnTo>
                      <a:pt x="58" y="61"/>
                    </a:lnTo>
                    <a:lnTo>
                      <a:pt x="23" y="0"/>
                    </a:lnTo>
                    <a:lnTo>
                      <a:pt x="0" y="14"/>
                    </a:lnTo>
                    <a:lnTo>
                      <a:pt x="7" y="39"/>
                    </a:lnTo>
                    <a:lnTo>
                      <a:pt x="23"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35" name="Freeform 634"/>
              <p:cNvSpPr>
                <a:spLocks/>
              </p:cNvSpPr>
              <p:nvPr/>
            </p:nvSpPr>
            <p:spPr bwMode="auto">
              <a:xfrm>
                <a:off x="5395" y="189"/>
                <a:ext cx="5" cy="9"/>
              </a:xfrm>
              <a:custGeom>
                <a:avLst/>
                <a:gdLst>
                  <a:gd name="T0" fmla="*/ 0 w 88"/>
                  <a:gd name="T1" fmla="*/ 0 h 98"/>
                  <a:gd name="T2" fmla="*/ 0 w 88"/>
                  <a:gd name="T3" fmla="*/ 0 h 98"/>
                  <a:gd name="T4" fmla="*/ 0 w 88"/>
                  <a:gd name="T5" fmla="*/ 0 h 98"/>
                  <a:gd name="T6" fmla="*/ 0 w 88"/>
                  <a:gd name="T7" fmla="*/ 0 h 98"/>
                  <a:gd name="T8" fmla="*/ 0 w 88"/>
                  <a:gd name="T9" fmla="*/ 0 h 98"/>
                  <a:gd name="T10" fmla="*/ 0 w 88"/>
                  <a:gd name="T11" fmla="*/ 0 h 98"/>
                  <a:gd name="T12" fmla="*/ 0 w 88"/>
                  <a:gd name="T13" fmla="*/ 0 h 98"/>
                  <a:gd name="T14" fmla="*/ 0 w 88"/>
                  <a:gd name="T15" fmla="*/ 0 h 98"/>
                  <a:gd name="T16" fmla="*/ 0 w 88"/>
                  <a:gd name="T17" fmla="*/ 0 h 98"/>
                  <a:gd name="T18" fmla="*/ 0 w 88"/>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98"/>
                  <a:gd name="T32" fmla="*/ 88 w 88"/>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98">
                    <a:moveTo>
                      <a:pt x="63" y="0"/>
                    </a:moveTo>
                    <a:lnTo>
                      <a:pt x="53" y="5"/>
                    </a:lnTo>
                    <a:lnTo>
                      <a:pt x="0" y="37"/>
                    </a:lnTo>
                    <a:lnTo>
                      <a:pt x="35" y="98"/>
                    </a:lnTo>
                    <a:lnTo>
                      <a:pt x="88" y="66"/>
                    </a:lnTo>
                    <a:lnTo>
                      <a:pt x="78" y="69"/>
                    </a:lnTo>
                    <a:lnTo>
                      <a:pt x="63" y="0"/>
                    </a:lnTo>
                    <a:lnTo>
                      <a:pt x="58" y="1"/>
                    </a:lnTo>
                    <a:lnTo>
                      <a:pt x="53" y="5"/>
                    </a:lnTo>
                    <a:lnTo>
                      <a:pt x="63"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36" name="Freeform 635"/>
              <p:cNvSpPr>
                <a:spLocks/>
              </p:cNvSpPr>
              <p:nvPr/>
            </p:nvSpPr>
            <p:spPr bwMode="auto">
              <a:xfrm>
                <a:off x="5399" y="188"/>
                <a:ext cx="5" cy="7"/>
              </a:xfrm>
              <a:custGeom>
                <a:avLst/>
                <a:gdLst>
                  <a:gd name="T0" fmla="*/ 0 w 85"/>
                  <a:gd name="T1" fmla="*/ 0 h 86"/>
                  <a:gd name="T2" fmla="*/ 0 w 85"/>
                  <a:gd name="T3" fmla="*/ 0 h 86"/>
                  <a:gd name="T4" fmla="*/ 0 w 85"/>
                  <a:gd name="T5" fmla="*/ 0 h 86"/>
                  <a:gd name="T6" fmla="*/ 0 w 85"/>
                  <a:gd name="T7" fmla="*/ 0 h 86"/>
                  <a:gd name="T8" fmla="*/ 0 w 85"/>
                  <a:gd name="T9" fmla="*/ 0 h 86"/>
                  <a:gd name="T10" fmla="*/ 0 w 85"/>
                  <a:gd name="T11" fmla="*/ 0 h 86"/>
                  <a:gd name="T12" fmla="*/ 0 60000 65536"/>
                  <a:gd name="T13" fmla="*/ 0 60000 65536"/>
                  <a:gd name="T14" fmla="*/ 0 60000 65536"/>
                  <a:gd name="T15" fmla="*/ 0 60000 65536"/>
                  <a:gd name="T16" fmla="*/ 0 60000 65536"/>
                  <a:gd name="T17" fmla="*/ 0 60000 65536"/>
                  <a:gd name="T18" fmla="*/ 0 w 85"/>
                  <a:gd name="T19" fmla="*/ 0 h 86"/>
                  <a:gd name="T20" fmla="*/ 85 w 85"/>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85" h="86">
                    <a:moveTo>
                      <a:pt x="78" y="36"/>
                    </a:moveTo>
                    <a:lnTo>
                      <a:pt x="71" y="0"/>
                    </a:lnTo>
                    <a:lnTo>
                      <a:pt x="0" y="17"/>
                    </a:lnTo>
                    <a:lnTo>
                      <a:pt x="15" y="86"/>
                    </a:lnTo>
                    <a:lnTo>
                      <a:pt x="85" y="70"/>
                    </a:lnTo>
                    <a:lnTo>
                      <a:pt x="78"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37" name="Freeform 636"/>
              <p:cNvSpPr>
                <a:spLocks/>
              </p:cNvSpPr>
              <p:nvPr/>
            </p:nvSpPr>
            <p:spPr bwMode="auto">
              <a:xfrm>
                <a:off x="5403" y="191"/>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38" name="Freeform 637"/>
              <p:cNvSpPr>
                <a:spLocks/>
              </p:cNvSpPr>
              <p:nvPr/>
            </p:nvSpPr>
            <p:spPr bwMode="auto">
              <a:xfrm>
                <a:off x="5307" y="23"/>
                <a:ext cx="7" cy="7"/>
              </a:xfrm>
              <a:custGeom>
                <a:avLst/>
                <a:gdLst>
                  <a:gd name="T0" fmla="*/ 0 w 124"/>
                  <a:gd name="T1" fmla="*/ 0 h 83"/>
                  <a:gd name="T2" fmla="*/ 0 w 124"/>
                  <a:gd name="T3" fmla="*/ 0 h 83"/>
                  <a:gd name="T4" fmla="*/ 0 w 124"/>
                  <a:gd name="T5" fmla="*/ 0 h 83"/>
                  <a:gd name="T6" fmla="*/ 0 w 124"/>
                  <a:gd name="T7" fmla="*/ 0 h 83"/>
                  <a:gd name="T8" fmla="*/ 0 w 124"/>
                  <a:gd name="T9" fmla="*/ 0 h 83"/>
                  <a:gd name="T10" fmla="*/ 0 w 124"/>
                  <a:gd name="T11" fmla="*/ 0 h 83"/>
                  <a:gd name="T12" fmla="*/ 0 w 124"/>
                  <a:gd name="T13" fmla="*/ 0 h 83"/>
                  <a:gd name="T14" fmla="*/ 0 w 124"/>
                  <a:gd name="T15" fmla="*/ 0 h 83"/>
                  <a:gd name="T16" fmla="*/ 0 w 124"/>
                  <a:gd name="T17" fmla="*/ 0 h 83"/>
                  <a:gd name="T18" fmla="*/ 0 w 124"/>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83"/>
                  <a:gd name="T32" fmla="*/ 124 w 124"/>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83">
                    <a:moveTo>
                      <a:pt x="124" y="1"/>
                    </a:moveTo>
                    <a:lnTo>
                      <a:pt x="115" y="0"/>
                    </a:lnTo>
                    <a:lnTo>
                      <a:pt x="0" y="13"/>
                    </a:lnTo>
                    <a:lnTo>
                      <a:pt x="7" y="83"/>
                    </a:lnTo>
                    <a:lnTo>
                      <a:pt x="122" y="70"/>
                    </a:lnTo>
                    <a:lnTo>
                      <a:pt x="113" y="70"/>
                    </a:lnTo>
                    <a:lnTo>
                      <a:pt x="124" y="1"/>
                    </a:lnTo>
                    <a:lnTo>
                      <a:pt x="120" y="0"/>
                    </a:lnTo>
                    <a:lnTo>
                      <a:pt x="115" y="0"/>
                    </a:lnTo>
                    <a:lnTo>
                      <a:pt x="124"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39" name="Freeform 638"/>
              <p:cNvSpPr>
                <a:spLocks/>
              </p:cNvSpPr>
              <p:nvPr/>
            </p:nvSpPr>
            <p:spPr bwMode="auto">
              <a:xfrm>
                <a:off x="5314" y="23"/>
                <a:ext cx="4" cy="7"/>
              </a:xfrm>
              <a:custGeom>
                <a:avLst/>
                <a:gdLst>
                  <a:gd name="T0" fmla="*/ 0 w 86"/>
                  <a:gd name="T1" fmla="*/ 0 h 82"/>
                  <a:gd name="T2" fmla="*/ 0 w 86"/>
                  <a:gd name="T3" fmla="*/ 0 h 82"/>
                  <a:gd name="T4" fmla="*/ 0 w 86"/>
                  <a:gd name="T5" fmla="*/ 0 h 82"/>
                  <a:gd name="T6" fmla="*/ 0 w 86"/>
                  <a:gd name="T7" fmla="*/ 0 h 82"/>
                  <a:gd name="T8" fmla="*/ 0 w 86"/>
                  <a:gd name="T9" fmla="*/ 0 h 82"/>
                  <a:gd name="T10" fmla="*/ 0 w 86"/>
                  <a:gd name="T11" fmla="*/ 0 h 82"/>
                  <a:gd name="T12" fmla="*/ 0 w 86"/>
                  <a:gd name="T13" fmla="*/ 0 h 82"/>
                  <a:gd name="T14" fmla="*/ 0 w 86"/>
                  <a:gd name="T15" fmla="*/ 0 h 82"/>
                  <a:gd name="T16" fmla="*/ 0 w 86"/>
                  <a:gd name="T17" fmla="*/ 0 h 82"/>
                  <a:gd name="T18" fmla="*/ 0 w 86"/>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2"/>
                  <a:gd name="T32" fmla="*/ 86 w 86"/>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2">
                    <a:moveTo>
                      <a:pt x="86" y="13"/>
                    </a:moveTo>
                    <a:lnTo>
                      <a:pt x="82" y="12"/>
                    </a:lnTo>
                    <a:lnTo>
                      <a:pt x="11" y="0"/>
                    </a:lnTo>
                    <a:lnTo>
                      <a:pt x="0" y="69"/>
                    </a:lnTo>
                    <a:lnTo>
                      <a:pt x="71" y="82"/>
                    </a:lnTo>
                    <a:lnTo>
                      <a:pt x="66" y="81"/>
                    </a:lnTo>
                    <a:lnTo>
                      <a:pt x="86" y="13"/>
                    </a:lnTo>
                    <a:lnTo>
                      <a:pt x="84" y="12"/>
                    </a:lnTo>
                    <a:lnTo>
                      <a:pt x="82" y="12"/>
                    </a:lnTo>
                    <a:lnTo>
                      <a:pt x="86"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40" name="Freeform 639"/>
              <p:cNvSpPr>
                <a:spLocks/>
              </p:cNvSpPr>
              <p:nvPr/>
            </p:nvSpPr>
            <p:spPr bwMode="auto">
              <a:xfrm>
                <a:off x="5317" y="24"/>
                <a:ext cx="5" cy="7"/>
              </a:xfrm>
              <a:custGeom>
                <a:avLst/>
                <a:gdLst>
                  <a:gd name="T0" fmla="*/ 0 w 95"/>
                  <a:gd name="T1" fmla="*/ 0 h 84"/>
                  <a:gd name="T2" fmla="*/ 0 w 95"/>
                  <a:gd name="T3" fmla="*/ 0 h 84"/>
                  <a:gd name="T4" fmla="*/ 0 w 95"/>
                  <a:gd name="T5" fmla="*/ 0 h 84"/>
                  <a:gd name="T6" fmla="*/ 0 w 95"/>
                  <a:gd name="T7" fmla="*/ 0 h 84"/>
                  <a:gd name="T8" fmla="*/ 0 w 95"/>
                  <a:gd name="T9" fmla="*/ 0 h 84"/>
                  <a:gd name="T10" fmla="*/ 0 w 95"/>
                  <a:gd name="T11" fmla="*/ 0 h 84"/>
                  <a:gd name="T12" fmla="*/ 0 w 95"/>
                  <a:gd name="T13" fmla="*/ 0 h 84"/>
                  <a:gd name="T14" fmla="*/ 0 w 95"/>
                  <a:gd name="T15" fmla="*/ 0 h 84"/>
                  <a:gd name="T16" fmla="*/ 0 w 95"/>
                  <a:gd name="T17" fmla="*/ 0 h 84"/>
                  <a:gd name="T18" fmla="*/ 0 w 95"/>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84"/>
                  <a:gd name="T32" fmla="*/ 95 w 95"/>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84">
                    <a:moveTo>
                      <a:pt x="95" y="36"/>
                    </a:moveTo>
                    <a:lnTo>
                      <a:pt x="73" y="16"/>
                    </a:lnTo>
                    <a:lnTo>
                      <a:pt x="20" y="0"/>
                    </a:lnTo>
                    <a:lnTo>
                      <a:pt x="0" y="68"/>
                    </a:lnTo>
                    <a:lnTo>
                      <a:pt x="53" y="84"/>
                    </a:lnTo>
                    <a:lnTo>
                      <a:pt x="33" y="65"/>
                    </a:lnTo>
                    <a:lnTo>
                      <a:pt x="95" y="36"/>
                    </a:lnTo>
                    <a:lnTo>
                      <a:pt x="89" y="21"/>
                    </a:lnTo>
                    <a:lnTo>
                      <a:pt x="73" y="16"/>
                    </a:lnTo>
                    <a:lnTo>
                      <a:pt x="95"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41" name="Freeform 640"/>
              <p:cNvSpPr>
                <a:spLocks/>
              </p:cNvSpPr>
              <p:nvPr/>
            </p:nvSpPr>
            <p:spPr bwMode="auto">
              <a:xfrm>
                <a:off x="5319" y="27"/>
                <a:ext cx="5" cy="6"/>
              </a:xfrm>
              <a:custGeom>
                <a:avLst/>
                <a:gdLst>
                  <a:gd name="T0" fmla="*/ 0 w 91"/>
                  <a:gd name="T1" fmla="*/ 0 h 70"/>
                  <a:gd name="T2" fmla="*/ 0 w 91"/>
                  <a:gd name="T3" fmla="*/ 0 h 70"/>
                  <a:gd name="T4" fmla="*/ 0 w 91"/>
                  <a:gd name="T5" fmla="*/ 0 h 70"/>
                  <a:gd name="T6" fmla="*/ 0 w 91"/>
                  <a:gd name="T7" fmla="*/ 0 h 70"/>
                  <a:gd name="T8" fmla="*/ 0 w 91"/>
                  <a:gd name="T9" fmla="*/ 0 h 70"/>
                  <a:gd name="T10" fmla="*/ 0 w 91"/>
                  <a:gd name="T11" fmla="*/ 0 h 70"/>
                  <a:gd name="T12" fmla="*/ 0 w 91"/>
                  <a:gd name="T13" fmla="*/ 0 h 70"/>
                  <a:gd name="T14" fmla="*/ 0 w 91"/>
                  <a:gd name="T15" fmla="*/ 0 h 70"/>
                  <a:gd name="T16" fmla="*/ 0 w 91"/>
                  <a:gd name="T17" fmla="*/ 0 h 70"/>
                  <a:gd name="T18" fmla="*/ 0 w 91"/>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70"/>
                  <a:gd name="T32" fmla="*/ 91 w 91"/>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70">
                    <a:moveTo>
                      <a:pt x="41" y="70"/>
                    </a:moveTo>
                    <a:lnTo>
                      <a:pt x="71" y="21"/>
                    </a:lnTo>
                    <a:lnTo>
                      <a:pt x="62" y="1"/>
                    </a:lnTo>
                    <a:lnTo>
                      <a:pt x="0" y="30"/>
                    </a:lnTo>
                    <a:lnTo>
                      <a:pt x="8" y="50"/>
                    </a:lnTo>
                    <a:lnTo>
                      <a:pt x="37" y="0"/>
                    </a:lnTo>
                    <a:lnTo>
                      <a:pt x="41" y="70"/>
                    </a:lnTo>
                    <a:lnTo>
                      <a:pt x="91" y="67"/>
                    </a:lnTo>
                    <a:lnTo>
                      <a:pt x="71" y="21"/>
                    </a:lnTo>
                    <a:lnTo>
                      <a:pt x="41"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42" name="Freeform 641"/>
              <p:cNvSpPr>
                <a:spLocks/>
              </p:cNvSpPr>
              <p:nvPr/>
            </p:nvSpPr>
            <p:spPr bwMode="auto">
              <a:xfrm>
                <a:off x="5318" y="27"/>
                <a:ext cx="3" cy="7"/>
              </a:xfrm>
              <a:custGeom>
                <a:avLst/>
                <a:gdLst>
                  <a:gd name="T0" fmla="*/ 0 w 67"/>
                  <a:gd name="T1" fmla="*/ 0 h 75"/>
                  <a:gd name="T2" fmla="*/ 0 w 67"/>
                  <a:gd name="T3" fmla="*/ 0 h 75"/>
                  <a:gd name="T4" fmla="*/ 0 w 67"/>
                  <a:gd name="T5" fmla="*/ 0 h 75"/>
                  <a:gd name="T6" fmla="*/ 0 w 67"/>
                  <a:gd name="T7" fmla="*/ 0 h 75"/>
                  <a:gd name="T8" fmla="*/ 0 w 67"/>
                  <a:gd name="T9" fmla="*/ 0 h 75"/>
                  <a:gd name="T10" fmla="*/ 0 w 67"/>
                  <a:gd name="T11" fmla="*/ 0 h 75"/>
                  <a:gd name="T12" fmla="*/ 0 w 67"/>
                  <a:gd name="T13" fmla="*/ 0 h 75"/>
                  <a:gd name="T14" fmla="*/ 0 w 67"/>
                  <a:gd name="T15" fmla="*/ 0 h 75"/>
                  <a:gd name="T16" fmla="*/ 0 w 67"/>
                  <a:gd name="T17" fmla="*/ 0 h 75"/>
                  <a:gd name="T18" fmla="*/ 0 w 67"/>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75"/>
                  <a:gd name="T32" fmla="*/ 67 w 67"/>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75">
                    <a:moveTo>
                      <a:pt x="8" y="75"/>
                    </a:moveTo>
                    <a:lnTo>
                      <a:pt x="6" y="75"/>
                    </a:lnTo>
                    <a:lnTo>
                      <a:pt x="67" y="70"/>
                    </a:lnTo>
                    <a:lnTo>
                      <a:pt x="63" y="0"/>
                    </a:lnTo>
                    <a:lnTo>
                      <a:pt x="2" y="4"/>
                    </a:lnTo>
                    <a:lnTo>
                      <a:pt x="0" y="4"/>
                    </a:lnTo>
                    <a:lnTo>
                      <a:pt x="2" y="4"/>
                    </a:lnTo>
                    <a:lnTo>
                      <a:pt x="1" y="4"/>
                    </a:lnTo>
                    <a:lnTo>
                      <a:pt x="0" y="4"/>
                    </a:lnTo>
                    <a:lnTo>
                      <a:pt x="8" y="7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grpSp>
        <p:grpSp>
          <p:nvGrpSpPr>
            <p:cNvPr id="9" name="Group 8"/>
            <p:cNvGrpSpPr>
              <a:grpSpLocks/>
            </p:cNvGrpSpPr>
            <p:nvPr/>
          </p:nvGrpSpPr>
          <p:grpSpPr bwMode="auto">
            <a:xfrm>
              <a:off x="5302" y="24"/>
              <a:ext cx="314" cy="233"/>
              <a:chOff x="5302" y="24"/>
              <a:chExt cx="314" cy="233"/>
            </a:xfrm>
          </p:grpSpPr>
          <p:sp>
            <p:nvSpPr>
              <p:cNvPr id="243" name="Freeform 242"/>
              <p:cNvSpPr>
                <a:spLocks/>
              </p:cNvSpPr>
              <p:nvPr/>
            </p:nvSpPr>
            <p:spPr bwMode="auto">
              <a:xfrm>
                <a:off x="5314" y="27"/>
                <a:ext cx="4" cy="8"/>
              </a:xfrm>
              <a:custGeom>
                <a:avLst/>
                <a:gdLst>
                  <a:gd name="T0" fmla="*/ 0 w 73"/>
                  <a:gd name="T1" fmla="*/ 0 h 79"/>
                  <a:gd name="T2" fmla="*/ 0 w 73"/>
                  <a:gd name="T3" fmla="*/ 0 h 79"/>
                  <a:gd name="T4" fmla="*/ 0 w 73"/>
                  <a:gd name="T5" fmla="*/ 0 h 79"/>
                  <a:gd name="T6" fmla="*/ 0 w 73"/>
                  <a:gd name="T7" fmla="*/ 0 h 79"/>
                  <a:gd name="T8" fmla="*/ 0 w 73"/>
                  <a:gd name="T9" fmla="*/ 0 h 79"/>
                  <a:gd name="T10" fmla="*/ 0 w 73"/>
                  <a:gd name="T11" fmla="*/ 0 h 79"/>
                  <a:gd name="T12" fmla="*/ 0 w 73"/>
                  <a:gd name="T13" fmla="*/ 0 h 79"/>
                  <a:gd name="T14" fmla="*/ 0 w 73"/>
                  <a:gd name="T15" fmla="*/ 0 h 79"/>
                  <a:gd name="T16" fmla="*/ 0 w 73"/>
                  <a:gd name="T17" fmla="*/ 0 h 79"/>
                  <a:gd name="T18" fmla="*/ 0 w 73"/>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79"/>
                  <a:gd name="T32" fmla="*/ 73 w 73"/>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79">
                    <a:moveTo>
                      <a:pt x="0" y="78"/>
                    </a:moveTo>
                    <a:lnTo>
                      <a:pt x="11" y="79"/>
                    </a:lnTo>
                    <a:lnTo>
                      <a:pt x="73" y="71"/>
                    </a:lnTo>
                    <a:lnTo>
                      <a:pt x="65" y="0"/>
                    </a:lnTo>
                    <a:lnTo>
                      <a:pt x="2" y="9"/>
                    </a:lnTo>
                    <a:lnTo>
                      <a:pt x="13" y="9"/>
                    </a:lnTo>
                    <a:lnTo>
                      <a:pt x="0" y="78"/>
                    </a:lnTo>
                    <a:lnTo>
                      <a:pt x="5" y="79"/>
                    </a:lnTo>
                    <a:lnTo>
                      <a:pt x="11" y="79"/>
                    </a:lnTo>
                    <a:lnTo>
                      <a:pt x="0" y="7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44" name="Freeform 243"/>
              <p:cNvSpPr>
                <a:spLocks/>
              </p:cNvSpPr>
              <p:nvPr/>
            </p:nvSpPr>
            <p:spPr bwMode="auto">
              <a:xfrm>
                <a:off x="5312" y="27"/>
                <a:ext cx="3" cy="7"/>
              </a:xfrm>
              <a:custGeom>
                <a:avLst/>
                <a:gdLst>
                  <a:gd name="T0" fmla="*/ 0 w 56"/>
                  <a:gd name="T1" fmla="*/ 0 h 78"/>
                  <a:gd name="T2" fmla="*/ 0 w 56"/>
                  <a:gd name="T3" fmla="*/ 0 h 78"/>
                  <a:gd name="T4" fmla="*/ 0 w 56"/>
                  <a:gd name="T5" fmla="*/ 0 h 78"/>
                  <a:gd name="T6" fmla="*/ 0 w 56"/>
                  <a:gd name="T7" fmla="*/ 0 h 78"/>
                  <a:gd name="T8" fmla="*/ 0 w 56"/>
                  <a:gd name="T9" fmla="*/ 0 h 78"/>
                  <a:gd name="T10" fmla="*/ 0 w 56"/>
                  <a:gd name="T11" fmla="*/ 0 h 78"/>
                  <a:gd name="T12" fmla="*/ 0 w 56"/>
                  <a:gd name="T13" fmla="*/ 0 h 78"/>
                  <a:gd name="T14" fmla="*/ 0 w 56"/>
                  <a:gd name="T15" fmla="*/ 0 h 78"/>
                  <a:gd name="T16" fmla="*/ 0 w 56"/>
                  <a:gd name="T17" fmla="*/ 0 h 78"/>
                  <a:gd name="T18" fmla="*/ 0 w 56"/>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78"/>
                  <a:gd name="T32" fmla="*/ 56 w 56"/>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78">
                    <a:moveTo>
                      <a:pt x="1" y="71"/>
                    </a:moveTo>
                    <a:lnTo>
                      <a:pt x="0" y="71"/>
                    </a:lnTo>
                    <a:lnTo>
                      <a:pt x="43" y="78"/>
                    </a:lnTo>
                    <a:lnTo>
                      <a:pt x="56" y="9"/>
                    </a:lnTo>
                    <a:lnTo>
                      <a:pt x="11" y="0"/>
                    </a:lnTo>
                    <a:lnTo>
                      <a:pt x="10" y="0"/>
                    </a:lnTo>
                    <a:lnTo>
                      <a:pt x="11" y="0"/>
                    </a:lnTo>
                    <a:lnTo>
                      <a:pt x="10" y="0"/>
                    </a:lnTo>
                    <a:lnTo>
                      <a:pt x="1"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45" name="Freeform 244"/>
              <p:cNvSpPr>
                <a:spLocks/>
              </p:cNvSpPr>
              <p:nvPr/>
            </p:nvSpPr>
            <p:spPr bwMode="auto">
              <a:xfrm>
                <a:off x="5302" y="26"/>
                <a:ext cx="10" cy="8"/>
              </a:xfrm>
              <a:custGeom>
                <a:avLst/>
                <a:gdLst>
                  <a:gd name="T0" fmla="*/ 0 w 191"/>
                  <a:gd name="T1" fmla="*/ 0 h 87"/>
                  <a:gd name="T2" fmla="*/ 0 w 191"/>
                  <a:gd name="T3" fmla="*/ 0 h 87"/>
                  <a:gd name="T4" fmla="*/ 0 w 191"/>
                  <a:gd name="T5" fmla="*/ 0 h 87"/>
                  <a:gd name="T6" fmla="*/ 0 w 191"/>
                  <a:gd name="T7" fmla="*/ 0 h 87"/>
                  <a:gd name="T8" fmla="*/ 0 w 191"/>
                  <a:gd name="T9" fmla="*/ 0 h 87"/>
                  <a:gd name="T10" fmla="*/ 0 w 191"/>
                  <a:gd name="T11" fmla="*/ 0 h 87"/>
                  <a:gd name="T12" fmla="*/ 0 w 191"/>
                  <a:gd name="T13" fmla="*/ 0 h 87"/>
                  <a:gd name="T14" fmla="*/ 0 w 191"/>
                  <a:gd name="T15" fmla="*/ 0 h 87"/>
                  <a:gd name="T16" fmla="*/ 0 w 191"/>
                  <a:gd name="T17" fmla="*/ 0 h 87"/>
                  <a:gd name="T18" fmla="*/ 0 w 191"/>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87"/>
                  <a:gd name="T32" fmla="*/ 191 w 191"/>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87">
                    <a:moveTo>
                      <a:pt x="36" y="14"/>
                    </a:moveTo>
                    <a:lnTo>
                      <a:pt x="58" y="71"/>
                    </a:lnTo>
                    <a:lnTo>
                      <a:pt x="182" y="87"/>
                    </a:lnTo>
                    <a:lnTo>
                      <a:pt x="191" y="16"/>
                    </a:lnTo>
                    <a:lnTo>
                      <a:pt x="67" y="0"/>
                    </a:lnTo>
                    <a:lnTo>
                      <a:pt x="90" y="57"/>
                    </a:lnTo>
                    <a:lnTo>
                      <a:pt x="36" y="14"/>
                    </a:lnTo>
                    <a:lnTo>
                      <a:pt x="0" y="62"/>
                    </a:lnTo>
                    <a:lnTo>
                      <a:pt x="58" y="71"/>
                    </a:lnTo>
                    <a:lnTo>
                      <a:pt x="36" y="1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46" name="Freeform 245"/>
              <p:cNvSpPr>
                <a:spLocks/>
              </p:cNvSpPr>
              <p:nvPr/>
            </p:nvSpPr>
            <p:spPr bwMode="auto">
              <a:xfrm>
                <a:off x="5304" y="24"/>
                <a:ext cx="4" cy="7"/>
              </a:xfrm>
              <a:custGeom>
                <a:avLst/>
                <a:gdLst>
                  <a:gd name="T0" fmla="*/ 0 w 80"/>
                  <a:gd name="T1" fmla="*/ 0 h 79"/>
                  <a:gd name="T2" fmla="*/ 0 w 80"/>
                  <a:gd name="T3" fmla="*/ 0 h 79"/>
                  <a:gd name="T4" fmla="*/ 0 w 80"/>
                  <a:gd name="T5" fmla="*/ 0 h 79"/>
                  <a:gd name="T6" fmla="*/ 0 w 80"/>
                  <a:gd name="T7" fmla="*/ 0 h 79"/>
                  <a:gd name="T8" fmla="*/ 0 w 80"/>
                  <a:gd name="T9" fmla="*/ 0 h 79"/>
                  <a:gd name="T10" fmla="*/ 0 w 80"/>
                  <a:gd name="T11" fmla="*/ 0 h 79"/>
                  <a:gd name="T12" fmla="*/ 0 60000 65536"/>
                  <a:gd name="T13" fmla="*/ 0 60000 65536"/>
                  <a:gd name="T14" fmla="*/ 0 60000 65536"/>
                  <a:gd name="T15" fmla="*/ 0 60000 65536"/>
                  <a:gd name="T16" fmla="*/ 0 60000 65536"/>
                  <a:gd name="T17" fmla="*/ 0 60000 65536"/>
                  <a:gd name="T18" fmla="*/ 0 w 80"/>
                  <a:gd name="T19" fmla="*/ 0 h 79"/>
                  <a:gd name="T20" fmla="*/ 80 w 80"/>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80" h="79">
                    <a:moveTo>
                      <a:pt x="53" y="20"/>
                    </a:moveTo>
                    <a:lnTo>
                      <a:pt x="25" y="0"/>
                    </a:lnTo>
                    <a:lnTo>
                      <a:pt x="0" y="36"/>
                    </a:lnTo>
                    <a:lnTo>
                      <a:pt x="54" y="79"/>
                    </a:lnTo>
                    <a:lnTo>
                      <a:pt x="80" y="41"/>
                    </a:lnTo>
                    <a:lnTo>
                      <a:pt x="53" y="2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47" name="Freeform 246"/>
              <p:cNvSpPr>
                <a:spLocks/>
              </p:cNvSpPr>
              <p:nvPr/>
            </p:nvSpPr>
            <p:spPr bwMode="auto">
              <a:xfrm>
                <a:off x="5548" y="75"/>
                <a:ext cx="9" cy="9"/>
              </a:xfrm>
              <a:custGeom>
                <a:avLst/>
                <a:gdLst>
                  <a:gd name="T0" fmla="*/ 0 w 171"/>
                  <a:gd name="T1" fmla="*/ 0 h 99"/>
                  <a:gd name="T2" fmla="*/ 0 w 171"/>
                  <a:gd name="T3" fmla="*/ 0 h 99"/>
                  <a:gd name="T4" fmla="*/ 0 w 171"/>
                  <a:gd name="T5" fmla="*/ 0 h 99"/>
                  <a:gd name="T6" fmla="*/ 0 w 171"/>
                  <a:gd name="T7" fmla="*/ 0 h 99"/>
                  <a:gd name="T8" fmla="*/ 0 w 171"/>
                  <a:gd name="T9" fmla="*/ 0 h 99"/>
                  <a:gd name="T10" fmla="*/ 0 w 171"/>
                  <a:gd name="T11" fmla="*/ 0 h 99"/>
                  <a:gd name="T12" fmla="*/ 0 w 171"/>
                  <a:gd name="T13" fmla="*/ 0 h 99"/>
                  <a:gd name="T14" fmla="*/ 0 w 171"/>
                  <a:gd name="T15" fmla="*/ 0 h 99"/>
                  <a:gd name="T16" fmla="*/ 0 w 171"/>
                  <a:gd name="T17" fmla="*/ 0 h 99"/>
                  <a:gd name="T18" fmla="*/ 0 w 171"/>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1"/>
                  <a:gd name="T31" fmla="*/ 0 h 99"/>
                  <a:gd name="T32" fmla="*/ 171 w 171"/>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1" h="99">
                    <a:moveTo>
                      <a:pt x="171" y="38"/>
                    </a:moveTo>
                    <a:lnTo>
                      <a:pt x="155" y="29"/>
                    </a:lnTo>
                    <a:lnTo>
                      <a:pt x="14" y="0"/>
                    </a:lnTo>
                    <a:lnTo>
                      <a:pt x="0" y="71"/>
                    </a:lnTo>
                    <a:lnTo>
                      <a:pt x="141" y="99"/>
                    </a:lnTo>
                    <a:lnTo>
                      <a:pt x="125" y="90"/>
                    </a:lnTo>
                    <a:lnTo>
                      <a:pt x="171" y="38"/>
                    </a:lnTo>
                    <a:lnTo>
                      <a:pt x="164" y="31"/>
                    </a:lnTo>
                    <a:lnTo>
                      <a:pt x="155" y="29"/>
                    </a:lnTo>
                    <a:lnTo>
                      <a:pt x="171" y="3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48" name="Freeform 247"/>
              <p:cNvSpPr>
                <a:spLocks/>
              </p:cNvSpPr>
              <p:nvPr/>
            </p:nvSpPr>
            <p:spPr bwMode="auto">
              <a:xfrm>
                <a:off x="5555" y="78"/>
                <a:ext cx="5" cy="8"/>
              </a:xfrm>
              <a:custGeom>
                <a:avLst/>
                <a:gdLst>
                  <a:gd name="T0" fmla="*/ 0 w 92"/>
                  <a:gd name="T1" fmla="*/ 0 h 85"/>
                  <a:gd name="T2" fmla="*/ 0 w 92"/>
                  <a:gd name="T3" fmla="*/ 0 h 85"/>
                  <a:gd name="T4" fmla="*/ 0 w 92"/>
                  <a:gd name="T5" fmla="*/ 0 h 85"/>
                  <a:gd name="T6" fmla="*/ 0 w 92"/>
                  <a:gd name="T7" fmla="*/ 0 h 85"/>
                  <a:gd name="T8" fmla="*/ 0 w 92"/>
                  <a:gd name="T9" fmla="*/ 0 h 85"/>
                  <a:gd name="T10" fmla="*/ 0 w 92"/>
                  <a:gd name="T11" fmla="*/ 0 h 85"/>
                  <a:gd name="T12" fmla="*/ 0 w 92"/>
                  <a:gd name="T13" fmla="*/ 0 h 85"/>
                  <a:gd name="T14" fmla="*/ 0 w 92"/>
                  <a:gd name="T15" fmla="*/ 0 h 85"/>
                  <a:gd name="T16" fmla="*/ 0 w 92"/>
                  <a:gd name="T17" fmla="*/ 0 h 85"/>
                  <a:gd name="T18" fmla="*/ 0 w 9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85"/>
                  <a:gd name="T32" fmla="*/ 92 w 9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85">
                    <a:moveTo>
                      <a:pt x="92" y="50"/>
                    </a:moveTo>
                    <a:lnTo>
                      <a:pt x="82" y="32"/>
                    </a:lnTo>
                    <a:lnTo>
                      <a:pt x="46" y="0"/>
                    </a:lnTo>
                    <a:lnTo>
                      <a:pt x="0" y="52"/>
                    </a:lnTo>
                    <a:lnTo>
                      <a:pt x="35" y="85"/>
                    </a:lnTo>
                    <a:lnTo>
                      <a:pt x="25" y="67"/>
                    </a:lnTo>
                    <a:lnTo>
                      <a:pt x="92" y="50"/>
                    </a:lnTo>
                    <a:lnTo>
                      <a:pt x="89" y="39"/>
                    </a:lnTo>
                    <a:lnTo>
                      <a:pt x="82" y="32"/>
                    </a:lnTo>
                    <a:lnTo>
                      <a:pt x="92" y="5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49" name="Freeform 248"/>
              <p:cNvSpPr>
                <a:spLocks/>
              </p:cNvSpPr>
              <p:nvPr/>
            </p:nvSpPr>
            <p:spPr bwMode="auto">
              <a:xfrm>
                <a:off x="5556" y="83"/>
                <a:ext cx="4" cy="7"/>
              </a:xfrm>
              <a:custGeom>
                <a:avLst/>
                <a:gdLst>
                  <a:gd name="T0" fmla="*/ 0 w 75"/>
                  <a:gd name="T1" fmla="*/ 0 h 80"/>
                  <a:gd name="T2" fmla="*/ 0 w 75"/>
                  <a:gd name="T3" fmla="*/ 0 h 80"/>
                  <a:gd name="T4" fmla="*/ 0 w 75"/>
                  <a:gd name="T5" fmla="*/ 0 h 80"/>
                  <a:gd name="T6" fmla="*/ 0 w 75"/>
                  <a:gd name="T7" fmla="*/ 0 h 80"/>
                  <a:gd name="T8" fmla="*/ 0 w 75"/>
                  <a:gd name="T9" fmla="*/ 0 h 80"/>
                  <a:gd name="T10" fmla="*/ 0 w 75"/>
                  <a:gd name="T11" fmla="*/ 0 h 80"/>
                  <a:gd name="T12" fmla="*/ 0 w 75"/>
                  <a:gd name="T13" fmla="*/ 0 h 80"/>
                  <a:gd name="T14" fmla="*/ 0 w 75"/>
                  <a:gd name="T15" fmla="*/ 0 h 80"/>
                  <a:gd name="T16" fmla="*/ 0 w 75"/>
                  <a:gd name="T17" fmla="*/ 0 h 80"/>
                  <a:gd name="T18" fmla="*/ 0 w 75"/>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80"/>
                  <a:gd name="T32" fmla="*/ 75 w 75"/>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80">
                    <a:moveTo>
                      <a:pt x="49" y="11"/>
                    </a:moveTo>
                    <a:lnTo>
                      <a:pt x="75" y="37"/>
                    </a:lnTo>
                    <a:lnTo>
                      <a:pt x="67" y="0"/>
                    </a:lnTo>
                    <a:lnTo>
                      <a:pt x="0" y="17"/>
                    </a:lnTo>
                    <a:lnTo>
                      <a:pt x="9" y="53"/>
                    </a:lnTo>
                    <a:lnTo>
                      <a:pt x="35" y="80"/>
                    </a:lnTo>
                    <a:lnTo>
                      <a:pt x="9" y="53"/>
                    </a:lnTo>
                    <a:lnTo>
                      <a:pt x="14" y="75"/>
                    </a:lnTo>
                    <a:lnTo>
                      <a:pt x="35" y="80"/>
                    </a:lnTo>
                    <a:lnTo>
                      <a:pt x="49" y="1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50" name="Freeform 249"/>
              <p:cNvSpPr>
                <a:spLocks/>
              </p:cNvSpPr>
              <p:nvPr/>
            </p:nvSpPr>
            <p:spPr bwMode="auto">
              <a:xfrm>
                <a:off x="5558" y="84"/>
                <a:ext cx="5" cy="8"/>
              </a:xfrm>
              <a:custGeom>
                <a:avLst/>
                <a:gdLst>
                  <a:gd name="T0" fmla="*/ 0 w 93"/>
                  <a:gd name="T1" fmla="*/ 0 h 85"/>
                  <a:gd name="T2" fmla="*/ 0 w 93"/>
                  <a:gd name="T3" fmla="*/ 0 h 85"/>
                  <a:gd name="T4" fmla="*/ 0 w 93"/>
                  <a:gd name="T5" fmla="*/ 0 h 85"/>
                  <a:gd name="T6" fmla="*/ 0 w 93"/>
                  <a:gd name="T7" fmla="*/ 0 h 85"/>
                  <a:gd name="T8" fmla="*/ 0 w 93"/>
                  <a:gd name="T9" fmla="*/ 0 h 85"/>
                  <a:gd name="T10" fmla="*/ 0 w 93"/>
                  <a:gd name="T11" fmla="*/ 0 h 85"/>
                  <a:gd name="T12" fmla="*/ 0 w 93"/>
                  <a:gd name="T13" fmla="*/ 0 h 85"/>
                  <a:gd name="T14" fmla="*/ 0 w 93"/>
                  <a:gd name="T15" fmla="*/ 0 h 85"/>
                  <a:gd name="T16" fmla="*/ 0 w 93"/>
                  <a:gd name="T17" fmla="*/ 0 h 85"/>
                  <a:gd name="T18" fmla="*/ 0 w 9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85"/>
                  <a:gd name="T32" fmla="*/ 93 w 9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85">
                    <a:moveTo>
                      <a:pt x="93" y="19"/>
                    </a:moveTo>
                    <a:lnTo>
                      <a:pt x="86" y="16"/>
                    </a:lnTo>
                    <a:lnTo>
                      <a:pt x="14" y="0"/>
                    </a:lnTo>
                    <a:lnTo>
                      <a:pt x="0" y="69"/>
                    </a:lnTo>
                    <a:lnTo>
                      <a:pt x="71" y="85"/>
                    </a:lnTo>
                    <a:lnTo>
                      <a:pt x="62" y="82"/>
                    </a:lnTo>
                    <a:lnTo>
                      <a:pt x="93" y="19"/>
                    </a:lnTo>
                    <a:lnTo>
                      <a:pt x="90" y="17"/>
                    </a:lnTo>
                    <a:lnTo>
                      <a:pt x="86" y="16"/>
                    </a:lnTo>
                    <a:lnTo>
                      <a:pt x="93" y="1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51" name="Freeform 250"/>
              <p:cNvSpPr>
                <a:spLocks/>
              </p:cNvSpPr>
              <p:nvPr/>
            </p:nvSpPr>
            <p:spPr bwMode="auto">
              <a:xfrm>
                <a:off x="5561" y="86"/>
                <a:ext cx="6" cy="8"/>
              </a:xfrm>
              <a:custGeom>
                <a:avLst/>
                <a:gdLst>
                  <a:gd name="T0" fmla="*/ 0 w 106"/>
                  <a:gd name="T1" fmla="*/ 0 h 96"/>
                  <a:gd name="T2" fmla="*/ 0 w 106"/>
                  <a:gd name="T3" fmla="*/ 0 h 96"/>
                  <a:gd name="T4" fmla="*/ 0 w 106"/>
                  <a:gd name="T5" fmla="*/ 0 h 96"/>
                  <a:gd name="T6" fmla="*/ 0 w 106"/>
                  <a:gd name="T7" fmla="*/ 0 h 96"/>
                  <a:gd name="T8" fmla="*/ 0 w 106"/>
                  <a:gd name="T9" fmla="*/ 0 h 96"/>
                  <a:gd name="T10" fmla="*/ 0 w 106"/>
                  <a:gd name="T11" fmla="*/ 0 h 96"/>
                  <a:gd name="T12" fmla="*/ 0 w 106"/>
                  <a:gd name="T13" fmla="*/ 0 h 96"/>
                  <a:gd name="T14" fmla="*/ 0 w 106"/>
                  <a:gd name="T15" fmla="*/ 0 h 96"/>
                  <a:gd name="T16" fmla="*/ 0 w 106"/>
                  <a:gd name="T17" fmla="*/ 0 h 96"/>
                  <a:gd name="T18" fmla="*/ 0 w 106"/>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96"/>
                  <a:gd name="T32" fmla="*/ 106 w 106"/>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96">
                    <a:moveTo>
                      <a:pt x="106" y="45"/>
                    </a:moveTo>
                    <a:lnTo>
                      <a:pt x="94" y="33"/>
                    </a:lnTo>
                    <a:lnTo>
                      <a:pt x="31" y="0"/>
                    </a:lnTo>
                    <a:lnTo>
                      <a:pt x="0" y="63"/>
                    </a:lnTo>
                    <a:lnTo>
                      <a:pt x="62" y="96"/>
                    </a:lnTo>
                    <a:lnTo>
                      <a:pt x="49" y="84"/>
                    </a:lnTo>
                    <a:lnTo>
                      <a:pt x="106" y="45"/>
                    </a:lnTo>
                    <a:lnTo>
                      <a:pt x="102" y="37"/>
                    </a:lnTo>
                    <a:lnTo>
                      <a:pt x="94" y="33"/>
                    </a:lnTo>
                    <a:lnTo>
                      <a:pt x="106" y="4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52" name="Freeform 251"/>
              <p:cNvSpPr>
                <a:spLocks/>
              </p:cNvSpPr>
              <p:nvPr/>
            </p:nvSpPr>
            <p:spPr bwMode="auto">
              <a:xfrm>
                <a:off x="5564" y="90"/>
                <a:ext cx="5" cy="7"/>
              </a:xfrm>
              <a:custGeom>
                <a:avLst/>
                <a:gdLst>
                  <a:gd name="T0" fmla="*/ 0 w 88"/>
                  <a:gd name="T1" fmla="*/ 0 h 80"/>
                  <a:gd name="T2" fmla="*/ 0 w 88"/>
                  <a:gd name="T3" fmla="*/ 0 h 80"/>
                  <a:gd name="T4" fmla="*/ 0 w 88"/>
                  <a:gd name="T5" fmla="*/ 0 h 80"/>
                  <a:gd name="T6" fmla="*/ 0 w 88"/>
                  <a:gd name="T7" fmla="*/ 0 h 80"/>
                  <a:gd name="T8" fmla="*/ 0 w 88"/>
                  <a:gd name="T9" fmla="*/ 0 h 80"/>
                  <a:gd name="T10" fmla="*/ 0 w 88"/>
                  <a:gd name="T11" fmla="*/ 0 h 80"/>
                  <a:gd name="T12" fmla="*/ 0 w 88"/>
                  <a:gd name="T13" fmla="*/ 0 h 80"/>
                  <a:gd name="T14" fmla="*/ 0 w 88"/>
                  <a:gd name="T15" fmla="*/ 0 h 80"/>
                  <a:gd name="T16" fmla="*/ 0 w 88"/>
                  <a:gd name="T17" fmla="*/ 0 h 80"/>
                  <a:gd name="T18" fmla="*/ 0 w 88"/>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80"/>
                  <a:gd name="T32" fmla="*/ 88 w 88"/>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80">
                    <a:moveTo>
                      <a:pt x="88" y="50"/>
                    </a:moveTo>
                    <a:lnTo>
                      <a:pt x="84" y="40"/>
                    </a:lnTo>
                    <a:lnTo>
                      <a:pt x="57" y="0"/>
                    </a:lnTo>
                    <a:lnTo>
                      <a:pt x="0" y="39"/>
                    </a:lnTo>
                    <a:lnTo>
                      <a:pt x="27" y="80"/>
                    </a:lnTo>
                    <a:lnTo>
                      <a:pt x="23" y="71"/>
                    </a:lnTo>
                    <a:lnTo>
                      <a:pt x="88" y="50"/>
                    </a:lnTo>
                    <a:lnTo>
                      <a:pt x="87" y="45"/>
                    </a:lnTo>
                    <a:lnTo>
                      <a:pt x="84" y="40"/>
                    </a:lnTo>
                    <a:lnTo>
                      <a:pt x="88" y="5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53" name="Freeform 252"/>
              <p:cNvSpPr>
                <a:spLocks/>
              </p:cNvSpPr>
              <p:nvPr/>
            </p:nvSpPr>
            <p:spPr bwMode="auto">
              <a:xfrm>
                <a:off x="5565" y="94"/>
                <a:ext cx="5" cy="7"/>
              </a:xfrm>
              <a:custGeom>
                <a:avLst/>
                <a:gdLst>
                  <a:gd name="T0" fmla="*/ 0 w 89"/>
                  <a:gd name="T1" fmla="*/ 0 h 77"/>
                  <a:gd name="T2" fmla="*/ 0 w 89"/>
                  <a:gd name="T3" fmla="*/ 0 h 77"/>
                  <a:gd name="T4" fmla="*/ 0 w 89"/>
                  <a:gd name="T5" fmla="*/ 0 h 77"/>
                  <a:gd name="T6" fmla="*/ 0 w 89"/>
                  <a:gd name="T7" fmla="*/ 0 h 77"/>
                  <a:gd name="T8" fmla="*/ 0 w 89"/>
                  <a:gd name="T9" fmla="*/ 0 h 77"/>
                  <a:gd name="T10" fmla="*/ 0 w 89"/>
                  <a:gd name="T11" fmla="*/ 0 h 77"/>
                  <a:gd name="T12" fmla="*/ 0 w 89"/>
                  <a:gd name="T13" fmla="*/ 0 h 77"/>
                  <a:gd name="T14" fmla="*/ 0 w 89"/>
                  <a:gd name="T15" fmla="*/ 0 h 77"/>
                  <a:gd name="T16" fmla="*/ 0 w 89"/>
                  <a:gd name="T17" fmla="*/ 0 h 77"/>
                  <a:gd name="T18" fmla="*/ 0 w 89"/>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77"/>
                  <a:gd name="T32" fmla="*/ 89 w 89"/>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77">
                    <a:moveTo>
                      <a:pt x="39" y="74"/>
                    </a:moveTo>
                    <a:lnTo>
                      <a:pt x="74" y="28"/>
                    </a:lnTo>
                    <a:lnTo>
                      <a:pt x="65" y="0"/>
                    </a:lnTo>
                    <a:lnTo>
                      <a:pt x="0" y="21"/>
                    </a:lnTo>
                    <a:lnTo>
                      <a:pt x="8" y="49"/>
                    </a:lnTo>
                    <a:lnTo>
                      <a:pt x="43" y="3"/>
                    </a:lnTo>
                    <a:lnTo>
                      <a:pt x="39" y="74"/>
                    </a:lnTo>
                    <a:lnTo>
                      <a:pt x="89" y="77"/>
                    </a:lnTo>
                    <a:lnTo>
                      <a:pt x="74" y="28"/>
                    </a:lnTo>
                    <a:lnTo>
                      <a:pt x="39"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54" name="Freeform 253"/>
              <p:cNvSpPr>
                <a:spLocks/>
              </p:cNvSpPr>
              <p:nvPr/>
            </p:nvSpPr>
            <p:spPr bwMode="auto">
              <a:xfrm>
                <a:off x="5564" y="94"/>
                <a:ext cx="4" cy="7"/>
              </a:xfrm>
              <a:custGeom>
                <a:avLst/>
                <a:gdLst>
                  <a:gd name="T0" fmla="*/ 0 w 66"/>
                  <a:gd name="T1" fmla="*/ 0 h 75"/>
                  <a:gd name="T2" fmla="*/ 0 w 66"/>
                  <a:gd name="T3" fmla="*/ 0 h 75"/>
                  <a:gd name="T4" fmla="*/ 0 w 66"/>
                  <a:gd name="T5" fmla="*/ 0 h 75"/>
                  <a:gd name="T6" fmla="*/ 0 w 66"/>
                  <a:gd name="T7" fmla="*/ 0 h 75"/>
                  <a:gd name="T8" fmla="*/ 0 w 66"/>
                  <a:gd name="T9" fmla="*/ 0 h 75"/>
                  <a:gd name="T10" fmla="*/ 0 w 66"/>
                  <a:gd name="T11" fmla="*/ 0 h 75"/>
                  <a:gd name="T12" fmla="*/ 0 w 66"/>
                  <a:gd name="T13" fmla="*/ 0 h 75"/>
                  <a:gd name="T14" fmla="*/ 0 w 66"/>
                  <a:gd name="T15" fmla="*/ 0 h 75"/>
                  <a:gd name="T16" fmla="*/ 0 w 66"/>
                  <a:gd name="T17" fmla="*/ 0 h 75"/>
                  <a:gd name="T18" fmla="*/ 0 w 66"/>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75"/>
                  <a:gd name="T32" fmla="*/ 66 w 66"/>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75">
                    <a:moveTo>
                      <a:pt x="2" y="71"/>
                    </a:moveTo>
                    <a:lnTo>
                      <a:pt x="0" y="71"/>
                    </a:lnTo>
                    <a:lnTo>
                      <a:pt x="62" y="75"/>
                    </a:lnTo>
                    <a:lnTo>
                      <a:pt x="66" y="4"/>
                    </a:lnTo>
                    <a:lnTo>
                      <a:pt x="4" y="0"/>
                    </a:lnTo>
                    <a:lnTo>
                      <a:pt x="2" y="0"/>
                    </a:lnTo>
                    <a:lnTo>
                      <a:pt x="4" y="0"/>
                    </a:lnTo>
                    <a:lnTo>
                      <a:pt x="3" y="0"/>
                    </a:lnTo>
                    <a:lnTo>
                      <a:pt x="2" y="0"/>
                    </a:lnTo>
                    <a:lnTo>
                      <a:pt x="2"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55" name="Freeform 254"/>
              <p:cNvSpPr>
                <a:spLocks/>
              </p:cNvSpPr>
              <p:nvPr/>
            </p:nvSpPr>
            <p:spPr bwMode="auto">
              <a:xfrm>
                <a:off x="5559" y="94"/>
                <a:ext cx="5" cy="7"/>
              </a:xfrm>
              <a:custGeom>
                <a:avLst/>
                <a:gdLst>
                  <a:gd name="T0" fmla="*/ 0 w 101"/>
                  <a:gd name="T1" fmla="*/ 0 h 71"/>
                  <a:gd name="T2" fmla="*/ 0 w 101"/>
                  <a:gd name="T3" fmla="*/ 0 h 71"/>
                  <a:gd name="T4" fmla="*/ 0 w 101"/>
                  <a:gd name="T5" fmla="*/ 0 h 71"/>
                  <a:gd name="T6" fmla="*/ 0 w 101"/>
                  <a:gd name="T7" fmla="*/ 0 h 71"/>
                  <a:gd name="T8" fmla="*/ 0 w 101"/>
                  <a:gd name="T9" fmla="*/ 0 h 71"/>
                  <a:gd name="T10" fmla="*/ 0 w 101"/>
                  <a:gd name="T11" fmla="*/ 0 h 71"/>
                  <a:gd name="T12" fmla="*/ 0 w 101"/>
                  <a:gd name="T13" fmla="*/ 0 h 71"/>
                  <a:gd name="T14" fmla="*/ 0 w 101"/>
                  <a:gd name="T15" fmla="*/ 0 h 71"/>
                  <a:gd name="T16" fmla="*/ 0 w 101"/>
                  <a:gd name="T17" fmla="*/ 0 h 71"/>
                  <a:gd name="T18" fmla="*/ 0 w 101"/>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71"/>
                  <a:gd name="T32" fmla="*/ 101 w 101"/>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71">
                    <a:moveTo>
                      <a:pt x="61" y="53"/>
                    </a:moveTo>
                    <a:lnTo>
                      <a:pt x="30" y="71"/>
                    </a:lnTo>
                    <a:lnTo>
                      <a:pt x="101" y="71"/>
                    </a:lnTo>
                    <a:lnTo>
                      <a:pt x="101" y="0"/>
                    </a:lnTo>
                    <a:lnTo>
                      <a:pt x="30" y="0"/>
                    </a:lnTo>
                    <a:lnTo>
                      <a:pt x="0" y="18"/>
                    </a:lnTo>
                    <a:lnTo>
                      <a:pt x="30" y="0"/>
                    </a:lnTo>
                    <a:lnTo>
                      <a:pt x="11" y="0"/>
                    </a:lnTo>
                    <a:lnTo>
                      <a:pt x="0" y="18"/>
                    </a:lnTo>
                    <a:lnTo>
                      <a:pt x="61" y="5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56" name="Freeform 255"/>
              <p:cNvSpPr>
                <a:spLocks/>
              </p:cNvSpPr>
              <p:nvPr/>
            </p:nvSpPr>
            <p:spPr bwMode="auto">
              <a:xfrm>
                <a:off x="5558" y="96"/>
                <a:ext cx="4" cy="6"/>
              </a:xfrm>
              <a:custGeom>
                <a:avLst/>
                <a:gdLst>
                  <a:gd name="T0" fmla="*/ 0 w 69"/>
                  <a:gd name="T1" fmla="*/ 0 h 64"/>
                  <a:gd name="T2" fmla="*/ 0 w 69"/>
                  <a:gd name="T3" fmla="*/ 0 h 64"/>
                  <a:gd name="T4" fmla="*/ 0 w 69"/>
                  <a:gd name="T5" fmla="*/ 0 h 64"/>
                  <a:gd name="T6" fmla="*/ 0 w 69"/>
                  <a:gd name="T7" fmla="*/ 0 h 64"/>
                  <a:gd name="T8" fmla="*/ 0 w 69"/>
                  <a:gd name="T9" fmla="*/ 0 h 64"/>
                  <a:gd name="T10" fmla="*/ 0 w 69"/>
                  <a:gd name="T11" fmla="*/ 0 h 64"/>
                  <a:gd name="T12" fmla="*/ 0 w 69"/>
                  <a:gd name="T13" fmla="*/ 0 h 64"/>
                  <a:gd name="T14" fmla="*/ 0 w 69"/>
                  <a:gd name="T15" fmla="*/ 0 h 64"/>
                  <a:gd name="T16" fmla="*/ 0 w 69"/>
                  <a:gd name="T17" fmla="*/ 0 h 64"/>
                  <a:gd name="T18" fmla="*/ 0 w 69"/>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64"/>
                  <a:gd name="T32" fmla="*/ 69 w 69"/>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64">
                    <a:moveTo>
                      <a:pt x="48" y="64"/>
                    </a:moveTo>
                    <a:lnTo>
                      <a:pt x="60" y="51"/>
                    </a:lnTo>
                    <a:lnTo>
                      <a:pt x="69" y="35"/>
                    </a:lnTo>
                    <a:lnTo>
                      <a:pt x="8" y="0"/>
                    </a:lnTo>
                    <a:lnTo>
                      <a:pt x="0" y="17"/>
                    </a:lnTo>
                    <a:lnTo>
                      <a:pt x="13" y="3"/>
                    </a:lnTo>
                    <a:lnTo>
                      <a:pt x="48" y="64"/>
                    </a:lnTo>
                    <a:lnTo>
                      <a:pt x="55" y="60"/>
                    </a:lnTo>
                    <a:lnTo>
                      <a:pt x="60" y="51"/>
                    </a:lnTo>
                    <a:lnTo>
                      <a:pt x="48" y="6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57" name="Freeform 256"/>
              <p:cNvSpPr>
                <a:spLocks/>
              </p:cNvSpPr>
              <p:nvPr/>
            </p:nvSpPr>
            <p:spPr bwMode="auto">
              <a:xfrm>
                <a:off x="5557" y="96"/>
                <a:ext cx="4" cy="7"/>
              </a:xfrm>
              <a:custGeom>
                <a:avLst/>
                <a:gdLst>
                  <a:gd name="T0" fmla="*/ 0 w 73"/>
                  <a:gd name="T1" fmla="*/ 0 h 77"/>
                  <a:gd name="T2" fmla="*/ 0 w 73"/>
                  <a:gd name="T3" fmla="*/ 0 h 77"/>
                  <a:gd name="T4" fmla="*/ 0 w 73"/>
                  <a:gd name="T5" fmla="*/ 0 h 77"/>
                  <a:gd name="T6" fmla="*/ 0 w 73"/>
                  <a:gd name="T7" fmla="*/ 0 h 77"/>
                  <a:gd name="T8" fmla="*/ 0 w 73"/>
                  <a:gd name="T9" fmla="*/ 0 h 77"/>
                  <a:gd name="T10" fmla="*/ 0 w 73"/>
                  <a:gd name="T11" fmla="*/ 0 h 77"/>
                  <a:gd name="T12" fmla="*/ 0 w 73"/>
                  <a:gd name="T13" fmla="*/ 0 h 77"/>
                  <a:gd name="T14" fmla="*/ 0 w 73"/>
                  <a:gd name="T15" fmla="*/ 0 h 77"/>
                  <a:gd name="T16" fmla="*/ 0 w 73"/>
                  <a:gd name="T17" fmla="*/ 0 h 77"/>
                  <a:gd name="T18" fmla="*/ 0 w 73"/>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77"/>
                  <a:gd name="T32" fmla="*/ 73 w 7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77">
                    <a:moveTo>
                      <a:pt x="56" y="69"/>
                    </a:moveTo>
                    <a:lnTo>
                      <a:pt x="46" y="77"/>
                    </a:lnTo>
                    <a:lnTo>
                      <a:pt x="73" y="61"/>
                    </a:lnTo>
                    <a:lnTo>
                      <a:pt x="38" y="0"/>
                    </a:lnTo>
                    <a:lnTo>
                      <a:pt x="11" y="17"/>
                    </a:lnTo>
                    <a:lnTo>
                      <a:pt x="0" y="26"/>
                    </a:lnTo>
                    <a:lnTo>
                      <a:pt x="11" y="17"/>
                    </a:lnTo>
                    <a:lnTo>
                      <a:pt x="4" y="21"/>
                    </a:lnTo>
                    <a:lnTo>
                      <a:pt x="0" y="26"/>
                    </a:lnTo>
                    <a:lnTo>
                      <a:pt x="56"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58" name="Freeform 257"/>
              <p:cNvSpPr>
                <a:spLocks/>
              </p:cNvSpPr>
              <p:nvPr/>
            </p:nvSpPr>
            <p:spPr bwMode="auto">
              <a:xfrm>
                <a:off x="5556" y="98"/>
                <a:ext cx="4" cy="8"/>
              </a:xfrm>
              <a:custGeom>
                <a:avLst/>
                <a:gdLst>
                  <a:gd name="T0" fmla="*/ 0 w 73"/>
                  <a:gd name="T1" fmla="*/ 0 h 85"/>
                  <a:gd name="T2" fmla="*/ 0 w 73"/>
                  <a:gd name="T3" fmla="*/ 0 h 85"/>
                  <a:gd name="T4" fmla="*/ 0 w 73"/>
                  <a:gd name="T5" fmla="*/ 0 h 85"/>
                  <a:gd name="T6" fmla="*/ 0 w 73"/>
                  <a:gd name="T7" fmla="*/ 0 h 85"/>
                  <a:gd name="T8" fmla="*/ 0 w 73"/>
                  <a:gd name="T9" fmla="*/ 0 h 85"/>
                  <a:gd name="T10" fmla="*/ 0 w 73"/>
                  <a:gd name="T11" fmla="*/ 0 h 85"/>
                  <a:gd name="T12" fmla="*/ 0 w 73"/>
                  <a:gd name="T13" fmla="*/ 0 h 85"/>
                  <a:gd name="T14" fmla="*/ 0 w 73"/>
                  <a:gd name="T15" fmla="*/ 0 h 85"/>
                  <a:gd name="T16" fmla="*/ 0 w 73"/>
                  <a:gd name="T17" fmla="*/ 0 h 85"/>
                  <a:gd name="T18" fmla="*/ 0 w 7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5"/>
                  <a:gd name="T32" fmla="*/ 73 w 7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5">
                    <a:moveTo>
                      <a:pt x="20" y="80"/>
                    </a:moveTo>
                    <a:lnTo>
                      <a:pt x="56" y="67"/>
                    </a:lnTo>
                    <a:lnTo>
                      <a:pt x="73" y="43"/>
                    </a:lnTo>
                    <a:lnTo>
                      <a:pt x="17" y="0"/>
                    </a:lnTo>
                    <a:lnTo>
                      <a:pt x="0" y="24"/>
                    </a:lnTo>
                    <a:lnTo>
                      <a:pt x="35" y="12"/>
                    </a:lnTo>
                    <a:lnTo>
                      <a:pt x="20" y="80"/>
                    </a:lnTo>
                    <a:lnTo>
                      <a:pt x="42" y="85"/>
                    </a:lnTo>
                    <a:lnTo>
                      <a:pt x="56" y="67"/>
                    </a:lnTo>
                    <a:lnTo>
                      <a:pt x="20" y="8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59" name="Freeform 258"/>
              <p:cNvSpPr>
                <a:spLocks/>
              </p:cNvSpPr>
              <p:nvPr/>
            </p:nvSpPr>
            <p:spPr bwMode="auto">
              <a:xfrm>
                <a:off x="5553" y="98"/>
                <a:ext cx="5" cy="8"/>
              </a:xfrm>
              <a:custGeom>
                <a:avLst/>
                <a:gdLst>
                  <a:gd name="T0" fmla="*/ 0 w 95"/>
                  <a:gd name="T1" fmla="*/ 0 h 81"/>
                  <a:gd name="T2" fmla="*/ 0 w 95"/>
                  <a:gd name="T3" fmla="*/ 0 h 81"/>
                  <a:gd name="T4" fmla="*/ 0 w 95"/>
                  <a:gd name="T5" fmla="*/ 0 h 81"/>
                  <a:gd name="T6" fmla="*/ 0 w 95"/>
                  <a:gd name="T7" fmla="*/ 0 h 81"/>
                  <a:gd name="T8" fmla="*/ 0 w 95"/>
                  <a:gd name="T9" fmla="*/ 0 h 81"/>
                  <a:gd name="T10" fmla="*/ 0 w 95"/>
                  <a:gd name="T11" fmla="*/ 0 h 81"/>
                  <a:gd name="T12" fmla="*/ 0 w 95"/>
                  <a:gd name="T13" fmla="*/ 0 h 81"/>
                  <a:gd name="T14" fmla="*/ 0 w 95"/>
                  <a:gd name="T15" fmla="*/ 0 h 81"/>
                  <a:gd name="T16" fmla="*/ 0 w 95"/>
                  <a:gd name="T17" fmla="*/ 0 h 81"/>
                  <a:gd name="T18" fmla="*/ 0 w 95"/>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81"/>
                  <a:gd name="T32" fmla="*/ 95 w 95"/>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81">
                    <a:moveTo>
                      <a:pt x="0" y="34"/>
                    </a:moveTo>
                    <a:lnTo>
                      <a:pt x="27" y="69"/>
                    </a:lnTo>
                    <a:lnTo>
                      <a:pt x="80" y="81"/>
                    </a:lnTo>
                    <a:lnTo>
                      <a:pt x="95" y="13"/>
                    </a:lnTo>
                    <a:lnTo>
                      <a:pt x="42" y="0"/>
                    </a:lnTo>
                    <a:lnTo>
                      <a:pt x="69" y="34"/>
                    </a:lnTo>
                    <a:lnTo>
                      <a:pt x="0" y="34"/>
                    </a:lnTo>
                    <a:lnTo>
                      <a:pt x="0" y="63"/>
                    </a:lnTo>
                    <a:lnTo>
                      <a:pt x="27" y="69"/>
                    </a:lnTo>
                    <a:lnTo>
                      <a:pt x="0"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60" name="Freeform 259"/>
              <p:cNvSpPr>
                <a:spLocks/>
              </p:cNvSpPr>
              <p:nvPr/>
            </p:nvSpPr>
            <p:spPr bwMode="auto">
              <a:xfrm>
                <a:off x="5553" y="95"/>
                <a:ext cx="3" cy="6"/>
              </a:xfrm>
              <a:custGeom>
                <a:avLst/>
                <a:gdLst>
                  <a:gd name="T0" fmla="*/ 0 w 69"/>
                  <a:gd name="T1" fmla="*/ 0 h 67"/>
                  <a:gd name="T2" fmla="*/ 0 w 69"/>
                  <a:gd name="T3" fmla="*/ 0 h 67"/>
                  <a:gd name="T4" fmla="*/ 0 w 69"/>
                  <a:gd name="T5" fmla="*/ 0 h 67"/>
                  <a:gd name="T6" fmla="*/ 0 w 69"/>
                  <a:gd name="T7" fmla="*/ 0 h 67"/>
                  <a:gd name="T8" fmla="*/ 0 w 69"/>
                  <a:gd name="T9" fmla="*/ 0 h 67"/>
                  <a:gd name="T10" fmla="*/ 0 w 69"/>
                  <a:gd name="T11" fmla="*/ 0 h 67"/>
                  <a:gd name="T12" fmla="*/ 0 w 69"/>
                  <a:gd name="T13" fmla="*/ 0 h 67"/>
                  <a:gd name="T14" fmla="*/ 0 w 69"/>
                  <a:gd name="T15" fmla="*/ 0 h 67"/>
                  <a:gd name="T16" fmla="*/ 0 w 69"/>
                  <a:gd name="T17" fmla="*/ 0 h 67"/>
                  <a:gd name="T18" fmla="*/ 0 w 69"/>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67"/>
                  <a:gd name="T32" fmla="*/ 69 w 69"/>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67">
                    <a:moveTo>
                      <a:pt x="19" y="0"/>
                    </a:moveTo>
                    <a:lnTo>
                      <a:pt x="0" y="31"/>
                    </a:lnTo>
                    <a:lnTo>
                      <a:pt x="0" y="67"/>
                    </a:lnTo>
                    <a:lnTo>
                      <a:pt x="69" y="67"/>
                    </a:lnTo>
                    <a:lnTo>
                      <a:pt x="69" y="31"/>
                    </a:lnTo>
                    <a:lnTo>
                      <a:pt x="50" y="62"/>
                    </a:lnTo>
                    <a:lnTo>
                      <a:pt x="19" y="0"/>
                    </a:lnTo>
                    <a:lnTo>
                      <a:pt x="0" y="9"/>
                    </a:lnTo>
                    <a:lnTo>
                      <a:pt x="0" y="31"/>
                    </a:lnTo>
                    <a:lnTo>
                      <a:pt x="1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61" name="Freeform 260"/>
              <p:cNvSpPr>
                <a:spLocks/>
              </p:cNvSpPr>
              <p:nvPr/>
            </p:nvSpPr>
            <p:spPr bwMode="auto">
              <a:xfrm>
                <a:off x="5554" y="93"/>
                <a:ext cx="5" cy="8"/>
              </a:xfrm>
              <a:custGeom>
                <a:avLst/>
                <a:gdLst>
                  <a:gd name="T0" fmla="*/ 0 w 93"/>
                  <a:gd name="T1" fmla="*/ 0 h 91"/>
                  <a:gd name="T2" fmla="*/ 0 w 93"/>
                  <a:gd name="T3" fmla="*/ 0 h 91"/>
                  <a:gd name="T4" fmla="*/ 0 w 93"/>
                  <a:gd name="T5" fmla="*/ 0 h 91"/>
                  <a:gd name="T6" fmla="*/ 0 w 93"/>
                  <a:gd name="T7" fmla="*/ 0 h 91"/>
                  <a:gd name="T8" fmla="*/ 0 w 93"/>
                  <a:gd name="T9" fmla="*/ 0 h 91"/>
                  <a:gd name="T10" fmla="*/ 0 w 93"/>
                  <a:gd name="T11" fmla="*/ 0 h 91"/>
                  <a:gd name="T12" fmla="*/ 0 w 93"/>
                  <a:gd name="T13" fmla="*/ 0 h 91"/>
                  <a:gd name="T14" fmla="*/ 0 w 93"/>
                  <a:gd name="T15" fmla="*/ 0 h 91"/>
                  <a:gd name="T16" fmla="*/ 0 w 93"/>
                  <a:gd name="T17" fmla="*/ 0 h 91"/>
                  <a:gd name="T18" fmla="*/ 0 w 93"/>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91"/>
                  <a:gd name="T32" fmla="*/ 93 w 9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91">
                    <a:moveTo>
                      <a:pt x="45" y="6"/>
                    </a:moveTo>
                    <a:lnTo>
                      <a:pt x="53" y="0"/>
                    </a:lnTo>
                    <a:lnTo>
                      <a:pt x="0" y="29"/>
                    </a:lnTo>
                    <a:lnTo>
                      <a:pt x="31" y="91"/>
                    </a:lnTo>
                    <a:lnTo>
                      <a:pt x="84" y="63"/>
                    </a:lnTo>
                    <a:lnTo>
                      <a:pt x="93" y="56"/>
                    </a:lnTo>
                    <a:lnTo>
                      <a:pt x="84" y="63"/>
                    </a:lnTo>
                    <a:lnTo>
                      <a:pt x="89" y="60"/>
                    </a:lnTo>
                    <a:lnTo>
                      <a:pt x="93" y="56"/>
                    </a:lnTo>
                    <a:lnTo>
                      <a:pt x="45" y="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62" name="Freeform 261"/>
              <p:cNvSpPr>
                <a:spLocks/>
              </p:cNvSpPr>
              <p:nvPr/>
            </p:nvSpPr>
            <p:spPr bwMode="auto">
              <a:xfrm>
                <a:off x="5556" y="90"/>
                <a:ext cx="6" cy="8"/>
              </a:xfrm>
              <a:custGeom>
                <a:avLst/>
                <a:gdLst>
                  <a:gd name="T0" fmla="*/ 0 w 99"/>
                  <a:gd name="T1" fmla="*/ 0 h 86"/>
                  <a:gd name="T2" fmla="*/ 0 w 99"/>
                  <a:gd name="T3" fmla="*/ 0 h 86"/>
                  <a:gd name="T4" fmla="*/ 0 w 99"/>
                  <a:gd name="T5" fmla="*/ 0 h 86"/>
                  <a:gd name="T6" fmla="*/ 0 w 99"/>
                  <a:gd name="T7" fmla="*/ 0 h 86"/>
                  <a:gd name="T8" fmla="*/ 0 w 99"/>
                  <a:gd name="T9" fmla="*/ 0 h 86"/>
                  <a:gd name="T10" fmla="*/ 0 w 99"/>
                  <a:gd name="T11" fmla="*/ 0 h 86"/>
                  <a:gd name="T12" fmla="*/ 0 w 99"/>
                  <a:gd name="T13" fmla="*/ 0 h 86"/>
                  <a:gd name="T14" fmla="*/ 0 w 99"/>
                  <a:gd name="T15" fmla="*/ 0 h 86"/>
                  <a:gd name="T16" fmla="*/ 0 w 99"/>
                  <a:gd name="T17" fmla="*/ 0 h 86"/>
                  <a:gd name="T18" fmla="*/ 0 w 99"/>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86"/>
                  <a:gd name="T32" fmla="*/ 99 w 99"/>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86">
                    <a:moveTo>
                      <a:pt x="27" y="37"/>
                    </a:moveTo>
                    <a:lnTo>
                      <a:pt x="35" y="0"/>
                    </a:lnTo>
                    <a:lnTo>
                      <a:pt x="0" y="36"/>
                    </a:lnTo>
                    <a:lnTo>
                      <a:pt x="48" y="86"/>
                    </a:lnTo>
                    <a:lnTo>
                      <a:pt x="84" y="49"/>
                    </a:lnTo>
                    <a:lnTo>
                      <a:pt x="91" y="12"/>
                    </a:lnTo>
                    <a:lnTo>
                      <a:pt x="84" y="49"/>
                    </a:lnTo>
                    <a:lnTo>
                      <a:pt x="99" y="33"/>
                    </a:lnTo>
                    <a:lnTo>
                      <a:pt x="91" y="12"/>
                    </a:lnTo>
                    <a:lnTo>
                      <a:pt x="27" y="3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63" name="Freeform 262"/>
              <p:cNvSpPr>
                <a:spLocks/>
              </p:cNvSpPr>
              <p:nvPr/>
            </p:nvSpPr>
            <p:spPr bwMode="auto">
              <a:xfrm>
                <a:off x="5557" y="87"/>
                <a:ext cx="4" cy="6"/>
              </a:xfrm>
              <a:custGeom>
                <a:avLst/>
                <a:gdLst>
                  <a:gd name="T0" fmla="*/ 0 w 73"/>
                  <a:gd name="T1" fmla="*/ 0 h 71"/>
                  <a:gd name="T2" fmla="*/ 0 w 73"/>
                  <a:gd name="T3" fmla="*/ 0 h 71"/>
                  <a:gd name="T4" fmla="*/ 0 w 73"/>
                  <a:gd name="T5" fmla="*/ 0 h 71"/>
                  <a:gd name="T6" fmla="*/ 0 w 73"/>
                  <a:gd name="T7" fmla="*/ 0 h 71"/>
                  <a:gd name="T8" fmla="*/ 0 w 73"/>
                  <a:gd name="T9" fmla="*/ 0 h 71"/>
                  <a:gd name="T10" fmla="*/ 0 w 73"/>
                  <a:gd name="T11" fmla="*/ 0 h 71"/>
                  <a:gd name="T12" fmla="*/ 0 w 73"/>
                  <a:gd name="T13" fmla="*/ 0 h 71"/>
                  <a:gd name="T14" fmla="*/ 0 w 73"/>
                  <a:gd name="T15" fmla="*/ 0 h 71"/>
                  <a:gd name="T16" fmla="*/ 0 w 73"/>
                  <a:gd name="T17" fmla="*/ 0 h 71"/>
                  <a:gd name="T18" fmla="*/ 0 w 7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71"/>
                  <a:gd name="T32" fmla="*/ 73 w 7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71">
                    <a:moveTo>
                      <a:pt x="22" y="68"/>
                    </a:moveTo>
                    <a:lnTo>
                      <a:pt x="0" y="47"/>
                    </a:lnTo>
                    <a:lnTo>
                      <a:pt x="9" y="71"/>
                    </a:lnTo>
                    <a:lnTo>
                      <a:pt x="73" y="46"/>
                    </a:lnTo>
                    <a:lnTo>
                      <a:pt x="65" y="21"/>
                    </a:lnTo>
                    <a:lnTo>
                      <a:pt x="42" y="0"/>
                    </a:lnTo>
                    <a:lnTo>
                      <a:pt x="65" y="21"/>
                    </a:lnTo>
                    <a:lnTo>
                      <a:pt x="58" y="5"/>
                    </a:lnTo>
                    <a:lnTo>
                      <a:pt x="42" y="0"/>
                    </a:lnTo>
                    <a:lnTo>
                      <a:pt x="22"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64" name="Freeform 263"/>
              <p:cNvSpPr>
                <a:spLocks/>
              </p:cNvSpPr>
              <p:nvPr/>
            </p:nvSpPr>
            <p:spPr bwMode="auto">
              <a:xfrm>
                <a:off x="5551" y="83"/>
                <a:ext cx="8" cy="10"/>
              </a:xfrm>
              <a:custGeom>
                <a:avLst/>
                <a:gdLst>
                  <a:gd name="T0" fmla="*/ 0 w 156"/>
                  <a:gd name="T1" fmla="*/ 0 h 105"/>
                  <a:gd name="T2" fmla="*/ 0 w 156"/>
                  <a:gd name="T3" fmla="*/ 0 h 105"/>
                  <a:gd name="T4" fmla="*/ 0 w 156"/>
                  <a:gd name="T5" fmla="*/ 0 h 105"/>
                  <a:gd name="T6" fmla="*/ 0 w 156"/>
                  <a:gd name="T7" fmla="*/ 0 h 105"/>
                  <a:gd name="T8" fmla="*/ 0 w 156"/>
                  <a:gd name="T9" fmla="*/ 0 h 105"/>
                  <a:gd name="T10" fmla="*/ 0 w 156"/>
                  <a:gd name="T11" fmla="*/ 0 h 105"/>
                  <a:gd name="T12" fmla="*/ 0 w 156"/>
                  <a:gd name="T13" fmla="*/ 0 h 105"/>
                  <a:gd name="T14" fmla="*/ 0 w 156"/>
                  <a:gd name="T15" fmla="*/ 0 h 105"/>
                  <a:gd name="T16" fmla="*/ 0 w 156"/>
                  <a:gd name="T17" fmla="*/ 0 h 105"/>
                  <a:gd name="T18" fmla="*/ 0 w 156"/>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105"/>
                  <a:gd name="T32" fmla="*/ 156 w 156"/>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105">
                    <a:moveTo>
                      <a:pt x="0" y="49"/>
                    </a:moveTo>
                    <a:lnTo>
                      <a:pt x="21" y="68"/>
                    </a:lnTo>
                    <a:lnTo>
                      <a:pt x="136" y="105"/>
                    </a:lnTo>
                    <a:lnTo>
                      <a:pt x="156" y="37"/>
                    </a:lnTo>
                    <a:lnTo>
                      <a:pt x="42" y="0"/>
                    </a:lnTo>
                    <a:lnTo>
                      <a:pt x="63" y="20"/>
                    </a:lnTo>
                    <a:lnTo>
                      <a:pt x="0" y="49"/>
                    </a:lnTo>
                    <a:lnTo>
                      <a:pt x="7" y="63"/>
                    </a:lnTo>
                    <a:lnTo>
                      <a:pt x="21" y="68"/>
                    </a:lnTo>
                    <a:lnTo>
                      <a:pt x="0" y="4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65" name="Freeform 264"/>
              <p:cNvSpPr>
                <a:spLocks/>
              </p:cNvSpPr>
              <p:nvPr/>
            </p:nvSpPr>
            <p:spPr bwMode="auto">
              <a:xfrm>
                <a:off x="5550" y="80"/>
                <a:ext cx="4" cy="8"/>
              </a:xfrm>
              <a:custGeom>
                <a:avLst/>
                <a:gdLst>
                  <a:gd name="T0" fmla="*/ 0 w 80"/>
                  <a:gd name="T1" fmla="*/ 0 h 83"/>
                  <a:gd name="T2" fmla="*/ 0 w 80"/>
                  <a:gd name="T3" fmla="*/ 0 h 83"/>
                  <a:gd name="T4" fmla="*/ 0 w 80"/>
                  <a:gd name="T5" fmla="*/ 0 h 83"/>
                  <a:gd name="T6" fmla="*/ 0 w 80"/>
                  <a:gd name="T7" fmla="*/ 0 h 83"/>
                  <a:gd name="T8" fmla="*/ 0 w 80"/>
                  <a:gd name="T9" fmla="*/ 0 h 83"/>
                  <a:gd name="T10" fmla="*/ 0 w 80"/>
                  <a:gd name="T11" fmla="*/ 0 h 83"/>
                  <a:gd name="T12" fmla="*/ 0 w 80"/>
                  <a:gd name="T13" fmla="*/ 0 h 83"/>
                  <a:gd name="T14" fmla="*/ 0 w 80"/>
                  <a:gd name="T15" fmla="*/ 0 h 83"/>
                  <a:gd name="T16" fmla="*/ 0 w 80"/>
                  <a:gd name="T17" fmla="*/ 0 h 83"/>
                  <a:gd name="T18" fmla="*/ 0 w 80"/>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3"/>
                  <a:gd name="T32" fmla="*/ 80 w 80"/>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3">
                    <a:moveTo>
                      <a:pt x="9" y="55"/>
                    </a:moveTo>
                    <a:lnTo>
                      <a:pt x="0" y="42"/>
                    </a:lnTo>
                    <a:lnTo>
                      <a:pt x="17" y="83"/>
                    </a:lnTo>
                    <a:lnTo>
                      <a:pt x="80" y="54"/>
                    </a:lnTo>
                    <a:lnTo>
                      <a:pt x="62" y="13"/>
                    </a:lnTo>
                    <a:lnTo>
                      <a:pt x="53" y="0"/>
                    </a:lnTo>
                    <a:lnTo>
                      <a:pt x="62" y="13"/>
                    </a:lnTo>
                    <a:lnTo>
                      <a:pt x="59" y="6"/>
                    </a:lnTo>
                    <a:lnTo>
                      <a:pt x="53" y="0"/>
                    </a:lnTo>
                    <a:lnTo>
                      <a:pt x="9" y="5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66" name="Freeform 265"/>
              <p:cNvSpPr>
                <a:spLocks/>
              </p:cNvSpPr>
              <p:nvPr/>
            </p:nvSpPr>
            <p:spPr bwMode="auto">
              <a:xfrm>
                <a:off x="5547" y="76"/>
                <a:ext cx="6" cy="9"/>
              </a:xfrm>
              <a:custGeom>
                <a:avLst/>
                <a:gdLst>
                  <a:gd name="T0" fmla="*/ 0 w 106"/>
                  <a:gd name="T1" fmla="*/ 0 h 108"/>
                  <a:gd name="T2" fmla="*/ 0 w 106"/>
                  <a:gd name="T3" fmla="*/ 0 h 108"/>
                  <a:gd name="T4" fmla="*/ 0 w 106"/>
                  <a:gd name="T5" fmla="*/ 0 h 108"/>
                  <a:gd name="T6" fmla="*/ 0 w 106"/>
                  <a:gd name="T7" fmla="*/ 0 h 108"/>
                  <a:gd name="T8" fmla="*/ 0 w 106"/>
                  <a:gd name="T9" fmla="*/ 0 h 108"/>
                  <a:gd name="T10" fmla="*/ 0 w 106"/>
                  <a:gd name="T11" fmla="*/ 0 h 108"/>
                  <a:gd name="T12" fmla="*/ 0 60000 65536"/>
                  <a:gd name="T13" fmla="*/ 0 60000 65536"/>
                  <a:gd name="T14" fmla="*/ 0 60000 65536"/>
                  <a:gd name="T15" fmla="*/ 0 60000 65536"/>
                  <a:gd name="T16" fmla="*/ 0 60000 65536"/>
                  <a:gd name="T17" fmla="*/ 0 60000 65536"/>
                  <a:gd name="T18" fmla="*/ 0 w 106"/>
                  <a:gd name="T19" fmla="*/ 0 h 108"/>
                  <a:gd name="T20" fmla="*/ 106 w 106"/>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06" h="108">
                    <a:moveTo>
                      <a:pt x="22" y="28"/>
                    </a:moveTo>
                    <a:lnTo>
                      <a:pt x="0" y="54"/>
                    </a:lnTo>
                    <a:lnTo>
                      <a:pt x="62" y="108"/>
                    </a:lnTo>
                    <a:lnTo>
                      <a:pt x="106" y="53"/>
                    </a:lnTo>
                    <a:lnTo>
                      <a:pt x="43" y="0"/>
                    </a:lnTo>
                    <a:lnTo>
                      <a:pt x="22" y="2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67" name="Freeform 266"/>
              <p:cNvSpPr>
                <a:spLocks/>
              </p:cNvSpPr>
              <p:nvPr/>
            </p:nvSpPr>
            <p:spPr bwMode="auto">
              <a:xfrm>
                <a:off x="5548" y="78"/>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68" name="Freeform 267"/>
              <p:cNvSpPr>
                <a:spLocks/>
              </p:cNvSpPr>
              <p:nvPr/>
            </p:nvSpPr>
            <p:spPr bwMode="auto">
              <a:xfrm>
                <a:off x="5512" y="143"/>
                <a:ext cx="4" cy="3"/>
              </a:xfrm>
              <a:custGeom>
                <a:avLst/>
                <a:gdLst>
                  <a:gd name="T0" fmla="*/ 0 w 69"/>
                  <a:gd name="T1" fmla="*/ 0 h 29"/>
                  <a:gd name="T2" fmla="*/ 0 w 69"/>
                  <a:gd name="T3" fmla="*/ 0 h 29"/>
                  <a:gd name="T4" fmla="*/ 0 w 69"/>
                  <a:gd name="T5" fmla="*/ 0 h 29"/>
                  <a:gd name="T6" fmla="*/ 0 w 69"/>
                  <a:gd name="T7" fmla="*/ 0 h 29"/>
                  <a:gd name="T8" fmla="*/ 0 w 69"/>
                  <a:gd name="T9" fmla="*/ 0 h 29"/>
                  <a:gd name="T10" fmla="*/ 0 w 69"/>
                  <a:gd name="T11" fmla="*/ 0 h 29"/>
                  <a:gd name="T12" fmla="*/ 0 w 69"/>
                  <a:gd name="T13" fmla="*/ 0 h 29"/>
                  <a:gd name="T14" fmla="*/ 0 w 69"/>
                  <a:gd name="T15" fmla="*/ 0 h 29"/>
                  <a:gd name="T16" fmla="*/ 0 w 69"/>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29"/>
                  <a:gd name="T29" fmla="*/ 69 w 6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29">
                    <a:moveTo>
                      <a:pt x="69" y="29"/>
                    </a:moveTo>
                    <a:lnTo>
                      <a:pt x="69" y="29"/>
                    </a:lnTo>
                    <a:lnTo>
                      <a:pt x="69" y="0"/>
                    </a:lnTo>
                    <a:lnTo>
                      <a:pt x="0" y="0"/>
                    </a:lnTo>
                    <a:lnTo>
                      <a:pt x="0" y="29"/>
                    </a:lnTo>
                    <a:lnTo>
                      <a:pt x="69" y="2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69" name="Freeform 268"/>
              <p:cNvSpPr>
                <a:spLocks/>
              </p:cNvSpPr>
              <p:nvPr/>
            </p:nvSpPr>
            <p:spPr bwMode="auto">
              <a:xfrm>
                <a:off x="5512" y="146"/>
                <a:ext cx="4" cy="5"/>
              </a:xfrm>
              <a:custGeom>
                <a:avLst/>
                <a:gdLst>
                  <a:gd name="T0" fmla="*/ 0 w 69"/>
                  <a:gd name="T1" fmla="*/ 0 h 65"/>
                  <a:gd name="T2" fmla="*/ 0 w 69"/>
                  <a:gd name="T3" fmla="*/ 0 h 65"/>
                  <a:gd name="T4" fmla="*/ 0 w 69"/>
                  <a:gd name="T5" fmla="*/ 0 h 65"/>
                  <a:gd name="T6" fmla="*/ 0 w 69"/>
                  <a:gd name="T7" fmla="*/ 0 h 65"/>
                  <a:gd name="T8" fmla="*/ 0 w 69"/>
                  <a:gd name="T9" fmla="*/ 0 h 65"/>
                  <a:gd name="T10" fmla="*/ 0 w 69"/>
                  <a:gd name="T11" fmla="*/ 0 h 65"/>
                  <a:gd name="T12" fmla="*/ 0 w 69"/>
                  <a:gd name="T13" fmla="*/ 0 h 65"/>
                  <a:gd name="T14" fmla="*/ 0 w 69"/>
                  <a:gd name="T15" fmla="*/ 0 h 65"/>
                  <a:gd name="T16" fmla="*/ 0 w 69"/>
                  <a:gd name="T17" fmla="*/ 0 h 65"/>
                  <a:gd name="T18" fmla="*/ 0 w 69"/>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65"/>
                  <a:gd name="T32" fmla="*/ 69 w 69"/>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65">
                    <a:moveTo>
                      <a:pt x="48" y="0"/>
                    </a:moveTo>
                    <a:lnTo>
                      <a:pt x="69" y="32"/>
                    </a:lnTo>
                    <a:lnTo>
                      <a:pt x="69" y="4"/>
                    </a:lnTo>
                    <a:lnTo>
                      <a:pt x="0" y="4"/>
                    </a:lnTo>
                    <a:lnTo>
                      <a:pt x="0" y="32"/>
                    </a:lnTo>
                    <a:lnTo>
                      <a:pt x="20" y="65"/>
                    </a:lnTo>
                    <a:lnTo>
                      <a:pt x="0" y="32"/>
                    </a:lnTo>
                    <a:lnTo>
                      <a:pt x="0" y="55"/>
                    </a:lnTo>
                    <a:lnTo>
                      <a:pt x="20" y="65"/>
                    </a:lnTo>
                    <a:lnTo>
                      <a:pt x="4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70" name="Freeform 269"/>
              <p:cNvSpPr>
                <a:spLocks/>
              </p:cNvSpPr>
              <p:nvPr/>
            </p:nvSpPr>
            <p:spPr bwMode="auto">
              <a:xfrm>
                <a:off x="5513" y="146"/>
                <a:ext cx="5" cy="8"/>
              </a:xfrm>
              <a:custGeom>
                <a:avLst/>
                <a:gdLst>
                  <a:gd name="T0" fmla="*/ 0 w 95"/>
                  <a:gd name="T1" fmla="*/ 0 h 93"/>
                  <a:gd name="T2" fmla="*/ 0 w 95"/>
                  <a:gd name="T3" fmla="*/ 0 h 93"/>
                  <a:gd name="T4" fmla="*/ 0 w 95"/>
                  <a:gd name="T5" fmla="*/ 0 h 93"/>
                  <a:gd name="T6" fmla="*/ 0 w 95"/>
                  <a:gd name="T7" fmla="*/ 0 h 93"/>
                  <a:gd name="T8" fmla="*/ 0 w 95"/>
                  <a:gd name="T9" fmla="*/ 0 h 93"/>
                  <a:gd name="T10" fmla="*/ 0 w 95"/>
                  <a:gd name="T11" fmla="*/ 0 h 93"/>
                  <a:gd name="T12" fmla="*/ 0 w 95"/>
                  <a:gd name="T13" fmla="*/ 0 h 93"/>
                  <a:gd name="T14" fmla="*/ 0 w 95"/>
                  <a:gd name="T15" fmla="*/ 0 h 93"/>
                  <a:gd name="T16" fmla="*/ 0 w 95"/>
                  <a:gd name="T17" fmla="*/ 0 h 93"/>
                  <a:gd name="T18" fmla="*/ 0 w 95"/>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93"/>
                  <a:gd name="T32" fmla="*/ 95 w 95"/>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93">
                    <a:moveTo>
                      <a:pt x="95" y="32"/>
                    </a:moveTo>
                    <a:lnTo>
                      <a:pt x="90" y="29"/>
                    </a:lnTo>
                    <a:lnTo>
                      <a:pt x="28" y="0"/>
                    </a:lnTo>
                    <a:lnTo>
                      <a:pt x="0" y="65"/>
                    </a:lnTo>
                    <a:lnTo>
                      <a:pt x="62" y="93"/>
                    </a:lnTo>
                    <a:lnTo>
                      <a:pt x="57" y="91"/>
                    </a:lnTo>
                    <a:lnTo>
                      <a:pt x="95" y="32"/>
                    </a:lnTo>
                    <a:lnTo>
                      <a:pt x="93" y="30"/>
                    </a:lnTo>
                    <a:lnTo>
                      <a:pt x="90" y="29"/>
                    </a:lnTo>
                    <a:lnTo>
                      <a:pt x="95" y="3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71" name="Freeform 270"/>
              <p:cNvSpPr>
                <a:spLocks/>
              </p:cNvSpPr>
              <p:nvPr/>
            </p:nvSpPr>
            <p:spPr bwMode="auto">
              <a:xfrm>
                <a:off x="5516" y="148"/>
                <a:ext cx="4" cy="8"/>
              </a:xfrm>
              <a:custGeom>
                <a:avLst/>
                <a:gdLst>
                  <a:gd name="T0" fmla="*/ 0 w 76"/>
                  <a:gd name="T1" fmla="*/ 0 h 83"/>
                  <a:gd name="T2" fmla="*/ 0 w 76"/>
                  <a:gd name="T3" fmla="*/ 0 h 83"/>
                  <a:gd name="T4" fmla="*/ 0 w 76"/>
                  <a:gd name="T5" fmla="*/ 0 h 83"/>
                  <a:gd name="T6" fmla="*/ 0 w 76"/>
                  <a:gd name="T7" fmla="*/ 0 h 83"/>
                  <a:gd name="T8" fmla="*/ 0 w 76"/>
                  <a:gd name="T9" fmla="*/ 0 h 83"/>
                  <a:gd name="T10" fmla="*/ 0 w 76"/>
                  <a:gd name="T11" fmla="*/ 0 h 83"/>
                  <a:gd name="T12" fmla="*/ 0 w 76"/>
                  <a:gd name="T13" fmla="*/ 0 h 83"/>
                  <a:gd name="T14" fmla="*/ 0 w 76"/>
                  <a:gd name="T15" fmla="*/ 0 h 83"/>
                  <a:gd name="T16" fmla="*/ 0 w 76"/>
                  <a:gd name="T17" fmla="*/ 0 h 83"/>
                  <a:gd name="T18" fmla="*/ 0 w 76"/>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3"/>
                  <a:gd name="T32" fmla="*/ 76 w 76"/>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3">
                    <a:moveTo>
                      <a:pt x="76" y="26"/>
                    </a:moveTo>
                    <a:lnTo>
                      <a:pt x="74" y="23"/>
                    </a:lnTo>
                    <a:lnTo>
                      <a:pt x="38" y="0"/>
                    </a:lnTo>
                    <a:lnTo>
                      <a:pt x="0" y="59"/>
                    </a:lnTo>
                    <a:lnTo>
                      <a:pt x="35" y="83"/>
                    </a:lnTo>
                    <a:lnTo>
                      <a:pt x="33" y="81"/>
                    </a:lnTo>
                    <a:lnTo>
                      <a:pt x="76" y="26"/>
                    </a:lnTo>
                    <a:lnTo>
                      <a:pt x="75" y="24"/>
                    </a:lnTo>
                    <a:lnTo>
                      <a:pt x="74" y="23"/>
                    </a:lnTo>
                    <a:lnTo>
                      <a:pt x="76" y="2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72" name="Freeform 271"/>
              <p:cNvSpPr>
                <a:spLocks/>
              </p:cNvSpPr>
              <p:nvPr/>
            </p:nvSpPr>
            <p:spPr bwMode="auto">
              <a:xfrm>
                <a:off x="5518" y="151"/>
                <a:ext cx="5" cy="8"/>
              </a:xfrm>
              <a:custGeom>
                <a:avLst/>
                <a:gdLst>
                  <a:gd name="T0" fmla="*/ 0 w 88"/>
                  <a:gd name="T1" fmla="*/ 0 h 91"/>
                  <a:gd name="T2" fmla="*/ 0 w 88"/>
                  <a:gd name="T3" fmla="*/ 0 h 91"/>
                  <a:gd name="T4" fmla="*/ 0 w 88"/>
                  <a:gd name="T5" fmla="*/ 0 h 91"/>
                  <a:gd name="T6" fmla="*/ 0 w 88"/>
                  <a:gd name="T7" fmla="*/ 0 h 91"/>
                  <a:gd name="T8" fmla="*/ 0 w 88"/>
                  <a:gd name="T9" fmla="*/ 0 h 91"/>
                  <a:gd name="T10" fmla="*/ 0 w 88"/>
                  <a:gd name="T11" fmla="*/ 0 h 91"/>
                  <a:gd name="T12" fmla="*/ 0 w 88"/>
                  <a:gd name="T13" fmla="*/ 0 h 91"/>
                  <a:gd name="T14" fmla="*/ 0 w 88"/>
                  <a:gd name="T15" fmla="*/ 0 h 91"/>
                  <a:gd name="T16" fmla="*/ 0 w 88"/>
                  <a:gd name="T17" fmla="*/ 0 h 91"/>
                  <a:gd name="T18" fmla="*/ 0 w 88"/>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91"/>
                  <a:gd name="T32" fmla="*/ 88 w 88"/>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91">
                    <a:moveTo>
                      <a:pt x="88" y="38"/>
                    </a:moveTo>
                    <a:lnTo>
                      <a:pt x="87" y="37"/>
                    </a:lnTo>
                    <a:lnTo>
                      <a:pt x="43" y="0"/>
                    </a:lnTo>
                    <a:lnTo>
                      <a:pt x="0" y="55"/>
                    </a:lnTo>
                    <a:lnTo>
                      <a:pt x="44" y="91"/>
                    </a:lnTo>
                    <a:lnTo>
                      <a:pt x="43" y="90"/>
                    </a:lnTo>
                    <a:lnTo>
                      <a:pt x="88" y="38"/>
                    </a:lnTo>
                    <a:lnTo>
                      <a:pt x="88" y="37"/>
                    </a:lnTo>
                    <a:lnTo>
                      <a:pt x="87" y="37"/>
                    </a:lnTo>
                    <a:lnTo>
                      <a:pt x="88" y="3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73" name="Freeform 272"/>
              <p:cNvSpPr>
                <a:spLocks/>
              </p:cNvSpPr>
              <p:nvPr/>
            </p:nvSpPr>
            <p:spPr bwMode="auto">
              <a:xfrm>
                <a:off x="5520" y="154"/>
                <a:ext cx="5" cy="8"/>
              </a:xfrm>
              <a:custGeom>
                <a:avLst/>
                <a:gdLst>
                  <a:gd name="T0" fmla="*/ 0 w 93"/>
                  <a:gd name="T1" fmla="*/ 0 h 85"/>
                  <a:gd name="T2" fmla="*/ 0 w 93"/>
                  <a:gd name="T3" fmla="*/ 0 h 85"/>
                  <a:gd name="T4" fmla="*/ 0 w 93"/>
                  <a:gd name="T5" fmla="*/ 0 h 85"/>
                  <a:gd name="T6" fmla="*/ 0 w 93"/>
                  <a:gd name="T7" fmla="*/ 0 h 85"/>
                  <a:gd name="T8" fmla="*/ 0 w 93"/>
                  <a:gd name="T9" fmla="*/ 0 h 85"/>
                  <a:gd name="T10" fmla="*/ 0 w 93"/>
                  <a:gd name="T11" fmla="*/ 0 h 85"/>
                  <a:gd name="T12" fmla="*/ 0 w 93"/>
                  <a:gd name="T13" fmla="*/ 0 h 85"/>
                  <a:gd name="T14" fmla="*/ 0 w 93"/>
                  <a:gd name="T15" fmla="*/ 0 h 85"/>
                  <a:gd name="T16" fmla="*/ 0 w 93"/>
                  <a:gd name="T17" fmla="*/ 0 h 85"/>
                  <a:gd name="T18" fmla="*/ 0 w 9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85"/>
                  <a:gd name="T32" fmla="*/ 93 w 9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85">
                    <a:moveTo>
                      <a:pt x="93" y="59"/>
                    </a:moveTo>
                    <a:lnTo>
                      <a:pt x="81" y="32"/>
                    </a:lnTo>
                    <a:lnTo>
                      <a:pt x="45" y="0"/>
                    </a:lnTo>
                    <a:lnTo>
                      <a:pt x="0" y="52"/>
                    </a:lnTo>
                    <a:lnTo>
                      <a:pt x="35" y="85"/>
                    </a:lnTo>
                    <a:lnTo>
                      <a:pt x="23" y="59"/>
                    </a:lnTo>
                    <a:lnTo>
                      <a:pt x="93" y="59"/>
                    </a:lnTo>
                    <a:lnTo>
                      <a:pt x="93" y="43"/>
                    </a:lnTo>
                    <a:lnTo>
                      <a:pt x="81" y="32"/>
                    </a:lnTo>
                    <a:lnTo>
                      <a:pt x="93" y="5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74" name="Freeform 273"/>
              <p:cNvSpPr>
                <a:spLocks/>
              </p:cNvSpPr>
              <p:nvPr/>
            </p:nvSpPr>
            <p:spPr bwMode="auto">
              <a:xfrm>
                <a:off x="5522" y="160"/>
                <a:ext cx="3" cy="2"/>
              </a:xfrm>
              <a:custGeom>
                <a:avLst/>
                <a:gdLst>
                  <a:gd name="T0" fmla="*/ 0 w 70"/>
                  <a:gd name="T1" fmla="*/ 0 h 24"/>
                  <a:gd name="T2" fmla="*/ 0 w 70"/>
                  <a:gd name="T3" fmla="*/ 0 h 24"/>
                  <a:gd name="T4" fmla="*/ 0 w 70"/>
                  <a:gd name="T5" fmla="*/ 0 h 24"/>
                  <a:gd name="T6" fmla="*/ 0 w 70"/>
                  <a:gd name="T7" fmla="*/ 0 h 24"/>
                  <a:gd name="T8" fmla="*/ 0 w 70"/>
                  <a:gd name="T9" fmla="*/ 0 h 24"/>
                  <a:gd name="T10" fmla="*/ 0 w 70"/>
                  <a:gd name="T11" fmla="*/ 0 h 24"/>
                  <a:gd name="T12" fmla="*/ 0 w 70"/>
                  <a:gd name="T13" fmla="*/ 0 h 24"/>
                  <a:gd name="T14" fmla="*/ 0 w 70"/>
                  <a:gd name="T15" fmla="*/ 0 h 24"/>
                  <a:gd name="T16" fmla="*/ 0 w 7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24"/>
                  <a:gd name="T29" fmla="*/ 70 w 7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24">
                    <a:moveTo>
                      <a:pt x="70" y="24"/>
                    </a:moveTo>
                    <a:lnTo>
                      <a:pt x="70" y="24"/>
                    </a:lnTo>
                    <a:lnTo>
                      <a:pt x="70" y="0"/>
                    </a:lnTo>
                    <a:lnTo>
                      <a:pt x="0" y="0"/>
                    </a:lnTo>
                    <a:lnTo>
                      <a:pt x="0" y="24"/>
                    </a:lnTo>
                    <a:lnTo>
                      <a:pt x="70" y="2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75" name="Freeform 274"/>
              <p:cNvSpPr>
                <a:spLocks/>
              </p:cNvSpPr>
              <p:nvPr/>
            </p:nvSpPr>
            <p:spPr bwMode="auto">
              <a:xfrm>
                <a:off x="5522" y="162"/>
                <a:ext cx="3" cy="4"/>
              </a:xfrm>
              <a:custGeom>
                <a:avLst/>
                <a:gdLst>
                  <a:gd name="T0" fmla="*/ 0 w 70"/>
                  <a:gd name="T1" fmla="*/ 0 h 47"/>
                  <a:gd name="T2" fmla="*/ 0 w 70"/>
                  <a:gd name="T3" fmla="*/ 0 h 47"/>
                  <a:gd name="T4" fmla="*/ 0 w 70"/>
                  <a:gd name="T5" fmla="*/ 0 h 47"/>
                  <a:gd name="T6" fmla="*/ 0 w 70"/>
                  <a:gd name="T7" fmla="*/ 0 h 47"/>
                  <a:gd name="T8" fmla="*/ 0 w 70"/>
                  <a:gd name="T9" fmla="*/ 0 h 47"/>
                  <a:gd name="T10" fmla="*/ 0 w 70"/>
                  <a:gd name="T11" fmla="*/ 0 h 47"/>
                  <a:gd name="T12" fmla="*/ 0 w 70"/>
                  <a:gd name="T13" fmla="*/ 0 h 47"/>
                  <a:gd name="T14" fmla="*/ 0 w 70"/>
                  <a:gd name="T15" fmla="*/ 0 h 47"/>
                  <a:gd name="T16" fmla="*/ 0 w 70"/>
                  <a:gd name="T17" fmla="*/ 0 h 47"/>
                  <a:gd name="T18" fmla="*/ 0 w 7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47"/>
                  <a:gd name="T32" fmla="*/ 70 w 7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47">
                    <a:moveTo>
                      <a:pt x="68" y="26"/>
                    </a:moveTo>
                    <a:lnTo>
                      <a:pt x="70" y="37"/>
                    </a:lnTo>
                    <a:lnTo>
                      <a:pt x="70" y="0"/>
                    </a:lnTo>
                    <a:lnTo>
                      <a:pt x="0" y="0"/>
                    </a:lnTo>
                    <a:lnTo>
                      <a:pt x="0" y="37"/>
                    </a:lnTo>
                    <a:lnTo>
                      <a:pt x="3" y="47"/>
                    </a:lnTo>
                    <a:lnTo>
                      <a:pt x="0" y="37"/>
                    </a:lnTo>
                    <a:lnTo>
                      <a:pt x="0" y="42"/>
                    </a:lnTo>
                    <a:lnTo>
                      <a:pt x="3" y="47"/>
                    </a:lnTo>
                    <a:lnTo>
                      <a:pt x="68" y="2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76" name="Freeform 275"/>
              <p:cNvSpPr>
                <a:spLocks/>
              </p:cNvSpPr>
              <p:nvPr/>
            </p:nvSpPr>
            <p:spPr bwMode="auto">
              <a:xfrm>
                <a:off x="5522" y="164"/>
                <a:ext cx="4" cy="8"/>
              </a:xfrm>
              <a:custGeom>
                <a:avLst/>
                <a:gdLst>
                  <a:gd name="T0" fmla="*/ 0 w 83"/>
                  <a:gd name="T1" fmla="*/ 0 h 87"/>
                  <a:gd name="T2" fmla="*/ 0 w 83"/>
                  <a:gd name="T3" fmla="*/ 0 h 87"/>
                  <a:gd name="T4" fmla="*/ 0 w 83"/>
                  <a:gd name="T5" fmla="*/ 0 h 87"/>
                  <a:gd name="T6" fmla="*/ 0 w 83"/>
                  <a:gd name="T7" fmla="*/ 0 h 87"/>
                  <a:gd name="T8" fmla="*/ 0 w 83"/>
                  <a:gd name="T9" fmla="*/ 0 h 87"/>
                  <a:gd name="T10" fmla="*/ 0 w 83"/>
                  <a:gd name="T11" fmla="*/ 0 h 87"/>
                  <a:gd name="T12" fmla="*/ 0 w 83"/>
                  <a:gd name="T13" fmla="*/ 0 h 87"/>
                  <a:gd name="T14" fmla="*/ 0 w 83"/>
                  <a:gd name="T15" fmla="*/ 0 h 87"/>
                  <a:gd name="T16" fmla="*/ 0 w 83"/>
                  <a:gd name="T17" fmla="*/ 0 h 87"/>
                  <a:gd name="T18" fmla="*/ 0 w 83"/>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7"/>
                  <a:gd name="T32" fmla="*/ 83 w 8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7">
                    <a:moveTo>
                      <a:pt x="78" y="48"/>
                    </a:moveTo>
                    <a:lnTo>
                      <a:pt x="83" y="58"/>
                    </a:lnTo>
                    <a:lnTo>
                      <a:pt x="65" y="0"/>
                    </a:lnTo>
                    <a:lnTo>
                      <a:pt x="0" y="21"/>
                    </a:lnTo>
                    <a:lnTo>
                      <a:pt x="17" y="79"/>
                    </a:lnTo>
                    <a:lnTo>
                      <a:pt x="21" y="87"/>
                    </a:lnTo>
                    <a:lnTo>
                      <a:pt x="17" y="79"/>
                    </a:lnTo>
                    <a:lnTo>
                      <a:pt x="18" y="83"/>
                    </a:lnTo>
                    <a:lnTo>
                      <a:pt x="21" y="87"/>
                    </a:lnTo>
                    <a:lnTo>
                      <a:pt x="78" y="4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77" name="Freeform 276"/>
              <p:cNvSpPr>
                <a:spLocks/>
              </p:cNvSpPr>
              <p:nvPr/>
            </p:nvSpPr>
            <p:spPr bwMode="auto">
              <a:xfrm>
                <a:off x="5523" y="169"/>
                <a:ext cx="5" cy="8"/>
              </a:xfrm>
              <a:custGeom>
                <a:avLst/>
                <a:gdLst>
                  <a:gd name="T0" fmla="*/ 0 w 83"/>
                  <a:gd name="T1" fmla="*/ 0 h 89"/>
                  <a:gd name="T2" fmla="*/ 0 w 83"/>
                  <a:gd name="T3" fmla="*/ 0 h 89"/>
                  <a:gd name="T4" fmla="*/ 0 w 83"/>
                  <a:gd name="T5" fmla="*/ 0 h 89"/>
                  <a:gd name="T6" fmla="*/ 0 w 83"/>
                  <a:gd name="T7" fmla="*/ 0 h 89"/>
                  <a:gd name="T8" fmla="*/ 0 w 83"/>
                  <a:gd name="T9" fmla="*/ 0 h 89"/>
                  <a:gd name="T10" fmla="*/ 0 w 83"/>
                  <a:gd name="T11" fmla="*/ 0 h 89"/>
                  <a:gd name="T12" fmla="*/ 0 w 83"/>
                  <a:gd name="T13" fmla="*/ 0 h 89"/>
                  <a:gd name="T14" fmla="*/ 0 w 83"/>
                  <a:gd name="T15" fmla="*/ 0 h 89"/>
                  <a:gd name="T16" fmla="*/ 0 w 83"/>
                  <a:gd name="T17" fmla="*/ 0 h 89"/>
                  <a:gd name="T18" fmla="*/ 0 w 83"/>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9"/>
                  <a:gd name="T32" fmla="*/ 83 w 83"/>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9">
                    <a:moveTo>
                      <a:pt x="76" y="33"/>
                    </a:moveTo>
                    <a:lnTo>
                      <a:pt x="83" y="41"/>
                    </a:lnTo>
                    <a:lnTo>
                      <a:pt x="57" y="0"/>
                    </a:lnTo>
                    <a:lnTo>
                      <a:pt x="0" y="39"/>
                    </a:lnTo>
                    <a:lnTo>
                      <a:pt x="26" y="80"/>
                    </a:lnTo>
                    <a:lnTo>
                      <a:pt x="34" y="89"/>
                    </a:lnTo>
                    <a:lnTo>
                      <a:pt x="26" y="80"/>
                    </a:lnTo>
                    <a:lnTo>
                      <a:pt x="29" y="85"/>
                    </a:lnTo>
                    <a:lnTo>
                      <a:pt x="34" y="89"/>
                    </a:lnTo>
                    <a:lnTo>
                      <a:pt x="76" y="3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78" name="Freeform 277"/>
              <p:cNvSpPr>
                <a:spLocks/>
              </p:cNvSpPr>
              <p:nvPr/>
            </p:nvSpPr>
            <p:spPr bwMode="auto">
              <a:xfrm>
                <a:off x="5525" y="172"/>
                <a:ext cx="4" cy="8"/>
              </a:xfrm>
              <a:custGeom>
                <a:avLst/>
                <a:gdLst>
                  <a:gd name="T0" fmla="*/ 0 w 77"/>
                  <a:gd name="T1" fmla="*/ 0 h 90"/>
                  <a:gd name="T2" fmla="*/ 0 w 77"/>
                  <a:gd name="T3" fmla="*/ 0 h 90"/>
                  <a:gd name="T4" fmla="*/ 0 w 77"/>
                  <a:gd name="T5" fmla="*/ 0 h 90"/>
                  <a:gd name="T6" fmla="*/ 0 w 77"/>
                  <a:gd name="T7" fmla="*/ 0 h 90"/>
                  <a:gd name="T8" fmla="*/ 0 w 77"/>
                  <a:gd name="T9" fmla="*/ 0 h 90"/>
                  <a:gd name="T10" fmla="*/ 0 w 77"/>
                  <a:gd name="T11" fmla="*/ 0 h 90"/>
                  <a:gd name="T12" fmla="*/ 0 w 77"/>
                  <a:gd name="T13" fmla="*/ 0 h 90"/>
                  <a:gd name="T14" fmla="*/ 0 w 77"/>
                  <a:gd name="T15" fmla="*/ 0 h 90"/>
                  <a:gd name="T16" fmla="*/ 0 w 77"/>
                  <a:gd name="T17" fmla="*/ 0 h 90"/>
                  <a:gd name="T18" fmla="*/ 0 w 77"/>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90"/>
                  <a:gd name="T32" fmla="*/ 77 w 77"/>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90">
                    <a:moveTo>
                      <a:pt x="68" y="23"/>
                    </a:moveTo>
                    <a:lnTo>
                      <a:pt x="77" y="29"/>
                    </a:lnTo>
                    <a:lnTo>
                      <a:pt x="42" y="0"/>
                    </a:lnTo>
                    <a:lnTo>
                      <a:pt x="0" y="56"/>
                    </a:lnTo>
                    <a:lnTo>
                      <a:pt x="35" y="84"/>
                    </a:lnTo>
                    <a:lnTo>
                      <a:pt x="45" y="90"/>
                    </a:lnTo>
                    <a:lnTo>
                      <a:pt x="35" y="84"/>
                    </a:lnTo>
                    <a:lnTo>
                      <a:pt x="40" y="88"/>
                    </a:lnTo>
                    <a:lnTo>
                      <a:pt x="45" y="90"/>
                    </a:lnTo>
                    <a:lnTo>
                      <a:pt x="68" y="2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79" name="Freeform 278"/>
              <p:cNvSpPr>
                <a:spLocks/>
              </p:cNvSpPr>
              <p:nvPr/>
            </p:nvSpPr>
            <p:spPr bwMode="auto">
              <a:xfrm>
                <a:off x="5527" y="174"/>
                <a:ext cx="4" cy="7"/>
              </a:xfrm>
              <a:custGeom>
                <a:avLst/>
                <a:gdLst>
                  <a:gd name="T0" fmla="*/ 0 w 68"/>
                  <a:gd name="T1" fmla="*/ 0 h 85"/>
                  <a:gd name="T2" fmla="*/ 0 w 68"/>
                  <a:gd name="T3" fmla="*/ 0 h 85"/>
                  <a:gd name="T4" fmla="*/ 0 w 68"/>
                  <a:gd name="T5" fmla="*/ 0 h 85"/>
                  <a:gd name="T6" fmla="*/ 0 w 68"/>
                  <a:gd name="T7" fmla="*/ 0 h 85"/>
                  <a:gd name="T8" fmla="*/ 0 w 68"/>
                  <a:gd name="T9" fmla="*/ 0 h 85"/>
                  <a:gd name="T10" fmla="*/ 0 w 68"/>
                  <a:gd name="T11" fmla="*/ 0 h 85"/>
                  <a:gd name="T12" fmla="*/ 0 w 68"/>
                  <a:gd name="T13" fmla="*/ 0 h 85"/>
                  <a:gd name="T14" fmla="*/ 0 w 68"/>
                  <a:gd name="T15" fmla="*/ 0 h 85"/>
                  <a:gd name="T16" fmla="*/ 0 w 68"/>
                  <a:gd name="T17" fmla="*/ 0 h 85"/>
                  <a:gd name="T18" fmla="*/ 0 w 6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85"/>
                  <a:gd name="T32" fmla="*/ 68 w 6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85">
                    <a:moveTo>
                      <a:pt x="61" y="14"/>
                    </a:moveTo>
                    <a:lnTo>
                      <a:pt x="68" y="17"/>
                    </a:lnTo>
                    <a:lnTo>
                      <a:pt x="23" y="0"/>
                    </a:lnTo>
                    <a:lnTo>
                      <a:pt x="0" y="67"/>
                    </a:lnTo>
                    <a:lnTo>
                      <a:pt x="44" y="83"/>
                    </a:lnTo>
                    <a:lnTo>
                      <a:pt x="50" y="85"/>
                    </a:lnTo>
                    <a:lnTo>
                      <a:pt x="44" y="83"/>
                    </a:lnTo>
                    <a:lnTo>
                      <a:pt x="47" y="84"/>
                    </a:lnTo>
                    <a:lnTo>
                      <a:pt x="50" y="85"/>
                    </a:lnTo>
                    <a:lnTo>
                      <a:pt x="61" y="1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80" name="Freeform 279"/>
              <p:cNvSpPr>
                <a:spLocks/>
              </p:cNvSpPr>
              <p:nvPr/>
            </p:nvSpPr>
            <p:spPr bwMode="auto">
              <a:xfrm>
                <a:off x="5530" y="175"/>
                <a:ext cx="6" cy="8"/>
              </a:xfrm>
              <a:custGeom>
                <a:avLst/>
                <a:gdLst>
                  <a:gd name="T0" fmla="*/ 0 w 101"/>
                  <a:gd name="T1" fmla="*/ 0 h 87"/>
                  <a:gd name="T2" fmla="*/ 0 w 101"/>
                  <a:gd name="T3" fmla="*/ 0 h 87"/>
                  <a:gd name="T4" fmla="*/ 0 w 101"/>
                  <a:gd name="T5" fmla="*/ 0 h 87"/>
                  <a:gd name="T6" fmla="*/ 0 w 101"/>
                  <a:gd name="T7" fmla="*/ 0 h 87"/>
                  <a:gd name="T8" fmla="*/ 0 w 101"/>
                  <a:gd name="T9" fmla="*/ 0 h 87"/>
                  <a:gd name="T10" fmla="*/ 0 w 101"/>
                  <a:gd name="T11" fmla="*/ 0 h 87"/>
                  <a:gd name="T12" fmla="*/ 0 w 101"/>
                  <a:gd name="T13" fmla="*/ 0 h 87"/>
                  <a:gd name="T14" fmla="*/ 0 w 101"/>
                  <a:gd name="T15" fmla="*/ 0 h 87"/>
                  <a:gd name="T16" fmla="*/ 0 w 101"/>
                  <a:gd name="T17" fmla="*/ 0 h 87"/>
                  <a:gd name="T18" fmla="*/ 0 w 101"/>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87"/>
                  <a:gd name="T32" fmla="*/ 101 w 101"/>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87">
                    <a:moveTo>
                      <a:pt x="97" y="16"/>
                    </a:moveTo>
                    <a:lnTo>
                      <a:pt x="101" y="16"/>
                    </a:lnTo>
                    <a:lnTo>
                      <a:pt x="11" y="0"/>
                    </a:lnTo>
                    <a:lnTo>
                      <a:pt x="0" y="71"/>
                    </a:lnTo>
                    <a:lnTo>
                      <a:pt x="88" y="87"/>
                    </a:lnTo>
                    <a:lnTo>
                      <a:pt x="91" y="87"/>
                    </a:lnTo>
                    <a:lnTo>
                      <a:pt x="88" y="87"/>
                    </a:lnTo>
                    <a:lnTo>
                      <a:pt x="89" y="87"/>
                    </a:lnTo>
                    <a:lnTo>
                      <a:pt x="91" y="87"/>
                    </a:lnTo>
                    <a:lnTo>
                      <a:pt x="97" y="1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81" name="Freeform 280"/>
              <p:cNvSpPr>
                <a:spLocks/>
              </p:cNvSpPr>
              <p:nvPr/>
            </p:nvSpPr>
            <p:spPr bwMode="auto">
              <a:xfrm>
                <a:off x="5535" y="176"/>
                <a:ext cx="5" cy="8"/>
              </a:xfrm>
              <a:custGeom>
                <a:avLst/>
                <a:gdLst>
                  <a:gd name="T0" fmla="*/ 0 w 96"/>
                  <a:gd name="T1" fmla="*/ 0 h 80"/>
                  <a:gd name="T2" fmla="*/ 0 w 96"/>
                  <a:gd name="T3" fmla="*/ 0 h 80"/>
                  <a:gd name="T4" fmla="*/ 0 w 96"/>
                  <a:gd name="T5" fmla="*/ 0 h 80"/>
                  <a:gd name="T6" fmla="*/ 0 w 96"/>
                  <a:gd name="T7" fmla="*/ 0 h 80"/>
                  <a:gd name="T8" fmla="*/ 0 w 96"/>
                  <a:gd name="T9" fmla="*/ 0 h 80"/>
                  <a:gd name="T10" fmla="*/ 0 w 96"/>
                  <a:gd name="T11" fmla="*/ 0 h 80"/>
                  <a:gd name="T12" fmla="*/ 0 w 96"/>
                  <a:gd name="T13" fmla="*/ 0 h 80"/>
                  <a:gd name="T14" fmla="*/ 0 w 96"/>
                  <a:gd name="T15" fmla="*/ 0 h 80"/>
                  <a:gd name="T16" fmla="*/ 0 w 96"/>
                  <a:gd name="T17" fmla="*/ 0 h 80"/>
                  <a:gd name="T18" fmla="*/ 0 w 96"/>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0"/>
                  <a:gd name="T32" fmla="*/ 96 w 96"/>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0">
                    <a:moveTo>
                      <a:pt x="96" y="9"/>
                    </a:moveTo>
                    <a:lnTo>
                      <a:pt x="95" y="9"/>
                    </a:lnTo>
                    <a:lnTo>
                      <a:pt x="6" y="0"/>
                    </a:lnTo>
                    <a:lnTo>
                      <a:pt x="0" y="71"/>
                    </a:lnTo>
                    <a:lnTo>
                      <a:pt x="88" y="80"/>
                    </a:lnTo>
                    <a:lnTo>
                      <a:pt x="87" y="80"/>
                    </a:lnTo>
                    <a:lnTo>
                      <a:pt x="96" y="9"/>
                    </a:lnTo>
                    <a:lnTo>
                      <a:pt x="95" y="9"/>
                    </a:lnTo>
                    <a:lnTo>
                      <a:pt x="96" y="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82" name="Freeform 281"/>
              <p:cNvSpPr>
                <a:spLocks/>
              </p:cNvSpPr>
              <p:nvPr/>
            </p:nvSpPr>
            <p:spPr bwMode="auto">
              <a:xfrm>
                <a:off x="5540" y="177"/>
                <a:ext cx="6" cy="8"/>
              </a:xfrm>
              <a:custGeom>
                <a:avLst/>
                <a:gdLst>
                  <a:gd name="T0" fmla="*/ 0 w 107"/>
                  <a:gd name="T1" fmla="*/ 0 h 82"/>
                  <a:gd name="T2" fmla="*/ 0 w 107"/>
                  <a:gd name="T3" fmla="*/ 0 h 82"/>
                  <a:gd name="T4" fmla="*/ 0 w 107"/>
                  <a:gd name="T5" fmla="*/ 0 h 82"/>
                  <a:gd name="T6" fmla="*/ 0 w 107"/>
                  <a:gd name="T7" fmla="*/ 0 h 82"/>
                  <a:gd name="T8" fmla="*/ 0 w 107"/>
                  <a:gd name="T9" fmla="*/ 0 h 82"/>
                  <a:gd name="T10" fmla="*/ 0 w 107"/>
                  <a:gd name="T11" fmla="*/ 0 h 82"/>
                  <a:gd name="T12" fmla="*/ 0 w 107"/>
                  <a:gd name="T13" fmla="*/ 0 h 82"/>
                  <a:gd name="T14" fmla="*/ 0 w 107"/>
                  <a:gd name="T15" fmla="*/ 0 h 82"/>
                  <a:gd name="T16" fmla="*/ 0 w 107"/>
                  <a:gd name="T17" fmla="*/ 0 h 82"/>
                  <a:gd name="T18" fmla="*/ 0 w 107"/>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82"/>
                  <a:gd name="T32" fmla="*/ 107 w 107"/>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82">
                    <a:moveTo>
                      <a:pt x="107" y="13"/>
                    </a:moveTo>
                    <a:lnTo>
                      <a:pt x="106" y="12"/>
                    </a:lnTo>
                    <a:lnTo>
                      <a:pt x="9" y="0"/>
                    </a:lnTo>
                    <a:lnTo>
                      <a:pt x="0" y="71"/>
                    </a:lnTo>
                    <a:lnTo>
                      <a:pt x="98" y="82"/>
                    </a:lnTo>
                    <a:lnTo>
                      <a:pt x="96" y="82"/>
                    </a:lnTo>
                    <a:lnTo>
                      <a:pt x="107" y="13"/>
                    </a:lnTo>
                    <a:lnTo>
                      <a:pt x="106" y="12"/>
                    </a:lnTo>
                    <a:lnTo>
                      <a:pt x="107"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83" name="Freeform 282"/>
              <p:cNvSpPr>
                <a:spLocks/>
              </p:cNvSpPr>
              <p:nvPr/>
            </p:nvSpPr>
            <p:spPr bwMode="auto">
              <a:xfrm>
                <a:off x="5545" y="178"/>
                <a:ext cx="5" cy="8"/>
              </a:xfrm>
              <a:custGeom>
                <a:avLst/>
                <a:gdLst>
                  <a:gd name="T0" fmla="*/ 0 w 82"/>
                  <a:gd name="T1" fmla="*/ 0 h 82"/>
                  <a:gd name="T2" fmla="*/ 0 w 82"/>
                  <a:gd name="T3" fmla="*/ 0 h 82"/>
                  <a:gd name="T4" fmla="*/ 0 w 82"/>
                  <a:gd name="T5" fmla="*/ 0 h 82"/>
                  <a:gd name="T6" fmla="*/ 0 w 82"/>
                  <a:gd name="T7" fmla="*/ 0 h 82"/>
                  <a:gd name="T8" fmla="*/ 0 w 82"/>
                  <a:gd name="T9" fmla="*/ 0 h 82"/>
                  <a:gd name="T10" fmla="*/ 0 w 82"/>
                  <a:gd name="T11" fmla="*/ 0 h 82"/>
                  <a:gd name="T12" fmla="*/ 0 60000 65536"/>
                  <a:gd name="T13" fmla="*/ 0 60000 65536"/>
                  <a:gd name="T14" fmla="*/ 0 60000 65536"/>
                  <a:gd name="T15" fmla="*/ 0 60000 65536"/>
                  <a:gd name="T16" fmla="*/ 0 60000 65536"/>
                  <a:gd name="T17" fmla="*/ 0 60000 65536"/>
                  <a:gd name="T18" fmla="*/ 0 w 82"/>
                  <a:gd name="T19" fmla="*/ 0 h 82"/>
                  <a:gd name="T20" fmla="*/ 82 w 8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82" h="82">
                    <a:moveTo>
                      <a:pt x="77" y="47"/>
                    </a:moveTo>
                    <a:lnTo>
                      <a:pt x="82" y="12"/>
                    </a:lnTo>
                    <a:lnTo>
                      <a:pt x="11" y="0"/>
                    </a:lnTo>
                    <a:lnTo>
                      <a:pt x="0" y="69"/>
                    </a:lnTo>
                    <a:lnTo>
                      <a:pt x="70" y="82"/>
                    </a:lnTo>
                    <a:lnTo>
                      <a:pt x="77" y="4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84" name="Freeform 283"/>
              <p:cNvSpPr>
                <a:spLocks/>
              </p:cNvSpPr>
              <p:nvPr/>
            </p:nvSpPr>
            <p:spPr bwMode="auto">
              <a:xfrm>
                <a:off x="5549" y="180"/>
                <a:ext cx="4" cy="8"/>
              </a:xfrm>
              <a:custGeom>
                <a:avLst/>
                <a:gdLst>
                  <a:gd name="T0" fmla="*/ 0 w 83"/>
                  <a:gd name="T1" fmla="*/ 0 h 86"/>
                  <a:gd name="T2" fmla="*/ 0 w 83"/>
                  <a:gd name="T3" fmla="*/ 0 h 86"/>
                  <a:gd name="T4" fmla="*/ 0 w 83"/>
                  <a:gd name="T5" fmla="*/ 0 h 86"/>
                  <a:gd name="T6" fmla="*/ 0 w 83"/>
                  <a:gd name="T7" fmla="*/ 0 h 86"/>
                  <a:gd name="T8" fmla="*/ 0 w 83"/>
                  <a:gd name="T9" fmla="*/ 0 h 86"/>
                  <a:gd name="T10" fmla="*/ 0 w 83"/>
                  <a:gd name="T11" fmla="*/ 0 h 86"/>
                  <a:gd name="T12" fmla="*/ 0 w 83"/>
                  <a:gd name="T13" fmla="*/ 0 h 86"/>
                  <a:gd name="T14" fmla="*/ 0 w 83"/>
                  <a:gd name="T15" fmla="*/ 0 h 86"/>
                  <a:gd name="T16" fmla="*/ 0 w 83"/>
                  <a:gd name="T17" fmla="*/ 0 h 86"/>
                  <a:gd name="T18" fmla="*/ 0 w 83"/>
                  <a:gd name="T19" fmla="*/ 0 h 86"/>
                  <a:gd name="T20" fmla="*/ 0 w 83"/>
                  <a:gd name="T21" fmla="*/ 0 h 86"/>
                  <a:gd name="T22" fmla="*/ 0 w 83"/>
                  <a:gd name="T23" fmla="*/ 0 h 86"/>
                  <a:gd name="T24" fmla="*/ 0 w 83"/>
                  <a:gd name="T25" fmla="*/ 0 h 86"/>
                  <a:gd name="T26" fmla="*/ 0 w 83"/>
                  <a:gd name="T27" fmla="*/ 0 h 86"/>
                  <a:gd name="T28" fmla="*/ 0 w 83"/>
                  <a:gd name="T29" fmla="*/ 0 h 86"/>
                  <a:gd name="T30" fmla="*/ 0 w 83"/>
                  <a:gd name="T31" fmla="*/ 0 h 86"/>
                  <a:gd name="T32" fmla="*/ 0 w 83"/>
                  <a:gd name="T33" fmla="*/ 0 h 86"/>
                  <a:gd name="T34" fmla="*/ 0 w 83"/>
                  <a:gd name="T35" fmla="*/ 0 h 86"/>
                  <a:gd name="T36" fmla="*/ 0 w 83"/>
                  <a:gd name="T37" fmla="*/ 0 h 86"/>
                  <a:gd name="T38" fmla="*/ 0 w 83"/>
                  <a:gd name="T39" fmla="*/ 0 h 86"/>
                  <a:gd name="T40" fmla="*/ 0 w 83"/>
                  <a:gd name="T41" fmla="*/ 0 h 86"/>
                  <a:gd name="T42" fmla="*/ 0 w 83"/>
                  <a:gd name="T43" fmla="*/ 0 h 86"/>
                  <a:gd name="T44" fmla="*/ 0 w 83"/>
                  <a:gd name="T45" fmla="*/ 0 h 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86"/>
                  <a:gd name="T71" fmla="*/ 83 w 83"/>
                  <a:gd name="T72" fmla="*/ 86 h 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86">
                    <a:moveTo>
                      <a:pt x="83" y="16"/>
                    </a:moveTo>
                    <a:lnTo>
                      <a:pt x="83" y="16"/>
                    </a:lnTo>
                    <a:lnTo>
                      <a:pt x="73" y="14"/>
                    </a:lnTo>
                    <a:lnTo>
                      <a:pt x="63" y="12"/>
                    </a:lnTo>
                    <a:lnTo>
                      <a:pt x="55" y="9"/>
                    </a:lnTo>
                    <a:lnTo>
                      <a:pt x="48" y="6"/>
                    </a:lnTo>
                    <a:lnTo>
                      <a:pt x="41" y="4"/>
                    </a:lnTo>
                    <a:lnTo>
                      <a:pt x="37" y="2"/>
                    </a:lnTo>
                    <a:lnTo>
                      <a:pt x="35" y="0"/>
                    </a:lnTo>
                    <a:lnTo>
                      <a:pt x="0" y="61"/>
                    </a:lnTo>
                    <a:lnTo>
                      <a:pt x="2" y="63"/>
                    </a:lnTo>
                    <a:lnTo>
                      <a:pt x="6" y="65"/>
                    </a:lnTo>
                    <a:lnTo>
                      <a:pt x="13" y="68"/>
                    </a:lnTo>
                    <a:lnTo>
                      <a:pt x="23" y="72"/>
                    </a:lnTo>
                    <a:lnTo>
                      <a:pt x="33" y="77"/>
                    </a:lnTo>
                    <a:lnTo>
                      <a:pt x="46" y="80"/>
                    </a:lnTo>
                    <a:lnTo>
                      <a:pt x="60" y="84"/>
                    </a:lnTo>
                    <a:lnTo>
                      <a:pt x="76" y="86"/>
                    </a:lnTo>
                    <a:lnTo>
                      <a:pt x="83" y="1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85" name="Freeform 284"/>
              <p:cNvSpPr>
                <a:spLocks/>
              </p:cNvSpPr>
              <p:nvPr/>
            </p:nvSpPr>
            <p:spPr bwMode="auto">
              <a:xfrm>
                <a:off x="5553" y="181"/>
                <a:ext cx="6" cy="7"/>
              </a:xfrm>
              <a:custGeom>
                <a:avLst/>
                <a:gdLst>
                  <a:gd name="T0" fmla="*/ 0 w 111"/>
                  <a:gd name="T1" fmla="*/ 0 h 79"/>
                  <a:gd name="T2" fmla="*/ 0 w 111"/>
                  <a:gd name="T3" fmla="*/ 0 h 79"/>
                  <a:gd name="T4" fmla="*/ 0 w 111"/>
                  <a:gd name="T5" fmla="*/ 0 h 79"/>
                  <a:gd name="T6" fmla="*/ 0 w 111"/>
                  <a:gd name="T7" fmla="*/ 0 h 79"/>
                  <a:gd name="T8" fmla="*/ 0 w 111"/>
                  <a:gd name="T9" fmla="*/ 0 h 79"/>
                  <a:gd name="T10" fmla="*/ 0 w 111"/>
                  <a:gd name="T11" fmla="*/ 0 h 79"/>
                  <a:gd name="T12" fmla="*/ 0 w 111"/>
                  <a:gd name="T13" fmla="*/ 0 h 79"/>
                  <a:gd name="T14" fmla="*/ 0 w 111"/>
                  <a:gd name="T15" fmla="*/ 0 h 79"/>
                  <a:gd name="T16" fmla="*/ 0 w 111"/>
                  <a:gd name="T17" fmla="*/ 0 h 79"/>
                  <a:gd name="T18" fmla="*/ 0 w 111"/>
                  <a:gd name="T19" fmla="*/ 0 h 79"/>
                  <a:gd name="T20" fmla="*/ 0 w 111"/>
                  <a:gd name="T21" fmla="*/ 0 h 79"/>
                  <a:gd name="T22" fmla="*/ 0 w 111"/>
                  <a:gd name="T23" fmla="*/ 0 h 79"/>
                  <a:gd name="T24" fmla="*/ 0 w 111"/>
                  <a:gd name="T25" fmla="*/ 0 h 79"/>
                  <a:gd name="T26" fmla="*/ 0 w 111"/>
                  <a:gd name="T27" fmla="*/ 0 h 79"/>
                  <a:gd name="T28" fmla="*/ 0 w 111"/>
                  <a:gd name="T29" fmla="*/ 0 h 79"/>
                  <a:gd name="T30" fmla="*/ 0 w 111"/>
                  <a:gd name="T31" fmla="*/ 0 h 79"/>
                  <a:gd name="T32" fmla="*/ 0 w 111"/>
                  <a:gd name="T33" fmla="*/ 0 h 79"/>
                  <a:gd name="T34" fmla="*/ 0 w 111"/>
                  <a:gd name="T35" fmla="*/ 0 h 79"/>
                  <a:gd name="T36" fmla="*/ 0 w 111"/>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79"/>
                  <a:gd name="T59" fmla="*/ 111 w 111"/>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79">
                    <a:moveTo>
                      <a:pt x="111" y="7"/>
                    </a:moveTo>
                    <a:lnTo>
                      <a:pt x="107" y="7"/>
                    </a:lnTo>
                    <a:lnTo>
                      <a:pt x="99" y="7"/>
                    </a:lnTo>
                    <a:lnTo>
                      <a:pt x="87" y="6"/>
                    </a:lnTo>
                    <a:lnTo>
                      <a:pt x="71" y="5"/>
                    </a:lnTo>
                    <a:lnTo>
                      <a:pt x="55" y="4"/>
                    </a:lnTo>
                    <a:lnTo>
                      <a:pt x="37" y="2"/>
                    </a:lnTo>
                    <a:lnTo>
                      <a:pt x="21" y="1"/>
                    </a:lnTo>
                    <a:lnTo>
                      <a:pt x="7" y="0"/>
                    </a:lnTo>
                    <a:lnTo>
                      <a:pt x="0" y="70"/>
                    </a:lnTo>
                    <a:lnTo>
                      <a:pt x="15" y="71"/>
                    </a:lnTo>
                    <a:lnTo>
                      <a:pt x="32" y="74"/>
                    </a:lnTo>
                    <a:lnTo>
                      <a:pt x="49" y="75"/>
                    </a:lnTo>
                    <a:lnTo>
                      <a:pt x="67" y="76"/>
                    </a:lnTo>
                    <a:lnTo>
                      <a:pt x="83" y="77"/>
                    </a:lnTo>
                    <a:lnTo>
                      <a:pt x="95" y="78"/>
                    </a:lnTo>
                    <a:lnTo>
                      <a:pt x="104" y="79"/>
                    </a:lnTo>
                    <a:lnTo>
                      <a:pt x="107" y="79"/>
                    </a:lnTo>
                    <a:lnTo>
                      <a:pt x="111" y="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86" name="Freeform 285"/>
              <p:cNvSpPr>
                <a:spLocks/>
              </p:cNvSpPr>
              <p:nvPr/>
            </p:nvSpPr>
            <p:spPr bwMode="auto">
              <a:xfrm>
                <a:off x="5559" y="182"/>
                <a:ext cx="6" cy="6"/>
              </a:xfrm>
              <a:custGeom>
                <a:avLst/>
                <a:gdLst>
                  <a:gd name="T0" fmla="*/ 0 w 111"/>
                  <a:gd name="T1" fmla="*/ 0 h 76"/>
                  <a:gd name="T2" fmla="*/ 0 w 111"/>
                  <a:gd name="T3" fmla="*/ 0 h 76"/>
                  <a:gd name="T4" fmla="*/ 0 w 111"/>
                  <a:gd name="T5" fmla="*/ 0 h 76"/>
                  <a:gd name="T6" fmla="*/ 0 w 111"/>
                  <a:gd name="T7" fmla="*/ 0 h 76"/>
                  <a:gd name="T8" fmla="*/ 0 w 111"/>
                  <a:gd name="T9" fmla="*/ 0 h 76"/>
                  <a:gd name="T10" fmla="*/ 0 w 111"/>
                  <a:gd name="T11" fmla="*/ 0 h 76"/>
                  <a:gd name="T12" fmla="*/ 0 w 111"/>
                  <a:gd name="T13" fmla="*/ 0 h 76"/>
                  <a:gd name="T14" fmla="*/ 0 w 111"/>
                  <a:gd name="T15" fmla="*/ 0 h 76"/>
                  <a:gd name="T16" fmla="*/ 0 w 111"/>
                  <a:gd name="T17" fmla="*/ 0 h 76"/>
                  <a:gd name="T18" fmla="*/ 0 w 111"/>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76"/>
                  <a:gd name="T32" fmla="*/ 111 w 111"/>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76">
                    <a:moveTo>
                      <a:pt x="111" y="1"/>
                    </a:moveTo>
                    <a:lnTo>
                      <a:pt x="107" y="0"/>
                    </a:lnTo>
                    <a:lnTo>
                      <a:pt x="0" y="4"/>
                    </a:lnTo>
                    <a:lnTo>
                      <a:pt x="4" y="76"/>
                    </a:lnTo>
                    <a:lnTo>
                      <a:pt x="109" y="72"/>
                    </a:lnTo>
                    <a:lnTo>
                      <a:pt x="104" y="72"/>
                    </a:lnTo>
                    <a:lnTo>
                      <a:pt x="111" y="1"/>
                    </a:lnTo>
                    <a:lnTo>
                      <a:pt x="109" y="0"/>
                    </a:lnTo>
                    <a:lnTo>
                      <a:pt x="107" y="0"/>
                    </a:lnTo>
                    <a:lnTo>
                      <a:pt x="111"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87" name="Freeform 286"/>
              <p:cNvSpPr>
                <a:spLocks/>
              </p:cNvSpPr>
              <p:nvPr/>
            </p:nvSpPr>
            <p:spPr bwMode="auto">
              <a:xfrm>
                <a:off x="5565" y="182"/>
                <a:ext cx="6" cy="7"/>
              </a:xfrm>
              <a:custGeom>
                <a:avLst/>
                <a:gdLst>
                  <a:gd name="T0" fmla="*/ 0 w 123"/>
                  <a:gd name="T1" fmla="*/ 0 h 82"/>
                  <a:gd name="T2" fmla="*/ 0 w 123"/>
                  <a:gd name="T3" fmla="*/ 0 h 82"/>
                  <a:gd name="T4" fmla="*/ 0 w 123"/>
                  <a:gd name="T5" fmla="*/ 0 h 82"/>
                  <a:gd name="T6" fmla="*/ 0 w 123"/>
                  <a:gd name="T7" fmla="*/ 0 h 82"/>
                  <a:gd name="T8" fmla="*/ 0 w 123"/>
                  <a:gd name="T9" fmla="*/ 0 h 82"/>
                  <a:gd name="T10" fmla="*/ 0 w 123"/>
                  <a:gd name="T11" fmla="*/ 0 h 82"/>
                  <a:gd name="T12" fmla="*/ 0 w 123"/>
                  <a:gd name="T13" fmla="*/ 0 h 82"/>
                  <a:gd name="T14" fmla="*/ 0 w 123"/>
                  <a:gd name="T15" fmla="*/ 0 h 82"/>
                  <a:gd name="T16" fmla="*/ 0 w 123"/>
                  <a:gd name="T17" fmla="*/ 0 h 82"/>
                  <a:gd name="T18" fmla="*/ 0 w 12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82"/>
                  <a:gd name="T32" fmla="*/ 123 w 123"/>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82">
                    <a:moveTo>
                      <a:pt x="121" y="12"/>
                    </a:moveTo>
                    <a:lnTo>
                      <a:pt x="123" y="12"/>
                    </a:lnTo>
                    <a:lnTo>
                      <a:pt x="7" y="0"/>
                    </a:lnTo>
                    <a:lnTo>
                      <a:pt x="0" y="71"/>
                    </a:lnTo>
                    <a:lnTo>
                      <a:pt x="115" y="82"/>
                    </a:lnTo>
                    <a:lnTo>
                      <a:pt x="117" y="82"/>
                    </a:lnTo>
                    <a:lnTo>
                      <a:pt x="115" y="82"/>
                    </a:lnTo>
                    <a:lnTo>
                      <a:pt x="116" y="82"/>
                    </a:lnTo>
                    <a:lnTo>
                      <a:pt x="117" y="82"/>
                    </a:lnTo>
                    <a:lnTo>
                      <a:pt x="121"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88" name="Freeform 287"/>
              <p:cNvSpPr>
                <a:spLocks/>
              </p:cNvSpPr>
              <p:nvPr/>
            </p:nvSpPr>
            <p:spPr bwMode="auto">
              <a:xfrm>
                <a:off x="5571" y="183"/>
                <a:ext cx="19" cy="7"/>
              </a:xfrm>
              <a:custGeom>
                <a:avLst/>
                <a:gdLst>
                  <a:gd name="T0" fmla="*/ 0 w 336"/>
                  <a:gd name="T1" fmla="*/ 0 h 75"/>
                  <a:gd name="T2" fmla="*/ 0 w 336"/>
                  <a:gd name="T3" fmla="*/ 0 h 75"/>
                  <a:gd name="T4" fmla="*/ 0 w 336"/>
                  <a:gd name="T5" fmla="*/ 0 h 75"/>
                  <a:gd name="T6" fmla="*/ 0 w 336"/>
                  <a:gd name="T7" fmla="*/ 0 h 75"/>
                  <a:gd name="T8" fmla="*/ 0 w 336"/>
                  <a:gd name="T9" fmla="*/ 0 h 75"/>
                  <a:gd name="T10" fmla="*/ 0 w 336"/>
                  <a:gd name="T11" fmla="*/ 0 h 75"/>
                  <a:gd name="T12" fmla="*/ 0 w 336"/>
                  <a:gd name="T13" fmla="*/ 0 h 75"/>
                  <a:gd name="T14" fmla="*/ 0 w 336"/>
                  <a:gd name="T15" fmla="*/ 0 h 75"/>
                  <a:gd name="T16" fmla="*/ 0 w 336"/>
                  <a:gd name="T17" fmla="*/ 0 h 75"/>
                  <a:gd name="T18" fmla="*/ 0 w 336"/>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6"/>
                  <a:gd name="T31" fmla="*/ 0 h 75"/>
                  <a:gd name="T32" fmla="*/ 336 w 336"/>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6" h="75">
                    <a:moveTo>
                      <a:pt x="89" y="75"/>
                    </a:moveTo>
                    <a:lnTo>
                      <a:pt x="83" y="4"/>
                    </a:lnTo>
                    <a:lnTo>
                      <a:pt x="4" y="0"/>
                    </a:lnTo>
                    <a:lnTo>
                      <a:pt x="0" y="70"/>
                    </a:lnTo>
                    <a:lnTo>
                      <a:pt x="80" y="75"/>
                    </a:lnTo>
                    <a:lnTo>
                      <a:pt x="75" y="4"/>
                    </a:lnTo>
                    <a:lnTo>
                      <a:pt x="89" y="75"/>
                    </a:lnTo>
                    <a:lnTo>
                      <a:pt x="336" y="22"/>
                    </a:lnTo>
                    <a:lnTo>
                      <a:pt x="83" y="4"/>
                    </a:lnTo>
                    <a:lnTo>
                      <a:pt x="89" y="7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89" name="Freeform 288"/>
              <p:cNvSpPr>
                <a:spLocks/>
              </p:cNvSpPr>
              <p:nvPr/>
            </p:nvSpPr>
            <p:spPr bwMode="auto">
              <a:xfrm>
                <a:off x="5571" y="183"/>
                <a:ext cx="5" cy="8"/>
              </a:xfrm>
              <a:custGeom>
                <a:avLst/>
                <a:gdLst>
                  <a:gd name="T0" fmla="*/ 0 w 96"/>
                  <a:gd name="T1" fmla="*/ 0 h 87"/>
                  <a:gd name="T2" fmla="*/ 0 w 96"/>
                  <a:gd name="T3" fmla="*/ 0 h 87"/>
                  <a:gd name="T4" fmla="*/ 0 w 96"/>
                  <a:gd name="T5" fmla="*/ 0 h 87"/>
                  <a:gd name="T6" fmla="*/ 0 w 96"/>
                  <a:gd name="T7" fmla="*/ 0 h 87"/>
                  <a:gd name="T8" fmla="*/ 0 w 96"/>
                  <a:gd name="T9" fmla="*/ 0 h 87"/>
                  <a:gd name="T10" fmla="*/ 0 w 96"/>
                  <a:gd name="T11" fmla="*/ 0 h 87"/>
                  <a:gd name="T12" fmla="*/ 0 w 96"/>
                  <a:gd name="T13" fmla="*/ 0 h 87"/>
                  <a:gd name="T14" fmla="*/ 0 w 96"/>
                  <a:gd name="T15" fmla="*/ 0 h 87"/>
                  <a:gd name="T16" fmla="*/ 0 w 96"/>
                  <a:gd name="T17" fmla="*/ 0 h 87"/>
                  <a:gd name="T18" fmla="*/ 0 w 96"/>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7"/>
                  <a:gd name="T32" fmla="*/ 96 w 96"/>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7">
                    <a:moveTo>
                      <a:pt x="18" y="86"/>
                    </a:moveTo>
                    <a:lnTo>
                      <a:pt x="16" y="87"/>
                    </a:lnTo>
                    <a:lnTo>
                      <a:pt x="96" y="71"/>
                    </a:lnTo>
                    <a:lnTo>
                      <a:pt x="82" y="0"/>
                    </a:lnTo>
                    <a:lnTo>
                      <a:pt x="2" y="17"/>
                    </a:lnTo>
                    <a:lnTo>
                      <a:pt x="0" y="17"/>
                    </a:lnTo>
                    <a:lnTo>
                      <a:pt x="2" y="17"/>
                    </a:lnTo>
                    <a:lnTo>
                      <a:pt x="1" y="17"/>
                    </a:lnTo>
                    <a:lnTo>
                      <a:pt x="0" y="17"/>
                    </a:lnTo>
                    <a:lnTo>
                      <a:pt x="18" y="8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90" name="Freeform 289"/>
              <p:cNvSpPr>
                <a:spLocks/>
              </p:cNvSpPr>
              <p:nvPr/>
            </p:nvSpPr>
            <p:spPr bwMode="auto">
              <a:xfrm>
                <a:off x="5567" y="185"/>
                <a:ext cx="5" cy="8"/>
              </a:xfrm>
              <a:custGeom>
                <a:avLst/>
                <a:gdLst>
                  <a:gd name="T0" fmla="*/ 0 w 79"/>
                  <a:gd name="T1" fmla="*/ 0 h 87"/>
                  <a:gd name="T2" fmla="*/ 0 w 79"/>
                  <a:gd name="T3" fmla="*/ 0 h 87"/>
                  <a:gd name="T4" fmla="*/ 0 w 79"/>
                  <a:gd name="T5" fmla="*/ 0 h 87"/>
                  <a:gd name="T6" fmla="*/ 0 w 79"/>
                  <a:gd name="T7" fmla="*/ 0 h 87"/>
                  <a:gd name="T8" fmla="*/ 0 w 79"/>
                  <a:gd name="T9" fmla="*/ 0 h 87"/>
                  <a:gd name="T10" fmla="*/ 0 w 79"/>
                  <a:gd name="T11" fmla="*/ 0 h 87"/>
                  <a:gd name="T12" fmla="*/ 0 w 79"/>
                  <a:gd name="T13" fmla="*/ 0 h 87"/>
                  <a:gd name="T14" fmla="*/ 0 w 79"/>
                  <a:gd name="T15" fmla="*/ 0 h 87"/>
                  <a:gd name="T16" fmla="*/ 0 w 79"/>
                  <a:gd name="T17" fmla="*/ 0 h 87"/>
                  <a:gd name="T18" fmla="*/ 0 w 79"/>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7"/>
                  <a:gd name="T32" fmla="*/ 79 w 7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7">
                    <a:moveTo>
                      <a:pt x="4" y="86"/>
                    </a:moveTo>
                    <a:lnTo>
                      <a:pt x="17" y="86"/>
                    </a:lnTo>
                    <a:lnTo>
                      <a:pt x="79" y="69"/>
                    </a:lnTo>
                    <a:lnTo>
                      <a:pt x="61" y="0"/>
                    </a:lnTo>
                    <a:lnTo>
                      <a:pt x="0" y="16"/>
                    </a:lnTo>
                    <a:lnTo>
                      <a:pt x="12" y="16"/>
                    </a:lnTo>
                    <a:lnTo>
                      <a:pt x="4" y="86"/>
                    </a:lnTo>
                    <a:lnTo>
                      <a:pt x="10" y="87"/>
                    </a:lnTo>
                    <a:lnTo>
                      <a:pt x="17" y="86"/>
                    </a:lnTo>
                    <a:lnTo>
                      <a:pt x="4" y="8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91" name="Freeform 290"/>
              <p:cNvSpPr>
                <a:spLocks/>
              </p:cNvSpPr>
              <p:nvPr/>
            </p:nvSpPr>
            <p:spPr bwMode="auto">
              <a:xfrm>
                <a:off x="5564" y="185"/>
                <a:ext cx="4" cy="7"/>
              </a:xfrm>
              <a:custGeom>
                <a:avLst/>
                <a:gdLst>
                  <a:gd name="T0" fmla="*/ 0 w 76"/>
                  <a:gd name="T1" fmla="*/ 0 h 78"/>
                  <a:gd name="T2" fmla="*/ 0 w 76"/>
                  <a:gd name="T3" fmla="*/ 0 h 78"/>
                  <a:gd name="T4" fmla="*/ 0 w 76"/>
                  <a:gd name="T5" fmla="*/ 0 h 78"/>
                  <a:gd name="T6" fmla="*/ 0 w 76"/>
                  <a:gd name="T7" fmla="*/ 0 h 78"/>
                  <a:gd name="T8" fmla="*/ 0 w 76"/>
                  <a:gd name="T9" fmla="*/ 0 h 78"/>
                  <a:gd name="T10" fmla="*/ 0 w 76"/>
                  <a:gd name="T11" fmla="*/ 0 h 78"/>
                  <a:gd name="T12" fmla="*/ 0 w 76"/>
                  <a:gd name="T13" fmla="*/ 0 h 78"/>
                  <a:gd name="T14" fmla="*/ 0 w 76"/>
                  <a:gd name="T15" fmla="*/ 0 h 78"/>
                  <a:gd name="T16" fmla="*/ 0 w 76"/>
                  <a:gd name="T17" fmla="*/ 0 h 78"/>
                  <a:gd name="T18" fmla="*/ 0 w 76"/>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78"/>
                  <a:gd name="T32" fmla="*/ 76 w 76"/>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78">
                    <a:moveTo>
                      <a:pt x="0" y="68"/>
                    </a:moveTo>
                    <a:lnTo>
                      <a:pt x="6" y="70"/>
                    </a:lnTo>
                    <a:lnTo>
                      <a:pt x="68" y="78"/>
                    </a:lnTo>
                    <a:lnTo>
                      <a:pt x="76" y="8"/>
                    </a:lnTo>
                    <a:lnTo>
                      <a:pt x="15" y="0"/>
                    </a:lnTo>
                    <a:lnTo>
                      <a:pt x="21" y="1"/>
                    </a:lnTo>
                    <a:lnTo>
                      <a:pt x="0" y="68"/>
                    </a:lnTo>
                    <a:lnTo>
                      <a:pt x="3" y="69"/>
                    </a:lnTo>
                    <a:lnTo>
                      <a:pt x="6" y="70"/>
                    </a:lnTo>
                    <a:lnTo>
                      <a:pt x="0"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92" name="Freeform 291"/>
              <p:cNvSpPr>
                <a:spLocks/>
              </p:cNvSpPr>
              <p:nvPr/>
            </p:nvSpPr>
            <p:spPr bwMode="auto">
              <a:xfrm>
                <a:off x="5562" y="184"/>
                <a:ext cx="3" cy="8"/>
              </a:xfrm>
              <a:custGeom>
                <a:avLst/>
                <a:gdLst>
                  <a:gd name="T0" fmla="*/ 0 w 57"/>
                  <a:gd name="T1" fmla="*/ 0 h 82"/>
                  <a:gd name="T2" fmla="*/ 0 w 57"/>
                  <a:gd name="T3" fmla="*/ 0 h 82"/>
                  <a:gd name="T4" fmla="*/ 0 w 57"/>
                  <a:gd name="T5" fmla="*/ 0 h 82"/>
                  <a:gd name="T6" fmla="*/ 0 w 57"/>
                  <a:gd name="T7" fmla="*/ 0 h 82"/>
                  <a:gd name="T8" fmla="*/ 0 w 57"/>
                  <a:gd name="T9" fmla="*/ 0 h 82"/>
                  <a:gd name="T10" fmla="*/ 0 w 57"/>
                  <a:gd name="T11" fmla="*/ 0 h 82"/>
                  <a:gd name="T12" fmla="*/ 0 w 57"/>
                  <a:gd name="T13" fmla="*/ 0 h 82"/>
                  <a:gd name="T14" fmla="*/ 0 w 57"/>
                  <a:gd name="T15" fmla="*/ 0 h 82"/>
                  <a:gd name="T16" fmla="*/ 0 w 57"/>
                  <a:gd name="T17" fmla="*/ 0 h 82"/>
                  <a:gd name="T18" fmla="*/ 0 w 57"/>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82"/>
                  <a:gd name="T32" fmla="*/ 57 w 57"/>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82">
                    <a:moveTo>
                      <a:pt x="18" y="71"/>
                    </a:moveTo>
                    <a:lnTo>
                      <a:pt x="0" y="70"/>
                    </a:lnTo>
                    <a:lnTo>
                      <a:pt x="36" y="82"/>
                    </a:lnTo>
                    <a:lnTo>
                      <a:pt x="57" y="15"/>
                    </a:lnTo>
                    <a:lnTo>
                      <a:pt x="22" y="3"/>
                    </a:lnTo>
                    <a:lnTo>
                      <a:pt x="4" y="2"/>
                    </a:lnTo>
                    <a:lnTo>
                      <a:pt x="22" y="3"/>
                    </a:lnTo>
                    <a:lnTo>
                      <a:pt x="13" y="0"/>
                    </a:lnTo>
                    <a:lnTo>
                      <a:pt x="4" y="2"/>
                    </a:lnTo>
                    <a:lnTo>
                      <a:pt x="18"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93" name="Freeform 292"/>
              <p:cNvSpPr>
                <a:spLocks/>
              </p:cNvSpPr>
              <p:nvPr/>
            </p:nvSpPr>
            <p:spPr bwMode="auto">
              <a:xfrm>
                <a:off x="5557" y="184"/>
                <a:ext cx="6" cy="8"/>
              </a:xfrm>
              <a:custGeom>
                <a:avLst/>
                <a:gdLst>
                  <a:gd name="T0" fmla="*/ 0 w 94"/>
                  <a:gd name="T1" fmla="*/ 0 h 81"/>
                  <a:gd name="T2" fmla="*/ 0 w 94"/>
                  <a:gd name="T3" fmla="*/ 0 h 81"/>
                  <a:gd name="T4" fmla="*/ 0 w 94"/>
                  <a:gd name="T5" fmla="*/ 0 h 81"/>
                  <a:gd name="T6" fmla="*/ 0 w 94"/>
                  <a:gd name="T7" fmla="*/ 0 h 81"/>
                  <a:gd name="T8" fmla="*/ 0 w 94"/>
                  <a:gd name="T9" fmla="*/ 0 h 81"/>
                  <a:gd name="T10" fmla="*/ 0 w 94"/>
                  <a:gd name="T11" fmla="*/ 0 h 81"/>
                  <a:gd name="T12" fmla="*/ 0 w 94"/>
                  <a:gd name="T13" fmla="*/ 0 h 81"/>
                  <a:gd name="T14" fmla="*/ 0 w 94"/>
                  <a:gd name="T15" fmla="*/ 0 h 81"/>
                  <a:gd name="T16" fmla="*/ 0 w 94"/>
                  <a:gd name="T17" fmla="*/ 0 h 81"/>
                  <a:gd name="T18" fmla="*/ 0 w 94"/>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81"/>
                  <a:gd name="T32" fmla="*/ 94 w 94"/>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81">
                    <a:moveTo>
                      <a:pt x="68" y="47"/>
                    </a:moveTo>
                    <a:lnTo>
                      <a:pt x="41" y="81"/>
                    </a:lnTo>
                    <a:lnTo>
                      <a:pt x="94" y="69"/>
                    </a:lnTo>
                    <a:lnTo>
                      <a:pt x="80" y="0"/>
                    </a:lnTo>
                    <a:lnTo>
                      <a:pt x="27" y="12"/>
                    </a:lnTo>
                    <a:lnTo>
                      <a:pt x="0" y="47"/>
                    </a:lnTo>
                    <a:lnTo>
                      <a:pt x="27" y="12"/>
                    </a:lnTo>
                    <a:lnTo>
                      <a:pt x="0" y="18"/>
                    </a:lnTo>
                    <a:lnTo>
                      <a:pt x="0" y="47"/>
                    </a:lnTo>
                    <a:lnTo>
                      <a:pt x="68" y="4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94" name="Freeform 293"/>
              <p:cNvSpPr>
                <a:spLocks/>
              </p:cNvSpPr>
              <p:nvPr/>
            </p:nvSpPr>
            <p:spPr bwMode="auto">
              <a:xfrm>
                <a:off x="5557" y="188"/>
                <a:ext cx="4" cy="8"/>
              </a:xfrm>
              <a:custGeom>
                <a:avLst/>
                <a:gdLst>
                  <a:gd name="T0" fmla="*/ 0 w 68"/>
                  <a:gd name="T1" fmla="*/ 0 h 92"/>
                  <a:gd name="T2" fmla="*/ 0 w 68"/>
                  <a:gd name="T3" fmla="*/ 0 h 92"/>
                  <a:gd name="T4" fmla="*/ 0 w 68"/>
                  <a:gd name="T5" fmla="*/ 0 h 92"/>
                  <a:gd name="T6" fmla="*/ 0 w 68"/>
                  <a:gd name="T7" fmla="*/ 0 h 92"/>
                  <a:gd name="T8" fmla="*/ 0 w 68"/>
                  <a:gd name="T9" fmla="*/ 0 h 92"/>
                  <a:gd name="T10" fmla="*/ 0 w 68"/>
                  <a:gd name="T11" fmla="*/ 0 h 92"/>
                  <a:gd name="T12" fmla="*/ 0 w 68"/>
                  <a:gd name="T13" fmla="*/ 0 h 92"/>
                  <a:gd name="T14" fmla="*/ 0 w 68"/>
                  <a:gd name="T15" fmla="*/ 0 h 92"/>
                  <a:gd name="T16" fmla="*/ 0 w 68"/>
                  <a:gd name="T17" fmla="*/ 0 h 92"/>
                  <a:gd name="T18" fmla="*/ 0 w 68"/>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92"/>
                  <a:gd name="T32" fmla="*/ 68 w 68"/>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92">
                    <a:moveTo>
                      <a:pt x="16" y="60"/>
                    </a:moveTo>
                    <a:lnTo>
                      <a:pt x="68" y="31"/>
                    </a:lnTo>
                    <a:lnTo>
                      <a:pt x="68" y="6"/>
                    </a:lnTo>
                    <a:lnTo>
                      <a:pt x="0" y="6"/>
                    </a:lnTo>
                    <a:lnTo>
                      <a:pt x="0" y="31"/>
                    </a:lnTo>
                    <a:lnTo>
                      <a:pt x="51" y="0"/>
                    </a:lnTo>
                    <a:lnTo>
                      <a:pt x="16" y="60"/>
                    </a:lnTo>
                    <a:lnTo>
                      <a:pt x="68" y="92"/>
                    </a:lnTo>
                    <a:lnTo>
                      <a:pt x="68" y="31"/>
                    </a:lnTo>
                    <a:lnTo>
                      <a:pt x="16" y="6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95" name="Freeform 294"/>
              <p:cNvSpPr>
                <a:spLocks/>
              </p:cNvSpPr>
              <p:nvPr/>
            </p:nvSpPr>
            <p:spPr bwMode="auto">
              <a:xfrm>
                <a:off x="5555" y="185"/>
                <a:ext cx="5" cy="8"/>
              </a:xfrm>
              <a:custGeom>
                <a:avLst/>
                <a:gdLst>
                  <a:gd name="T0" fmla="*/ 0 w 88"/>
                  <a:gd name="T1" fmla="*/ 0 h 97"/>
                  <a:gd name="T2" fmla="*/ 0 w 88"/>
                  <a:gd name="T3" fmla="*/ 0 h 97"/>
                  <a:gd name="T4" fmla="*/ 0 w 88"/>
                  <a:gd name="T5" fmla="*/ 0 h 97"/>
                  <a:gd name="T6" fmla="*/ 0 w 88"/>
                  <a:gd name="T7" fmla="*/ 0 h 97"/>
                  <a:gd name="T8" fmla="*/ 0 w 88"/>
                  <a:gd name="T9" fmla="*/ 0 h 97"/>
                  <a:gd name="T10" fmla="*/ 0 w 88"/>
                  <a:gd name="T11" fmla="*/ 0 h 97"/>
                  <a:gd name="T12" fmla="*/ 0 w 88"/>
                  <a:gd name="T13" fmla="*/ 0 h 97"/>
                  <a:gd name="T14" fmla="*/ 0 w 88"/>
                  <a:gd name="T15" fmla="*/ 0 h 97"/>
                  <a:gd name="T16" fmla="*/ 0 w 88"/>
                  <a:gd name="T17" fmla="*/ 0 h 97"/>
                  <a:gd name="T18" fmla="*/ 0 w 88"/>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97"/>
                  <a:gd name="T32" fmla="*/ 88 w 88"/>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97">
                    <a:moveTo>
                      <a:pt x="9" y="69"/>
                    </a:moveTo>
                    <a:lnTo>
                      <a:pt x="0" y="65"/>
                    </a:lnTo>
                    <a:lnTo>
                      <a:pt x="53" y="97"/>
                    </a:lnTo>
                    <a:lnTo>
                      <a:pt x="88" y="37"/>
                    </a:lnTo>
                    <a:lnTo>
                      <a:pt x="36" y="5"/>
                    </a:lnTo>
                    <a:lnTo>
                      <a:pt x="27" y="0"/>
                    </a:lnTo>
                    <a:lnTo>
                      <a:pt x="36" y="5"/>
                    </a:lnTo>
                    <a:lnTo>
                      <a:pt x="31" y="1"/>
                    </a:lnTo>
                    <a:lnTo>
                      <a:pt x="27" y="0"/>
                    </a:lnTo>
                    <a:lnTo>
                      <a:pt x="9"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96" name="Freeform 295"/>
              <p:cNvSpPr>
                <a:spLocks/>
              </p:cNvSpPr>
              <p:nvPr/>
            </p:nvSpPr>
            <p:spPr bwMode="auto">
              <a:xfrm>
                <a:off x="5552" y="183"/>
                <a:ext cx="5" cy="8"/>
              </a:xfrm>
              <a:custGeom>
                <a:avLst/>
                <a:gdLst>
                  <a:gd name="T0" fmla="*/ 0 w 89"/>
                  <a:gd name="T1" fmla="*/ 0 h 91"/>
                  <a:gd name="T2" fmla="*/ 0 w 89"/>
                  <a:gd name="T3" fmla="*/ 0 h 91"/>
                  <a:gd name="T4" fmla="*/ 0 w 89"/>
                  <a:gd name="T5" fmla="*/ 0 h 91"/>
                  <a:gd name="T6" fmla="*/ 0 w 89"/>
                  <a:gd name="T7" fmla="*/ 0 h 91"/>
                  <a:gd name="T8" fmla="*/ 0 w 89"/>
                  <a:gd name="T9" fmla="*/ 0 h 91"/>
                  <a:gd name="T10" fmla="*/ 0 w 89"/>
                  <a:gd name="T11" fmla="*/ 0 h 91"/>
                  <a:gd name="T12" fmla="*/ 0 w 89"/>
                  <a:gd name="T13" fmla="*/ 0 h 91"/>
                  <a:gd name="T14" fmla="*/ 0 w 89"/>
                  <a:gd name="T15" fmla="*/ 0 h 91"/>
                  <a:gd name="T16" fmla="*/ 0 w 89"/>
                  <a:gd name="T17" fmla="*/ 0 h 91"/>
                  <a:gd name="T18" fmla="*/ 0 w 89"/>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91"/>
                  <a:gd name="T32" fmla="*/ 89 w 89"/>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91">
                    <a:moveTo>
                      <a:pt x="16" y="71"/>
                    </a:moveTo>
                    <a:lnTo>
                      <a:pt x="0" y="70"/>
                    </a:lnTo>
                    <a:lnTo>
                      <a:pt x="71" y="91"/>
                    </a:lnTo>
                    <a:lnTo>
                      <a:pt x="89" y="22"/>
                    </a:lnTo>
                    <a:lnTo>
                      <a:pt x="19" y="2"/>
                    </a:lnTo>
                    <a:lnTo>
                      <a:pt x="3" y="1"/>
                    </a:lnTo>
                    <a:lnTo>
                      <a:pt x="19" y="2"/>
                    </a:lnTo>
                    <a:lnTo>
                      <a:pt x="10" y="0"/>
                    </a:lnTo>
                    <a:lnTo>
                      <a:pt x="3" y="1"/>
                    </a:lnTo>
                    <a:lnTo>
                      <a:pt x="16"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97" name="Freeform 296"/>
              <p:cNvSpPr>
                <a:spLocks/>
              </p:cNvSpPr>
              <p:nvPr/>
            </p:nvSpPr>
            <p:spPr bwMode="auto">
              <a:xfrm>
                <a:off x="5549" y="183"/>
                <a:ext cx="4" cy="7"/>
              </a:xfrm>
              <a:custGeom>
                <a:avLst/>
                <a:gdLst>
                  <a:gd name="T0" fmla="*/ 0 w 62"/>
                  <a:gd name="T1" fmla="*/ 0 h 79"/>
                  <a:gd name="T2" fmla="*/ 0 w 62"/>
                  <a:gd name="T3" fmla="*/ 0 h 79"/>
                  <a:gd name="T4" fmla="*/ 0 w 62"/>
                  <a:gd name="T5" fmla="*/ 0 h 79"/>
                  <a:gd name="T6" fmla="*/ 0 w 62"/>
                  <a:gd name="T7" fmla="*/ 0 h 79"/>
                  <a:gd name="T8" fmla="*/ 0 w 62"/>
                  <a:gd name="T9" fmla="*/ 0 h 79"/>
                  <a:gd name="T10" fmla="*/ 0 w 62"/>
                  <a:gd name="T11" fmla="*/ 0 h 79"/>
                  <a:gd name="T12" fmla="*/ 0 w 62"/>
                  <a:gd name="T13" fmla="*/ 0 h 79"/>
                  <a:gd name="T14" fmla="*/ 0 w 62"/>
                  <a:gd name="T15" fmla="*/ 0 h 79"/>
                  <a:gd name="T16" fmla="*/ 0 w 62"/>
                  <a:gd name="T17" fmla="*/ 0 h 79"/>
                  <a:gd name="T18" fmla="*/ 0 w 62"/>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79"/>
                  <a:gd name="T32" fmla="*/ 62 w 62"/>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79">
                    <a:moveTo>
                      <a:pt x="22" y="77"/>
                    </a:moveTo>
                    <a:lnTo>
                      <a:pt x="17" y="79"/>
                    </a:lnTo>
                    <a:lnTo>
                      <a:pt x="62" y="70"/>
                    </a:lnTo>
                    <a:lnTo>
                      <a:pt x="49" y="0"/>
                    </a:lnTo>
                    <a:lnTo>
                      <a:pt x="5" y="8"/>
                    </a:lnTo>
                    <a:lnTo>
                      <a:pt x="0" y="10"/>
                    </a:lnTo>
                    <a:lnTo>
                      <a:pt x="5" y="8"/>
                    </a:lnTo>
                    <a:lnTo>
                      <a:pt x="3" y="10"/>
                    </a:lnTo>
                    <a:lnTo>
                      <a:pt x="0" y="10"/>
                    </a:lnTo>
                    <a:lnTo>
                      <a:pt x="22" y="7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98" name="Freeform 297"/>
              <p:cNvSpPr>
                <a:spLocks/>
              </p:cNvSpPr>
              <p:nvPr/>
            </p:nvSpPr>
            <p:spPr bwMode="auto">
              <a:xfrm>
                <a:off x="5547" y="184"/>
                <a:ext cx="4" cy="7"/>
              </a:xfrm>
              <a:custGeom>
                <a:avLst/>
                <a:gdLst>
                  <a:gd name="T0" fmla="*/ 0 w 57"/>
                  <a:gd name="T1" fmla="*/ 0 h 82"/>
                  <a:gd name="T2" fmla="*/ 0 w 57"/>
                  <a:gd name="T3" fmla="*/ 0 h 82"/>
                  <a:gd name="T4" fmla="*/ 0 w 57"/>
                  <a:gd name="T5" fmla="*/ 0 h 82"/>
                  <a:gd name="T6" fmla="*/ 0 w 57"/>
                  <a:gd name="T7" fmla="*/ 0 h 82"/>
                  <a:gd name="T8" fmla="*/ 0 w 57"/>
                  <a:gd name="T9" fmla="*/ 0 h 82"/>
                  <a:gd name="T10" fmla="*/ 0 w 57"/>
                  <a:gd name="T11" fmla="*/ 0 h 82"/>
                  <a:gd name="T12" fmla="*/ 0 w 57"/>
                  <a:gd name="T13" fmla="*/ 0 h 82"/>
                  <a:gd name="T14" fmla="*/ 0 w 57"/>
                  <a:gd name="T15" fmla="*/ 0 h 82"/>
                  <a:gd name="T16" fmla="*/ 0 w 57"/>
                  <a:gd name="T17" fmla="*/ 0 h 82"/>
                  <a:gd name="T18" fmla="*/ 0 w 57"/>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82"/>
                  <a:gd name="T32" fmla="*/ 57 w 57"/>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82">
                    <a:moveTo>
                      <a:pt x="8" y="81"/>
                    </a:moveTo>
                    <a:lnTo>
                      <a:pt x="22" y="80"/>
                    </a:lnTo>
                    <a:lnTo>
                      <a:pt x="57" y="67"/>
                    </a:lnTo>
                    <a:lnTo>
                      <a:pt x="35" y="0"/>
                    </a:lnTo>
                    <a:lnTo>
                      <a:pt x="0" y="12"/>
                    </a:lnTo>
                    <a:lnTo>
                      <a:pt x="14" y="10"/>
                    </a:lnTo>
                    <a:lnTo>
                      <a:pt x="8" y="81"/>
                    </a:lnTo>
                    <a:lnTo>
                      <a:pt x="15" y="82"/>
                    </a:lnTo>
                    <a:lnTo>
                      <a:pt x="22" y="80"/>
                    </a:lnTo>
                    <a:lnTo>
                      <a:pt x="8" y="8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99" name="Freeform 298"/>
              <p:cNvSpPr>
                <a:spLocks/>
              </p:cNvSpPr>
              <p:nvPr/>
            </p:nvSpPr>
            <p:spPr bwMode="auto">
              <a:xfrm>
                <a:off x="5544" y="184"/>
                <a:ext cx="4" cy="7"/>
              </a:xfrm>
              <a:custGeom>
                <a:avLst/>
                <a:gdLst>
                  <a:gd name="T0" fmla="*/ 0 w 68"/>
                  <a:gd name="T1" fmla="*/ 0 h 75"/>
                  <a:gd name="T2" fmla="*/ 0 w 68"/>
                  <a:gd name="T3" fmla="*/ 0 h 75"/>
                  <a:gd name="T4" fmla="*/ 0 w 68"/>
                  <a:gd name="T5" fmla="*/ 0 h 75"/>
                  <a:gd name="T6" fmla="*/ 0 w 68"/>
                  <a:gd name="T7" fmla="*/ 0 h 75"/>
                  <a:gd name="T8" fmla="*/ 0 w 68"/>
                  <a:gd name="T9" fmla="*/ 0 h 75"/>
                  <a:gd name="T10" fmla="*/ 0 w 68"/>
                  <a:gd name="T11" fmla="*/ 0 h 75"/>
                  <a:gd name="T12" fmla="*/ 0 w 68"/>
                  <a:gd name="T13" fmla="*/ 0 h 75"/>
                  <a:gd name="T14" fmla="*/ 0 w 68"/>
                  <a:gd name="T15" fmla="*/ 0 h 75"/>
                  <a:gd name="T16" fmla="*/ 0 w 68"/>
                  <a:gd name="T17" fmla="*/ 0 h 75"/>
                  <a:gd name="T18" fmla="*/ 0 w 68"/>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5"/>
                  <a:gd name="T32" fmla="*/ 68 w 6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5">
                    <a:moveTo>
                      <a:pt x="0" y="69"/>
                    </a:moveTo>
                    <a:lnTo>
                      <a:pt x="10" y="71"/>
                    </a:lnTo>
                    <a:lnTo>
                      <a:pt x="62" y="75"/>
                    </a:lnTo>
                    <a:lnTo>
                      <a:pt x="68" y="4"/>
                    </a:lnTo>
                    <a:lnTo>
                      <a:pt x="14" y="0"/>
                    </a:lnTo>
                    <a:lnTo>
                      <a:pt x="23" y="2"/>
                    </a:lnTo>
                    <a:lnTo>
                      <a:pt x="0" y="69"/>
                    </a:lnTo>
                    <a:lnTo>
                      <a:pt x="4" y="70"/>
                    </a:lnTo>
                    <a:lnTo>
                      <a:pt x="10" y="71"/>
                    </a:lnTo>
                    <a:lnTo>
                      <a:pt x="0"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00" name="Freeform 299"/>
              <p:cNvSpPr>
                <a:spLocks/>
              </p:cNvSpPr>
              <p:nvPr/>
            </p:nvSpPr>
            <p:spPr bwMode="auto">
              <a:xfrm>
                <a:off x="5542" y="183"/>
                <a:ext cx="4" cy="7"/>
              </a:xfrm>
              <a:custGeom>
                <a:avLst/>
                <a:gdLst>
                  <a:gd name="T0" fmla="*/ 0 w 67"/>
                  <a:gd name="T1" fmla="*/ 0 h 85"/>
                  <a:gd name="T2" fmla="*/ 0 w 67"/>
                  <a:gd name="T3" fmla="*/ 0 h 85"/>
                  <a:gd name="T4" fmla="*/ 0 w 67"/>
                  <a:gd name="T5" fmla="*/ 0 h 85"/>
                  <a:gd name="T6" fmla="*/ 0 w 67"/>
                  <a:gd name="T7" fmla="*/ 0 h 85"/>
                  <a:gd name="T8" fmla="*/ 0 w 67"/>
                  <a:gd name="T9" fmla="*/ 0 h 85"/>
                  <a:gd name="T10" fmla="*/ 0 w 67"/>
                  <a:gd name="T11" fmla="*/ 0 h 85"/>
                  <a:gd name="T12" fmla="*/ 0 w 67"/>
                  <a:gd name="T13" fmla="*/ 0 h 85"/>
                  <a:gd name="T14" fmla="*/ 0 w 67"/>
                  <a:gd name="T15" fmla="*/ 0 h 85"/>
                  <a:gd name="T16" fmla="*/ 0 w 67"/>
                  <a:gd name="T17" fmla="*/ 0 h 85"/>
                  <a:gd name="T18" fmla="*/ 0 w 6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85"/>
                  <a:gd name="T32" fmla="*/ 67 w 6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85">
                    <a:moveTo>
                      <a:pt x="7" y="70"/>
                    </a:moveTo>
                    <a:lnTo>
                      <a:pt x="0" y="68"/>
                    </a:lnTo>
                    <a:lnTo>
                      <a:pt x="44" y="85"/>
                    </a:lnTo>
                    <a:lnTo>
                      <a:pt x="67" y="18"/>
                    </a:lnTo>
                    <a:lnTo>
                      <a:pt x="24" y="2"/>
                    </a:lnTo>
                    <a:lnTo>
                      <a:pt x="16" y="0"/>
                    </a:lnTo>
                    <a:lnTo>
                      <a:pt x="24" y="2"/>
                    </a:lnTo>
                    <a:lnTo>
                      <a:pt x="19" y="1"/>
                    </a:lnTo>
                    <a:lnTo>
                      <a:pt x="16" y="0"/>
                    </a:lnTo>
                    <a:lnTo>
                      <a:pt x="7"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01" name="Freeform 300"/>
              <p:cNvSpPr>
                <a:spLocks/>
              </p:cNvSpPr>
              <p:nvPr/>
            </p:nvSpPr>
            <p:spPr bwMode="auto">
              <a:xfrm>
                <a:off x="5537" y="182"/>
                <a:ext cx="6" cy="7"/>
              </a:xfrm>
              <a:custGeom>
                <a:avLst/>
                <a:gdLst>
                  <a:gd name="T0" fmla="*/ 0 w 97"/>
                  <a:gd name="T1" fmla="*/ 0 h 83"/>
                  <a:gd name="T2" fmla="*/ 0 w 97"/>
                  <a:gd name="T3" fmla="*/ 0 h 83"/>
                  <a:gd name="T4" fmla="*/ 0 w 97"/>
                  <a:gd name="T5" fmla="*/ 0 h 83"/>
                  <a:gd name="T6" fmla="*/ 0 w 97"/>
                  <a:gd name="T7" fmla="*/ 0 h 83"/>
                  <a:gd name="T8" fmla="*/ 0 w 97"/>
                  <a:gd name="T9" fmla="*/ 0 h 83"/>
                  <a:gd name="T10" fmla="*/ 0 w 97"/>
                  <a:gd name="T11" fmla="*/ 0 h 83"/>
                  <a:gd name="T12" fmla="*/ 0 w 97"/>
                  <a:gd name="T13" fmla="*/ 0 h 83"/>
                  <a:gd name="T14" fmla="*/ 0 w 97"/>
                  <a:gd name="T15" fmla="*/ 0 h 83"/>
                  <a:gd name="T16" fmla="*/ 0 w 97"/>
                  <a:gd name="T17" fmla="*/ 0 h 83"/>
                  <a:gd name="T18" fmla="*/ 0 w 97"/>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83"/>
                  <a:gd name="T32" fmla="*/ 97 w 97"/>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83">
                    <a:moveTo>
                      <a:pt x="4" y="72"/>
                    </a:moveTo>
                    <a:lnTo>
                      <a:pt x="0" y="72"/>
                    </a:lnTo>
                    <a:lnTo>
                      <a:pt x="88" y="83"/>
                    </a:lnTo>
                    <a:lnTo>
                      <a:pt x="97" y="13"/>
                    </a:lnTo>
                    <a:lnTo>
                      <a:pt x="9" y="1"/>
                    </a:lnTo>
                    <a:lnTo>
                      <a:pt x="4" y="0"/>
                    </a:lnTo>
                    <a:lnTo>
                      <a:pt x="9" y="1"/>
                    </a:lnTo>
                    <a:lnTo>
                      <a:pt x="7" y="0"/>
                    </a:lnTo>
                    <a:lnTo>
                      <a:pt x="4" y="0"/>
                    </a:lnTo>
                    <a:lnTo>
                      <a:pt x="4"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02" name="Freeform 301"/>
              <p:cNvSpPr>
                <a:spLocks/>
              </p:cNvSpPr>
              <p:nvPr/>
            </p:nvSpPr>
            <p:spPr bwMode="auto">
              <a:xfrm>
                <a:off x="5533" y="182"/>
                <a:ext cx="5" cy="6"/>
              </a:xfrm>
              <a:custGeom>
                <a:avLst/>
                <a:gdLst>
                  <a:gd name="T0" fmla="*/ 0 w 77"/>
                  <a:gd name="T1" fmla="*/ 0 h 72"/>
                  <a:gd name="T2" fmla="*/ 0 w 77"/>
                  <a:gd name="T3" fmla="*/ 0 h 72"/>
                  <a:gd name="T4" fmla="*/ 0 w 77"/>
                  <a:gd name="T5" fmla="*/ 0 h 72"/>
                  <a:gd name="T6" fmla="*/ 0 w 77"/>
                  <a:gd name="T7" fmla="*/ 0 h 72"/>
                  <a:gd name="T8" fmla="*/ 0 w 77"/>
                  <a:gd name="T9" fmla="*/ 0 h 72"/>
                  <a:gd name="T10" fmla="*/ 0 w 77"/>
                  <a:gd name="T11" fmla="*/ 0 h 72"/>
                  <a:gd name="T12" fmla="*/ 0 w 77"/>
                  <a:gd name="T13" fmla="*/ 0 h 72"/>
                  <a:gd name="T14" fmla="*/ 0 w 77"/>
                  <a:gd name="T15" fmla="*/ 0 h 72"/>
                  <a:gd name="T16" fmla="*/ 0 w 77"/>
                  <a:gd name="T17" fmla="*/ 0 h 72"/>
                  <a:gd name="T18" fmla="*/ 0 w 77"/>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72"/>
                  <a:gd name="T32" fmla="*/ 77 w 77"/>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72">
                    <a:moveTo>
                      <a:pt x="0" y="71"/>
                    </a:moveTo>
                    <a:lnTo>
                      <a:pt x="6" y="72"/>
                    </a:lnTo>
                    <a:lnTo>
                      <a:pt x="77" y="72"/>
                    </a:lnTo>
                    <a:lnTo>
                      <a:pt x="77" y="0"/>
                    </a:lnTo>
                    <a:lnTo>
                      <a:pt x="6" y="0"/>
                    </a:lnTo>
                    <a:lnTo>
                      <a:pt x="14" y="1"/>
                    </a:lnTo>
                    <a:lnTo>
                      <a:pt x="0" y="71"/>
                    </a:lnTo>
                    <a:lnTo>
                      <a:pt x="3" y="72"/>
                    </a:lnTo>
                    <a:lnTo>
                      <a:pt x="6" y="72"/>
                    </a:lnTo>
                    <a:lnTo>
                      <a:pt x="0"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03" name="Freeform 302"/>
              <p:cNvSpPr>
                <a:spLocks/>
              </p:cNvSpPr>
              <p:nvPr/>
            </p:nvSpPr>
            <p:spPr bwMode="auto">
              <a:xfrm>
                <a:off x="5529" y="180"/>
                <a:ext cx="5" cy="8"/>
              </a:xfrm>
              <a:custGeom>
                <a:avLst/>
                <a:gdLst>
                  <a:gd name="T0" fmla="*/ 0 w 94"/>
                  <a:gd name="T1" fmla="*/ 0 h 87"/>
                  <a:gd name="T2" fmla="*/ 0 w 94"/>
                  <a:gd name="T3" fmla="*/ 0 h 87"/>
                  <a:gd name="T4" fmla="*/ 0 w 94"/>
                  <a:gd name="T5" fmla="*/ 0 h 87"/>
                  <a:gd name="T6" fmla="*/ 0 w 94"/>
                  <a:gd name="T7" fmla="*/ 0 h 87"/>
                  <a:gd name="T8" fmla="*/ 0 w 94"/>
                  <a:gd name="T9" fmla="*/ 0 h 87"/>
                  <a:gd name="T10" fmla="*/ 0 w 94"/>
                  <a:gd name="T11" fmla="*/ 0 h 87"/>
                  <a:gd name="T12" fmla="*/ 0 w 94"/>
                  <a:gd name="T13" fmla="*/ 0 h 87"/>
                  <a:gd name="T14" fmla="*/ 0 w 94"/>
                  <a:gd name="T15" fmla="*/ 0 h 87"/>
                  <a:gd name="T16" fmla="*/ 0 w 94"/>
                  <a:gd name="T17" fmla="*/ 0 h 87"/>
                  <a:gd name="T18" fmla="*/ 0 w 94"/>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87"/>
                  <a:gd name="T32" fmla="*/ 94 w 94"/>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87">
                    <a:moveTo>
                      <a:pt x="5" y="72"/>
                    </a:moveTo>
                    <a:lnTo>
                      <a:pt x="0" y="71"/>
                    </a:lnTo>
                    <a:lnTo>
                      <a:pt x="80" y="87"/>
                    </a:lnTo>
                    <a:lnTo>
                      <a:pt x="94" y="17"/>
                    </a:lnTo>
                    <a:lnTo>
                      <a:pt x="14" y="1"/>
                    </a:lnTo>
                    <a:lnTo>
                      <a:pt x="9" y="0"/>
                    </a:lnTo>
                    <a:lnTo>
                      <a:pt x="14" y="1"/>
                    </a:lnTo>
                    <a:lnTo>
                      <a:pt x="11" y="0"/>
                    </a:lnTo>
                    <a:lnTo>
                      <a:pt x="9" y="0"/>
                    </a:lnTo>
                    <a:lnTo>
                      <a:pt x="5"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04" name="Freeform 303"/>
              <p:cNvSpPr>
                <a:spLocks/>
              </p:cNvSpPr>
              <p:nvPr/>
            </p:nvSpPr>
            <p:spPr bwMode="auto">
              <a:xfrm>
                <a:off x="5523" y="180"/>
                <a:ext cx="6" cy="7"/>
              </a:xfrm>
              <a:custGeom>
                <a:avLst/>
                <a:gdLst>
                  <a:gd name="T0" fmla="*/ 0 w 108"/>
                  <a:gd name="T1" fmla="*/ 0 h 76"/>
                  <a:gd name="T2" fmla="*/ 0 w 108"/>
                  <a:gd name="T3" fmla="*/ 0 h 76"/>
                  <a:gd name="T4" fmla="*/ 0 w 108"/>
                  <a:gd name="T5" fmla="*/ 0 h 76"/>
                  <a:gd name="T6" fmla="*/ 0 w 108"/>
                  <a:gd name="T7" fmla="*/ 0 h 76"/>
                  <a:gd name="T8" fmla="*/ 0 w 108"/>
                  <a:gd name="T9" fmla="*/ 0 h 76"/>
                  <a:gd name="T10" fmla="*/ 0 w 108"/>
                  <a:gd name="T11" fmla="*/ 0 h 76"/>
                  <a:gd name="T12" fmla="*/ 0 w 108"/>
                  <a:gd name="T13" fmla="*/ 0 h 76"/>
                  <a:gd name="T14" fmla="*/ 0 w 108"/>
                  <a:gd name="T15" fmla="*/ 0 h 76"/>
                  <a:gd name="T16" fmla="*/ 0 w 108"/>
                  <a:gd name="T17" fmla="*/ 0 h 76"/>
                  <a:gd name="T18" fmla="*/ 0 w 108"/>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76"/>
                  <a:gd name="T32" fmla="*/ 108 w 108"/>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76">
                    <a:moveTo>
                      <a:pt x="0" y="66"/>
                    </a:moveTo>
                    <a:lnTo>
                      <a:pt x="16" y="71"/>
                    </a:lnTo>
                    <a:lnTo>
                      <a:pt x="104" y="76"/>
                    </a:lnTo>
                    <a:lnTo>
                      <a:pt x="108" y="4"/>
                    </a:lnTo>
                    <a:lnTo>
                      <a:pt x="19" y="0"/>
                    </a:lnTo>
                    <a:lnTo>
                      <a:pt x="35" y="5"/>
                    </a:lnTo>
                    <a:lnTo>
                      <a:pt x="0" y="66"/>
                    </a:lnTo>
                    <a:lnTo>
                      <a:pt x="8" y="70"/>
                    </a:lnTo>
                    <a:lnTo>
                      <a:pt x="16" y="71"/>
                    </a:lnTo>
                    <a:lnTo>
                      <a:pt x="0" y="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05" name="Freeform 304"/>
              <p:cNvSpPr>
                <a:spLocks/>
              </p:cNvSpPr>
              <p:nvPr/>
            </p:nvSpPr>
            <p:spPr bwMode="auto">
              <a:xfrm>
                <a:off x="5518" y="178"/>
                <a:ext cx="7" cy="8"/>
              </a:xfrm>
              <a:custGeom>
                <a:avLst/>
                <a:gdLst>
                  <a:gd name="T0" fmla="*/ 0 w 131"/>
                  <a:gd name="T1" fmla="*/ 0 h 81"/>
                  <a:gd name="T2" fmla="*/ 0 w 131"/>
                  <a:gd name="T3" fmla="*/ 0 h 81"/>
                  <a:gd name="T4" fmla="*/ 0 w 131"/>
                  <a:gd name="T5" fmla="*/ 0 h 81"/>
                  <a:gd name="T6" fmla="*/ 0 w 131"/>
                  <a:gd name="T7" fmla="*/ 0 h 81"/>
                  <a:gd name="T8" fmla="*/ 0 w 131"/>
                  <a:gd name="T9" fmla="*/ 0 h 81"/>
                  <a:gd name="T10" fmla="*/ 0 w 131"/>
                  <a:gd name="T11" fmla="*/ 0 h 81"/>
                  <a:gd name="T12" fmla="*/ 0 w 131"/>
                  <a:gd name="T13" fmla="*/ 0 h 81"/>
                  <a:gd name="T14" fmla="*/ 0 w 131"/>
                  <a:gd name="T15" fmla="*/ 0 h 81"/>
                  <a:gd name="T16" fmla="*/ 0 w 131"/>
                  <a:gd name="T17" fmla="*/ 0 h 81"/>
                  <a:gd name="T18" fmla="*/ 0 w 131"/>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81"/>
                  <a:gd name="T32" fmla="*/ 131 w 13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81">
                    <a:moveTo>
                      <a:pt x="78" y="0"/>
                    </a:moveTo>
                    <a:lnTo>
                      <a:pt x="70" y="65"/>
                    </a:lnTo>
                    <a:lnTo>
                      <a:pt x="96" y="81"/>
                    </a:lnTo>
                    <a:lnTo>
                      <a:pt x="131" y="20"/>
                    </a:lnTo>
                    <a:lnTo>
                      <a:pt x="105" y="4"/>
                    </a:lnTo>
                    <a:lnTo>
                      <a:pt x="96" y="68"/>
                    </a:lnTo>
                    <a:lnTo>
                      <a:pt x="78" y="0"/>
                    </a:lnTo>
                    <a:lnTo>
                      <a:pt x="0" y="21"/>
                    </a:lnTo>
                    <a:lnTo>
                      <a:pt x="70" y="65"/>
                    </a:lnTo>
                    <a:lnTo>
                      <a:pt x="7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06" name="Freeform 305"/>
              <p:cNvSpPr>
                <a:spLocks/>
              </p:cNvSpPr>
              <p:nvPr/>
            </p:nvSpPr>
            <p:spPr bwMode="auto">
              <a:xfrm>
                <a:off x="5523" y="177"/>
                <a:ext cx="5" cy="8"/>
              </a:xfrm>
              <a:custGeom>
                <a:avLst/>
                <a:gdLst>
                  <a:gd name="T0" fmla="*/ 0 w 97"/>
                  <a:gd name="T1" fmla="*/ 0 h 80"/>
                  <a:gd name="T2" fmla="*/ 0 w 97"/>
                  <a:gd name="T3" fmla="*/ 0 h 80"/>
                  <a:gd name="T4" fmla="*/ 0 w 97"/>
                  <a:gd name="T5" fmla="*/ 0 h 80"/>
                  <a:gd name="T6" fmla="*/ 0 w 97"/>
                  <a:gd name="T7" fmla="*/ 0 h 80"/>
                  <a:gd name="T8" fmla="*/ 0 w 97"/>
                  <a:gd name="T9" fmla="*/ 0 h 80"/>
                  <a:gd name="T10" fmla="*/ 0 w 97"/>
                  <a:gd name="T11" fmla="*/ 0 h 80"/>
                  <a:gd name="T12" fmla="*/ 0 w 97"/>
                  <a:gd name="T13" fmla="*/ 0 h 80"/>
                  <a:gd name="T14" fmla="*/ 0 w 97"/>
                  <a:gd name="T15" fmla="*/ 0 h 80"/>
                  <a:gd name="T16" fmla="*/ 0 w 97"/>
                  <a:gd name="T17" fmla="*/ 0 h 80"/>
                  <a:gd name="T18" fmla="*/ 0 w 97"/>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80"/>
                  <a:gd name="T32" fmla="*/ 97 w 97"/>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80">
                    <a:moveTo>
                      <a:pt x="21" y="45"/>
                    </a:moveTo>
                    <a:lnTo>
                      <a:pt x="45" y="0"/>
                    </a:lnTo>
                    <a:lnTo>
                      <a:pt x="0" y="12"/>
                    </a:lnTo>
                    <a:lnTo>
                      <a:pt x="18" y="80"/>
                    </a:lnTo>
                    <a:lnTo>
                      <a:pt x="62" y="68"/>
                    </a:lnTo>
                    <a:lnTo>
                      <a:pt x="86" y="24"/>
                    </a:lnTo>
                    <a:lnTo>
                      <a:pt x="62" y="68"/>
                    </a:lnTo>
                    <a:lnTo>
                      <a:pt x="97" y="59"/>
                    </a:lnTo>
                    <a:lnTo>
                      <a:pt x="86" y="24"/>
                    </a:lnTo>
                    <a:lnTo>
                      <a:pt x="21" y="4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07" name="Freeform 306"/>
              <p:cNvSpPr>
                <a:spLocks/>
              </p:cNvSpPr>
              <p:nvPr/>
            </p:nvSpPr>
            <p:spPr bwMode="auto">
              <a:xfrm>
                <a:off x="5523" y="175"/>
                <a:ext cx="4" cy="6"/>
              </a:xfrm>
              <a:custGeom>
                <a:avLst/>
                <a:gdLst>
                  <a:gd name="T0" fmla="*/ 0 w 75"/>
                  <a:gd name="T1" fmla="*/ 0 h 74"/>
                  <a:gd name="T2" fmla="*/ 0 w 75"/>
                  <a:gd name="T3" fmla="*/ 0 h 74"/>
                  <a:gd name="T4" fmla="*/ 0 w 75"/>
                  <a:gd name="T5" fmla="*/ 0 h 74"/>
                  <a:gd name="T6" fmla="*/ 0 w 75"/>
                  <a:gd name="T7" fmla="*/ 0 h 74"/>
                  <a:gd name="T8" fmla="*/ 0 w 75"/>
                  <a:gd name="T9" fmla="*/ 0 h 74"/>
                  <a:gd name="T10" fmla="*/ 0 w 75"/>
                  <a:gd name="T11" fmla="*/ 0 h 74"/>
                  <a:gd name="T12" fmla="*/ 0 w 75"/>
                  <a:gd name="T13" fmla="*/ 0 h 74"/>
                  <a:gd name="T14" fmla="*/ 0 w 75"/>
                  <a:gd name="T15" fmla="*/ 0 h 74"/>
                  <a:gd name="T16" fmla="*/ 0 w 75"/>
                  <a:gd name="T17" fmla="*/ 0 h 74"/>
                  <a:gd name="T18" fmla="*/ 0 w 75"/>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4"/>
                  <a:gd name="T32" fmla="*/ 75 w 75"/>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4">
                    <a:moveTo>
                      <a:pt x="25" y="69"/>
                    </a:moveTo>
                    <a:lnTo>
                      <a:pt x="0" y="45"/>
                    </a:lnTo>
                    <a:lnTo>
                      <a:pt x="10" y="74"/>
                    </a:lnTo>
                    <a:lnTo>
                      <a:pt x="75" y="53"/>
                    </a:lnTo>
                    <a:lnTo>
                      <a:pt x="66" y="24"/>
                    </a:lnTo>
                    <a:lnTo>
                      <a:pt x="42" y="0"/>
                    </a:lnTo>
                    <a:lnTo>
                      <a:pt x="66" y="24"/>
                    </a:lnTo>
                    <a:lnTo>
                      <a:pt x="61" y="5"/>
                    </a:lnTo>
                    <a:lnTo>
                      <a:pt x="42" y="0"/>
                    </a:lnTo>
                    <a:lnTo>
                      <a:pt x="25"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08" name="Freeform 307"/>
              <p:cNvSpPr>
                <a:spLocks/>
              </p:cNvSpPr>
              <p:nvPr/>
            </p:nvSpPr>
            <p:spPr bwMode="auto">
              <a:xfrm>
                <a:off x="5521" y="173"/>
                <a:ext cx="4" cy="8"/>
              </a:xfrm>
              <a:custGeom>
                <a:avLst/>
                <a:gdLst>
                  <a:gd name="T0" fmla="*/ 0 w 84"/>
                  <a:gd name="T1" fmla="*/ 0 h 85"/>
                  <a:gd name="T2" fmla="*/ 0 w 84"/>
                  <a:gd name="T3" fmla="*/ 0 h 85"/>
                  <a:gd name="T4" fmla="*/ 0 w 84"/>
                  <a:gd name="T5" fmla="*/ 0 h 85"/>
                  <a:gd name="T6" fmla="*/ 0 w 84"/>
                  <a:gd name="T7" fmla="*/ 0 h 85"/>
                  <a:gd name="T8" fmla="*/ 0 w 84"/>
                  <a:gd name="T9" fmla="*/ 0 h 85"/>
                  <a:gd name="T10" fmla="*/ 0 w 84"/>
                  <a:gd name="T11" fmla="*/ 0 h 85"/>
                  <a:gd name="T12" fmla="*/ 0 w 84"/>
                  <a:gd name="T13" fmla="*/ 0 h 85"/>
                  <a:gd name="T14" fmla="*/ 0 w 84"/>
                  <a:gd name="T15" fmla="*/ 0 h 85"/>
                  <a:gd name="T16" fmla="*/ 0 w 84"/>
                  <a:gd name="T17" fmla="*/ 0 h 85"/>
                  <a:gd name="T18" fmla="*/ 0 w 84"/>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85"/>
                  <a:gd name="T32" fmla="*/ 84 w 84"/>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85">
                    <a:moveTo>
                      <a:pt x="0" y="66"/>
                    </a:moveTo>
                    <a:lnTo>
                      <a:pt x="5" y="69"/>
                    </a:lnTo>
                    <a:lnTo>
                      <a:pt x="67" y="85"/>
                    </a:lnTo>
                    <a:lnTo>
                      <a:pt x="84" y="16"/>
                    </a:lnTo>
                    <a:lnTo>
                      <a:pt x="22" y="0"/>
                    </a:lnTo>
                    <a:lnTo>
                      <a:pt x="28" y="2"/>
                    </a:lnTo>
                    <a:lnTo>
                      <a:pt x="0" y="66"/>
                    </a:lnTo>
                    <a:lnTo>
                      <a:pt x="2" y="68"/>
                    </a:lnTo>
                    <a:lnTo>
                      <a:pt x="5" y="69"/>
                    </a:lnTo>
                    <a:lnTo>
                      <a:pt x="0" y="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09" name="Freeform 308"/>
              <p:cNvSpPr>
                <a:spLocks/>
              </p:cNvSpPr>
              <p:nvPr/>
            </p:nvSpPr>
            <p:spPr bwMode="auto">
              <a:xfrm>
                <a:off x="5518" y="171"/>
                <a:ext cx="4" cy="8"/>
              </a:xfrm>
              <a:custGeom>
                <a:avLst/>
                <a:gdLst>
                  <a:gd name="T0" fmla="*/ 0 w 73"/>
                  <a:gd name="T1" fmla="*/ 0 h 85"/>
                  <a:gd name="T2" fmla="*/ 0 w 73"/>
                  <a:gd name="T3" fmla="*/ 0 h 85"/>
                  <a:gd name="T4" fmla="*/ 0 w 73"/>
                  <a:gd name="T5" fmla="*/ 0 h 85"/>
                  <a:gd name="T6" fmla="*/ 0 w 73"/>
                  <a:gd name="T7" fmla="*/ 0 h 85"/>
                  <a:gd name="T8" fmla="*/ 0 w 73"/>
                  <a:gd name="T9" fmla="*/ 0 h 85"/>
                  <a:gd name="T10" fmla="*/ 0 w 73"/>
                  <a:gd name="T11" fmla="*/ 0 h 85"/>
                  <a:gd name="T12" fmla="*/ 0 w 73"/>
                  <a:gd name="T13" fmla="*/ 0 h 85"/>
                  <a:gd name="T14" fmla="*/ 0 w 73"/>
                  <a:gd name="T15" fmla="*/ 0 h 85"/>
                  <a:gd name="T16" fmla="*/ 0 w 73"/>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85"/>
                  <a:gd name="T29" fmla="*/ 73 w 73"/>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85">
                    <a:moveTo>
                      <a:pt x="0" y="65"/>
                    </a:moveTo>
                    <a:lnTo>
                      <a:pt x="0" y="65"/>
                    </a:lnTo>
                    <a:lnTo>
                      <a:pt x="45" y="85"/>
                    </a:lnTo>
                    <a:lnTo>
                      <a:pt x="73" y="21"/>
                    </a:lnTo>
                    <a:lnTo>
                      <a:pt x="28" y="0"/>
                    </a:lnTo>
                    <a:lnTo>
                      <a:pt x="0"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10" name="Freeform 309"/>
              <p:cNvSpPr>
                <a:spLocks/>
              </p:cNvSpPr>
              <p:nvPr/>
            </p:nvSpPr>
            <p:spPr bwMode="auto">
              <a:xfrm>
                <a:off x="5514" y="170"/>
                <a:ext cx="6" cy="7"/>
              </a:xfrm>
              <a:custGeom>
                <a:avLst/>
                <a:gdLst>
                  <a:gd name="T0" fmla="*/ 0 w 99"/>
                  <a:gd name="T1" fmla="*/ 0 h 85"/>
                  <a:gd name="T2" fmla="*/ 0 w 99"/>
                  <a:gd name="T3" fmla="*/ 0 h 85"/>
                  <a:gd name="T4" fmla="*/ 0 w 99"/>
                  <a:gd name="T5" fmla="*/ 0 h 85"/>
                  <a:gd name="T6" fmla="*/ 0 w 99"/>
                  <a:gd name="T7" fmla="*/ 0 h 85"/>
                  <a:gd name="T8" fmla="*/ 0 w 99"/>
                  <a:gd name="T9" fmla="*/ 0 h 85"/>
                  <a:gd name="T10" fmla="*/ 0 w 99"/>
                  <a:gd name="T11" fmla="*/ 0 h 85"/>
                  <a:gd name="T12" fmla="*/ 0 w 99"/>
                  <a:gd name="T13" fmla="*/ 0 h 85"/>
                  <a:gd name="T14" fmla="*/ 0 w 99"/>
                  <a:gd name="T15" fmla="*/ 0 h 85"/>
                  <a:gd name="T16" fmla="*/ 0 w 99"/>
                  <a:gd name="T17" fmla="*/ 0 h 85"/>
                  <a:gd name="T18" fmla="*/ 0 w 9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85"/>
                  <a:gd name="T32" fmla="*/ 99 w 9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85">
                    <a:moveTo>
                      <a:pt x="8" y="23"/>
                    </a:moveTo>
                    <a:lnTo>
                      <a:pt x="27" y="65"/>
                    </a:lnTo>
                    <a:lnTo>
                      <a:pt x="71" y="85"/>
                    </a:lnTo>
                    <a:lnTo>
                      <a:pt x="99" y="20"/>
                    </a:lnTo>
                    <a:lnTo>
                      <a:pt x="56" y="0"/>
                    </a:lnTo>
                    <a:lnTo>
                      <a:pt x="74" y="41"/>
                    </a:lnTo>
                    <a:lnTo>
                      <a:pt x="8" y="23"/>
                    </a:lnTo>
                    <a:lnTo>
                      <a:pt x="0" y="52"/>
                    </a:lnTo>
                    <a:lnTo>
                      <a:pt x="27" y="65"/>
                    </a:lnTo>
                    <a:lnTo>
                      <a:pt x="8" y="2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11" name="Freeform 310"/>
              <p:cNvSpPr>
                <a:spLocks/>
              </p:cNvSpPr>
              <p:nvPr/>
            </p:nvSpPr>
            <p:spPr bwMode="auto">
              <a:xfrm>
                <a:off x="5515" y="167"/>
                <a:ext cx="4" cy="6"/>
              </a:xfrm>
              <a:custGeom>
                <a:avLst/>
                <a:gdLst>
                  <a:gd name="T0" fmla="*/ 0 w 83"/>
                  <a:gd name="T1" fmla="*/ 0 h 73"/>
                  <a:gd name="T2" fmla="*/ 0 w 83"/>
                  <a:gd name="T3" fmla="*/ 0 h 73"/>
                  <a:gd name="T4" fmla="*/ 0 w 83"/>
                  <a:gd name="T5" fmla="*/ 0 h 73"/>
                  <a:gd name="T6" fmla="*/ 0 w 83"/>
                  <a:gd name="T7" fmla="*/ 0 h 73"/>
                  <a:gd name="T8" fmla="*/ 0 w 83"/>
                  <a:gd name="T9" fmla="*/ 0 h 73"/>
                  <a:gd name="T10" fmla="*/ 0 w 83"/>
                  <a:gd name="T11" fmla="*/ 0 h 73"/>
                  <a:gd name="T12" fmla="*/ 0 w 83"/>
                  <a:gd name="T13" fmla="*/ 0 h 73"/>
                  <a:gd name="T14" fmla="*/ 0 w 83"/>
                  <a:gd name="T15" fmla="*/ 0 h 73"/>
                  <a:gd name="T16" fmla="*/ 0 w 83"/>
                  <a:gd name="T17" fmla="*/ 0 h 73"/>
                  <a:gd name="T18" fmla="*/ 0 w 83"/>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73"/>
                  <a:gd name="T32" fmla="*/ 83 w 83"/>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73">
                    <a:moveTo>
                      <a:pt x="28" y="64"/>
                    </a:moveTo>
                    <a:lnTo>
                      <a:pt x="9" y="22"/>
                    </a:lnTo>
                    <a:lnTo>
                      <a:pt x="0" y="55"/>
                    </a:lnTo>
                    <a:lnTo>
                      <a:pt x="66" y="73"/>
                    </a:lnTo>
                    <a:lnTo>
                      <a:pt x="76" y="41"/>
                    </a:lnTo>
                    <a:lnTo>
                      <a:pt x="56" y="0"/>
                    </a:lnTo>
                    <a:lnTo>
                      <a:pt x="76" y="41"/>
                    </a:lnTo>
                    <a:lnTo>
                      <a:pt x="83" y="13"/>
                    </a:lnTo>
                    <a:lnTo>
                      <a:pt x="56" y="0"/>
                    </a:lnTo>
                    <a:lnTo>
                      <a:pt x="28" y="6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12" name="Freeform 311"/>
              <p:cNvSpPr>
                <a:spLocks/>
              </p:cNvSpPr>
              <p:nvPr/>
            </p:nvSpPr>
            <p:spPr bwMode="auto">
              <a:xfrm>
                <a:off x="5513" y="164"/>
                <a:ext cx="5" cy="9"/>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w 81"/>
                  <a:gd name="T13" fmla="*/ 0 h 90"/>
                  <a:gd name="T14" fmla="*/ 0 w 81"/>
                  <a:gd name="T15" fmla="*/ 0 h 90"/>
                  <a:gd name="T16" fmla="*/ 0 w 81"/>
                  <a:gd name="T17" fmla="*/ 0 h 90"/>
                  <a:gd name="T18" fmla="*/ 0 w 81"/>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0"/>
                  <a:gd name="T32" fmla="*/ 81 w 81"/>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0">
                    <a:moveTo>
                      <a:pt x="1" y="66"/>
                    </a:moveTo>
                    <a:lnTo>
                      <a:pt x="0" y="66"/>
                    </a:lnTo>
                    <a:lnTo>
                      <a:pt x="53" y="90"/>
                    </a:lnTo>
                    <a:lnTo>
                      <a:pt x="81" y="26"/>
                    </a:lnTo>
                    <a:lnTo>
                      <a:pt x="28" y="1"/>
                    </a:lnTo>
                    <a:lnTo>
                      <a:pt x="27" y="0"/>
                    </a:lnTo>
                    <a:lnTo>
                      <a:pt x="28" y="1"/>
                    </a:lnTo>
                    <a:lnTo>
                      <a:pt x="27" y="1"/>
                    </a:lnTo>
                    <a:lnTo>
                      <a:pt x="27" y="0"/>
                    </a:lnTo>
                    <a:lnTo>
                      <a:pt x="1" y="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13" name="Freeform 312"/>
              <p:cNvSpPr>
                <a:spLocks/>
              </p:cNvSpPr>
              <p:nvPr/>
            </p:nvSpPr>
            <p:spPr bwMode="auto">
              <a:xfrm>
                <a:off x="5508" y="162"/>
                <a:ext cx="7" cy="8"/>
              </a:xfrm>
              <a:custGeom>
                <a:avLst/>
                <a:gdLst>
                  <a:gd name="T0" fmla="*/ 0 w 116"/>
                  <a:gd name="T1" fmla="*/ 0 h 94"/>
                  <a:gd name="T2" fmla="*/ 0 w 116"/>
                  <a:gd name="T3" fmla="*/ 0 h 94"/>
                  <a:gd name="T4" fmla="*/ 0 w 116"/>
                  <a:gd name="T5" fmla="*/ 0 h 94"/>
                  <a:gd name="T6" fmla="*/ 0 w 116"/>
                  <a:gd name="T7" fmla="*/ 0 h 94"/>
                  <a:gd name="T8" fmla="*/ 0 w 116"/>
                  <a:gd name="T9" fmla="*/ 0 h 94"/>
                  <a:gd name="T10" fmla="*/ 0 w 116"/>
                  <a:gd name="T11" fmla="*/ 0 h 94"/>
                  <a:gd name="T12" fmla="*/ 0 w 116"/>
                  <a:gd name="T13" fmla="*/ 0 h 94"/>
                  <a:gd name="T14" fmla="*/ 0 w 116"/>
                  <a:gd name="T15" fmla="*/ 0 h 94"/>
                  <a:gd name="T16" fmla="*/ 0 w 116"/>
                  <a:gd name="T17" fmla="*/ 0 h 94"/>
                  <a:gd name="T18" fmla="*/ 0 w 116"/>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94"/>
                  <a:gd name="T32" fmla="*/ 116 w 116"/>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94">
                    <a:moveTo>
                      <a:pt x="0" y="44"/>
                    </a:moveTo>
                    <a:lnTo>
                      <a:pt x="20" y="65"/>
                    </a:lnTo>
                    <a:lnTo>
                      <a:pt x="90" y="94"/>
                    </a:lnTo>
                    <a:lnTo>
                      <a:pt x="116" y="28"/>
                    </a:lnTo>
                    <a:lnTo>
                      <a:pt x="45" y="0"/>
                    </a:lnTo>
                    <a:lnTo>
                      <a:pt x="65" y="22"/>
                    </a:lnTo>
                    <a:lnTo>
                      <a:pt x="0" y="44"/>
                    </a:lnTo>
                    <a:lnTo>
                      <a:pt x="4" y="60"/>
                    </a:lnTo>
                    <a:lnTo>
                      <a:pt x="20" y="65"/>
                    </a:lnTo>
                    <a:lnTo>
                      <a:pt x="0" y="4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14" name="Freeform 313"/>
              <p:cNvSpPr>
                <a:spLocks/>
              </p:cNvSpPr>
              <p:nvPr/>
            </p:nvSpPr>
            <p:spPr bwMode="auto">
              <a:xfrm>
                <a:off x="5507" y="159"/>
                <a:ext cx="5" cy="7"/>
              </a:xfrm>
              <a:custGeom>
                <a:avLst/>
                <a:gdLst>
                  <a:gd name="T0" fmla="*/ 0 w 87"/>
                  <a:gd name="T1" fmla="*/ 0 h 75"/>
                  <a:gd name="T2" fmla="*/ 0 w 87"/>
                  <a:gd name="T3" fmla="*/ 0 h 75"/>
                  <a:gd name="T4" fmla="*/ 0 w 87"/>
                  <a:gd name="T5" fmla="*/ 0 h 75"/>
                  <a:gd name="T6" fmla="*/ 0 w 87"/>
                  <a:gd name="T7" fmla="*/ 0 h 75"/>
                  <a:gd name="T8" fmla="*/ 0 w 87"/>
                  <a:gd name="T9" fmla="*/ 0 h 75"/>
                  <a:gd name="T10" fmla="*/ 0 w 87"/>
                  <a:gd name="T11" fmla="*/ 0 h 75"/>
                  <a:gd name="T12" fmla="*/ 0 w 87"/>
                  <a:gd name="T13" fmla="*/ 0 h 75"/>
                  <a:gd name="T14" fmla="*/ 0 w 87"/>
                  <a:gd name="T15" fmla="*/ 0 h 75"/>
                  <a:gd name="T16" fmla="*/ 0 w 87"/>
                  <a:gd name="T17" fmla="*/ 0 h 75"/>
                  <a:gd name="T18" fmla="*/ 0 w 87"/>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75"/>
                  <a:gd name="T32" fmla="*/ 87 w 87"/>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75">
                    <a:moveTo>
                      <a:pt x="43" y="0"/>
                    </a:moveTo>
                    <a:lnTo>
                      <a:pt x="13" y="46"/>
                    </a:lnTo>
                    <a:lnTo>
                      <a:pt x="22" y="75"/>
                    </a:lnTo>
                    <a:lnTo>
                      <a:pt x="87" y="53"/>
                    </a:lnTo>
                    <a:lnTo>
                      <a:pt x="78" y="25"/>
                    </a:lnTo>
                    <a:lnTo>
                      <a:pt x="49" y="71"/>
                    </a:lnTo>
                    <a:lnTo>
                      <a:pt x="43" y="0"/>
                    </a:lnTo>
                    <a:lnTo>
                      <a:pt x="0" y="4"/>
                    </a:lnTo>
                    <a:lnTo>
                      <a:pt x="13" y="46"/>
                    </a:lnTo>
                    <a:lnTo>
                      <a:pt x="43"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15" name="Freeform 314"/>
              <p:cNvSpPr>
                <a:spLocks/>
              </p:cNvSpPr>
              <p:nvPr/>
            </p:nvSpPr>
            <p:spPr bwMode="auto">
              <a:xfrm>
                <a:off x="5510" y="158"/>
                <a:ext cx="5" cy="7"/>
              </a:xfrm>
              <a:custGeom>
                <a:avLst/>
                <a:gdLst>
                  <a:gd name="T0" fmla="*/ 0 w 100"/>
                  <a:gd name="T1" fmla="*/ 0 h 80"/>
                  <a:gd name="T2" fmla="*/ 0 w 100"/>
                  <a:gd name="T3" fmla="*/ 0 h 80"/>
                  <a:gd name="T4" fmla="*/ 0 w 100"/>
                  <a:gd name="T5" fmla="*/ 0 h 80"/>
                  <a:gd name="T6" fmla="*/ 0 w 100"/>
                  <a:gd name="T7" fmla="*/ 0 h 80"/>
                  <a:gd name="T8" fmla="*/ 0 w 100"/>
                  <a:gd name="T9" fmla="*/ 0 h 80"/>
                  <a:gd name="T10" fmla="*/ 0 w 100"/>
                  <a:gd name="T11" fmla="*/ 0 h 80"/>
                  <a:gd name="T12" fmla="*/ 0 w 100"/>
                  <a:gd name="T13" fmla="*/ 0 h 80"/>
                  <a:gd name="T14" fmla="*/ 0 w 100"/>
                  <a:gd name="T15" fmla="*/ 0 h 80"/>
                  <a:gd name="T16" fmla="*/ 0 w 100"/>
                  <a:gd name="T17" fmla="*/ 0 h 80"/>
                  <a:gd name="T18" fmla="*/ 0 w 100"/>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80"/>
                  <a:gd name="T32" fmla="*/ 100 w 10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80">
                    <a:moveTo>
                      <a:pt x="100" y="2"/>
                    </a:moveTo>
                    <a:lnTo>
                      <a:pt x="88" y="1"/>
                    </a:lnTo>
                    <a:lnTo>
                      <a:pt x="0" y="9"/>
                    </a:lnTo>
                    <a:lnTo>
                      <a:pt x="6" y="80"/>
                    </a:lnTo>
                    <a:lnTo>
                      <a:pt x="94" y="71"/>
                    </a:lnTo>
                    <a:lnTo>
                      <a:pt x="81" y="70"/>
                    </a:lnTo>
                    <a:lnTo>
                      <a:pt x="100" y="2"/>
                    </a:lnTo>
                    <a:lnTo>
                      <a:pt x="94" y="0"/>
                    </a:lnTo>
                    <a:lnTo>
                      <a:pt x="88" y="1"/>
                    </a:lnTo>
                    <a:lnTo>
                      <a:pt x="100" y="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16" name="Freeform 315"/>
              <p:cNvSpPr>
                <a:spLocks/>
              </p:cNvSpPr>
              <p:nvPr/>
            </p:nvSpPr>
            <p:spPr bwMode="auto">
              <a:xfrm>
                <a:off x="5514" y="158"/>
                <a:ext cx="7" cy="10"/>
              </a:xfrm>
              <a:custGeom>
                <a:avLst/>
                <a:gdLst>
                  <a:gd name="T0" fmla="*/ 0 w 124"/>
                  <a:gd name="T1" fmla="*/ 0 h 107"/>
                  <a:gd name="T2" fmla="*/ 0 w 124"/>
                  <a:gd name="T3" fmla="*/ 0 h 107"/>
                  <a:gd name="T4" fmla="*/ 0 w 124"/>
                  <a:gd name="T5" fmla="*/ 0 h 107"/>
                  <a:gd name="T6" fmla="*/ 0 w 124"/>
                  <a:gd name="T7" fmla="*/ 0 h 107"/>
                  <a:gd name="T8" fmla="*/ 0 w 124"/>
                  <a:gd name="T9" fmla="*/ 0 h 107"/>
                  <a:gd name="T10" fmla="*/ 0 w 124"/>
                  <a:gd name="T11" fmla="*/ 0 h 107"/>
                  <a:gd name="T12" fmla="*/ 0 w 124"/>
                  <a:gd name="T13" fmla="*/ 0 h 107"/>
                  <a:gd name="T14" fmla="*/ 0 w 124"/>
                  <a:gd name="T15" fmla="*/ 0 h 107"/>
                  <a:gd name="T16" fmla="*/ 0 w 124"/>
                  <a:gd name="T17" fmla="*/ 0 h 107"/>
                  <a:gd name="T18" fmla="*/ 0 w 124"/>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107"/>
                  <a:gd name="T32" fmla="*/ 124 w 12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107">
                    <a:moveTo>
                      <a:pt x="55" y="59"/>
                    </a:moveTo>
                    <a:lnTo>
                      <a:pt x="99" y="24"/>
                    </a:lnTo>
                    <a:lnTo>
                      <a:pt x="19" y="0"/>
                    </a:lnTo>
                    <a:lnTo>
                      <a:pt x="0" y="68"/>
                    </a:lnTo>
                    <a:lnTo>
                      <a:pt x="79" y="93"/>
                    </a:lnTo>
                    <a:lnTo>
                      <a:pt x="124" y="59"/>
                    </a:lnTo>
                    <a:lnTo>
                      <a:pt x="79" y="93"/>
                    </a:lnTo>
                    <a:lnTo>
                      <a:pt x="124" y="107"/>
                    </a:lnTo>
                    <a:lnTo>
                      <a:pt x="124" y="59"/>
                    </a:lnTo>
                    <a:lnTo>
                      <a:pt x="55" y="5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17" name="Freeform 316"/>
              <p:cNvSpPr>
                <a:spLocks/>
              </p:cNvSpPr>
              <p:nvPr/>
            </p:nvSpPr>
            <p:spPr bwMode="auto">
              <a:xfrm>
                <a:off x="5517" y="158"/>
                <a:ext cx="4" cy="7"/>
              </a:xfrm>
              <a:custGeom>
                <a:avLst/>
                <a:gdLst>
                  <a:gd name="T0" fmla="*/ 0 w 69"/>
                  <a:gd name="T1" fmla="*/ 0 h 68"/>
                  <a:gd name="T2" fmla="*/ 0 w 69"/>
                  <a:gd name="T3" fmla="*/ 0 h 68"/>
                  <a:gd name="T4" fmla="*/ 0 w 69"/>
                  <a:gd name="T5" fmla="*/ 0 h 68"/>
                  <a:gd name="T6" fmla="*/ 0 w 69"/>
                  <a:gd name="T7" fmla="*/ 0 h 68"/>
                  <a:gd name="T8" fmla="*/ 0 w 69"/>
                  <a:gd name="T9" fmla="*/ 0 h 68"/>
                  <a:gd name="T10" fmla="*/ 0 w 69"/>
                  <a:gd name="T11" fmla="*/ 0 h 68"/>
                  <a:gd name="T12" fmla="*/ 0 w 69"/>
                  <a:gd name="T13" fmla="*/ 0 h 68"/>
                  <a:gd name="T14" fmla="*/ 0 w 69"/>
                  <a:gd name="T15" fmla="*/ 0 h 68"/>
                  <a:gd name="T16" fmla="*/ 0 w 69"/>
                  <a:gd name="T17" fmla="*/ 0 h 68"/>
                  <a:gd name="T18" fmla="*/ 0 w 69"/>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68"/>
                  <a:gd name="T32" fmla="*/ 69 w 69"/>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68">
                    <a:moveTo>
                      <a:pt x="24" y="68"/>
                    </a:moveTo>
                    <a:lnTo>
                      <a:pt x="0" y="34"/>
                    </a:lnTo>
                    <a:lnTo>
                      <a:pt x="0" y="59"/>
                    </a:lnTo>
                    <a:lnTo>
                      <a:pt x="69" y="59"/>
                    </a:lnTo>
                    <a:lnTo>
                      <a:pt x="69" y="34"/>
                    </a:lnTo>
                    <a:lnTo>
                      <a:pt x="44" y="0"/>
                    </a:lnTo>
                    <a:lnTo>
                      <a:pt x="69" y="34"/>
                    </a:lnTo>
                    <a:lnTo>
                      <a:pt x="69" y="7"/>
                    </a:lnTo>
                    <a:lnTo>
                      <a:pt x="44" y="0"/>
                    </a:lnTo>
                    <a:lnTo>
                      <a:pt x="24"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18" name="Freeform 317"/>
              <p:cNvSpPr>
                <a:spLocks/>
              </p:cNvSpPr>
              <p:nvPr/>
            </p:nvSpPr>
            <p:spPr bwMode="auto">
              <a:xfrm>
                <a:off x="5514" y="156"/>
                <a:ext cx="6" cy="9"/>
              </a:xfrm>
              <a:custGeom>
                <a:avLst/>
                <a:gdLst>
                  <a:gd name="T0" fmla="*/ 0 w 99"/>
                  <a:gd name="T1" fmla="*/ 0 h 94"/>
                  <a:gd name="T2" fmla="*/ 0 w 99"/>
                  <a:gd name="T3" fmla="*/ 0 h 94"/>
                  <a:gd name="T4" fmla="*/ 0 w 99"/>
                  <a:gd name="T5" fmla="*/ 0 h 94"/>
                  <a:gd name="T6" fmla="*/ 0 w 99"/>
                  <a:gd name="T7" fmla="*/ 0 h 94"/>
                  <a:gd name="T8" fmla="*/ 0 w 99"/>
                  <a:gd name="T9" fmla="*/ 0 h 94"/>
                  <a:gd name="T10" fmla="*/ 0 w 99"/>
                  <a:gd name="T11" fmla="*/ 0 h 94"/>
                  <a:gd name="T12" fmla="*/ 0 w 99"/>
                  <a:gd name="T13" fmla="*/ 0 h 94"/>
                  <a:gd name="T14" fmla="*/ 0 w 99"/>
                  <a:gd name="T15" fmla="*/ 0 h 94"/>
                  <a:gd name="T16" fmla="*/ 0 w 99"/>
                  <a:gd name="T17" fmla="*/ 0 h 94"/>
                  <a:gd name="T18" fmla="*/ 0 w 99"/>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94"/>
                  <a:gd name="T32" fmla="*/ 99 w 99"/>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94">
                    <a:moveTo>
                      <a:pt x="10" y="72"/>
                    </a:moveTo>
                    <a:lnTo>
                      <a:pt x="0" y="70"/>
                    </a:lnTo>
                    <a:lnTo>
                      <a:pt x="79" y="94"/>
                    </a:lnTo>
                    <a:lnTo>
                      <a:pt x="99" y="26"/>
                    </a:lnTo>
                    <a:lnTo>
                      <a:pt x="19" y="1"/>
                    </a:lnTo>
                    <a:lnTo>
                      <a:pt x="10" y="0"/>
                    </a:lnTo>
                    <a:lnTo>
                      <a:pt x="19" y="1"/>
                    </a:lnTo>
                    <a:lnTo>
                      <a:pt x="15" y="0"/>
                    </a:lnTo>
                    <a:lnTo>
                      <a:pt x="10" y="0"/>
                    </a:lnTo>
                    <a:lnTo>
                      <a:pt x="10"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19" name="Freeform 318"/>
              <p:cNvSpPr>
                <a:spLocks/>
              </p:cNvSpPr>
              <p:nvPr/>
            </p:nvSpPr>
            <p:spPr bwMode="auto">
              <a:xfrm>
                <a:off x="5510" y="156"/>
                <a:ext cx="5" cy="7"/>
              </a:xfrm>
              <a:custGeom>
                <a:avLst/>
                <a:gdLst>
                  <a:gd name="T0" fmla="*/ 0 w 80"/>
                  <a:gd name="T1" fmla="*/ 0 h 72"/>
                  <a:gd name="T2" fmla="*/ 0 w 80"/>
                  <a:gd name="T3" fmla="*/ 0 h 72"/>
                  <a:gd name="T4" fmla="*/ 0 w 80"/>
                  <a:gd name="T5" fmla="*/ 0 h 72"/>
                  <a:gd name="T6" fmla="*/ 0 w 80"/>
                  <a:gd name="T7" fmla="*/ 0 h 72"/>
                  <a:gd name="T8" fmla="*/ 0 w 80"/>
                  <a:gd name="T9" fmla="*/ 0 h 72"/>
                  <a:gd name="T10" fmla="*/ 0 w 80"/>
                  <a:gd name="T11" fmla="*/ 0 h 72"/>
                  <a:gd name="T12" fmla="*/ 0 w 80"/>
                  <a:gd name="T13" fmla="*/ 0 h 72"/>
                  <a:gd name="T14" fmla="*/ 0 w 80"/>
                  <a:gd name="T15" fmla="*/ 0 h 72"/>
                  <a:gd name="T16" fmla="*/ 0 w 80"/>
                  <a:gd name="T17" fmla="*/ 0 h 72"/>
                  <a:gd name="T18" fmla="*/ 0 w 80"/>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2"/>
                  <a:gd name="T32" fmla="*/ 80 w 8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2">
                    <a:moveTo>
                      <a:pt x="19" y="70"/>
                    </a:moveTo>
                    <a:lnTo>
                      <a:pt x="9" y="72"/>
                    </a:lnTo>
                    <a:lnTo>
                      <a:pt x="80" y="72"/>
                    </a:lnTo>
                    <a:lnTo>
                      <a:pt x="80" y="0"/>
                    </a:lnTo>
                    <a:lnTo>
                      <a:pt x="9" y="0"/>
                    </a:lnTo>
                    <a:lnTo>
                      <a:pt x="0" y="1"/>
                    </a:lnTo>
                    <a:lnTo>
                      <a:pt x="9" y="0"/>
                    </a:lnTo>
                    <a:lnTo>
                      <a:pt x="4" y="0"/>
                    </a:lnTo>
                    <a:lnTo>
                      <a:pt x="0" y="1"/>
                    </a:lnTo>
                    <a:lnTo>
                      <a:pt x="19"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20" name="Freeform 319"/>
              <p:cNvSpPr>
                <a:spLocks/>
              </p:cNvSpPr>
              <p:nvPr/>
            </p:nvSpPr>
            <p:spPr bwMode="auto">
              <a:xfrm>
                <a:off x="5505" y="156"/>
                <a:ext cx="6" cy="9"/>
              </a:xfrm>
              <a:custGeom>
                <a:avLst/>
                <a:gdLst>
                  <a:gd name="T0" fmla="*/ 0 w 113"/>
                  <a:gd name="T1" fmla="*/ 0 h 99"/>
                  <a:gd name="T2" fmla="*/ 0 w 113"/>
                  <a:gd name="T3" fmla="*/ 0 h 99"/>
                  <a:gd name="T4" fmla="*/ 0 w 113"/>
                  <a:gd name="T5" fmla="*/ 0 h 99"/>
                  <a:gd name="T6" fmla="*/ 0 w 113"/>
                  <a:gd name="T7" fmla="*/ 0 h 99"/>
                  <a:gd name="T8" fmla="*/ 0 w 113"/>
                  <a:gd name="T9" fmla="*/ 0 h 99"/>
                  <a:gd name="T10" fmla="*/ 0 w 113"/>
                  <a:gd name="T11" fmla="*/ 0 h 99"/>
                  <a:gd name="T12" fmla="*/ 0 w 113"/>
                  <a:gd name="T13" fmla="*/ 0 h 99"/>
                  <a:gd name="T14" fmla="*/ 0 w 113"/>
                  <a:gd name="T15" fmla="*/ 0 h 99"/>
                  <a:gd name="T16" fmla="*/ 0 w 113"/>
                  <a:gd name="T17" fmla="*/ 0 h 99"/>
                  <a:gd name="T18" fmla="*/ 0 w 113"/>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99"/>
                  <a:gd name="T32" fmla="*/ 113 w 113"/>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99">
                    <a:moveTo>
                      <a:pt x="0" y="65"/>
                    </a:moveTo>
                    <a:lnTo>
                      <a:pt x="42" y="89"/>
                    </a:lnTo>
                    <a:lnTo>
                      <a:pt x="113" y="69"/>
                    </a:lnTo>
                    <a:lnTo>
                      <a:pt x="94" y="0"/>
                    </a:lnTo>
                    <a:lnTo>
                      <a:pt x="24" y="21"/>
                    </a:lnTo>
                    <a:lnTo>
                      <a:pt x="65" y="44"/>
                    </a:lnTo>
                    <a:lnTo>
                      <a:pt x="0" y="65"/>
                    </a:lnTo>
                    <a:lnTo>
                      <a:pt x="10" y="99"/>
                    </a:lnTo>
                    <a:lnTo>
                      <a:pt x="42" y="89"/>
                    </a:lnTo>
                    <a:lnTo>
                      <a:pt x="0"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21" name="Freeform 320"/>
              <p:cNvSpPr>
                <a:spLocks/>
              </p:cNvSpPr>
              <p:nvPr/>
            </p:nvSpPr>
            <p:spPr bwMode="auto">
              <a:xfrm>
                <a:off x="5504" y="156"/>
                <a:ext cx="5" cy="6"/>
              </a:xfrm>
              <a:custGeom>
                <a:avLst/>
                <a:gdLst>
                  <a:gd name="T0" fmla="*/ 0 w 81"/>
                  <a:gd name="T1" fmla="*/ 0 h 65"/>
                  <a:gd name="T2" fmla="*/ 0 w 81"/>
                  <a:gd name="T3" fmla="*/ 0 h 65"/>
                  <a:gd name="T4" fmla="*/ 0 w 81"/>
                  <a:gd name="T5" fmla="*/ 0 h 65"/>
                  <a:gd name="T6" fmla="*/ 0 w 81"/>
                  <a:gd name="T7" fmla="*/ 0 h 65"/>
                  <a:gd name="T8" fmla="*/ 0 w 81"/>
                  <a:gd name="T9" fmla="*/ 0 h 65"/>
                  <a:gd name="T10" fmla="*/ 0 w 81"/>
                  <a:gd name="T11" fmla="*/ 0 h 65"/>
                  <a:gd name="T12" fmla="*/ 0 w 81"/>
                  <a:gd name="T13" fmla="*/ 0 h 65"/>
                  <a:gd name="T14" fmla="*/ 0 w 81"/>
                  <a:gd name="T15" fmla="*/ 0 h 65"/>
                  <a:gd name="T16" fmla="*/ 0 w 81"/>
                  <a:gd name="T17" fmla="*/ 0 h 65"/>
                  <a:gd name="T18" fmla="*/ 0 w 81"/>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65"/>
                  <a:gd name="T32" fmla="*/ 81 w 81"/>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65">
                    <a:moveTo>
                      <a:pt x="17" y="0"/>
                    </a:moveTo>
                    <a:lnTo>
                      <a:pt x="6" y="38"/>
                    </a:lnTo>
                    <a:lnTo>
                      <a:pt x="16" y="65"/>
                    </a:lnTo>
                    <a:lnTo>
                      <a:pt x="81" y="44"/>
                    </a:lnTo>
                    <a:lnTo>
                      <a:pt x="73" y="16"/>
                    </a:lnTo>
                    <a:lnTo>
                      <a:pt x="62" y="53"/>
                    </a:lnTo>
                    <a:lnTo>
                      <a:pt x="17" y="0"/>
                    </a:lnTo>
                    <a:lnTo>
                      <a:pt x="0" y="15"/>
                    </a:lnTo>
                    <a:lnTo>
                      <a:pt x="6" y="38"/>
                    </a:lnTo>
                    <a:lnTo>
                      <a:pt x="1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22" name="Freeform 321"/>
              <p:cNvSpPr>
                <a:spLocks/>
              </p:cNvSpPr>
              <p:nvPr/>
            </p:nvSpPr>
            <p:spPr bwMode="auto">
              <a:xfrm>
                <a:off x="5505" y="153"/>
                <a:ext cx="4" cy="8"/>
              </a:xfrm>
              <a:custGeom>
                <a:avLst/>
                <a:gdLst>
                  <a:gd name="T0" fmla="*/ 0 w 72"/>
                  <a:gd name="T1" fmla="*/ 0 h 87"/>
                  <a:gd name="T2" fmla="*/ 0 w 72"/>
                  <a:gd name="T3" fmla="*/ 0 h 87"/>
                  <a:gd name="T4" fmla="*/ 0 w 72"/>
                  <a:gd name="T5" fmla="*/ 0 h 87"/>
                  <a:gd name="T6" fmla="*/ 0 w 72"/>
                  <a:gd name="T7" fmla="*/ 0 h 87"/>
                  <a:gd name="T8" fmla="*/ 0 w 72"/>
                  <a:gd name="T9" fmla="*/ 0 h 87"/>
                  <a:gd name="T10" fmla="*/ 0 w 72"/>
                  <a:gd name="T11" fmla="*/ 0 h 87"/>
                  <a:gd name="T12" fmla="*/ 0 w 72"/>
                  <a:gd name="T13" fmla="*/ 0 h 87"/>
                  <a:gd name="T14" fmla="*/ 0 w 72"/>
                  <a:gd name="T15" fmla="*/ 0 h 87"/>
                  <a:gd name="T16" fmla="*/ 0 w 72"/>
                  <a:gd name="T17" fmla="*/ 0 h 87"/>
                  <a:gd name="T18" fmla="*/ 0 w 72"/>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7"/>
                  <a:gd name="T32" fmla="*/ 72 w 72"/>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7">
                    <a:moveTo>
                      <a:pt x="50" y="0"/>
                    </a:moveTo>
                    <a:lnTo>
                      <a:pt x="27" y="10"/>
                    </a:lnTo>
                    <a:lnTo>
                      <a:pt x="0" y="34"/>
                    </a:lnTo>
                    <a:lnTo>
                      <a:pt x="45" y="87"/>
                    </a:lnTo>
                    <a:lnTo>
                      <a:pt x="72" y="62"/>
                    </a:lnTo>
                    <a:lnTo>
                      <a:pt x="50" y="72"/>
                    </a:lnTo>
                    <a:lnTo>
                      <a:pt x="50" y="0"/>
                    </a:lnTo>
                    <a:lnTo>
                      <a:pt x="36" y="0"/>
                    </a:lnTo>
                    <a:lnTo>
                      <a:pt x="27" y="10"/>
                    </a:lnTo>
                    <a:lnTo>
                      <a:pt x="5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23" name="Freeform 322"/>
              <p:cNvSpPr>
                <a:spLocks/>
              </p:cNvSpPr>
              <p:nvPr/>
            </p:nvSpPr>
            <p:spPr bwMode="auto">
              <a:xfrm>
                <a:off x="5508" y="153"/>
                <a:ext cx="3" cy="7"/>
              </a:xfrm>
              <a:custGeom>
                <a:avLst/>
                <a:gdLst>
                  <a:gd name="T0" fmla="*/ 0 w 48"/>
                  <a:gd name="T1" fmla="*/ 0 h 72"/>
                  <a:gd name="T2" fmla="*/ 0 w 48"/>
                  <a:gd name="T3" fmla="*/ 0 h 72"/>
                  <a:gd name="T4" fmla="*/ 0 w 48"/>
                  <a:gd name="T5" fmla="*/ 0 h 72"/>
                  <a:gd name="T6" fmla="*/ 0 w 48"/>
                  <a:gd name="T7" fmla="*/ 0 h 72"/>
                  <a:gd name="T8" fmla="*/ 0 w 48"/>
                  <a:gd name="T9" fmla="*/ 0 h 72"/>
                  <a:gd name="T10" fmla="*/ 0 w 48"/>
                  <a:gd name="T11" fmla="*/ 0 h 72"/>
                  <a:gd name="T12" fmla="*/ 0 w 48"/>
                  <a:gd name="T13" fmla="*/ 0 h 72"/>
                  <a:gd name="T14" fmla="*/ 0 w 48"/>
                  <a:gd name="T15" fmla="*/ 0 h 72"/>
                  <a:gd name="T16" fmla="*/ 0 w 48"/>
                  <a:gd name="T17" fmla="*/ 0 h 72"/>
                  <a:gd name="T18" fmla="*/ 0 w 48"/>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72"/>
                  <a:gd name="T32" fmla="*/ 48 w 4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72">
                    <a:moveTo>
                      <a:pt x="48" y="1"/>
                    </a:moveTo>
                    <a:lnTo>
                      <a:pt x="43" y="0"/>
                    </a:lnTo>
                    <a:lnTo>
                      <a:pt x="0" y="0"/>
                    </a:lnTo>
                    <a:lnTo>
                      <a:pt x="0" y="72"/>
                    </a:lnTo>
                    <a:lnTo>
                      <a:pt x="43" y="72"/>
                    </a:lnTo>
                    <a:lnTo>
                      <a:pt x="38" y="72"/>
                    </a:lnTo>
                    <a:lnTo>
                      <a:pt x="48" y="1"/>
                    </a:lnTo>
                    <a:lnTo>
                      <a:pt x="46" y="0"/>
                    </a:lnTo>
                    <a:lnTo>
                      <a:pt x="43" y="0"/>
                    </a:lnTo>
                    <a:lnTo>
                      <a:pt x="48"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24" name="Freeform 323"/>
              <p:cNvSpPr>
                <a:spLocks/>
              </p:cNvSpPr>
              <p:nvPr/>
            </p:nvSpPr>
            <p:spPr bwMode="auto">
              <a:xfrm>
                <a:off x="5510" y="153"/>
                <a:ext cx="10" cy="9"/>
              </a:xfrm>
              <a:custGeom>
                <a:avLst/>
                <a:gdLst>
                  <a:gd name="T0" fmla="*/ 0 w 190"/>
                  <a:gd name="T1" fmla="*/ 0 h 98"/>
                  <a:gd name="T2" fmla="*/ 0 w 190"/>
                  <a:gd name="T3" fmla="*/ 0 h 98"/>
                  <a:gd name="T4" fmla="*/ 0 w 190"/>
                  <a:gd name="T5" fmla="*/ 0 h 98"/>
                  <a:gd name="T6" fmla="*/ 0 w 190"/>
                  <a:gd name="T7" fmla="*/ 0 h 98"/>
                  <a:gd name="T8" fmla="*/ 0 w 190"/>
                  <a:gd name="T9" fmla="*/ 0 h 98"/>
                  <a:gd name="T10" fmla="*/ 0 w 190"/>
                  <a:gd name="T11" fmla="*/ 0 h 98"/>
                  <a:gd name="T12" fmla="*/ 0 w 190"/>
                  <a:gd name="T13" fmla="*/ 0 h 98"/>
                  <a:gd name="T14" fmla="*/ 0 w 190"/>
                  <a:gd name="T15" fmla="*/ 0 h 98"/>
                  <a:gd name="T16" fmla="*/ 0 w 190"/>
                  <a:gd name="T17" fmla="*/ 0 h 98"/>
                  <a:gd name="T18" fmla="*/ 0 w 190"/>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98"/>
                  <a:gd name="T32" fmla="*/ 190 w 19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98">
                    <a:moveTo>
                      <a:pt x="62" y="74"/>
                    </a:moveTo>
                    <a:lnTo>
                      <a:pt x="90" y="12"/>
                    </a:lnTo>
                    <a:lnTo>
                      <a:pt x="10" y="0"/>
                    </a:lnTo>
                    <a:lnTo>
                      <a:pt x="0" y="71"/>
                    </a:lnTo>
                    <a:lnTo>
                      <a:pt x="80" y="82"/>
                    </a:lnTo>
                    <a:lnTo>
                      <a:pt x="108" y="20"/>
                    </a:lnTo>
                    <a:lnTo>
                      <a:pt x="80" y="82"/>
                    </a:lnTo>
                    <a:lnTo>
                      <a:pt x="190" y="98"/>
                    </a:lnTo>
                    <a:lnTo>
                      <a:pt x="108" y="20"/>
                    </a:lnTo>
                    <a:lnTo>
                      <a:pt x="62"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25" name="Freeform 324"/>
              <p:cNvSpPr>
                <a:spLocks/>
              </p:cNvSpPr>
              <p:nvPr/>
            </p:nvSpPr>
            <p:spPr bwMode="auto">
              <a:xfrm>
                <a:off x="5511" y="152"/>
                <a:ext cx="5" cy="8"/>
              </a:xfrm>
              <a:custGeom>
                <a:avLst/>
                <a:gdLst>
                  <a:gd name="T0" fmla="*/ 0 w 83"/>
                  <a:gd name="T1" fmla="*/ 0 h 86"/>
                  <a:gd name="T2" fmla="*/ 0 w 83"/>
                  <a:gd name="T3" fmla="*/ 0 h 86"/>
                  <a:gd name="T4" fmla="*/ 0 w 83"/>
                  <a:gd name="T5" fmla="*/ 0 h 86"/>
                  <a:gd name="T6" fmla="*/ 0 w 83"/>
                  <a:gd name="T7" fmla="*/ 0 h 86"/>
                  <a:gd name="T8" fmla="*/ 0 w 83"/>
                  <a:gd name="T9" fmla="*/ 0 h 86"/>
                  <a:gd name="T10" fmla="*/ 0 w 83"/>
                  <a:gd name="T11" fmla="*/ 0 h 86"/>
                  <a:gd name="T12" fmla="*/ 0 w 83"/>
                  <a:gd name="T13" fmla="*/ 0 h 86"/>
                  <a:gd name="T14" fmla="*/ 0 w 83"/>
                  <a:gd name="T15" fmla="*/ 0 h 86"/>
                  <a:gd name="T16" fmla="*/ 0 w 83"/>
                  <a:gd name="T17" fmla="*/ 0 h 86"/>
                  <a:gd name="T18" fmla="*/ 0 w 83"/>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6"/>
                  <a:gd name="T32" fmla="*/ 83 w 8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6">
                    <a:moveTo>
                      <a:pt x="0" y="52"/>
                    </a:moveTo>
                    <a:lnTo>
                      <a:pt x="2" y="53"/>
                    </a:lnTo>
                    <a:lnTo>
                      <a:pt x="37" y="86"/>
                    </a:lnTo>
                    <a:lnTo>
                      <a:pt x="83" y="32"/>
                    </a:lnTo>
                    <a:lnTo>
                      <a:pt x="48" y="0"/>
                    </a:lnTo>
                    <a:lnTo>
                      <a:pt x="50" y="3"/>
                    </a:lnTo>
                    <a:lnTo>
                      <a:pt x="0" y="51"/>
                    </a:lnTo>
                    <a:lnTo>
                      <a:pt x="1" y="52"/>
                    </a:lnTo>
                    <a:lnTo>
                      <a:pt x="2" y="53"/>
                    </a:lnTo>
                    <a:lnTo>
                      <a:pt x="0" y="5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26" name="Freeform 325"/>
              <p:cNvSpPr>
                <a:spLocks/>
              </p:cNvSpPr>
              <p:nvPr/>
            </p:nvSpPr>
            <p:spPr bwMode="auto">
              <a:xfrm>
                <a:off x="5510" y="149"/>
                <a:ext cx="4" cy="8"/>
              </a:xfrm>
              <a:custGeom>
                <a:avLst/>
                <a:gdLst>
                  <a:gd name="T0" fmla="*/ 0 w 77"/>
                  <a:gd name="T1" fmla="*/ 0 h 86"/>
                  <a:gd name="T2" fmla="*/ 0 w 77"/>
                  <a:gd name="T3" fmla="*/ 0 h 86"/>
                  <a:gd name="T4" fmla="*/ 0 w 77"/>
                  <a:gd name="T5" fmla="*/ 0 h 86"/>
                  <a:gd name="T6" fmla="*/ 0 w 77"/>
                  <a:gd name="T7" fmla="*/ 0 h 86"/>
                  <a:gd name="T8" fmla="*/ 0 w 77"/>
                  <a:gd name="T9" fmla="*/ 0 h 86"/>
                  <a:gd name="T10" fmla="*/ 0 w 77"/>
                  <a:gd name="T11" fmla="*/ 0 h 86"/>
                  <a:gd name="T12" fmla="*/ 0 w 77"/>
                  <a:gd name="T13" fmla="*/ 0 h 86"/>
                  <a:gd name="T14" fmla="*/ 0 w 77"/>
                  <a:gd name="T15" fmla="*/ 0 h 86"/>
                  <a:gd name="T16" fmla="*/ 0 w 77"/>
                  <a:gd name="T17" fmla="*/ 0 h 86"/>
                  <a:gd name="T18" fmla="*/ 0 w 77"/>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6"/>
                  <a:gd name="T32" fmla="*/ 77 w 7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6">
                    <a:moveTo>
                      <a:pt x="11" y="64"/>
                    </a:moveTo>
                    <a:lnTo>
                      <a:pt x="0" y="57"/>
                    </a:lnTo>
                    <a:lnTo>
                      <a:pt x="27" y="86"/>
                    </a:lnTo>
                    <a:lnTo>
                      <a:pt x="77" y="37"/>
                    </a:lnTo>
                    <a:lnTo>
                      <a:pt x="50" y="8"/>
                    </a:lnTo>
                    <a:lnTo>
                      <a:pt x="39" y="0"/>
                    </a:lnTo>
                    <a:lnTo>
                      <a:pt x="50" y="8"/>
                    </a:lnTo>
                    <a:lnTo>
                      <a:pt x="46" y="2"/>
                    </a:lnTo>
                    <a:lnTo>
                      <a:pt x="39" y="0"/>
                    </a:lnTo>
                    <a:lnTo>
                      <a:pt x="11" y="6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27" name="Freeform 326"/>
              <p:cNvSpPr>
                <a:spLocks/>
              </p:cNvSpPr>
              <p:nvPr/>
            </p:nvSpPr>
            <p:spPr bwMode="auto">
              <a:xfrm>
                <a:off x="5507" y="147"/>
                <a:ext cx="5" cy="8"/>
              </a:xfrm>
              <a:custGeom>
                <a:avLst/>
                <a:gdLst>
                  <a:gd name="T0" fmla="*/ 0 w 90"/>
                  <a:gd name="T1" fmla="*/ 0 h 81"/>
                  <a:gd name="T2" fmla="*/ 0 w 90"/>
                  <a:gd name="T3" fmla="*/ 0 h 81"/>
                  <a:gd name="T4" fmla="*/ 0 w 90"/>
                  <a:gd name="T5" fmla="*/ 0 h 81"/>
                  <a:gd name="T6" fmla="*/ 0 w 90"/>
                  <a:gd name="T7" fmla="*/ 0 h 81"/>
                  <a:gd name="T8" fmla="*/ 0 w 90"/>
                  <a:gd name="T9" fmla="*/ 0 h 81"/>
                  <a:gd name="T10" fmla="*/ 0 w 90"/>
                  <a:gd name="T11" fmla="*/ 0 h 81"/>
                  <a:gd name="T12" fmla="*/ 0 w 90"/>
                  <a:gd name="T13" fmla="*/ 0 h 81"/>
                  <a:gd name="T14" fmla="*/ 0 w 90"/>
                  <a:gd name="T15" fmla="*/ 0 h 81"/>
                  <a:gd name="T16" fmla="*/ 0 w 90"/>
                  <a:gd name="T17" fmla="*/ 0 h 81"/>
                  <a:gd name="T18" fmla="*/ 0 w 90"/>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1"/>
                  <a:gd name="T32" fmla="*/ 90 w 9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1">
                    <a:moveTo>
                      <a:pt x="7" y="25"/>
                    </a:moveTo>
                    <a:lnTo>
                      <a:pt x="27" y="65"/>
                    </a:lnTo>
                    <a:lnTo>
                      <a:pt x="62" y="81"/>
                    </a:lnTo>
                    <a:lnTo>
                      <a:pt x="90" y="17"/>
                    </a:lnTo>
                    <a:lnTo>
                      <a:pt x="55" y="0"/>
                    </a:lnTo>
                    <a:lnTo>
                      <a:pt x="74" y="41"/>
                    </a:lnTo>
                    <a:lnTo>
                      <a:pt x="7" y="25"/>
                    </a:lnTo>
                    <a:lnTo>
                      <a:pt x="0" y="54"/>
                    </a:lnTo>
                    <a:lnTo>
                      <a:pt x="27" y="65"/>
                    </a:lnTo>
                    <a:lnTo>
                      <a:pt x="7" y="2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28" name="Freeform 327"/>
              <p:cNvSpPr>
                <a:spLocks/>
              </p:cNvSpPr>
              <p:nvPr/>
            </p:nvSpPr>
            <p:spPr bwMode="auto">
              <a:xfrm>
                <a:off x="5507" y="146"/>
                <a:ext cx="5" cy="5"/>
              </a:xfrm>
              <a:custGeom>
                <a:avLst/>
                <a:gdLst>
                  <a:gd name="T0" fmla="*/ 0 w 76"/>
                  <a:gd name="T1" fmla="*/ 0 h 61"/>
                  <a:gd name="T2" fmla="*/ 0 w 76"/>
                  <a:gd name="T3" fmla="*/ 0 h 61"/>
                  <a:gd name="T4" fmla="*/ 0 w 76"/>
                  <a:gd name="T5" fmla="*/ 0 h 61"/>
                  <a:gd name="T6" fmla="*/ 0 w 76"/>
                  <a:gd name="T7" fmla="*/ 0 h 61"/>
                  <a:gd name="T8" fmla="*/ 0 w 76"/>
                  <a:gd name="T9" fmla="*/ 0 h 61"/>
                  <a:gd name="T10" fmla="*/ 0 w 76"/>
                  <a:gd name="T11" fmla="*/ 0 h 61"/>
                  <a:gd name="T12" fmla="*/ 0 w 76"/>
                  <a:gd name="T13" fmla="*/ 0 h 61"/>
                  <a:gd name="T14" fmla="*/ 0 w 76"/>
                  <a:gd name="T15" fmla="*/ 0 h 61"/>
                  <a:gd name="T16" fmla="*/ 0 w 76"/>
                  <a:gd name="T17" fmla="*/ 0 h 61"/>
                  <a:gd name="T18" fmla="*/ 0 w 7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61"/>
                  <a:gd name="T32" fmla="*/ 76 w 7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61">
                    <a:moveTo>
                      <a:pt x="12" y="0"/>
                    </a:moveTo>
                    <a:lnTo>
                      <a:pt x="9" y="7"/>
                    </a:lnTo>
                    <a:lnTo>
                      <a:pt x="0" y="45"/>
                    </a:lnTo>
                    <a:lnTo>
                      <a:pt x="67" y="61"/>
                    </a:lnTo>
                    <a:lnTo>
                      <a:pt x="76" y="24"/>
                    </a:lnTo>
                    <a:lnTo>
                      <a:pt x="74" y="32"/>
                    </a:lnTo>
                    <a:lnTo>
                      <a:pt x="12" y="0"/>
                    </a:lnTo>
                    <a:lnTo>
                      <a:pt x="10" y="4"/>
                    </a:lnTo>
                    <a:lnTo>
                      <a:pt x="9" y="7"/>
                    </a:lnTo>
                    <a:lnTo>
                      <a:pt x="1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29" name="Freeform 328"/>
              <p:cNvSpPr>
                <a:spLocks/>
              </p:cNvSpPr>
              <p:nvPr/>
            </p:nvSpPr>
            <p:spPr bwMode="auto">
              <a:xfrm>
                <a:off x="5508" y="141"/>
                <a:ext cx="4" cy="7"/>
              </a:xfrm>
              <a:custGeom>
                <a:avLst/>
                <a:gdLst>
                  <a:gd name="T0" fmla="*/ 0 w 80"/>
                  <a:gd name="T1" fmla="*/ 0 h 87"/>
                  <a:gd name="T2" fmla="*/ 0 w 80"/>
                  <a:gd name="T3" fmla="*/ 0 h 87"/>
                  <a:gd name="T4" fmla="*/ 0 w 80"/>
                  <a:gd name="T5" fmla="*/ 0 h 87"/>
                  <a:gd name="T6" fmla="*/ 0 w 80"/>
                  <a:gd name="T7" fmla="*/ 0 h 87"/>
                  <a:gd name="T8" fmla="*/ 0 w 80"/>
                  <a:gd name="T9" fmla="*/ 0 h 87"/>
                  <a:gd name="T10" fmla="*/ 0 w 80"/>
                  <a:gd name="T11" fmla="*/ 0 h 87"/>
                  <a:gd name="T12" fmla="*/ 0 w 80"/>
                  <a:gd name="T13" fmla="*/ 0 h 87"/>
                  <a:gd name="T14" fmla="*/ 0 w 80"/>
                  <a:gd name="T15" fmla="*/ 0 h 87"/>
                  <a:gd name="T16" fmla="*/ 0 w 80"/>
                  <a:gd name="T17" fmla="*/ 0 h 87"/>
                  <a:gd name="T18" fmla="*/ 0 w 80"/>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7"/>
                  <a:gd name="T32" fmla="*/ 80 w 80"/>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7">
                    <a:moveTo>
                      <a:pt x="40" y="0"/>
                    </a:moveTo>
                    <a:lnTo>
                      <a:pt x="17" y="19"/>
                    </a:lnTo>
                    <a:lnTo>
                      <a:pt x="0" y="55"/>
                    </a:lnTo>
                    <a:lnTo>
                      <a:pt x="62" y="87"/>
                    </a:lnTo>
                    <a:lnTo>
                      <a:pt x="80" y="50"/>
                    </a:lnTo>
                    <a:lnTo>
                      <a:pt x="57" y="69"/>
                    </a:lnTo>
                    <a:lnTo>
                      <a:pt x="40" y="0"/>
                    </a:lnTo>
                    <a:lnTo>
                      <a:pt x="25" y="4"/>
                    </a:lnTo>
                    <a:lnTo>
                      <a:pt x="17" y="19"/>
                    </a:lnTo>
                    <a:lnTo>
                      <a:pt x="4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30" name="Freeform 329"/>
              <p:cNvSpPr>
                <a:spLocks/>
              </p:cNvSpPr>
              <p:nvPr/>
            </p:nvSpPr>
            <p:spPr bwMode="auto">
              <a:xfrm>
                <a:off x="5510" y="139"/>
                <a:ext cx="5" cy="8"/>
              </a:xfrm>
              <a:custGeom>
                <a:avLst/>
                <a:gdLst>
                  <a:gd name="T0" fmla="*/ 0 w 79"/>
                  <a:gd name="T1" fmla="*/ 0 h 86"/>
                  <a:gd name="T2" fmla="*/ 0 w 79"/>
                  <a:gd name="T3" fmla="*/ 0 h 86"/>
                  <a:gd name="T4" fmla="*/ 0 w 79"/>
                  <a:gd name="T5" fmla="*/ 0 h 86"/>
                  <a:gd name="T6" fmla="*/ 0 w 79"/>
                  <a:gd name="T7" fmla="*/ 0 h 86"/>
                  <a:gd name="T8" fmla="*/ 0 w 79"/>
                  <a:gd name="T9" fmla="*/ 0 h 86"/>
                  <a:gd name="T10" fmla="*/ 0 w 79"/>
                  <a:gd name="T11" fmla="*/ 0 h 86"/>
                  <a:gd name="T12" fmla="*/ 0 60000 65536"/>
                  <a:gd name="T13" fmla="*/ 0 60000 65536"/>
                  <a:gd name="T14" fmla="*/ 0 60000 65536"/>
                  <a:gd name="T15" fmla="*/ 0 60000 65536"/>
                  <a:gd name="T16" fmla="*/ 0 60000 65536"/>
                  <a:gd name="T17" fmla="*/ 0 60000 65536"/>
                  <a:gd name="T18" fmla="*/ 0 w 79"/>
                  <a:gd name="T19" fmla="*/ 0 h 86"/>
                  <a:gd name="T20" fmla="*/ 79 w 79"/>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79" h="86">
                    <a:moveTo>
                      <a:pt x="70" y="36"/>
                    </a:moveTo>
                    <a:lnTo>
                      <a:pt x="61" y="0"/>
                    </a:lnTo>
                    <a:lnTo>
                      <a:pt x="0" y="17"/>
                    </a:lnTo>
                    <a:lnTo>
                      <a:pt x="17" y="86"/>
                    </a:lnTo>
                    <a:lnTo>
                      <a:pt x="79" y="70"/>
                    </a:lnTo>
                    <a:lnTo>
                      <a:pt x="70"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31" name="Freeform 330"/>
              <p:cNvSpPr>
                <a:spLocks/>
              </p:cNvSpPr>
              <p:nvPr/>
            </p:nvSpPr>
            <p:spPr bwMode="auto">
              <a:xfrm>
                <a:off x="5550" y="152"/>
                <a:ext cx="4" cy="7"/>
              </a:xfrm>
              <a:custGeom>
                <a:avLst/>
                <a:gdLst>
                  <a:gd name="T0" fmla="*/ 0 w 69"/>
                  <a:gd name="T1" fmla="*/ 0 h 76"/>
                  <a:gd name="T2" fmla="*/ 0 w 69"/>
                  <a:gd name="T3" fmla="*/ 0 h 76"/>
                  <a:gd name="T4" fmla="*/ 0 w 69"/>
                  <a:gd name="T5" fmla="*/ 0 h 76"/>
                  <a:gd name="T6" fmla="*/ 0 w 69"/>
                  <a:gd name="T7" fmla="*/ 0 h 76"/>
                  <a:gd name="T8" fmla="*/ 0 w 69"/>
                  <a:gd name="T9" fmla="*/ 0 h 76"/>
                  <a:gd name="T10" fmla="*/ 0 w 69"/>
                  <a:gd name="T11" fmla="*/ 0 h 76"/>
                  <a:gd name="T12" fmla="*/ 0 w 69"/>
                  <a:gd name="T13" fmla="*/ 0 h 76"/>
                  <a:gd name="T14" fmla="*/ 0 w 69"/>
                  <a:gd name="T15" fmla="*/ 0 h 76"/>
                  <a:gd name="T16" fmla="*/ 0 w 69"/>
                  <a:gd name="T17" fmla="*/ 0 h 76"/>
                  <a:gd name="T18" fmla="*/ 0 w 69"/>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76"/>
                  <a:gd name="T32" fmla="*/ 69 w 69"/>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76">
                    <a:moveTo>
                      <a:pt x="39" y="76"/>
                    </a:moveTo>
                    <a:lnTo>
                      <a:pt x="52" y="68"/>
                    </a:lnTo>
                    <a:lnTo>
                      <a:pt x="69" y="48"/>
                    </a:lnTo>
                    <a:lnTo>
                      <a:pt x="18" y="0"/>
                    </a:lnTo>
                    <a:lnTo>
                      <a:pt x="0" y="21"/>
                    </a:lnTo>
                    <a:lnTo>
                      <a:pt x="11" y="11"/>
                    </a:lnTo>
                    <a:lnTo>
                      <a:pt x="39" y="76"/>
                    </a:lnTo>
                    <a:lnTo>
                      <a:pt x="47" y="73"/>
                    </a:lnTo>
                    <a:lnTo>
                      <a:pt x="52" y="68"/>
                    </a:lnTo>
                    <a:lnTo>
                      <a:pt x="39" y="7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32" name="Freeform 331"/>
              <p:cNvSpPr>
                <a:spLocks/>
              </p:cNvSpPr>
              <p:nvPr/>
            </p:nvSpPr>
            <p:spPr bwMode="auto">
              <a:xfrm>
                <a:off x="5548" y="153"/>
                <a:ext cx="4" cy="8"/>
              </a:xfrm>
              <a:custGeom>
                <a:avLst/>
                <a:gdLst>
                  <a:gd name="T0" fmla="*/ 0 w 76"/>
                  <a:gd name="T1" fmla="*/ 0 h 86"/>
                  <a:gd name="T2" fmla="*/ 0 w 76"/>
                  <a:gd name="T3" fmla="*/ 0 h 86"/>
                  <a:gd name="T4" fmla="*/ 0 w 76"/>
                  <a:gd name="T5" fmla="*/ 0 h 86"/>
                  <a:gd name="T6" fmla="*/ 0 w 76"/>
                  <a:gd name="T7" fmla="*/ 0 h 86"/>
                  <a:gd name="T8" fmla="*/ 0 w 76"/>
                  <a:gd name="T9" fmla="*/ 0 h 86"/>
                  <a:gd name="T10" fmla="*/ 0 w 76"/>
                  <a:gd name="T11" fmla="*/ 0 h 86"/>
                  <a:gd name="T12" fmla="*/ 0 w 76"/>
                  <a:gd name="T13" fmla="*/ 0 h 86"/>
                  <a:gd name="T14" fmla="*/ 0 w 76"/>
                  <a:gd name="T15" fmla="*/ 0 h 86"/>
                  <a:gd name="T16" fmla="*/ 0 w 76"/>
                  <a:gd name="T17" fmla="*/ 0 h 86"/>
                  <a:gd name="T18" fmla="*/ 0 w 76"/>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6"/>
                  <a:gd name="T32" fmla="*/ 76 w 76"/>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6">
                    <a:moveTo>
                      <a:pt x="38" y="83"/>
                    </a:moveTo>
                    <a:lnTo>
                      <a:pt x="33" y="86"/>
                    </a:lnTo>
                    <a:lnTo>
                      <a:pt x="76" y="65"/>
                    </a:lnTo>
                    <a:lnTo>
                      <a:pt x="48" y="0"/>
                    </a:lnTo>
                    <a:lnTo>
                      <a:pt x="5" y="21"/>
                    </a:lnTo>
                    <a:lnTo>
                      <a:pt x="0" y="24"/>
                    </a:lnTo>
                    <a:lnTo>
                      <a:pt x="5" y="21"/>
                    </a:lnTo>
                    <a:lnTo>
                      <a:pt x="2" y="23"/>
                    </a:lnTo>
                    <a:lnTo>
                      <a:pt x="0" y="24"/>
                    </a:lnTo>
                    <a:lnTo>
                      <a:pt x="38" y="8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33" name="Freeform 332"/>
              <p:cNvSpPr>
                <a:spLocks/>
              </p:cNvSpPr>
              <p:nvPr/>
            </p:nvSpPr>
            <p:spPr bwMode="auto">
              <a:xfrm>
                <a:off x="5547" y="155"/>
                <a:ext cx="3" cy="7"/>
              </a:xfrm>
              <a:custGeom>
                <a:avLst/>
                <a:gdLst>
                  <a:gd name="T0" fmla="*/ 0 w 63"/>
                  <a:gd name="T1" fmla="*/ 0 h 71"/>
                  <a:gd name="T2" fmla="*/ 0 w 63"/>
                  <a:gd name="T3" fmla="*/ 0 h 71"/>
                  <a:gd name="T4" fmla="*/ 0 w 63"/>
                  <a:gd name="T5" fmla="*/ 0 h 71"/>
                  <a:gd name="T6" fmla="*/ 0 w 63"/>
                  <a:gd name="T7" fmla="*/ 0 h 71"/>
                  <a:gd name="T8" fmla="*/ 0 w 63"/>
                  <a:gd name="T9" fmla="*/ 0 h 71"/>
                  <a:gd name="T10" fmla="*/ 0 w 63"/>
                  <a:gd name="T11" fmla="*/ 0 h 71"/>
                  <a:gd name="T12" fmla="*/ 0 w 63"/>
                  <a:gd name="T13" fmla="*/ 0 h 71"/>
                  <a:gd name="T14" fmla="*/ 0 w 63"/>
                  <a:gd name="T15" fmla="*/ 0 h 71"/>
                  <a:gd name="T16" fmla="*/ 0 w 63"/>
                  <a:gd name="T17" fmla="*/ 0 h 71"/>
                  <a:gd name="T18" fmla="*/ 0 w 6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1"/>
                  <a:gd name="T32" fmla="*/ 63 w 6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1">
                    <a:moveTo>
                      <a:pt x="51" y="65"/>
                    </a:moveTo>
                    <a:lnTo>
                      <a:pt x="45" y="71"/>
                    </a:lnTo>
                    <a:lnTo>
                      <a:pt x="63" y="59"/>
                    </a:lnTo>
                    <a:lnTo>
                      <a:pt x="25" y="0"/>
                    </a:lnTo>
                    <a:lnTo>
                      <a:pt x="7" y="13"/>
                    </a:lnTo>
                    <a:lnTo>
                      <a:pt x="0" y="18"/>
                    </a:lnTo>
                    <a:lnTo>
                      <a:pt x="7" y="13"/>
                    </a:lnTo>
                    <a:lnTo>
                      <a:pt x="3" y="15"/>
                    </a:lnTo>
                    <a:lnTo>
                      <a:pt x="0" y="18"/>
                    </a:lnTo>
                    <a:lnTo>
                      <a:pt x="51"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34" name="Freeform 333"/>
              <p:cNvSpPr>
                <a:spLocks/>
              </p:cNvSpPr>
              <p:nvPr/>
            </p:nvSpPr>
            <p:spPr bwMode="auto">
              <a:xfrm>
                <a:off x="5546" y="157"/>
                <a:ext cx="3" cy="7"/>
              </a:xfrm>
              <a:custGeom>
                <a:avLst/>
                <a:gdLst>
                  <a:gd name="T0" fmla="*/ 0 w 69"/>
                  <a:gd name="T1" fmla="*/ 0 h 79"/>
                  <a:gd name="T2" fmla="*/ 0 w 69"/>
                  <a:gd name="T3" fmla="*/ 0 h 79"/>
                  <a:gd name="T4" fmla="*/ 0 w 69"/>
                  <a:gd name="T5" fmla="*/ 0 h 79"/>
                  <a:gd name="T6" fmla="*/ 0 w 69"/>
                  <a:gd name="T7" fmla="*/ 0 h 79"/>
                  <a:gd name="T8" fmla="*/ 0 w 69"/>
                  <a:gd name="T9" fmla="*/ 0 h 79"/>
                  <a:gd name="T10" fmla="*/ 0 w 69"/>
                  <a:gd name="T11" fmla="*/ 0 h 79"/>
                  <a:gd name="T12" fmla="*/ 0 w 69"/>
                  <a:gd name="T13" fmla="*/ 0 h 79"/>
                  <a:gd name="T14" fmla="*/ 0 w 69"/>
                  <a:gd name="T15" fmla="*/ 0 h 79"/>
                  <a:gd name="T16" fmla="*/ 0 w 69"/>
                  <a:gd name="T17" fmla="*/ 0 h 79"/>
                  <a:gd name="T18" fmla="*/ 0 w 69"/>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79"/>
                  <a:gd name="T32" fmla="*/ 69 w 69"/>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79">
                    <a:moveTo>
                      <a:pt x="28" y="79"/>
                    </a:moveTo>
                    <a:lnTo>
                      <a:pt x="52" y="67"/>
                    </a:lnTo>
                    <a:lnTo>
                      <a:pt x="69" y="47"/>
                    </a:lnTo>
                    <a:lnTo>
                      <a:pt x="18" y="0"/>
                    </a:lnTo>
                    <a:lnTo>
                      <a:pt x="0" y="20"/>
                    </a:lnTo>
                    <a:lnTo>
                      <a:pt x="24" y="9"/>
                    </a:lnTo>
                    <a:lnTo>
                      <a:pt x="28" y="79"/>
                    </a:lnTo>
                    <a:lnTo>
                      <a:pt x="43" y="79"/>
                    </a:lnTo>
                    <a:lnTo>
                      <a:pt x="52" y="67"/>
                    </a:lnTo>
                    <a:lnTo>
                      <a:pt x="28" y="7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35" name="Freeform 334"/>
              <p:cNvSpPr>
                <a:spLocks/>
              </p:cNvSpPr>
              <p:nvPr/>
            </p:nvSpPr>
            <p:spPr bwMode="auto">
              <a:xfrm>
                <a:off x="5542" y="158"/>
                <a:ext cx="5" cy="7"/>
              </a:xfrm>
              <a:custGeom>
                <a:avLst/>
                <a:gdLst>
                  <a:gd name="T0" fmla="*/ 0 w 85"/>
                  <a:gd name="T1" fmla="*/ 0 h 74"/>
                  <a:gd name="T2" fmla="*/ 0 w 85"/>
                  <a:gd name="T3" fmla="*/ 0 h 74"/>
                  <a:gd name="T4" fmla="*/ 0 w 85"/>
                  <a:gd name="T5" fmla="*/ 0 h 74"/>
                  <a:gd name="T6" fmla="*/ 0 w 85"/>
                  <a:gd name="T7" fmla="*/ 0 h 74"/>
                  <a:gd name="T8" fmla="*/ 0 w 85"/>
                  <a:gd name="T9" fmla="*/ 0 h 74"/>
                  <a:gd name="T10" fmla="*/ 0 w 85"/>
                  <a:gd name="T11" fmla="*/ 0 h 74"/>
                  <a:gd name="T12" fmla="*/ 0 w 85"/>
                  <a:gd name="T13" fmla="*/ 0 h 74"/>
                  <a:gd name="T14" fmla="*/ 0 w 85"/>
                  <a:gd name="T15" fmla="*/ 0 h 74"/>
                  <a:gd name="T16" fmla="*/ 0 w 85"/>
                  <a:gd name="T17" fmla="*/ 0 h 74"/>
                  <a:gd name="T18" fmla="*/ 0 w 85"/>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74"/>
                  <a:gd name="T32" fmla="*/ 85 w 85"/>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74">
                    <a:moveTo>
                      <a:pt x="42" y="67"/>
                    </a:moveTo>
                    <a:lnTo>
                      <a:pt x="24" y="74"/>
                    </a:lnTo>
                    <a:lnTo>
                      <a:pt x="85" y="70"/>
                    </a:lnTo>
                    <a:lnTo>
                      <a:pt x="81" y="0"/>
                    </a:lnTo>
                    <a:lnTo>
                      <a:pt x="19" y="4"/>
                    </a:lnTo>
                    <a:lnTo>
                      <a:pt x="0" y="11"/>
                    </a:lnTo>
                    <a:lnTo>
                      <a:pt x="19" y="4"/>
                    </a:lnTo>
                    <a:lnTo>
                      <a:pt x="8" y="5"/>
                    </a:lnTo>
                    <a:lnTo>
                      <a:pt x="0" y="11"/>
                    </a:lnTo>
                    <a:lnTo>
                      <a:pt x="42"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36" name="Freeform 335"/>
              <p:cNvSpPr>
                <a:spLocks/>
              </p:cNvSpPr>
              <p:nvPr/>
            </p:nvSpPr>
            <p:spPr bwMode="auto">
              <a:xfrm>
                <a:off x="5540" y="159"/>
                <a:ext cx="5" cy="8"/>
              </a:xfrm>
              <a:custGeom>
                <a:avLst/>
                <a:gdLst>
                  <a:gd name="T0" fmla="*/ 0 w 77"/>
                  <a:gd name="T1" fmla="*/ 0 h 92"/>
                  <a:gd name="T2" fmla="*/ 0 w 77"/>
                  <a:gd name="T3" fmla="*/ 0 h 92"/>
                  <a:gd name="T4" fmla="*/ 0 w 77"/>
                  <a:gd name="T5" fmla="*/ 0 h 92"/>
                  <a:gd name="T6" fmla="*/ 0 w 77"/>
                  <a:gd name="T7" fmla="*/ 0 h 92"/>
                  <a:gd name="T8" fmla="*/ 0 w 77"/>
                  <a:gd name="T9" fmla="*/ 0 h 92"/>
                  <a:gd name="T10" fmla="*/ 0 w 77"/>
                  <a:gd name="T11" fmla="*/ 0 h 92"/>
                  <a:gd name="T12" fmla="*/ 0 w 77"/>
                  <a:gd name="T13" fmla="*/ 0 h 92"/>
                  <a:gd name="T14" fmla="*/ 0 w 77"/>
                  <a:gd name="T15" fmla="*/ 0 h 92"/>
                  <a:gd name="T16" fmla="*/ 0 w 77"/>
                  <a:gd name="T17" fmla="*/ 0 h 92"/>
                  <a:gd name="T18" fmla="*/ 0 w 77"/>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92"/>
                  <a:gd name="T32" fmla="*/ 77 w 77"/>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92">
                    <a:moveTo>
                      <a:pt x="20" y="92"/>
                    </a:moveTo>
                    <a:lnTo>
                      <a:pt x="42" y="85"/>
                    </a:lnTo>
                    <a:lnTo>
                      <a:pt x="77" y="56"/>
                    </a:lnTo>
                    <a:lnTo>
                      <a:pt x="35" y="0"/>
                    </a:lnTo>
                    <a:lnTo>
                      <a:pt x="0" y="29"/>
                    </a:lnTo>
                    <a:lnTo>
                      <a:pt x="20" y="22"/>
                    </a:lnTo>
                    <a:lnTo>
                      <a:pt x="20" y="92"/>
                    </a:lnTo>
                    <a:lnTo>
                      <a:pt x="33" y="92"/>
                    </a:lnTo>
                    <a:lnTo>
                      <a:pt x="42" y="85"/>
                    </a:lnTo>
                    <a:lnTo>
                      <a:pt x="20" y="9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37" name="Freeform 336"/>
              <p:cNvSpPr>
                <a:spLocks/>
              </p:cNvSpPr>
              <p:nvPr/>
            </p:nvSpPr>
            <p:spPr bwMode="auto">
              <a:xfrm>
                <a:off x="5536" y="161"/>
                <a:ext cx="6" cy="6"/>
              </a:xfrm>
              <a:custGeom>
                <a:avLst/>
                <a:gdLst>
                  <a:gd name="T0" fmla="*/ 0 w 97"/>
                  <a:gd name="T1" fmla="*/ 0 h 70"/>
                  <a:gd name="T2" fmla="*/ 0 w 97"/>
                  <a:gd name="T3" fmla="*/ 0 h 70"/>
                  <a:gd name="T4" fmla="*/ 0 w 97"/>
                  <a:gd name="T5" fmla="*/ 0 h 70"/>
                  <a:gd name="T6" fmla="*/ 0 w 97"/>
                  <a:gd name="T7" fmla="*/ 0 h 70"/>
                  <a:gd name="T8" fmla="*/ 0 w 97"/>
                  <a:gd name="T9" fmla="*/ 0 h 70"/>
                  <a:gd name="T10" fmla="*/ 0 w 97"/>
                  <a:gd name="T11" fmla="*/ 0 h 70"/>
                  <a:gd name="T12" fmla="*/ 0 w 97"/>
                  <a:gd name="T13" fmla="*/ 0 h 70"/>
                  <a:gd name="T14" fmla="*/ 0 w 97"/>
                  <a:gd name="T15" fmla="*/ 0 h 70"/>
                  <a:gd name="T16" fmla="*/ 0 w 97"/>
                  <a:gd name="T17" fmla="*/ 0 h 70"/>
                  <a:gd name="T18" fmla="*/ 0 w 97"/>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70"/>
                  <a:gd name="T32" fmla="*/ 97 w 97"/>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70">
                    <a:moveTo>
                      <a:pt x="55" y="56"/>
                    </a:moveTo>
                    <a:lnTo>
                      <a:pt x="27" y="70"/>
                    </a:lnTo>
                    <a:lnTo>
                      <a:pt x="97" y="70"/>
                    </a:lnTo>
                    <a:lnTo>
                      <a:pt x="97" y="0"/>
                    </a:lnTo>
                    <a:lnTo>
                      <a:pt x="27" y="0"/>
                    </a:lnTo>
                    <a:lnTo>
                      <a:pt x="0" y="13"/>
                    </a:lnTo>
                    <a:lnTo>
                      <a:pt x="27" y="0"/>
                    </a:lnTo>
                    <a:lnTo>
                      <a:pt x="10" y="0"/>
                    </a:lnTo>
                    <a:lnTo>
                      <a:pt x="0" y="13"/>
                    </a:lnTo>
                    <a:lnTo>
                      <a:pt x="55" y="5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38" name="Freeform 337"/>
              <p:cNvSpPr>
                <a:spLocks/>
              </p:cNvSpPr>
              <p:nvPr/>
            </p:nvSpPr>
            <p:spPr bwMode="auto">
              <a:xfrm>
                <a:off x="5535" y="162"/>
                <a:ext cx="4" cy="6"/>
              </a:xfrm>
              <a:custGeom>
                <a:avLst/>
                <a:gdLst>
                  <a:gd name="T0" fmla="*/ 0 w 84"/>
                  <a:gd name="T1" fmla="*/ 0 h 68"/>
                  <a:gd name="T2" fmla="*/ 0 w 84"/>
                  <a:gd name="T3" fmla="*/ 0 h 68"/>
                  <a:gd name="T4" fmla="*/ 0 w 84"/>
                  <a:gd name="T5" fmla="*/ 0 h 68"/>
                  <a:gd name="T6" fmla="*/ 0 w 84"/>
                  <a:gd name="T7" fmla="*/ 0 h 68"/>
                  <a:gd name="T8" fmla="*/ 0 w 84"/>
                  <a:gd name="T9" fmla="*/ 0 h 68"/>
                  <a:gd name="T10" fmla="*/ 0 w 84"/>
                  <a:gd name="T11" fmla="*/ 0 h 68"/>
                  <a:gd name="T12" fmla="*/ 0 w 84"/>
                  <a:gd name="T13" fmla="*/ 0 h 68"/>
                  <a:gd name="T14" fmla="*/ 0 w 84"/>
                  <a:gd name="T15" fmla="*/ 0 h 68"/>
                  <a:gd name="T16" fmla="*/ 0 w 84"/>
                  <a:gd name="T17" fmla="*/ 0 h 68"/>
                  <a:gd name="T18" fmla="*/ 0 w 84"/>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8"/>
                  <a:gd name="T32" fmla="*/ 84 w 84"/>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8">
                    <a:moveTo>
                      <a:pt x="71" y="36"/>
                    </a:moveTo>
                    <a:lnTo>
                      <a:pt x="66" y="68"/>
                    </a:lnTo>
                    <a:lnTo>
                      <a:pt x="84" y="43"/>
                    </a:lnTo>
                    <a:lnTo>
                      <a:pt x="29" y="0"/>
                    </a:lnTo>
                    <a:lnTo>
                      <a:pt x="11" y="25"/>
                    </a:lnTo>
                    <a:lnTo>
                      <a:pt x="6" y="57"/>
                    </a:lnTo>
                    <a:lnTo>
                      <a:pt x="11" y="25"/>
                    </a:lnTo>
                    <a:lnTo>
                      <a:pt x="0" y="40"/>
                    </a:lnTo>
                    <a:lnTo>
                      <a:pt x="6" y="57"/>
                    </a:lnTo>
                    <a:lnTo>
                      <a:pt x="71"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39" name="Freeform 338"/>
              <p:cNvSpPr>
                <a:spLocks/>
              </p:cNvSpPr>
              <p:nvPr/>
            </p:nvSpPr>
            <p:spPr bwMode="auto">
              <a:xfrm>
                <a:off x="5535" y="165"/>
                <a:ext cx="4" cy="6"/>
              </a:xfrm>
              <a:custGeom>
                <a:avLst/>
                <a:gdLst>
                  <a:gd name="T0" fmla="*/ 0 w 74"/>
                  <a:gd name="T1" fmla="*/ 0 h 60"/>
                  <a:gd name="T2" fmla="*/ 0 w 74"/>
                  <a:gd name="T3" fmla="*/ 0 h 60"/>
                  <a:gd name="T4" fmla="*/ 0 w 74"/>
                  <a:gd name="T5" fmla="*/ 0 h 60"/>
                  <a:gd name="T6" fmla="*/ 0 w 74"/>
                  <a:gd name="T7" fmla="*/ 0 h 60"/>
                  <a:gd name="T8" fmla="*/ 0 w 74"/>
                  <a:gd name="T9" fmla="*/ 0 h 60"/>
                  <a:gd name="T10" fmla="*/ 0 w 74"/>
                  <a:gd name="T11" fmla="*/ 0 h 60"/>
                  <a:gd name="T12" fmla="*/ 0 w 74"/>
                  <a:gd name="T13" fmla="*/ 0 h 60"/>
                  <a:gd name="T14" fmla="*/ 0 w 74"/>
                  <a:gd name="T15" fmla="*/ 0 h 60"/>
                  <a:gd name="T16" fmla="*/ 0 w 74"/>
                  <a:gd name="T17" fmla="*/ 0 h 60"/>
                  <a:gd name="T18" fmla="*/ 0 w 74"/>
                  <a:gd name="T19" fmla="*/ 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60"/>
                  <a:gd name="T32" fmla="*/ 74 w 74"/>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60">
                    <a:moveTo>
                      <a:pt x="69" y="18"/>
                    </a:moveTo>
                    <a:lnTo>
                      <a:pt x="74" y="28"/>
                    </a:lnTo>
                    <a:lnTo>
                      <a:pt x="65" y="0"/>
                    </a:lnTo>
                    <a:lnTo>
                      <a:pt x="0" y="21"/>
                    </a:lnTo>
                    <a:lnTo>
                      <a:pt x="8" y="49"/>
                    </a:lnTo>
                    <a:lnTo>
                      <a:pt x="14" y="60"/>
                    </a:lnTo>
                    <a:lnTo>
                      <a:pt x="8" y="49"/>
                    </a:lnTo>
                    <a:lnTo>
                      <a:pt x="10" y="55"/>
                    </a:lnTo>
                    <a:lnTo>
                      <a:pt x="14" y="60"/>
                    </a:lnTo>
                    <a:lnTo>
                      <a:pt x="69" y="1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40" name="Freeform 339"/>
              <p:cNvSpPr>
                <a:spLocks/>
              </p:cNvSpPr>
              <p:nvPr/>
            </p:nvSpPr>
            <p:spPr bwMode="auto">
              <a:xfrm>
                <a:off x="5536" y="167"/>
                <a:ext cx="4" cy="8"/>
              </a:xfrm>
              <a:custGeom>
                <a:avLst/>
                <a:gdLst>
                  <a:gd name="T0" fmla="*/ 0 w 82"/>
                  <a:gd name="T1" fmla="*/ 0 h 93"/>
                  <a:gd name="T2" fmla="*/ 0 w 82"/>
                  <a:gd name="T3" fmla="*/ 0 h 93"/>
                  <a:gd name="T4" fmla="*/ 0 w 82"/>
                  <a:gd name="T5" fmla="*/ 0 h 93"/>
                  <a:gd name="T6" fmla="*/ 0 w 82"/>
                  <a:gd name="T7" fmla="*/ 0 h 93"/>
                  <a:gd name="T8" fmla="*/ 0 w 82"/>
                  <a:gd name="T9" fmla="*/ 0 h 93"/>
                  <a:gd name="T10" fmla="*/ 0 w 82"/>
                  <a:gd name="T11" fmla="*/ 0 h 93"/>
                  <a:gd name="T12" fmla="*/ 0 w 82"/>
                  <a:gd name="T13" fmla="*/ 0 h 93"/>
                  <a:gd name="T14" fmla="*/ 0 w 82"/>
                  <a:gd name="T15" fmla="*/ 0 h 93"/>
                  <a:gd name="T16" fmla="*/ 0 w 82"/>
                  <a:gd name="T17" fmla="*/ 0 h 93"/>
                  <a:gd name="T18" fmla="*/ 0 w 82"/>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93"/>
                  <a:gd name="T32" fmla="*/ 82 w 82"/>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93">
                    <a:moveTo>
                      <a:pt x="58" y="22"/>
                    </a:moveTo>
                    <a:lnTo>
                      <a:pt x="82" y="36"/>
                    </a:lnTo>
                    <a:lnTo>
                      <a:pt x="55" y="0"/>
                    </a:lnTo>
                    <a:lnTo>
                      <a:pt x="0" y="42"/>
                    </a:lnTo>
                    <a:lnTo>
                      <a:pt x="27" y="79"/>
                    </a:lnTo>
                    <a:lnTo>
                      <a:pt x="50" y="93"/>
                    </a:lnTo>
                    <a:lnTo>
                      <a:pt x="27" y="79"/>
                    </a:lnTo>
                    <a:lnTo>
                      <a:pt x="35" y="91"/>
                    </a:lnTo>
                    <a:lnTo>
                      <a:pt x="50" y="93"/>
                    </a:lnTo>
                    <a:lnTo>
                      <a:pt x="58" y="2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41" name="Freeform 340"/>
              <p:cNvSpPr>
                <a:spLocks/>
              </p:cNvSpPr>
              <p:nvPr/>
            </p:nvSpPr>
            <p:spPr bwMode="auto">
              <a:xfrm>
                <a:off x="5539" y="169"/>
                <a:ext cx="7" cy="8"/>
              </a:xfrm>
              <a:custGeom>
                <a:avLst/>
                <a:gdLst>
                  <a:gd name="T0" fmla="*/ 0 w 137"/>
                  <a:gd name="T1" fmla="*/ 0 h 83"/>
                  <a:gd name="T2" fmla="*/ 0 w 137"/>
                  <a:gd name="T3" fmla="*/ 0 h 83"/>
                  <a:gd name="T4" fmla="*/ 0 w 137"/>
                  <a:gd name="T5" fmla="*/ 0 h 83"/>
                  <a:gd name="T6" fmla="*/ 0 w 137"/>
                  <a:gd name="T7" fmla="*/ 0 h 83"/>
                  <a:gd name="T8" fmla="*/ 0 w 137"/>
                  <a:gd name="T9" fmla="*/ 0 h 83"/>
                  <a:gd name="T10" fmla="*/ 0 w 137"/>
                  <a:gd name="T11" fmla="*/ 0 h 83"/>
                  <a:gd name="T12" fmla="*/ 0 w 137"/>
                  <a:gd name="T13" fmla="*/ 0 h 83"/>
                  <a:gd name="T14" fmla="*/ 0 w 137"/>
                  <a:gd name="T15" fmla="*/ 0 h 83"/>
                  <a:gd name="T16" fmla="*/ 0 w 137"/>
                  <a:gd name="T17" fmla="*/ 0 h 83"/>
                  <a:gd name="T18" fmla="*/ 0 w 137"/>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83"/>
                  <a:gd name="T32" fmla="*/ 137 w 137"/>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83">
                    <a:moveTo>
                      <a:pt x="137" y="17"/>
                    </a:moveTo>
                    <a:lnTo>
                      <a:pt x="122" y="12"/>
                    </a:lnTo>
                    <a:lnTo>
                      <a:pt x="8" y="0"/>
                    </a:lnTo>
                    <a:lnTo>
                      <a:pt x="0" y="71"/>
                    </a:lnTo>
                    <a:lnTo>
                      <a:pt x="116" y="83"/>
                    </a:lnTo>
                    <a:lnTo>
                      <a:pt x="100" y="77"/>
                    </a:lnTo>
                    <a:lnTo>
                      <a:pt x="137" y="17"/>
                    </a:lnTo>
                    <a:lnTo>
                      <a:pt x="130" y="13"/>
                    </a:lnTo>
                    <a:lnTo>
                      <a:pt x="122" y="12"/>
                    </a:lnTo>
                    <a:lnTo>
                      <a:pt x="137" y="1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42" name="Freeform 341"/>
              <p:cNvSpPr>
                <a:spLocks/>
              </p:cNvSpPr>
              <p:nvPr/>
            </p:nvSpPr>
            <p:spPr bwMode="auto">
              <a:xfrm>
                <a:off x="5544" y="171"/>
                <a:ext cx="5" cy="9"/>
              </a:xfrm>
              <a:custGeom>
                <a:avLst/>
                <a:gdLst>
                  <a:gd name="T0" fmla="*/ 0 w 81"/>
                  <a:gd name="T1" fmla="*/ 0 h 100"/>
                  <a:gd name="T2" fmla="*/ 0 w 81"/>
                  <a:gd name="T3" fmla="*/ 0 h 100"/>
                  <a:gd name="T4" fmla="*/ 0 w 81"/>
                  <a:gd name="T5" fmla="*/ 0 h 100"/>
                  <a:gd name="T6" fmla="*/ 0 w 81"/>
                  <a:gd name="T7" fmla="*/ 0 h 100"/>
                  <a:gd name="T8" fmla="*/ 0 w 81"/>
                  <a:gd name="T9" fmla="*/ 0 h 100"/>
                  <a:gd name="T10" fmla="*/ 0 w 81"/>
                  <a:gd name="T11" fmla="*/ 0 h 100"/>
                  <a:gd name="T12" fmla="*/ 0 w 81"/>
                  <a:gd name="T13" fmla="*/ 0 h 100"/>
                  <a:gd name="T14" fmla="*/ 0 w 81"/>
                  <a:gd name="T15" fmla="*/ 0 h 100"/>
                  <a:gd name="T16" fmla="*/ 0 w 81"/>
                  <a:gd name="T17" fmla="*/ 0 h 100"/>
                  <a:gd name="T18" fmla="*/ 0 w 8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100"/>
                  <a:gd name="T32" fmla="*/ 81 w 8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100">
                    <a:moveTo>
                      <a:pt x="49" y="27"/>
                    </a:moveTo>
                    <a:lnTo>
                      <a:pt x="81" y="29"/>
                    </a:lnTo>
                    <a:lnTo>
                      <a:pt x="37" y="0"/>
                    </a:lnTo>
                    <a:lnTo>
                      <a:pt x="0" y="60"/>
                    </a:lnTo>
                    <a:lnTo>
                      <a:pt x="45" y="89"/>
                    </a:lnTo>
                    <a:lnTo>
                      <a:pt x="77" y="91"/>
                    </a:lnTo>
                    <a:lnTo>
                      <a:pt x="45" y="89"/>
                    </a:lnTo>
                    <a:lnTo>
                      <a:pt x="60" y="100"/>
                    </a:lnTo>
                    <a:lnTo>
                      <a:pt x="77" y="91"/>
                    </a:lnTo>
                    <a:lnTo>
                      <a:pt x="49" y="2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43" name="Freeform 342"/>
              <p:cNvSpPr>
                <a:spLocks/>
              </p:cNvSpPr>
              <p:nvPr/>
            </p:nvSpPr>
            <p:spPr bwMode="auto">
              <a:xfrm>
                <a:off x="5547" y="170"/>
                <a:ext cx="5" cy="9"/>
              </a:xfrm>
              <a:custGeom>
                <a:avLst/>
                <a:gdLst>
                  <a:gd name="T0" fmla="*/ 0 w 98"/>
                  <a:gd name="T1" fmla="*/ 0 h 93"/>
                  <a:gd name="T2" fmla="*/ 0 w 98"/>
                  <a:gd name="T3" fmla="*/ 0 h 93"/>
                  <a:gd name="T4" fmla="*/ 0 w 98"/>
                  <a:gd name="T5" fmla="*/ 0 h 93"/>
                  <a:gd name="T6" fmla="*/ 0 w 98"/>
                  <a:gd name="T7" fmla="*/ 0 h 93"/>
                  <a:gd name="T8" fmla="*/ 0 w 98"/>
                  <a:gd name="T9" fmla="*/ 0 h 93"/>
                  <a:gd name="T10" fmla="*/ 0 w 98"/>
                  <a:gd name="T11" fmla="*/ 0 h 93"/>
                  <a:gd name="T12" fmla="*/ 0 w 98"/>
                  <a:gd name="T13" fmla="*/ 0 h 93"/>
                  <a:gd name="T14" fmla="*/ 0 w 98"/>
                  <a:gd name="T15" fmla="*/ 0 h 93"/>
                  <a:gd name="T16" fmla="*/ 0 w 98"/>
                  <a:gd name="T17" fmla="*/ 0 h 93"/>
                  <a:gd name="T18" fmla="*/ 0 w 98"/>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93"/>
                  <a:gd name="T32" fmla="*/ 98 w 98"/>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93">
                    <a:moveTo>
                      <a:pt x="53" y="7"/>
                    </a:moveTo>
                    <a:lnTo>
                      <a:pt x="62" y="0"/>
                    </a:lnTo>
                    <a:lnTo>
                      <a:pt x="0" y="29"/>
                    </a:lnTo>
                    <a:lnTo>
                      <a:pt x="28" y="93"/>
                    </a:lnTo>
                    <a:lnTo>
                      <a:pt x="90" y="65"/>
                    </a:lnTo>
                    <a:lnTo>
                      <a:pt x="98" y="59"/>
                    </a:lnTo>
                    <a:lnTo>
                      <a:pt x="90" y="65"/>
                    </a:lnTo>
                    <a:lnTo>
                      <a:pt x="95" y="63"/>
                    </a:lnTo>
                    <a:lnTo>
                      <a:pt x="98" y="59"/>
                    </a:lnTo>
                    <a:lnTo>
                      <a:pt x="53" y="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44" name="Freeform 343"/>
              <p:cNvSpPr>
                <a:spLocks/>
              </p:cNvSpPr>
              <p:nvPr/>
            </p:nvSpPr>
            <p:spPr bwMode="auto">
              <a:xfrm>
                <a:off x="5550" y="167"/>
                <a:ext cx="5" cy="9"/>
              </a:xfrm>
              <a:custGeom>
                <a:avLst/>
                <a:gdLst>
                  <a:gd name="T0" fmla="*/ 0 w 90"/>
                  <a:gd name="T1" fmla="*/ 0 h 101"/>
                  <a:gd name="T2" fmla="*/ 0 w 90"/>
                  <a:gd name="T3" fmla="*/ 0 h 101"/>
                  <a:gd name="T4" fmla="*/ 0 w 90"/>
                  <a:gd name="T5" fmla="*/ 0 h 101"/>
                  <a:gd name="T6" fmla="*/ 0 w 90"/>
                  <a:gd name="T7" fmla="*/ 0 h 101"/>
                  <a:gd name="T8" fmla="*/ 0 w 90"/>
                  <a:gd name="T9" fmla="*/ 0 h 101"/>
                  <a:gd name="T10" fmla="*/ 0 w 90"/>
                  <a:gd name="T11" fmla="*/ 0 h 101"/>
                  <a:gd name="T12" fmla="*/ 0 w 90"/>
                  <a:gd name="T13" fmla="*/ 0 h 101"/>
                  <a:gd name="T14" fmla="*/ 0 w 90"/>
                  <a:gd name="T15" fmla="*/ 0 h 101"/>
                  <a:gd name="T16" fmla="*/ 0 w 90"/>
                  <a:gd name="T17" fmla="*/ 0 h 101"/>
                  <a:gd name="T18" fmla="*/ 0 w 90"/>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01"/>
                  <a:gd name="T32" fmla="*/ 90 w 90"/>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01">
                    <a:moveTo>
                      <a:pt x="59" y="0"/>
                    </a:moveTo>
                    <a:lnTo>
                      <a:pt x="44" y="7"/>
                    </a:lnTo>
                    <a:lnTo>
                      <a:pt x="0" y="49"/>
                    </a:lnTo>
                    <a:lnTo>
                      <a:pt x="45" y="101"/>
                    </a:lnTo>
                    <a:lnTo>
                      <a:pt x="90" y="60"/>
                    </a:lnTo>
                    <a:lnTo>
                      <a:pt x="75" y="68"/>
                    </a:lnTo>
                    <a:lnTo>
                      <a:pt x="59" y="0"/>
                    </a:lnTo>
                    <a:lnTo>
                      <a:pt x="50" y="2"/>
                    </a:lnTo>
                    <a:lnTo>
                      <a:pt x="44" y="7"/>
                    </a:lnTo>
                    <a:lnTo>
                      <a:pt x="5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45" name="Freeform 344"/>
              <p:cNvSpPr>
                <a:spLocks/>
              </p:cNvSpPr>
              <p:nvPr/>
            </p:nvSpPr>
            <p:spPr bwMode="auto">
              <a:xfrm>
                <a:off x="5553" y="165"/>
                <a:ext cx="6" cy="8"/>
              </a:xfrm>
              <a:custGeom>
                <a:avLst/>
                <a:gdLst>
                  <a:gd name="T0" fmla="*/ 0 w 105"/>
                  <a:gd name="T1" fmla="*/ 0 h 84"/>
                  <a:gd name="T2" fmla="*/ 0 w 105"/>
                  <a:gd name="T3" fmla="*/ 0 h 84"/>
                  <a:gd name="T4" fmla="*/ 0 w 105"/>
                  <a:gd name="T5" fmla="*/ 0 h 84"/>
                  <a:gd name="T6" fmla="*/ 0 w 105"/>
                  <a:gd name="T7" fmla="*/ 0 h 84"/>
                  <a:gd name="T8" fmla="*/ 0 w 105"/>
                  <a:gd name="T9" fmla="*/ 0 h 84"/>
                  <a:gd name="T10" fmla="*/ 0 w 105"/>
                  <a:gd name="T11" fmla="*/ 0 h 84"/>
                  <a:gd name="T12" fmla="*/ 0 w 105"/>
                  <a:gd name="T13" fmla="*/ 0 h 84"/>
                  <a:gd name="T14" fmla="*/ 0 w 105"/>
                  <a:gd name="T15" fmla="*/ 0 h 84"/>
                  <a:gd name="T16" fmla="*/ 0 w 105"/>
                  <a:gd name="T17" fmla="*/ 0 h 84"/>
                  <a:gd name="T18" fmla="*/ 0 w 105"/>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84"/>
                  <a:gd name="T32" fmla="*/ 105 w 105"/>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84">
                    <a:moveTo>
                      <a:pt x="35" y="34"/>
                    </a:moveTo>
                    <a:lnTo>
                      <a:pt x="61" y="0"/>
                    </a:lnTo>
                    <a:lnTo>
                      <a:pt x="0" y="16"/>
                    </a:lnTo>
                    <a:lnTo>
                      <a:pt x="16" y="84"/>
                    </a:lnTo>
                    <a:lnTo>
                      <a:pt x="79" y="68"/>
                    </a:lnTo>
                    <a:lnTo>
                      <a:pt x="105" y="34"/>
                    </a:lnTo>
                    <a:lnTo>
                      <a:pt x="79" y="68"/>
                    </a:lnTo>
                    <a:lnTo>
                      <a:pt x="105" y="61"/>
                    </a:lnTo>
                    <a:lnTo>
                      <a:pt x="105" y="34"/>
                    </a:lnTo>
                    <a:lnTo>
                      <a:pt x="35"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46" name="Freeform 345"/>
              <p:cNvSpPr>
                <a:spLocks/>
              </p:cNvSpPr>
              <p:nvPr/>
            </p:nvSpPr>
            <p:spPr bwMode="auto">
              <a:xfrm>
                <a:off x="5555" y="163"/>
                <a:ext cx="4" cy="5"/>
              </a:xfrm>
              <a:custGeom>
                <a:avLst/>
                <a:gdLst>
                  <a:gd name="T0" fmla="*/ 0 w 70"/>
                  <a:gd name="T1" fmla="*/ 0 h 62"/>
                  <a:gd name="T2" fmla="*/ 0 w 70"/>
                  <a:gd name="T3" fmla="*/ 0 h 62"/>
                  <a:gd name="T4" fmla="*/ 0 w 70"/>
                  <a:gd name="T5" fmla="*/ 0 h 62"/>
                  <a:gd name="T6" fmla="*/ 0 w 70"/>
                  <a:gd name="T7" fmla="*/ 0 h 62"/>
                  <a:gd name="T8" fmla="*/ 0 w 70"/>
                  <a:gd name="T9" fmla="*/ 0 h 62"/>
                  <a:gd name="T10" fmla="*/ 0 w 70"/>
                  <a:gd name="T11" fmla="*/ 0 h 62"/>
                  <a:gd name="T12" fmla="*/ 0 w 70"/>
                  <a:gd name="T13" fmla="*/ 0 h 62"/>
                  <a:gd name="T14" fmla="*/ 0 w 70"/>
                  <a:gd name="T15" fmla="*/ 0 h 62"/>
                  <a:gd name="T16" fmla="*/ 0 w 70"/>
                  <a:gd name="T17" fmla="*/ 0 h 62"/>
                  <a:gd name="T18" fmla="*/ 0 w 70"/>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62"/>
                  <a:gd name="T32" fmla="*/ 70 w 70"/>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62">
                    <a:moveTo>
                      <a:pt x="7" y="41"/>
                    </a:moveTo>
                    <a:lnTo>
                      <a:pt x="0" y="21"/>
                    </a:lnTo>
                    <a:lnTo>
                      <a:pt x="0" y="62"/>
                    </a:lnTo>
                    <a:lnTo>
                      <a:pt x="70" y="62"/>
                    </a:lnTo>
                    <a:lnTo>
                      <a:pt x="70" y="21"/>
                    </a:lnTo>
                    <a:lnTo>
                      <a:pt x="62" y="0"/>
                    </a:lnTo>
                    <a:lnTo>
                      <a:pt x="70" y="21"/>
                    </a:lnTo>
                    <a:lnTo>
                      <a:pt x="70" y="9"/>
                    </a:lnTo>
                    <a:lnTo>
                      <a:pt x="62" y="0"/>
                    </a:lnTo>
                    <a:lnTo>
                      <a:pt x="7" y="4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47" name="Freeform 346"/>
              <p:cNvSpPr>
                <a:spLocks/>
              </p:cNvSpPr>
              <p:nvPr/>
            </p:nvSpPr>
            <p:spPr bwMode="auto">
              <a:xfrm>
                <a:off x="5552" y="158"/>
                <a:ext cx="6" cy="8"/>
              </a:xfrm>
              <a:custGeom>
                <a:avLst/>
                <a:gdLst>
                  <a:gd name="T0" fmla="*/ 0 w 109"/>
                  <a:gd name="T1" fmla="*/ 0 h 90"/>
                  <a:gd name="T2" fmla="*/ 0 w 109"/>
                  <a:gd name="T3" fmla="*/ 0 h 90"/>
                  <a:gd name="T4" fmla="*/ 0 w 109"/>
                  <a:gd name="T5" fmla="*/ 0 h 90"/>
                  <a:gd name="T6" fmla="*/ 0 w 109"/>
                  <a:gd name="T7" fmla="*/ 0 h 90"/>
                  <a:gd name="T8" fmla="*/ 0 w 109"/>
                  <a:gd name="T9" fmla="*/ 0 h 90"/>
                  <a:gd name="T10" fmla="*/ 0 w 109"/>
                  <a:gd name="T11" fmla="*/ 0 h 90"/>
                  <a:gd name="T12" fmla="*/ 0 w 109"/>
                  <a:gd name="T13" fmla="*/ 0 h 90"/>
                  <a:gd name="T14" fmla="*/ 0 w 109"/>
                  <a:gd name="T15" fmla="*/ 0 h 90"/>
                  <a:gd name="T16" fmla="*/ 0 w 109"/>
                  <a:gd name="T17" fmla="*/ 0 h 90"/>
                  <a:gd name="T18" fmla="*/ 0 w 109"/>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90"/>
                  <a:gd name="T32" fmla="*/ 109 w 109"/>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90">
                    <a:moveTo>
                      <a:pt x="44" y="0"/>
                    </a:moveTo>
                    <a:lnTo>
                      <a:pt x="27" y="54"/>
                    </a:lnTo>
                    <a:lnTo>
                      <a:pt x="54" y="90"/>
                    </a:lnTo>
                    <a:lnTo>
                      <a:pt x="109" y="49"/>
                    </a:lnTo>
                    <a:lnTo>
                      <a:pt x="83" y="12"/>
                    </a:lnTo>
                    <a:lnTo>
                      <a:pt x="67" y="67"/>
                    </a:lnTo>
                    <a:lnTo>
                      <a:pt x="44" y="0"/>
                    </a:lnTo>
                    <a:lnTo>
                      <a:pt x="0" y="16"/>
                    </a:lnTo>
                    <a:lnTo>
                      <a:pt x="27" y="54"/>
                    </a:lnTo>
                    <a:lnTo>
                      <a:pt x="44"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48" name="Freeform 347"/>
              <p:cNvSpPr>
                <a:spLocks/>
              </p:cNvSpPr>
              <p:nvPr/>
            </p:nvSpPr>
            <p:spPr bwMode="auto">
              <a:xfrm>
                <a:off x="5555" y="157"/>
                <a:ext cx="5" cy="7"/>
              </a:xfrm>
              <a:custGeom>
                <a:avLst/>
                <a:gdLst>
                  <a:gd name="T0" fmla="*/ 0 w 90"/>
                  <a:gd name="T1" fmla="*/ 0 h 83"/>
                  <a:gd name="T2" fmla="*/ 0 w 90"/>
                  <a:gd name="T3" fmla="*/ 0 h 83"/>
                  <a:gd name="T4" fmla="*/ 0 w 90"/>
                  <a:gd name="T5" fmla="*/ 0 h 83"/>
                  <a:gd name="T6" fmla="*/ 0 w 90"/>
                  <a:gd name="T7" fmla="*/ 0 h 83"/>
                  <a:gd name="T8" fmla="*/ 0 w 90"/>
                  <a:gd name="T9" fmla="*/ 0 h 83"/>
                  <a:gd name="T10" fmla="*/ 0 w 90"/>
                  <a:gd name="T11" fmla="*/ 0 h 83"/>
                  <a:gd name="T12" fmla="*/ 0 w 90"/>
                  <a:gd name="T13" fmla="*/ 0 h 83"/>
                  <a:gd name="T14" fmla="*/ 0 w 90"/>
                  <a:gd name="T15" fmla="*/ 0 h 83"/>
                  <a:gd name="T16" fmla="*/ 0 w 90"/>
                  <a:gd name="T17" fmla="*/ 0 h 83"/>
                  <a:gd name="T18" fmla="*/ 0 w 90"/>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3"/>
                  <a:gd name="T32" fmla="*/ 90 w 90"/>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3">
                    <a:moveTo>
                      <a:pt x="21" y="33"/>
                    </a:moveTo>
                    <a:lnTo>
                      <a:pt x="43" y="0"/>
                    </a:lnTo>
                    <a:lnTo>
                      <a:pt x="0" y="16"/>
                    </a:lnTo>
                    <a:lnTo>
                      <a:pt x="23" y="83"/>
                    </a:lnTo>
                    <a:lnTo>
                      <a:pt x="67" y="66"/>
                    </a:lnTo>
                    <a:lnTo>
                      <a:pt x="90" y="33"/>
                    </a:lnTo>
                    <a:lnTo>
                      <a:pt x="67" y="66"/>
                    </a:lnTo>
                    <a:lnTo>
                      <a:pt x="90" y="57"/>
                    </a:lnTo>
                    <a:lnTo>
                      <a:pt x="90" y="33"/>
                    </a:lnTo>
                    <a:lnTo>
                      <a:pt x="21" y="3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49" name="Freeform 348"/>
              <p:cNvSpPr>
                <a:spLocks/>
              </p:cNvSpPr>
              <p:nvPr/>
            </p:nvSpPr>
            <p:spPr bwMode="auto">
              <a:xfrm>
                <a:off x="5556" y="154"/>
                <a:ext cx="4" cy="6"/>
              </a:xfrm>
              <a:custGeom>
                <a:avLst/>
                <a:gdLst>
                  <a:gd name="T0" fmla="*/ 0 w 69"/>
                  <a:gd name="T1" fmla="*/ 0 h 65"/>
                  <a:gd name="T2" fmla="*/ 0 w 69"/>
                  <a:gd name="T3" fmla="*/ 0 h 65"/>
                  <a:gd name="T4" fmla="*/ 0 w 69"/>
                  <a:gd name="T5" fmla="*/ 0 h 65"/>
                  <a:gd name="T6" fmla="*/ 0 w 69"/>
                  <a:gd name="T7" fmla="*/ 0 h 65"/>
                  <a:gd name="T8" fmla="*/ 0 w 69"/>
                  <a:gd name="T9" fmla="*/ 0 h 65"/>
                  <a:gd name="T10" fmla="*/ 0 w 69"/>
                  <a:gd name="T11" fmla="*/ 0 h 65"/>
                  <a:gd name="T12" fmla="*/ 0 w 69"/>
                  <a:gd name="T13" fmla="*/ 0 h 65"/>
                  <a:gd name="T14" fmla="*/ 0 w 69"/>
                  <a:gd name="T15" fmla="*/ 0 h 65"/>
                  <a:gd name="T16" fmla="*/ 0 w 69"/>
                  <a:gd name="T17" fmla="*/ 0 h 65"/>
                  <a:gd name="T18" fmla="*/ 0 w 69"/>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65"/>
                  <a:gd name="T32" fmla="*/ 69 w 69"/>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65">
                    <a:moveTo>
                      <a:pt x="20" y="65"/>
                    </a:moveTo>
                    <a:lnTo>
                      <a:pt x="0" y="32"/>
                    </a:lnTo>
                    <a:lnTo>
                      <a:pt x="0" y="61"/>
                    </a:lnTo>
                    <a:lnTo>
                      <a:pt x="69" y="61"/>
                    </a:lnTo>
                    <a:lnTo>
                      <a:pt x="69" y="32"/>
                    </a:lnTo>
                    <a:lnTo>
                      <a:pt x="48" y="0"/>
                    </a:lnTo>
                    <a:lnTo>
                      <a:pt x="69" y="32"/>
                    </a:lnTo>
                    <a:lnTo>
                      <a:pt x="69" y="9"/>
                    </a:lnTo>
                    <a:lnTo>
                      <a:pt x="48" y="0"/>
                    </a:lnTo>
                    <a:lnTo>
                      <a:pt x="20"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50" name="Freeform 349"/>
              <p:cNvSpPr>
                <a:spLocks/>
              </p:cNvSpPr>
              <p:nvPr/>
            </p:nvSpPr>
            <p:spPr bwMode="auto">
              <a:xfrm>
                <a:off x="5551" y="150"/>
                <a:ext cx="8" cy="10"/>
              </a:xfrm>
              <a:custGeom>
                <a:avLst/>
                <a:gdLst>
                  <a:gd name="T0" fmla="*/ 0 w 133"/>
                  <a:gd name="T1" fmla="*/ 0 h 114"/>
                  <a:gd name="T2" fmla="*/ 0 w 133"/>
                  <a:gd name="T3" fmla="*/ 0 h 114"/>
                  <a:gd name="T4" fmla="*/ 0 w 133"/>
                  <a:gd name="T5" fmla="*/ 0 h 114"/>
                  <a:gd name="T6" fmla="*/ 0 w 133"/>
                  <a:gd name="T7" fmla="*/ 0 h 114"/>
                  <a:gd name="T8" fmla="*/ 0 w 133"/>
                  <a:gd name="T9" fmla="*/ 0 h 114"/>
                  <a:gd name="T10" fmla="*/ 0 w 133"/>
                  <a:gd name="T11" fmla="*/ 0 h 114"/>
                  <a:gd name="T12" fmla="*/ 0 60000 65536"/>
                  <a:gd name="T13" fmla="*/ 0 60000 65536"/>
                  <a:gd name="T14" fmla="*/ 0 60000 65536"/>
                  <a:gd name="T15" fmla="*/ 0 60000 65536"/>
                  <a:gd name="T16" fmla="*/ 0 60000 65536"/>
                  <a:gd name="T17" fmla="*/ 0 60000 65536"/>
                  <a:gd name="T18" fmla="*/ 0 w 133"/>
                  <a:gd name="T19" fmla="*/ 0 h 114"/>
                  <a:gd name="T20" fmla="*/ 133 w 133"/>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33" h="114">
                    <a:moveTo>
                      <a:pt x="13" y="32"/>
                    </a:moveTo>
                    <a:lnTo>
                      <a:pt x="0" y="65"/>
                    </a:lnTo>
                    <a:lnTo>
                      <a:pt x="105" y="114"/>
                    </a:lnTo>
                    <a:lnTo>
                      <a:pt x="133" y="49"/>
                    </a:lnTo>
                    <a:lnTo>
                      <a:pt x="28" y="0"/>
                    </a:lnTo>
                    <a:lnTo>
                      <a:pt x="13" y="3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51" name="Freeform 350"/>
              <p:cNvSpPr>
                <a:spLocks/>
              </p:cNvSpPr>
              <p:nvPr/>
            </p:nvSpPr>
            <p:spPr bwMode="auto">
              <a:xfrm>
                <a:off x="5587" y="190"/>
                <a:ext cx="7" cy="9"/>
              </a:xfrm>
              <a:custGeom>
                <a:avLst/>
                <a:gdLst>
                  <a:gd name="T0" fmla="*/ 0 w 133"/>
                  <a:gd name="T1" fmla="*/ 0 h 100"/>
                  <a:gd name="T2" fmla="*/ 0 w 133"/>
                  <a:gd name="T3" fmla="*/ 0 h 100"/>
                  <a:gd name="T4" fmla="*/ 0 w 133"/>
                  <a:gd name="T5" fmla="*/ 0 h 100"/>
                  <a:gd name="T6" fmla="*/ 0 w 133"/>
                  <a:gd name="T7" fmla="*/ 0 h 100"/>
                  <a:gd name="T8" fmla="*/ 0 w 133"/>
                  <a:gd name="T9" fmla="*/ 0 h 100"/>
                  <a:gd name="T10" fmla="*/ 0 w 133"/>
                  <a:gd name="T11" fmla="*/ 0 h 100"/>
                  <a:gd name="T12" fmla="*/ 0 w 133"/>
                  <a:gd name="T13" fmla="*/ 0 h 100"/>
                  <a:gd name="T14" fmla="*/ 0 w 133"/>
                  <a:gd name="T15" fmla="*/ 0 h 100"/>
                  <a:gd name="T16" fmla="*/ 0 w 133"/>
                  <a:gd name="T17" fmla="*/ 0 h 100"/>
                  <a:gd name="T18" fmla="*/ 0 w 133"/>
                  <a:gd name="T19" fmla="*/ 0 h 100"/>
                  <a:gd name="T20" fmla="*/ 0 w 133"/>
                  <a:gd name="T21" fmla="*/ 0 h 100"/>
                  <a:gd name="T22" fmla="*/ 0 w 133"/>
                  <a:gd name="T23" fmla="*/ 0 h 100"/>
                  <a:gd name="T24" fmla="*/ 0 w 133"/>
                  <a:gd name="T25" fmla="*/ 0 h 100"/>
                  <a:gd name="T26" fmla="*/ 0 w 133"/>
                  <a:gd name="T27" fmla="*/ 0 h 100"/>
                  <a:gd name="T28" fmla="*/ 0 w 133"/>
                  <a:gd name="T29" fmla="*/ 0 h 100"/>
                  <a:gd name="T30" fmla="*/ 0 w 133"/>
                  <a:gd name="T31" fmla="*/ 0 h 100"/>
                  <a:gd name="T32" fmla="*/ 0 w 133"/>
                  <a:gd name="T33" fmla="*/ 0 h 100"/>
                  <a:gd name="T34" fmla="*/ 0 w 133"/>
                  <a:gd name="T35" fmla="*/ 0 h 100"/>
                  <a:gd name="T36" fmla="*/ 0 w 133"/>
                  <a:gd name="T37" fmla="*/ 0 h 100"/>
                  <a:gd name="T38" fmla="*/ 0 w 133"/>
                  <a:gd name="T39" fmla="*/ 0 h 100"/>
                  <a:gd name="T40" fmla="*/ 0 w 133"/>
                  <a:gd name="T41" fmla="*/ 0 h 100"/>
                  <a:gd name="T42" fmla="*/ 0 w 133"/>
                  <a:gd name="T43" fmla="*/ 0 h 100"/>
                  <a:gd name="T44" fmla="*/ 0 w 133"/>
                  <a:gd name="T45" fmla="*/ 0 h 100"/>
                  <a:gd name="T46" fmla="*/ 0 w 133"/>
                  <a:gd name="T47" fmla="*/ 0 h 100"/>
                  <a:gd name="T48" fmla="*/ 0 w 133"/>
                  <a:gd name="T49" fmla="*/ 0 h 100"/>
                  <a:gd name="T50" fmla="*/ 0 w 133"/>
                  <a:gd name="T51" fmla="*/ 0 h 100"/>
                  <a:gd name="T52" fmla="*/ 0 w 133"/>
                  <a:gd name="T53" fmla="*/ 0 h 100"/>
                  <a:gd name="T54" fmla="*/ 0 w 133"/>
                  <a:gd name="T55" fmla="*/ 0 h 100"/>
                  <a:gd name="T56" fmla="*/ 0 w 133"/>
                  <a:gd name="T57" fmla="*/ 0 h 100"/>
                  <a:gd name="T58" fmla="*/ 0 w 133"/>
                  <a:gd name="T59" fmla="*/ 0 h 100"/>
                  <a:gd name="T60" fmla="*/ 0 w 133"/>
                  <a:gd name="T61" fmla="*/ 0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
                  <a:gd name="T94" fmla="*/ 0 h 100"/>
                  <a:gd name="T95" fmla="*/ 133 w 133"/>
                  <a:gd name="T96" fmla="*/ 100 h 1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 h="100">
                    <a:moveTo>
                      <a:pt x="69" y="35"/>
                    </a:moveTo>
                    <a:lnTo>
                      <a:pt x="69" y="35"/>
                    </a:lnTo>
                    <a:lnTo>
                      <a:pt x="65" y="23"/>
                    </a:lnTo>
                    <a:lnTo>
                      <a:pt x="66" y="14"/>
                    </a:lnTo>
                    <a:lnTo>
                      <a:pt x="68" y="6"/>
                    </a:lnTo>
                    <a:lnTo>
                      <a:pt x="72" y="1"/>
                    </a:lnTo>
                    <a:lnTo>
                      <a:pt x="71" y="2"/>
                    </a:lnTo>
                    <a:lnTo>
                      <a:pt x="60" y="8"/>
                    </a:lnTo>
                    <a:lnTo>
                      <a:pt x="44" y="16"/>
                    </a:lnTo>
                    <a:lnTo>
                      <a:pt x="29" y="22"/>
                    </a:lnTo>
                    <a:lnTo>
                      <a:pt x="14" y="28"/>
                    </a:lnTo>
                    <a:lnTo>
                      <a:pt x="4" y="31"/>
                    </a:lnTo>
                    <a:lnTo>
                      <a:pt x="0" y="33"/>
                    </a:lnTo>
                    <a:lnTo>
                      <a:pt x="21" y="100"/>
                    </a:lnTo>
                    <a:lnTo>
                      <a:pt x="27" y="98"/>
                    </a:lnTo>
                    <a:lnTo>
                      <a:pt x="38" y="94"/>
                    </a:lnTo>
                    <a:lnTo>
                      <a:pt x="53" y="89"/>
                    </a:lnTo>
                    <a:lnTo>
                      <a:pt x="72" y="81"/>
                    </a:lnTo>
                    <a:lnTo>
                      <a:pt x="91" y="71"/>
                    </a:lnTo>
                    <a:lnTo>
                      <a:pt x="106" y="62"/>
                    </a:lnTo>
                    <a:lnTo>
                      <a:pt x="117" y="55"/>
                    </a:lnTo>
                    <a:lnTo>
                      <a:pt x="124" y="48"/>
                    </a:lnTo>
                    <a:lnTo>
                      <a:pt x="130" y="38"/>
                    </a:lnTo>
                    <a:lnTo>
                      <a:pt x="133" y="28"/>
                    </a:lnTo>
                    <a:lnTo>
                      <a:pt x="133" y="14"/>
                    </a:lnTo>
                    <a:lnTo>
                      <a:pt x="129" y="0"/>
                    </a:lnTo>
                    <a:lnTo>
                      <a:pt x="69" y="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52" name="Freeform 351"/>
              <p:cNvSpPr>
                <a:spLocks/>
              </p:cNvSpPr>
              <p:nvPr/>
            </p:nvSpPr>
            <p:spPr bwMode="auto">
              <a:xfrm>
                <a:off x="5586" y="187"/>
                <a:ext cx="8" cy="7"/>
              </a:xfrm>
              <a:custGeom>
                <a:avLst/>
                <a:gdLst>
                  <a:gd name="T0" fmla="*/ 0 w 140"/>
                  <a:gd name="T1" fmla="*/ 0 h 76"/>
                  <a:gd name="T2" fmla="*/ 0 w 140"/>
                  <a:gd name="T3" fmla="*/ 0 h 76"/>
                  <a:gd name="T4" fmla="*/ 0 w 140"/>
                  <a:gd name="T5" fmla="*/ 0 h 76"/>
                  <a:gd name="T6" fmla="*/ 0 w 140"/>
                  <a:gd name="T7" fmla="*/ 0 h 76"/>
                  <a:gd name="T8" fmla="*/ 0 w 140"/>
                  <a:gd name="T9" fmla="*/ 0 h 76"/>
                  <a:gd name="T10" fmla="*/ 0 w 140"/>
                  <a:gd name="T11" fmla="*/ 0 h 76"/>
                  <a:gd name="T12" fmla="*/ 0 w 140"/>
                  <a:gd name="T13" fmla="*/ 0 h 76"/>
                  <a:gd name="T14" fmla="*/ 0 w 140"/>
                  <a:gd name="T15" fmla="*/ 0 h 76"/>
                  <a:gd name="T16" fmla="*/ 0 w 140"/>
                  <a:gd name="T17" fmla="*/ 0 h 76"/>
                  <a:gd name="T18" fmla="*/ 0 w 140"/>
                  <a:gd name="T19" fmla="*/ 0 h 76"/>
                  <a:gd name="T20" fmla="*/ 0 w 140"/>
                  <a:gd name="T21" fmla="*/ 0 h 76"/>
                  <a:gd name="T22" fmla="*/ 0 w 140"/>
                  <a:gd name="T23" fmla="*/ 0 h 76"/>
                  <a:gd name="T24" fmla="*/ 0 w 140"/>
                  <a:gd name="T25" fmla="*/ 0 h 76"/>
                  <a:gd name="T26" fmla="*/ 0 w 140"/>
                  <a:gd name="T27" fmla="*/ 0 h 76"/>
                  <a:gd name="T28" fmla="*/ 0 w 140"/>
                  <a:gd name="T29" fmla="*/ 0 h 76"/>
                  <a:gd name="T30" fmla="*/ 0 w 140"/>
                  <a:gd name="T31" fmla="*/ 0 h 76"/>
                  <a:gd name="T32" fmla="*/ 0 w 140"/>
                  <a:gd name="T33" fmla="*/ 0 h 76"/>
                  <a:gd name="T34" fmla="*/ 0 w 140"/>
                  <a:gd name="T35" fmla="*/ 0 h 76"/>
                  <a:gd name="T36" fmla="*/ 0 w 140"/>
                  <a:gd name="T37" fmla="*/ 0 h 76"/>
                  <a:gd name="T38" fmla="*/ 0 w 140"/>
                  <a:gd name="T39" fmla="*/ 0 h 76"/>
                  <a:gd name="T40" fmla="*/ 0 w 140"/>
                  <a:gd name="T41" fmla="*/ 0 h 76"/>
                  <a:gd name="T42" fmla="*/ 0 w 140"/>
                  <a:gd name="T43" fmla="*/ 0 h 76"/>
                  <a:gd name="T44" fmla="*/ 0 w 140"/>
                  <a:gd name="T45" fmla="*/ 0 h 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76"/>
                  <a:gd name="T71" fmla="*/ 140 w 140"/>
                  <a:gd name="T72" fmla="*/ 76 h 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76">
                    <a:moveTo>
                      <a:pt x="8" y="76"/>
                    </a:moveTo>
                    <a:lnTo>
                      <a:pt x="12" y="75"/>
                    </a:lnTo>
                    <a:lnTo>
                      <a:pt x="22" y="74"/>
                    </a:lnTo>
                    <a:lnTo>
                      <a:pt x="38" y="73"/>
                    </a:lnTo>
                    <a:lnTo>
                      <a:pt x="55" y="72"/>
                    </a:lnTo>
                    <a:lnTo>
                      <a:pt x="72" y="72"/>
                    </a:lnTo>
                    <a:lnTo>
                      <a:pt x="87" y="73"/>
                    </a:lnTo>
                    <a:lnTo>
                      <a:pt x="90" y="73"/>
                    </a:lnTo>
                    <a:lnTo>
                      <a:pt x="91" y="73"/>
                    </a:lnTo>
                    <a:lnTo>
                      <a:pt x="88" y="72"/>
                    </a:lnTo>
                    <a:lnTo>
                      <a:pt x="80" y="62"/>
                    </a:lnTo>
                    <a:lnTo>
                      <a:pt x="140" y="27"/>
                    </a:lnTo>
                    <a:lnTo>
                      <a:pt x="127" y="12"/>
                    </a:lnTo>
                    <a:lnTo>
                      <a:pt x="114" y="6"/>
                    </a:lnTo>
                    <a:lnTo>
                      <a:pt x="104" y="3"/>
                    </a:lnTo>
                    <a:lnTo>
                      <a:pt x="93" y="1"/>
                    </a:lnTo>
                    <a:lnTo>
                      <a:pt x="73" y="0"/>
                    </a:lnTo>
                    <a:lnTo>
                      <a:pt x="52" y="1"/>
                    </a:lnTo>
                    <a:lnTo>
                      <a:pt x="33" y="2"/>
                    </a:lnTo>
                    <a:lnTo>
                      <a:pt x="17" y="3"/>
                    </a:lnTo>
                    <a:lnTo>
                      <a:pt x="4" y="5"/>
                    </a:lnTo>
                    <a:lnTo>
                      <a:pt x="0" y="6"/>
                    </a:lnTo>
                    <a:lnTo>
                      <a:pt x="8" y="7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53" name="Freeform 352"/>
              <p:cNvSpPr>
                <a:spLocks/>
              </p:cNvSpPr>
              <p:nvPr/>
            </p:nvSpPr>
            <p:spPr bwMode="auto">
              <a:xfrm>
                <a:off x="5581" y="188"/>
                <a:ext cx="5" cy="7"/>
              </a:xfrm>
              <a:custGeom>
                <a:avLst/>
                <a:gdLst>
                  <a:gd name="T0" fmla="*/ 0 w 98"/>
                  <a:gd name="T1" fmla="*/ 0 h 75"/>
                  <a:gd name="T2" fmla="*/ 0 w 98"/>
                  <a:gd name="T3" fmla="*/ 0 h 75"/>
                  <a:gd name="T4" fmla="*/ 0 w 98"/>
                  <a:gd name="T5" fmla="*/ 0 h 75"/>
                  <a:gd name="T6" fmla="*/ 0 w 98"/>
                  <a:gd name="T7" fmla="*/ 0 h 75"/>
                  <a:gd name="T8" fmla="*/ 0 w 98"/>
                  <a:gd name="T9" fmla="*/ 0 h 75"/>
                  <a:gd name="T10" fmla="*/ 0 w 98"/>
                  <a:gd name="T11" fmla="*/ 0 h 75"/>
                  <a:gd name="T12" fmla="*/ 0 w 98"/>
                  <a:gd name="T13" fmla="*/ 0 h 75"/>
                  <a:gd name="T14" fmla="*/ 0 w 98"/>
                  <a:gd name="T15" fmla="*/ 0 h 75"/>
                  <a:gd name="T16" fmla="*/ 0 w 98"/>
                  <a:gd name="T17" fmla="*/ 0 h 75"/>
                  <a:gd name="T18" fmla="*/ 0 w 98"/>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5"/>
                  <a:gd name="T32" fmla="*/ 98 w 9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5">
                    <a:moveTo>
                      <a:pt x="68" y="39"/>
                    </a:moveTo>
                    <a:lnTo>
                      <a:pt x="36" y="75"/>
                    </a:lnTo>
                    <a:lnTo>
                      <a:pt x="98" y="71"/>
                    </a:lnTo>
                    <a:lnTo>
                      <a:pt x="94" y="0"/>
                    </a:lnTo>
                    <a:lnTo>
                      <a:pt x="32" y="4"/>
                    </a:lnTo>
                    <a:lnTo>
                      <a:pt x="0" y="39"/>
                    </a:lnTo>
                    <a:lnTo>
                      <a:pt x="32" y="4"/>
                    </a:lnTo>
                    <a:lnTo>
                      <a:pt x="0" y="6"/>
                    </a:lnTo>
                    <a:lnTo>
                      <a:pt x="0" y="39"/>
                    </a:lnTo>
                    <a:lnTo>
                      <a:pt x="68" y="3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54" name="Freeform 353"/>
              <p:cNvSpPr>
                <a:spLocks/>
              </p:cNvSpPr>
              <p:nvPr/>
            </p:nvSpPr>
            <p:spPr bwMode="auto">
              <a:xfrm>
                <a:off x="5581" y="190"/>
                <a:ext cx="4" cy="7"/>
              </a:xfrm>
              <a:custGeom>
                <a:avLst/>
                <a:gdLst>
                  <a:gd name="T0" fmla="*/ 0 w 68"/>
                  <a:gd name="T1" fmla="*/ 0 h 75"/>
                  <a:gd name="T2" fmla="*/ 0 w 68"/>
                  <a:gd name="T3" fmla="*/ 0 h 75"/>
                  <a:gd name="T4" fmla="*/ 0 w 68"/>
                  <a:gd name="T5" fmla="*/ 0 h 75"/>
                  <a:gd name="T6" fmla="*/ 0 w 68"/>
                  <a:gd name="T7" fmla="*/ 0 h 75"/>
                  <a:gd name="T8" fmla="*/ 0 w 68"/>
                  <a:gd name="T9" fmla="*/ 0 h 75"/>
                  <a:gd name="T10" fmla="*/ 0 w 68"/>
                  <a:gd name="T11" fmla="*/ 0 h 75"/>
                  <a:gd name="T12" fmla="*/ 0 w 68"/>
                  <a:gd name="T13" fmla="*/ 0 h 75"/>
                  <a:gd name="T14" fmla="*/ 0 w 68"/>
                  <a:gd name="T15" fmla="*/ 0 h 75"/>
                  <a:gd name="T16" fmla="*/ 0 w 68"/>
                  <a:gd name="T17" fmla="*/ 0 h 75"/>
                  <a:gd name="T18" fmla="*/ 0 w 68"/>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5"/>
                  <a:gd name="T32" fmla="*/ 68 w 68"/>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5">
                    <a:moveTo>
                      <a:pt x="30" y="70"/>
                    </a:moveTo>
                    <a:lnTo>
                      <a:pt x="68" y="35"/>
                    </a:lnTo>
                    <a:lnTo>
                      <a:pt x="68" y="14"/>
                    </a:lnTo>
                    <a:lnTo>
                      <a:pt x="0" y="14"/>
                    </a:lnTo>
                    <a:lnTo>
                      <a:pt x="0" y="35"/>
                    </a:lnTo>
                    <a:lnTo>
                      <a:pt x="38" y="0"/>
                    </a:lnTo>
                    <a:lnTo>
                      <a:pt x="30" y="70"/>
                    </a:lnTo>
                    <a:lnTo>
                      <a:pt x="68" y="75"/>
                    </a:lnTo>
                    <a:lnTo>
                      <a:pt x="68" y="35"/>
                    </a:lnTo>
                    <a:lnTo>
                      <a:pt x="30"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55" name="Freeform 354"/>
              <p:cNvSpPr>
                <a:spLocks/>
              </p:cNvSpPr>
              <p:nvPr/>
            </p:nvSpPr>
            <p:spPr bwMode="auto">
              <a:xfrm>
                <a:off x="5579" y="189"/>
                <a:ext cx="4" cy="8"/>
              </a:xfrm>
              <a:custGeom>
                <a:avLst/>
                <a:gdLst>
                  <a:gd name="T0" fmla="*/ 0 w 74"/>
                  <a:gd name="T1" fmla="*/ 0 h 79"/>
                  <a:gd name="T2" fmla="*/ 0 w 74"/>
                  <a:gd name="T3" fmla="*/ 0 h 79"/>
                  <a:gd name="T4" fmla="*/ 0 w 74"/>
                  <a:gd name="T5" fmla="*/ 0 h 79"/>
                  <a:gd name="T6" fmla="*/ 0 w 74"/>
                  <a:gd name="T7" fmla="*/ 0 h 79"/>
                  <a:gd name="T8" fmla="*/ 0 w 74"/>
                  <a:gd name="T9" fmla="*/ 0 h 79"/>
                  <a:gd name="T10" fmla="*/ 0 w 74"/>
                  <a:gd name="T11" fmla="*/ 0 h 79"/>
                  <a:gd name="T12" fmla="*/ 0 w 74"/>
                  <a:gd name="T13" fmla="*/ 0 h 79"/>
                  <a:gd name="T14" fmla="*/ 0 w 74"/>
                  <a:gd name="T15" fmla="*/ 0 h 79"/>
                  <a:gd name="T16" fmla="*/ 0 w 74"/>
                  <a:gd name="T17" fmla="*/ 0 h 79"/>
                  <a:gd name="T18" fmla="*/ 0 w 74"/>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79"/>
                  <a:gd name="T32" fmla="*/ 74 w 74"/>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79">
                    <a:moveTo>
                      <a:pt x="16" y="70"/>
                    </a:moveTo>
                    <a:lnTo>
                      <a:pt x="4" y="71"/>
                    </a:lnTo>
                    <a:lnTo>
                      <a:pt x="66" y="79"/>
                    </a:lnTo>
                    <a:lnTo>
                      <a:pt x="74" y="9"/>
                    </a:lnTo>
                    <a:lnTo>
                      <a:pt x="13" y="1"/>
                    </a:lnTo>
                    <a:lnTo>
                      <a:pt x="0" y="2"/>
                    </a:lnTo>
                    <a:lnTo>
                      <a:pt x="13" y="1"/>
                    </a:lnTo>
                    <a:lnTo>
                      <a:pt x="6" y="0"/>
                    </a:lnTo>
                    <a:lnTo>
                      <a:pt x="0" y="2"/>
                    </a:lnTo>
                    <a:lnTo>
                      <a:pt x="16"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56" name="Freeform 355"/>
              <p:cNvSpPr>
                <a:spLocks/>
              </p:cNvSpPr>
              <p:nvPr/>
            </p:nvSpPr>
            <p:spPr bwMode="auto">
              <a:xfrm>
                <a:off x="5571" y="190"/>
                <a:ext cx="9" cy="8"/>
              </a:xfrm>
              <a:custGeom>
                <a:avLst/>
                <a:gdLst>
                  <a:gd name="T0" fmla="*/ 0 w 151"/>
                  <a:gd name="T1" fmla="*/ 0 h 88"/>
                  <a:gd name="T2" fmla="*/ 0 w 151"/>
                  <a:gd name="T3" fmla="*/ 0 h 88"/>
                  <a:gd name="T4" fmla="*/ 0 w 151"/>
                  <a:gd name="T5" fmla="*/ 0 h 88"/>
                  <a:gd name="T6" fmla="*/ 0 w 151"/>
                  <a:gd name="T7" fmla="*/ 0 h 88"/>
                  <a:gd name="T8" fmla="*/ 0 w 151"/>
                  <a:gd name="T9" fmla="*/ 0 h 88"/>
                  <a:gd name="T10" fmla="*/ 0 w 151"/>
                  <a:gd name="T11" fmla="*/ 0 h 88"/>
                  <a:gd name="T12" fmla="*/ 0 w 151"/>
                  <a:gd name="T13" fmla="*/ 0 h 88"/>
                  <a:gd name="T14" fmla="*/ 0 w 151"/>
                  <a:gd name="T15" fmla="*/ 0 h 88"/>
                  <a:gd name="T16" fmla="*/ 0 w 151"/>
                  <a:gd name="T17" fmla="*/ 0 h 88"/>
                  <a:gd name="T18" fmla="*/ 0 w 151"/>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88"/>
                  <a:gd name="T32" fmla="*/ 151 w 151"/>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88">
                    <a:moveTo>
                      <a:pt x="90" y="31"/>
                    </a:moveTo>
                    <a:lnTo>
                      <a:pt x="72" y="88"/>
                    </a:lnTo>
                    <a:lnTo>
                      <a:pt x="151" y="68"/>
                    </a:lnTo>
                    <a:lnTo>
                      <a:pt x="135" y="0"/>
                    </a:lnTo>
                    <a:lnTo>
                      <a:pt x="56" y="20"/>
                    </a:lnTo>
                    <a:lnTo>
                      <a:pt x="38" y="78"/>
                    </a:lnTo>
                    <a:lnTo>
                      <a:pt x="56" y="20"/>
                    </a:lnTo>
                    <a:lnTo>
                      <a:pt x="0" y="34"/>
                    </a:lnTo>
                    <a:lnTo>
                      <a:pt x="38" y="78"/>
                    </a:lnTo>
                    <a:lnTo>
                      <a:pt x="90" y="3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57" name="Freeform 356"/>
              <p:cNvSpPr>
                <a:spLocks/>
              </p:cNvSpPr>
              <p:nvPr/>
            </p:nvSpPr>
            <p:spPr bwMode="auto">
              <a:xfrm>
                <a:off x="5574" y="192"/>
                <a:ext cx="8" cy="10"/>
              </a:xfrm>
              <a:custGeom>
                <a:avLst/>
                <a:gdLst>
                  <a:gd name="T0" fmla="*/ 0 w 143"/>
                  <a:gd name="T1" fmla="*/ 0 h 105"/>
                  <a:gd name="T2" fmla="*/ 0 w 143"/>
                  <a:gd name="T3" fmla="*/ 0 h 105"/>
                  <a:gd name="T4" fmla="*/ 0 w 143"/>
                  <a:gd name="T5" fmla="*/ 0 h 105"/>
                  <a:gd name="T6" fmla="*/ 0 w 143"/>
                  <a:gd name="T7" fmla="*/ 0 h 105"/>
                  <a:gd name="T8" fmla="*/ 0 w 143"/>
                  <a:gd name="T9" fmla="*/ 0 h 105"/>
                  <a:gd name="T10" fmla="*/ 0 w 143"/>
                  <a:gd name="T11" fmla="*/ 0 h 105"/>
                  <a:gd name="T12" fmla="*/ 0 w 143"/>
                  <a:gd name="T13" fmla="*/ 0 h 105"/>
                  <a:gd name="T14" fmla="*/ 0 w 143"/>
                  <a:gd name="T15" fmla="*/ 0 h 105"/>
                  <a:gd name="T16" fmla="*/ 0 w 143"/>
                  <a:gd name="T17" fmla="*/ 0 h 105"/>
                  <a:gd name="T18" fmla="*/ 0 w 143"/>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105"/>
                  <a:gd name="T32" fmla="*/ 143 w 143"/>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105">
                    <a:moveTo>
                      <a:pt x="58" y="99"/>
                    </a:moveTo>
                    <a:lnTo>
                      <a:pt x="87" y="40"/>
                    </a:lnTo>
                    <a:lnTo>
                      <a:pt x="52" y="0"/>
                    </a:lnTo>
                    <a:lnTo>
                      <a:pt x="0" y="47"/>
                    </a:lnTo>
                    <a:lnTo>
                      <a:pt x="35" y="87"/>
                    </a:lnTo>
                    <a:lnTo>
                      <a:pt x="63" y="28"/>
                    </a:lnTo>
                    <a:lnTo>
                      <a:pt x="58" y="99"/>
                    </a:lnTo>
                    <a:lnTo>
                      <a:pt x="143" y="105"/>
                    </a:lnTo>
                    <a:lnTo>
                      <a:pt x="87" y="40"/>
                    </a:lnTo>
                    <a:lnTo>
                      <a:pt x="58" y="9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58" name="Freeform 357"/>
              <p:cNvSpPr>
                <a:spLocks/>
              </p:cNvSpPr>
              <p:nvPr/>
            </p:nvSpPr>
            <p:spPr bwMode="auto">
              <a:xfrm>
                <a:off x="5573" y="195"/>
                <a:ext cx="4" cy="6"/>
              </a:xfrm>
              <a:custGeom>
                <a:avLst/>
                <a:gdLst>
                  <a:gd name="T0" fmla="*/ 0 w 75"/>
                  <a:gd name="T1" fmla="*/ 0 h 75"/>
                  <a:gd name="T2" fmla="*/ 0 w 75"/>
                  <a:gd name="T3" fmla="*/ 0 h 75"/>
                  <a:gd name="T4" fmla="*/ 0 w 75"/>
                  <a:gd name="T5" fmla="*/ 0 h 75"/>
                  <a:gd name="T6" fmla="*/ 0 w 75"/>
                  <a:gd name="T7" fmla="*/ 0 h 75"/>
                  <a:gd name="T8" fmla="*/ 0 w 75"/>
                  <a:gd name="T9" fmla="*/ 0 h 75"/>
                  <a:gd name="T10" fmla="*/ 0 w 75"/>
                  <a:gd name="T11" fmla="*/ 0 h 75"/>
                  <a:gd name="T12" fmla="*/ 0 w 75"/>
                  <a:gd name="T13" fmla="*/ 0 h 75"/>
                  <a:gd name="T14" fmla="*/ 0 w 75"/>
                  <a:gd name="T15" fmla="*/ 0 h 75"/>
                  <a:gd name="T16" fmla="*/ 0 w 75"/>
                  <a:gd name="T17" fmla="*/ 0 h 75"/>
                  <a:gd name="T18" fmla="*/ 0 w 75"/>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75"/>
                  <a:gd name="T32" fmla="*/ 75 w 75"/>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75">
                    <a:moveTo>
                      <a:pt x="0" y="64"/>
                    </a:moveTo>
                    <a:lnTo>
                      <a:pt x="17" y="72"/>
                    </a:lnTo>
                    <a:lnTo>
                      <a:pt x="70" y="75"/>
                    </a:lnTo>
                    <a:lnTo>
                      <a:pt x="75" y="4"/>
                    </a:lnTo>
                    <a:lnTo>
                      <a:pt x="22" y="0"/>
                    </a:lnTo>
                    <a:lnTo>
                      <a:pt x="40" y="7"/>
                    </a:lnTo>
                    <a:lnTo>
                      <a:pt x="0" y="64"/>
                    </a:lnTo>
                    <a:lnTo>
                      <a:pt x="8" y="71"/>
                    </a:lnTo>
                    <a:lnTo>
                      <a:pt x="17" y="72"/>
                    </a:lnTo>
                    <a:lnTo>
                      <a:pt x="0" y="6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59" name="Freeform 358"/>
              <p:cNvSpPr>
                <a:spLocks/>
              </p:cNvSpPr>
              <p:nvPr/>
            </p:nvSpPr>
            <p:spPr bwMode="auto">
              <a:xfrm>
                <a:off x="5571" y="191"/>
                <a:ext cx="4" cy="9"/>
              </a:xfrm>
              <a:custGeom>
                <a:avLst/>
                <a:gdLst>
                  <a:gd name="T0" fmla="*/ 0 w 84"/>
                  <a:gd name="T1" fmla="*/ 0 h 99"/>
                  <a:gd name="T2" fmla="*/ 0 w 84"/>
                  <a:gd name="T3" fmla="*/ 0 h 99"/>
                  <a:gd name="T4" fmla="*/ 0 w 84"/>
                  <a:gd name="T5" fmla="*/ 0 h 99"/>
                  <a:gd name="T6" fmla="*/ 0 w 84"/>
                  <a:gd name="T7" fmla="*/ 0 h 99"/>
                  <a:gd name="T8" fmla="*/ 0 w 84"/>
                  <a:gd name="T9" fmla="*/ 0 h 99"/>
                  <a:gd name="T10" fmla="*/ 0 w 84"/>
                  <a:gd name="T11" fmla="*/ 0 h 99"/>
                  <a:gd name="T12" fmla="*/ 0 w 84"/>
                  <a:gd name="T13" fmla="*/ 0 h 99"/>
                  <a:gd name="T14" fmla="*/ 0 w 84"/>
                  <a:gd name="T15" fmla="*/ 0 h 99"/>
                  <a:gd name="T16" fmla="*/ 0 w 84"/>
                  <a:gd name="T17" fmla="*/ 0 h 99"/>
                  <a:gd name="T18" fmla="*/ 0 w 84"/>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99"/>
                  <a:gd name="T32" fmla="*/ 84 w 84"/>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99">
                    <a:moveTo>
                      <a:pt x="26" y="73"/>
                    </a:moveTo>
                    <a:lnTo>
                      <a:pt x="0" y="67"/>
                    </a:lnTo>
                    <a:lnTo>
                      <a:pt x="44" y="99"/>
                    </a:lnTo>
                    <a:lnTo>
                      <a:pt x="84" y="42"/>
                    </a:lnTo>
                    <a:lnTo>
                      <a:pt x="41" y="10"/>
                    </a:lnTo>
                    <a:lnTo>
                      <a:pt x="14" y="3"/>
                    </a:lnTo>
                    <a:lnTo>
                      <a:pt x="41" y="10"/>
                    </a:lnTo>
                    <a:lnTo>
                      <a:pt x="28" y="0"/>
                    </a:lnTo>
                    <a:lnTo>
                      <a:pt x="14" y="3"/>
                    </a:lnTo>
                    <a:lnTo>
                      <a:pt x="26" y="7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60" name="Freeform 359"/>
              <p:cNvSpPr>
                <a:spLocks/>
              </p:cNvSpPr>
              <p:nvPr/>
            </p:nvSpPr>
            <p:spPr bwMode="auto">
              <a:xfrm>
                <a:off x="5567" y="192"/>
                <a:ext cx="5" cy="7"/>
              </a:xfrm>
              <a:custGeom>
                <a:avLst/>
                <a:gdLst>
                  <a:gd name="T0" fmla="*/ 0 w 82"/>
                  <a:gd name="T1" fmla="*/ 0 h 82"/>
                  <a:gd name="T2" fmla="*/ 0 w 82"/>
                  <a:gd name="T3" fmla="*/ 0 h 82"/>
                  <a:gd name="T4" fmla="*/ 0 w 82"/>
                  <a:gd name="T5" fmla="*/ 0 h 82"/>
                  <a:gd name="T6" fmla="*/ 0 w 82"/>
                  <a:gd name="T7" fmla="*/ 0 h 82"/>
                  <a:gd name="T8" fmla="*/ 0 w 82"/>
                  <a:gd name="T9" fmla="*/ 0 h 82"/>
                  <a:gd name="T10" fmla="*/ 0 w 82"/>
                  <a:gd name="T11" fmla="*/ 0 h 82"/>
                  <a:gd name="T12" fmla="*/ 0 w 82"/>
                  <a:gd name="T13" fmla="*/ 0 h 82"/>
                  <a:gd name="T14" fmla="*/ 0 w 82"/>
                  <a:gd name="T15" fmla="*/ 0 h 82"/>
                  <a:gd name="T16" fmla="*/ 0 w 82"/>
                  <a:gd name="T17" fmla="*/ 0 h 82"/>
                  <a:gd name="T18" fmla="*/ 0 w 82"/>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2"/>
                  <a:gd name="T32" fmla="*/ 82 w 82"/>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2">
                    <a:moveTo>
                      <a:pt x="28" y="80"/>
                    </a:moveTo>
                    <a:lnTo>
                      <a:pt x="21" y="82"/>
                    </a:lnTo>
                    <a:lnTo>
                      <a:pt x="82" y="70"/>
                    </a:lnTo>
                    <a:lnTo>
                      <a:pt x="70" y="0"/>
                    </a:lnTo>
                    <a:lnTo>
                      <a:pt x="7" y="13"/>
                    </a:lnTo>
                    <a:lnTo>
                      <a:pt x="0" y="15"/>
                    </a:lnTo>
                    <a:lnTo>
                      <a:pt x="7" y="13"/>
                    </a:lnTo>
                    <a:lnTo>
                      <a:pt x="3" y="13"/>
                    </a:lnTo>
                    <a:lnTo>
                      <a:pt x="0" y="15"/>
                    </a:lnTo>
                    <a:lnTo>
                      <a:pt x="28" y="8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61" name="Freeform 360"/>
              <p:cNvSpPr>
                <a:spLocks/>
              </p:cNvSpPr>
              <p:nvPr/>
            </p:nvSpPr>
            <p:spPr bwMode="auto">
              <a:xfrm>
                <a:off x="5564" y="193"/>
                <a:ext cx="5" cy="7"/>
              </a:xfrm>
              <a:custGeom>
                <a:avLst/>
                <a:gdLst>
                  <a:gd name="T0" fmla="*/ 0 w 82"/>
                  <a:gd name="T1" fmla="*/ 0 h 81"/>
                  <a:gd name="T2" fmla="*/ 0 w 82"/>
                  <a:gd name="T3" fmla="*/ 0 h 81"/>
                  <a:gd name="T4" fmla="*/ 0 w 82"/>
                  <a:gd name="T5" fmla="*/ 0 h 81"/>
                  <a:gd name="T6" fmla="*/ 0 w 82"/>
                  <a:gd name="T7" fmla="*/ 0 h 81"/>
                  <a:gd name="T8" fmla="*/ 0 w 82"/>
                  <a:gd name="T9" fmla="*/ 0 h 81"/>
                  <a:gd name="T10" fmla="*/ 0 w 82"/>
                  <a:gd name="T11" fmla="*/ 0 h 81"/>
                  <a:gd name="T12" fmla="*/ 0 w 82"/>
                  <a:gd name="T13" fmla="*/ 0 h 81"/>
                  <a:gd name="T14" fmla="*/ 0 w 82"/>
                  <a:gd name="T15" fmla="*/ 0 h 81"/>
                  <a:gd name="T16" fmla="*/ 0 w 82"/>
                  <a:gd name="T17" fmla="*/ 0 h 81"/>
                  <a:gd name="T18" fmla="*/ 0 w 82"/>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1"/>
                  <a:gd name="T32" fmla="*/ 82 w 82"/>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1">
                    <a:moveTo>
                      <a:pt x="65" y="61"/>
                    </a:moveTo>
                    <a:lnTo>
                      <a:pt x="47" y="81"/>
                    </a:lnTo>
                    <a:lnTo>
                      <a:pt x="82" y="65"/>
                    </a:lnTo>
                    <a:lnTo>
                      <a:pt x="54" y="0"/>
                    </a:lnTo>
                    <a:lnTo>
                      <a:pt x="19" y="16"/>
                    </a:lnTo>
                    <a:lnTo>
                      <a:pt x="0" y="36"/>
                    </a:lnTo>
                    <a:lnTo>
                      <a:pt x="19" y="16"/>
                    </a:lnTo>
                    <a:lnTo>
                      <a:pt x="5" y="23"/>
                    </a:lnTo>
                    <a:lnTo>
                      <a:pt x="0" y="36"/>
                    </a:lnTo>
                    <a:lnTo>
                      <a:pt x="65" y="6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62" name="Freeform 361"/>
              <p:cNvSpPr>
                <a:spLocks/>
              </p:cNvSpPr>
              <p:nvPr/>
            </p:nvSpPr>
            <p:spPr bwMode="auto">
              <a:xfrm>
                <a:off x="5564" y="196"/>
                <a:ext cx="4" cy="7"/>
              </a:xfrm>
              <a:custGeom>
                <a:avLst/>
                <a:gdLst>
                  <a:gd name="T0" fmla="*/ 0 w 73"/>
                  <a:gd name="T1" fmla="*/ 0 h 71"/>
                  <a:gd name="T2" fmla="*/ 0 w 73"/>
                  <a:gd name="T3" fmla="*/ 0 h 71"/>
                  <a:gd name="T4" fmla="*/ 0 w 73"/>
                  <a:gd name="T5" fmla="*/ 0 h 71"/>
                  <a:gd name="T6" fmla="*/ 0 w 73"/>
                  <a:gd name="T7" fmla="*/ 0 h 71"/>
                  <a:gd name="T8" fmla="*/ 0 w 73"/>
                  <a:gd name="T9" fmla="*/ 0 h 71"/>
                  <a:gd name="T10" fmla="*/ 0 w 73"/>
                  <a:gd name="T11" fmla="*/ 0 h 71"/>
                  <a:gd name="T12" fmla="*/ 0 w 73"/>
                  <a:gd name="T13" fmla="*/ 0 h 71"/>
                  <a:gd name="T14" fmla="*/ 0 w 73"/>
                  <a:gd name="T15" fmla="*/ 0 h 71"/>
                  <a:gd name="T16" fmla="*/ 0 w 73"/>
                  <a:gd name="T17" fmla="*/ 0 h 71"/>
                  <a:gd name="T18" fmla="*/ 0 w 7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71"/>
                  <a:gd name="T32" fmla="*/ 73 w 7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71">
                    <a:moveTo>
                      <a:pt x="43" y="71"/>
                    </a:moveTo>
                    <a:lnTo>
                      <a:pt x="64" y="50"/>
                    </a:lnTo>
                    <a:lnTo>
                      <a:pt x="73" y="25"/>
                    </a:lnTo>
                    <a:lnTo>
                      <a:pt x="8" y="0"/>
                    </a:lnTo>
                    <a:lnTo>
                      <a:pt x="0" y="25"/>
                    </a:lnTo>
                    <a:lnTo>
                      <a:pt x="21" y="4"/>
                    </a:lnTo>
                    <a:lnTo>
                      <a:pt x="43" y="71"/>
                    </a:lnTo>
                    <a:lnTo>
                      <a:pt x="59" y="66"/>
                    </a:lnTo>
                    <a:lnTo>
                      <a:pt x="64" y="50"/>
                    </a:lnTo>
                    <a:lnTo>
                      <a:pt x="43"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63" name="Freeform 362"/>
              <p:cNvSpPr>
                <a:spLocks/>
              </p:cNvSpPr>
              <p:nvPr/>
            </p:nvSpPr>
            <p:spPr bwMode="auto">
              <a:xfrm>
                <a:off x="5562" y="197"/>
                <a:ext cx="4" cy="7"/>
              </a:xfrm>
              <a:custGeom>
                <a:avLst/>
                <a:gdLst>
                  <a:gd name="T0" fmla="*/ 0 w 87"/>
                  <a:gd name="T1" fmla="*/ 0 h 83"/>
                  <a:gd name="T2" fmla="*/ 0 w 87"/>
                  <a:gd name="T3" fmla="*/ 0 h 83"/>
                  <a:gd name="T4" fmla="*/ 0 w 87"/>
                  <a:gd name="T5" fmla="*/ 0 h 83"/>
                  <a:gd name="T6" fmla="*/ 0 w 87"/>
                  <a:gd name="T7" fmla="*/ 0 h 83"/>
                  <a:gd name="T8" fmla="*/ 0 w 87"/>
                  <a:gd name="T9" fmla="*/ 0 h 83"/>
                  <a:gd name="T10" fmla="*/ 0 w 87"/>
                  <a:gd name="T11" fmla="*/ 0 h 83"/>
                  <a:gd name="T12" fmla="*/ 0 w 87"/>
                  <a:gd name="T13" fmla="*/ 0 h 83"/>
                  <a:gd name="T14" fmla="*/ 0 w 87"/>
                  <a:gd name="T15" fmla="*/ 0 h 83"/>
                  <a:gd name="T16" fmla="*/ 0 w 87"/>
                  <a:gd name="T17" fmla="*/ 0 h 83"/>
                  <a:gd name="T18" fmla="*/ 0 w 87"/>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83"/>
                  <a:gd name="T32" fmla="*/ 87 w 87"/>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83">
                    <a:moveTo>
                      <a:pt x="64" y="64"/>
                    </a:moveTo>
                    <a:lnTo>
                      <a:pt x="43" y="83"/>
                    </a:lnTo>
                    <a:lnTo>
                      <a:pt x="87" y="67"/>
                    </a:lnTo>
                    <a:lnTo>
                      <a:pt x="65" y="0"/>
                    </a:lnTo>
                    <a:lnTo>
                      <a:pt x="20" y="16"/>
                    </a:lnTo>
                    <a:lnTo>
                      <a:pt x="0" y="35"/>
                    </a:lnTo>
                    <a:lnTo>
                      <a:pt x="20" y="16"/>
                    </a:lnTo>
                    <a:lnTo>
                      <a:pt x="7" y="21"/>
                    </a:lnTo>
                    <a:lnTo>
                      <a:pt x="0" y="35"/>
                    </a:lnTo>
                    <a:lnTo>
                      <a:pt x="64" y="6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64" name="Freeform 363"/>
              <p:cNvSpPr>
                <a:spLocks/>
              </p:cNvSpPr>
              <p:nvPr/>
            </p:nvSpPr>
            <p:spPr bwMode="auto">
              <a:xfrm>
                <a:off x="5561" y="200"/>
                <a:ext cx="4" cy="7"/>
              </a:xfrm>
              <a:custGeom>
                <a:avLst/>
                <a:gdLst>
                  <a:gd name="T0" fmla="*/ 0 w 73"/>
                  <a:gd name="T1" fmla="*/ 0 h 82"/>
                  <a:gd name="T2" fmla="*/ 0 w 73"/>
                  <a:gd name="T3" fmla="*/ 0 h 82"/>
                  <a:gd name="T4" fmla="*/ 0 w 73"/>
                  <a:gd name="T5" fmla="*/ 0 h 82"/>
                  <a:gd name="T6" fmla="*/ 0 w 73"/>
                  <a:gd name="T7" fmla="*/ 0 h 82"/>
                  <a:gd name="T8" fmla="*/ 0 w 73"/>
                  <a:gd name="T9" fmla="*/ 0 h 82"/>
                  <a:gd name="T10" fmla="*/ 0 w 73"/>
                  <a:gd name="T11" fmla="*/ 0 h 82"/>
                  <a:gd name="T12" fmla="*/ 0 w 73"/>
                  <a:gd name="T13" fmla="*/ 0 h 82"/>
                  <a:gd name="T14" fmla="*/ 0 w 73"/>
                  <a:gd name="T15" fmla="*/ 0 h 82"/>
                  <a:gd name="T16" fmla="*/ 0 w 73"/>
                  <a:gd name="T17" fmla="*/ 0 h 82"/>
                  <a:gd name="T18" fmla="*/ 0 w 7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2"/>
                  <a:gd name="T32" fmla="*/ 73 w 73"/>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2">
                    <a:moveTo>
                      <a:pt x="18" y="67"/>
                    </a:moveTo>
                    <a:lnTo>
                      <a:pt x="63" y="49"/>
                    </a:lnTo>
                    <a:lnTo>
                      <a:pt x="73" y="29"/>
                    </a:lnTo>
                    <a:lnTo>
                      <a:pt x="9" y="0"/>
                    </a:lnTo>
                    <a:lnTo>
                      <a:pt x="0" y="20"/>
                    </a:lnTo>
                    <a:lnTo>
                      <a:pt x="46" y="2"/>
                    </a:lnTo>
                    <a:lnTo>
                      <a:pt x="18" y="67"/>
                    </a:lnTo>
                    <a:lnTo>
                      <a:pt x="50" y="82"/>
                    </a:lnTo>
                    <a:lnTo>
                      <a:pt x="63" y="49"/>
                    </a:lnTo>
                    <a:lnTo>
                      <a:pt x="18"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65" name="Freeform 364"/>
              <p:cNvSpPr>
                <a:spLocks/>
              </p:cNvSpPr>
              <p:nvPr/>
            </p:nvSpPr>
            <p:spPr bwMode="auto">
              <a:xfrm>
                <a:off x="5559" y="197"/>
                <a:ext cx="5" cy="9"/>
              </a:xfrm>
              <a:custGeom>
                <a:avLst/>
                <a:gdLst>
                  <a:gd name="T0" fmla="*/ 0 w 90"/>
                  <a:gd name="T1" fmla="*/ 0 h 98"/>
                  <a:gd name="T2" fmla="*/ 0 w 90"/>
                  <a:gd name="T3" fmla="*/ 0 h 98"/>
                  <a:gd name="T4" fmla="*/ 0 w 90"/>
                  <a:gd name="T5" fmla="*/ 0 h 98"/>
                  <a:gd name="T6" fmla="*/ 0 w 90"/>
                  <a:gd name="T7" fmla="*/ 0 h 98"/>
                  <a:gd name="T8" fmla="*/ 0 w 90"/>
                  <a:gd name="T9" fmla="*/ 0 h 98"/>
                  <a:gd name="T10" fmla="*/ 0 w 90"/>
                  <a:gd name="T11" fmla="*/ 0 h 98"/>
                  <a:gd name="T12" fmla="*/ 0 w 90"/>
                  <a:gd name="T13" fmla="*/ 0 h 98"/>
                  <a:gd name="T14" fmla="*/ 0 w 90"/>
                  <a:gd name="T15" fmla="*/ 0 h 98"/>
                  <a:gd name="T16" fmla="*/ 0 w 90"/>
                  <a:gd name="T17" fmla="*/ 0 h 98"/>
                  <a:gd name="T18" fmla="*/ 0 w 90"/>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98"/>
                  <a:gd name="T32" fmla="*/ 90 w 90"/>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98">
                    <a:moveTo>
                      <a:pt x="46" y="68"/>
                    </a:moveTo>
                    <a:lnTo>
                      <a:pt x="9" y="74"/>
                    </a:lnTo>
                    <a:lnTo>
                      <a:pt x="62" y="98"/>
                    </a:lnTo>
                    <a:lnTo>
                      <a:pt x="90" y="33"/>
                    </a:lnTo>
                    <a:lnTo>
                      <a:pt x="37" y="10"/>
                    </a:lnTo>
                    <a:lnTo>
                      <a:pt x="0" y="15"/>
                    </a:lnTo>
                    <a:lnTo>
                      <a:pt x="37" y="10"/>
                    </a:lnTo>
                    <a:lnTo>
                      <a:pt x="17" y="0"/>
                    </a:lnTo>
                    <a:lnTo>
                      <a:pt x="0" y="15"/>
                    </a:lnTo>
                    <a:lnTo>
                      <a:pt x="46"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66" name="Freeform 365"/>
              <p:cNvSpPr>
                <a:spLocks/>
              </p:cNvSpPr>
              <p:nvPr/>
            </p:nvSpPr>
            <p:spPr bwMode="auto">
              <a:xfrm>
                <a:off x="5557" y="198"/>
                <a:ext cx="4" cy="7"/>
              </a:xfrm>
              <a:custGeom>
                <a:avLst/>
                <a:gdLst>
                  <a:gd name="T0" fmla="*/ 0 w 80"/>
                  <a:gd name="T1" fmla="*/ 0 h 78"/>
                  <a:gd name="T2" fmla="*/ 0 w 80"/>
                  <a:gd name="T3" fmla="*/ 0 h 78"/>
                  <a:gd name="T4" fmla="*/ 0 w 80"/>
                  <a:gd name="T5" fmla="*/ 0 h 78"/>
                  <a:gd name="T6" fmla="*/ 0 w 80"/>
                  <a:gd name="T7" fmla="*/ 0 h 78"/>
                  <a:gd name="T8" fmla="*/ 0 w 80"/>
                  <a:gd name="T9" fmla="*/ 0 h 78"/>
                  <a:gd name="T10" fmla="*/ 0 w 80"/>
                  <a:gd name="T11" fmla="*/ 0 h 78"/>
                  <a:gd name="T12" fmla="*/ 0 w 80"/>
                  <a:gd name="T13" fmla="*/ 0 h 78"/>
                  <a:gd name="T14" fmla="*/ 0 w 80"/>
                  <a:gd name="T15" fmla="*/ 0 h 78"/>
                  <a:gd name="T16" fmla="*/ 0 w 80"/>
                  <a:gd name="T17" fmla="*/ 0 h 78"/>
                  <a:gd name="T18" fmla="*/ 0 w 80"/>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78"/>
                  <a:gd name="T32" fmla="*/ 80 w 80"/>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78">
                    <a:moveTo>
                      <a:pt x="60" y="68"/>
                    </a:moveTo>
                    <a:lnTo>
                      <a:pt x="53" y="78"/>
                    </a:lnTo>
                    <a:lnTo>
                      <a:pt x="80" y="53"/>
                    </a:lnTo>
                    <a:lnTo>
                      <a:pt x="34" y="0"/>
                    </a:lnTo>
                    <a:lnTo>
                      <a:pt x="7" y="24"/>
                    </a:lnTo>
                    <a:lnTo>
                      <a:pt x="0" y="34"/>
                    </a:lnTo>
                    <a:lnTo>
                      <a:pt x="7" y="24"/>
                    </a:lnTo>
                    <a:lnTo>
                      <a:pt x="3" y="29"/>
                    </a:lnTo>
                    <a:lnTo>
                      <a:pt x="0" y="34"/>
                    </a:lnTo>
                    <a:lnTo>
                      <a:pt x="60"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67" name="Freeform 366"/>
              <p:cNvSpPr>
                <a:spLocks/>
              </p:cNvSpPr>
              <p:nvPr/>
            </p:nvSpPr>
            <p:spPr bwMode="auto">
              <a:xfrm>
                <a:off x="5556" y="201"/>
                <a:ext cx="4" cy="8"/>
              </a:xfrm>
              <a:custGeom>
                <a:avLst/>
                <a:gdLst>
                  <a:gd name="T0" fmla="*/ 0 w 77"/>
                  <a:gd name="T1" fmla="*/ 0 h 85"/>
                  <a:gd name="T2" fmla="*/ 0 w 77"/>
                  <a:gd name="T3" fmla="*/ 0 h 85"/>
                  <a:gd name="T4" fmla="*/ 0 w 77"/>
                  <a:gd name="T5" fmla="*/ 0 h 85"/>
                  <a:gd name="T6" fmla="*/ 0 w 77"/>
                  <a:gd name="T7" fmla="*/ 0 h 85"/>
                  <a:gd name="T8" fmla="*/ 0 w 77"/>
                  <a:gd name="T9" fmla="*/ 0 h 85"/>
                  <a:gd name="T10" fmla="*/ 0 w 77"/>
                  <a:gd name="T11" fmla="*/ 0 h 85"/>
                  <a:gd name="T12" fmla="*/ 0 w 77"/>
                  <a:gd name="T13" fmla="*/ 0 h 85"/>
                  <a:gd name="T14" fmla="*/ 0 w 77"/>
                  <a:gd name="T15" fmla="*/ 0 h 85"/>
                  <a:gd name="T16" fmla="*/ 0 w 77"/>
                  <a:gd name="T17" fmla="*/ 0 h 85"/>
                  <a:gd name="T18" fmla="*/ 0 w 7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5"/>
                  <a:gd name="T32" fmla="*/ 77 w 7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5">
                    <a:moveTo>
                      <a:pt x="32" y="85"/>
                    </a:moveTo>
                    <a:lnTo>
                      <a:pt x="60" y="66"/>
                    </a:lnTo>
                    <a:lnTo>
                      <a:pt x="77" y="34"/>
                    </a:lnTo>
                    <a:lnTo>
                      <a:pt x="17" y="0"/>
                    </a:lnTo>
                    <a:lnTo>
                      <a:pt x="0" y="32"/>
                    </a:lnTo>
                    <a:lnTo>
                      <a:pt x="28" y="14"/>
                    </a:lnTo>
                    <a:lnTo>
                      <a:pt x="32" y="85"/>
                    </a:lnTo>
                    <a:lnTo>
                      <a:pt x="50" y="83"/>
                    </a:lnTo>
                    <a:lnTo>
                      <a:pt x="60" y="66"/>
                    </a:lnTo>
                    <a:lnTo>
                      <a:pt x="32" y="8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68" name="Freeform 367"/>
              <p:cNvSpPr>
                <a:spLocks/>
              </p:cNvSpPr>
              <p:nvPr/>
            </p:nvSpPr>
            <p:spPr bwMode="auto">
              <a:xfrm>
                <a:off x="5548" y="203"/>
                <a:ext cx="9" cy="7"/>
              </a:xfrm>
              <a:custGeom>
                <a:avLst/>
                <a:gdLst>
                  <a:gd name="T0" fmla="*/ 0 w 166"/>
                  <a:gd name="T1" fmla="*/ 0 h 79"/>
                  <a:gd name="T2" fmla="*/ 0 w 166"/>
                  <a:gd name="T3" fmla="*/ 0 h 79"/>
                  <a:gd name="T4" fmla="*/ 0 w 166"/>
                  <a:gd name="T5" fmla="*/ 0 h 79"/>
                  <a:gd name="T6" fmla="*/ 0 w 166"/>
                  <a:gd name="T7" fmla="*/ 0 h 79"/>
                  <a:gd name="T8" fmla="*/ 0 w 166"/>
                  <a:gd name="T9" fmla="*/ 0 h 79"/>
                  <a:gd name="T10" fmla="*/ 0 w 166"/>
                  <a:gd name="T11" fmla="*/ 0 h 79"/>
                  <a:gd name="T12" fmla="*/ 0 w 166"/>
                  <a:gd name="T13" fmla="*/ 0 h 79"/>
                  <a:gd name="T14" fmla="*/ 0 w 166"/>
                  <a:gd name="T15" fmla="*/ 0 h 79"/>
                  <a:gd name="T16" fmla="*/ 0 w 166"/>
                  <a:gd name="T17" fmla="*/ 0 h 79"/>
                  <a:gd name="T18" fmla="*/ 0 w 166"/>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6"/>
                  <a:gd name="T31" fmla="*/ 0 h 79"/>
                  <a:gd name="T32" fmla="*/ 166 w 166"/>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 h="79">
                    <a:moveTo>
                      <a:pt x="45" y="70"/>
                    </a:moveTo>
                    <a:lnTo>
                      <a:pt x="25" y="79"/>
                    </a:lnTo>
                    <a:lnTo>
                      <a:pt x="166" y="71"/>
                    </a:lnTo>
                    <a:lnTo>
                      <a:pt x="162" y="0"/>
                    </a:lnTo>
                    <a:lnTo>
                      <a:pt x="20" y="8"/>
                    </a:lnTo>
                    <a:lnTo>
                      <a:pt x="0" y="17"/>
                    </a:lnTo>
                    <a:lnTo>
                      <a:pt x="20" y="8"/>
                    </a:lnTo>
                    <a:lnTo>
                      <a:pt x="8" y="8"/>
                    </a:lnTo>
                    <a:lnTo>
                      <a:pt x="0" y="17"/>
                    </a:lnTo>
                    <a:lnTo>
                      <a:pt x="45"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69" name="Freeform 368"/>
              <p:cNvSpPr>
                <a:spLocks/>
              </p:cNvSpPr>
              <p:nvPr/>
            </p:nvSpPr>
            <p:spPr bwMode="auto">
              <a:xfrm>
                <a:off x="5547" y="204"/>
                <a:ext cx="4" cy="7"/>
              </a:xfrm>
              <a:custGeom>
                <a:avLst/>
                <a:gdLst>
                  <a:gd name="T0" fmla="*/ 0 w 63"/>
                  <a:gd name="T1" fmla="*/ 0 h 79"/>
                  <a:gd name="T2" fmla="*/ 0 w 63"/>
                  <a:gd name="T3" fmla="*/ 0 h 79"/>
                  <a:gd name="T4" fmla="*/ 0 w 63"/>
                  <a:gd name="T5" fmla="*/ 0 h 79"/>
                  <a:gd name="T6" fmla="*/ 0 w 63"/>
                  <a:gd name="T7" fmla="*/ 0 h 79"/>
                  <a:gd name="T8" fmla="*/ 0 w 63"/>
                  <a:gd name="T9" fmla="*/ 0 h 79"/>
                  <a:gd name="T10" fmla="*/ 0 w 63"/>
                  <a:gd name="T11" fmla="*/ 0 h 79"/>
                  <a:gd name="T12" fmla="*/ 0 w 63"/>
                  <a:gd name="T13" fmla="*/ 0 h 79"/>
                  <a:gd name="T14" fmla="*/ 0 w 63"/>
                  <a:gd name="T15" fmla="*/ 0 h 79"/>
                  <a:gd name="T16" fmla="*/ 0 w 63"/>
                  <a:gd name="T17" fmla="*/ 0 h 79"/>
                  <a:gd name="T18" fmla="*/ 0 w 63"/>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9"/>
                  <a:gd name="T32" fmla="*/ 63 w 63"/>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9">
                    <a:moveTo>
                      <a:pt x="23" y="79"/>
                    </a:moveTo>
                    <a:lnTo>
                      <a:pt x="46" y="69"/>
                    </a:lnTo>
                    <a:lnTo>
                      <a:pt x="63" y="53"/>
                    </a:lnTo>
                    <a:lnTo>
                      <a:pt x="18" y="0"/>
                    </a:lnTo>
                    <a:lnTo>
                      <a:pt x="0" y="17"/>
                    </a:lnTo>
                    <a:lnTo>
                      <a:pt x="23" y="7"/>
                    </a:lnTo>
                    <a:lnTo>
                      <a:pt x="23" y="79"/>
                    </a:lnTo>
                    <a:lnTo>
                      <a:pt x="35" y="79"/>
                    </a:lnTo>
                    <a:lnTo>
                      <a:pt x="46" y="69"/>
                    </a:lnTo>
                    <a:lnTo>
                      <a:pt x="23" y="7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70" name="Freeform 369"/>
              <p:cNvSpPr>
                <a:spLocks/>
              </p:cNvSpPr>
              <p:nvPr/>
            </p:nvSpPr>
            <p:spPr bwMode="auto">
              <a:xfrm>
                <a:off x="5546" y="205"/>
                <a:ext cx="3" cy="6"/>
              </a:xfrm>
              <a:custGeom>
                <a:avLst/>
                <a:gdLst>
                  <a:gd name="T0" fmla="*/ 0 w 53"/>
                  <a:gd name="T1" fmla="*/ 0 h 72"/>
                  <a:gd name="T2" fmla="*/ 0 w 53"/>
                  <a:gd name="T3" fmla="*/ 0 h 72"/>
                  <a:gd name="T4" fmla="*/ 0 w 53"/>
                  <a:gd name="T5" fmla="*/ 0 h 72"/>
                  <a:gd name="T6" fmla="*/ 0 w 53"/>
                  <a:gd name="T7" fmla="*/ 0 h 72"/>
                  <a:gd name="T8" fmla="*/ 0 w 53"/>
                  <a:gd name="T9" fmla="*/ 0 h 72"/>
                  <a:gd name="T10" fmla="*/ 0 w 53"/>
                  <a:gd name="T11" fmla="*/ 0 h 72"/>
                  <a:gd name="T12" fmla="*/ 0 w 53"/>
                  <a:gd name="T13" fmla="*/ 0 h 72"/>
                  <a:gd name="T14" fmla="*/ 0 w 53"/>
                  <a:gd name="T15" fmla="*/ 0 h 72"/>
                  <a:gd name="T16" fmla="*/ 0 w 53"/>
                  <a:gd name="T17" fmla="*/ 0 h 72"/>
                  <a:gd name="T18" fmla="*/ 0 w 53"/>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72"/>
                  <a:gd name="T32" fmla="*/ 53 w 53"/>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72">
                    <a:moveTo>
                      <a:pt x="17" y="71"/>
                    </a:moveTo>
                    <a:lnTo>
                      <a:pt x="8" y="72"/>
                    </a:lnTo>
                    <a:lnTo>
                      <a:pt x="53" y="72"/>
                    </a:lnTo>
                    <a:lnTo>
                      <a:pt x="53" y="0"/>
                    </a:lnTo>
                    <a:lnTo>
                      <a:pt x="8" y="0"/>
                    </a:lnTo>
                    <a:lnTo>
                      <a:pt x="0" y="2"/>
                    </a:lnTo>
                    <a:lnTo>
                      <a:pt x="8" y="0"/>
                    </a:lnTo>
                    <a:lnTo>
                      <a:pt x="4" y="0"/>
                    </a:lnTo>
                    <a:lnTo>
                      <a:pt x="0" y="2"/>
                    </a:lnTo>
                    <a:lnTo>
                      <a:pt x="17"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71" name="Freeform 370"/>
              <p:cNvSpPr>
                <a:spLocks/>
              </p:cNvSpPr>
              <p:nvPr/>
            </p:nvSpPr>
            <p:spPr bwMode="auto">
              <a:xfrm>
                <a:off x="5540" y="205"/>
                <a:ext cx="7" cy="8"/>
              </a:xfrm>
              <a:custGeom>
                <a:avLst/>
                <a:gdLst>
                  <a:gd name="T0" fmla="*/ 0 w 122"/>
                  <a:gd name="T1" fmla="*/ 0 h 92"/>
                  <a:gd name="T2" fmla="*/ 0 w 122"/>
                  <a:gd name="T3" fmla="*/ 0 h 92"/>
                  <a:gd name="T4" fmla="*/ 0 w 122"/>
                  <a:gd name="T5" fmla="*/ 0 h 92"/>
                  <a:gd name="T6" fmla="*/ 0 w 122"/>
                  <a:gd name="T7" fmla="*/ 0 h 92"/>
                  <a:gd name="T8" fmla="*/ 0 w 122"/>
                  <a:gd name="T9" fmla="*/ 0 h 92"/>
                  <a:gd name="T10" fmla="*/ 0 w 122"/>
                  <a:gd name="T11" fmla="*/ 0 h 92"/>
                  <a:gd name="T12" fmla="*/ 0 w 122"/>
                  <a:gd name="T13" fmla="*/ 0 h 92"/>
                  <a:gd name="T14" fmla="*/ 0 w 122"/>
                  <a:gd name="T15" fmla="*/ 0 h 92"/>
                  <a:gd name="T16" fmla="*/ 0 w 122"/>
                  <a:gd name="T17" fmla="*/ 0 h 92"/>
                  <a:gd name="T18" fmla="*/ 0 w 122"/>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92"/>
                  <a:gd name="T32" fmla="*/ 122 w 122"/>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92">
                    <a:moveTo>
                      <a:pt x="32" y="89"/>
                    </a:moveTo>
                    <a:lnTo>
                      <a:pt x="24" y="92"/>
                    </a:lnTo>
                    <a:lnTo>
                      <a:pt x="122" y="69"/>
                    </a:lnTo>
                    <a:lnTo>
                      <a:pt x="105" y="0"/>
                    </a:lnTo>
                    <a:lnTo>
                      <a:pt x="9" y="24"/>
                    </a:lnTo>
                    <a:lnTo>
                      <a:pt x="0" y="27"/>
                    </a:lnTo>
                    <a:lnTo>
                      <a:pt x="9" y="24"/>
                    </a:lnTo>
                    <a:lnTo>
                      <a:pt x="3" y="25"/>
                    </a:lnTo>
                    <a:lnTo>
                      <a:pt x="0" y="27"/>
                    </a:lnTo>
                    <a:lnTo>
                      <a:pt x="32" y="8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72" name="Freeform 371"/>
              <p:cNvSpPr>
                <a:spLocks/>
              </p:cNvSpPr>
              <p:nvPr/>
            </p:nvSpPr>
            <p:spPr bwMode="auto">
              <a:xfrm>
                <a:off x="5537" y="208"/>
                <a:ext cx="5" cy="7"/>
              </a:xfrm>
              <a:custGeom>
                <a:avLst/>
                <a:gdLst>
                  <a:gd name="T0" fmla="*/ 0 w 76"/>
                  <a:gd name="T1" fmla="*/ 0 h 87"/>
                  <a:gd name="T2" fmla="*/ 0 w 76"/>
                  <a:gd name="T3" fmla="*/ 0 h 87"/>
                  <a:gd name="T4" fmla="*/ 0 w 76"/>
                  <a:gd name="T5" fmla="*/ 0 h 87"/>
                  <a:gd name="T6" fmla="*/ 0 w 76"/>
                  <a:gd name="T7" fmla="*/ 0 h 87"/>
                  <a:gd name="T8" fmla="*/ 0 w 76"/>
                  <a:gd name="T9" fmla="*/ 0 h 87"/>
                  <a:gd name="T10" fmla="*/ 0 w 76"/>
                  <a:gd name="T11" fmla="*/ 0 h 87"/>
                  <a:gd name="T12" fmla="*/ 0 60000 65536"/>
                  <a:gd name="T13" fmla="*/ 0 60000 65536"/>
                  <a:gd name="T14" fmla="*/ 0 60000 65536"/>
                  <a:gd name="T15" fmla="*/ 0 60000 65536"/>
                  <a:gd name="T16" fmla="*/ 0 60000 65536"/>
                  <a:gd name="T17" fmla="*/ 0 60000 65536"/>
                  <a:gd name="T18" fmla="*/ 0 w 76"/>
                  <a:gd name="T19" fmla="*/ 0 h 87"/>
                  <a:gd name="T20" fmla="*/ 76 w 76"/>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76" h="87">
                    <a:moveTo>
                      <a:pt x="16" y="56"/>
                    </a:moveTo>
                    <a:lnTo>
                      <a:pt x="33" y="87"/>
                    </a:lnTo>
                    <a:lnTo>
                      <a:pt x="76" y="62"/>
                    </a:lnTo>
                    <a:lnTo>
                      <a:pt x="44" y="0"/>
                    </a:lnTo>
                    <a:lnTo>
                      <a:pt x="0" y="25"/>
                    </a:lnTo>
                    <a:lnTo>
                      <a:pt x="16" y="5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73" name="Freeform 372"/>
              <p:cNvSpPr>
                <a:spLocks/>
              </p:cNvSpPr>
              <p:nvPr/>
            </p:nvSpPr>
            <p:spPr bwMode="auto">
              <a:xfrm>
                <a:off x="5531" y="209"/>
                <a:ext cx="7" cy="7"/>
              </a:xfrm>
              <a:custGeom>
                <a:avLst/>
                <a:gdLst>
                  <a:gd name="T0" fmla="*/ 0 w 135"/>
                  <a:gd name="T1" fmla="*/ 0 h 75"/>
                  <a:gd name="T2" fmla="*/ 0 w 135"/>
                  <a:gd name="T3" fmla="*/ 0 h 75"/>
                  <a:gd name="T4" fmla="*/ 0 w 135"/>
                  <a:gd name="T5" fmla="*/ 0 h 75"/>
                  <a:gd name="T6" fmla="*/ 0 w 135"/>
                  <a:gd name="T7" fmla="*/ 0 h 75"/>
                  <a:gd name="T8" fmla="*/ 0 w 135"/>
                  <a:gd name="T9" fmla="*/ 0 h 75"/>
                  <a:gd name="T10" fmla="*/ 0 w 135"/>
                  <a:gd name="T11" fmla="*/ 0 h 75"/>
                  <a:gd name="T12" fmla="*/ 0 w 135"/>
                  <a:gd name="T13" fmla="*/ 0 h 75"/>
                  <a:gd name="T14" fmla="*/ 0 w 135"/>
                  <a:gd name="T15" fmla="*/ 0 h 75"/>
                  <a:gd name="T16" fmla="*/ 0 w 135"/>
                  <a:gd name="T17" fmla="*/ 0 h 75"/>
                  <a:gd name="T18" fmla="*/ 0 w 135"/>
                  <a:gd name="T19" fmla="*/ 0 h 75"/>
                  <a:gd name="T20" fmla="*/ 0 w 135"/>
                  <a:gd name="T21" fmla="*/ 0 h 75"/>
                  <a:gd name="T22" fmla="*/ 0 w 135"/>
                  <a:gd name="T23" fmla="*/ 0 h 75"/>
                  <a:gd name="T24" fmla="*/ 0 w 135"/>
                  <a:gd name="T25" fmla="*/ 0 h 75"/>
                  <a:gd name="T26" fmla="*/ 0 w 135"/>
                  <a:gd name="T27" fmla="*/ 0 h 75"/>
                  <a:gd name="T28" fmla="*/ 0 w 135"/>
                  <a:gd name="T29" fmla="*/ 0 h 75"/>
                  <a:gd name="T30" fmla="*/ 0 w 135"/>
                  <a:gd name="T31" fmla="*/ 0 h 75"/>
                  <a:gd name="T32" fmla="*/ 0 w 135"/>
                  <a:gd name="T33" fmla="*/ 0 h 75"/>
                  <a:gd name="T34" fmla="*/ 0 w 135"/>
                  <a:gd name="T35" fmla="*/ 0 h 75"/>
                  <a:gd name="T36" fmla="*/ 0 w 135"/>
                  <a:gd name="T37" fmla="*/ 0 h 75"/>
                  <a:gd name="T38" fmla="*/ 0 w 135"/>
                  <a:gd name="T39" fmla="*/ 0 h 75"/>
                  <a:gd name="T40" fmla="*/ 0 w 135"/>
                  <a:gd name="T41" fmla="*/ 0 h 75"/>
                  <a:gd name="T42" fmla="*/ 0 w 135"/>
                  <a:gd name="T43" fmla="*/ 0 h 75"/>
                  <a:gd name="T44" fmla="*/ 0 w 135"/>
                  <a:gd name="T45" fmla="*/ 0 h 75"/>
                  <a:gd name="T46" fmla="*/ 0 w 135"/>
                  <a:gd name="T47" fmla="*/ 0 h 75"/>
                  <a:gd name="T48" fmla="*/ 0 w 135"/>
                  <a:gd name="T49" fmla="*/ 0 h 75"/>
                  <a:gd name="T50" fmla="*/ 0 w 135"/>
                  <a:gd name="T51" fmla="*/ 0 h 75"/>
                  <a:gd name="T52" fmla="*/ 0 w 135"/>
                  <a:gd name="T53" fmla="*/ 0 h 75"/>
                  <a:gd name="T54" fmla="*/ 0 w 135"/>
                  <a:gd name="T55" fmla="*/ 0 h 75"/>
                  <a:gd name="T56" fmla="*/ 0 w 135"/>
                  <a:gd name="T57" fmla="*/ 0 h 75"/>
                  <a:gd name="T58" fmla="*/ 0 w 135"/>
                  <a:gd name="T59" fmla="*/ 0 h 75"/>
                  <a:gd name="T60" fmla="*/ 0 w 135"/>
                  <a:gd name="T61" fmla="*/ 0 h 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
                  <a:gd name="T94" fmla="*/ 0 h 75"/>
                  <a:gd name="T95" fmla="*/ 135 w 135"/>
                  <a:gd name="T96" fmla="*/ 75 h 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 h="75">
                    <a:moveTo>
                      <a:pt x="68" y="58"/>
                    </a:moveTo>
                    <a:lnTo>
                      <a:pt x="68" y="62"/>
                    </a:lnTo>
                    <a:lnTo>
                      <a:pt x="67" y="67"/>
                    </a:lnTo>
                    <a:lnTo>
                      <a:pt x="65" y="70"/>
                    </a:lnTo>
                    <a:lnTo>
                      <a:pt x="61" y="75"/>
                    </a:lnTo>
                    <a:lnTo>
                      <a:pt x="65" y="74"/>
                    </a:lnTo>
                    <a:lnTo>
                      <a:pt x="70" y="73"/>
                    </a:lnTo>
                    <a:lnTo>
                      <a:pt x="76" y="72"/>
                    </a:lnTo>
                    <a:lnTo>
                      <a:pt x="84" y="71"/>
                    </a:lnTo>
                    <a:lnTo>
                      <a:pt x="100" y="71"/>
                    </a:lnTo>
                    <a:lnTo>
                      <a:pt x="114" y="72"/>
                    </a:lnTo>
                    <a:lnTo>
                      <a:pt x="124" y="73"/>
                    </a:lnTo>
                    <a:lnTo>
                      <a:pt x="127" y="73"/>
                    </a:lnTo>
                    <a:lnTo>
                      <a:pt x="135" y="3"/>
                    </a:lnTo>
                    <a:lnTo>
                      <a:pt x="130" y="2"/>
                    </a:lnTo>
                    <a:lnTo>
                      <a:pt x="118" y="2"/>
                    </a:lnTo>
                    <a:lnTo>
                      <a:pt x="101" y="0"/>
                    </a:lnTo>
                    <a:lnTo>
                      <a:pt x="81" y="0"/>
                    </a:lnTo>
                    <a:lnTo>
                      <a:pt x="70" y="2"/>
                    </a:lnTo>
                    <a:lnTo>
                      <a:pt x="60" y="3"/>
                    </a:lnTo>
                    <a:lnTo>
                      <a:pt x="48" y="5"/>
                    </a:lnTo>
                    <a:lnTo>
                      <a:pt x="37" y="8"/>
                    </a:lnTo>
                    <a:lnTo>
                      <a:pt x="25" y="13"/>
                    </a:lnTo>
                    <a:lnTo>
                      <a:pt x="15" y="22"/>
                    </a:lnTo>
                    <a:lnTo>
                      <a:pt x="8" y="30"/>
                    </a:lnTo>
                    <a:lnTo>
                      <a:pt x="4" y="39"/>
                    </a:lnTo>
                    <a:lnTo>
                      <a:pt x="1" y="49"/>
                    </a:lnTo>
                    <a:lnTo>
                      <a:pt x="0" y="58"/>
                    </a:lnTo>
                    <a:lnTo>
                      <a:pt x="68" y="5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74" name="Freeform 373"/>
              <p:cNvSpPr>
                <a:spLocks/>
              </p:cNvSpPr>
              <p:nvPr/>
            </p:nvSpPr>
            <p:spPr bwMode="auto">
              <a:xfrm>
                <a:off x="5530" y="213"/>
                <a:ext cx="5" cy="8"/>
              </a:xfrm>
              <a:custGeom>
                <a:avLst/>
                <a:gdLst>
                  <a:gd name="T0" fmla="*/ 0 w 88"/>
                  <a:gd name="T1" fmla="*/ 0 h 79"/>
                  <a:gd name="T2" fmla="*/ 0 w 88"/>
                  <a:gd name="T3" fmla="*/ 0 h 79"/>
                  <a:gd name="T4" fmla="*/ 0 w 88"/>
                  <a:gd name="T5" fmla="*/ 0 h 79"/>
                  <a:gd name="T6" fmla="*/ 0 w 88"/>
                  <a:gd name="T7" fmla="*/ 0 h 79"/>
                  <a:gd name="T8" fmla="*/ 0 w 88"/>
                  <a:gd name="T9" fmla="*/ 0 h 79"/>
                  <a:gd name="T10" fmla="*/ 0 w 88"/>
                  <a:gd name="T11" fmla="*/ 0 h 79"/>
                  <a:gd name="T12" fmla="*/ 0 w 88"/>
                  <a:gd name="T13" fmla="*/ 0 h 79"/>
                  <a:gd name="T14" fmla="*/ 0 w 88"/>
                  <a:gd name="T15" fmla="*/ 0 h 79"/>
                  <a:gd name="T16" fmla="*/ 0 w 88"/>
                  <a:gd name="T17" fmla="*/ 0 h 79"/>
                  <a:gd name="T18" fmla="*/ 0 w 88"/>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79"/>
                  <a:gd name="T32" fmla="*/ 88 w 8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79">
                    <a:moveTo>
                      <a:pt x="68" y="51"/>
                    </a:moveTo>
                    <a:lnTo>
                      <a:pt x="70" y="77"/>
                    </a:lnTo>
                    <a:lnTo>
                      <a:pt x="88" y="24"/>
                    </a:lnTo>
                    <a:lnTo>
                      <a:pt x="23" y="0"/>
                    </a:lnTo>
                    <a:lnTo>
                      <a:pt x="5" y="54"/>
                    </a:lnTo>
                    <a:lnTo>
                      <a:pt x="6" y="79"/>
                    </a:lnTo>
                    <a:lnTo>
                      <a:pt x="5" y="54"/>
                    </a:lnTo>
                    <a:lnTo>
                      <a:pt x="0" y="67"/>
                    </a:lnTo>
                    <a:lnTo>
                      <a:pt x="6" y="79"/>
                    </a:lnTo>
                    <a:lnTo>
                      <a:pt x="68" y="5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75" name="Freeform 374"/>
              <p:cNvSpPr>
                <a:spLocks/>
              </p:cNvSpPr>
              <p:nvPr/>
            </p:nvSpPr>
            <p:spPr bwMode="auto">
              <a:xfrm>
                <a:off x="5530" y="218"/>
                <a:ext cx="6" cy="9"/>
              </a:xfrm>
              <a:custGeom>
                <a:avLst/>
                <a:gdLst>
                  <a:gd name="T0" fmla="*/ 0 w 107"/>
                  <a:gd name="T1" fmla="*/ 0 h 102"/>
                  <a:gd name="T2" fmla="*/ 0 w 107"/>
                  <a:gd name="T3" fmla="*/ 0 h 102"/>
                  <a:gd name="T4" fmla="*/ 0 w 107"/>
                  <a:gd name="T5" fmla="*/ 0 h 102"/>
                  <a:gd name="T6" fmla="*/ 0 w 107"/>
                  <a:gd name="T7" fmla="*/ 0 h 102"/>
                  <a:gd name="T8" fmla="*/ 0 w 107"/>
                  <a:gd name="T9" fmla="*/ 0 h 102"/>
                  <a:gd name="T10" fmla="*/ 0 w 107"/>
                  <a:gd name="T11" fmla="*/ 0 h 102"/>
                  <a:gd name="T12" fmla="*/ 0 w 107"/>
                  <a:gd name="T13" fmla="*/ 0 h 102"/>
                  <a:gd name="T14" fmla="*/ 0 w 107"/>
                  <a:gd name="T15" fmla="*/ 0 h 102"/>
                  <a:gd name="T16" fmla="*/ 0 w 107"/>
                  <a:gd name="T17" fmla="*/ 0 h 102"/>
                  <a:gd name="T18" fmla="*/ 0 w 107"/>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102"/>
                  <a:gd name="T32" fmla="*/ 107 w 107"/>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102">
                    <a:moveTo>
                      <a:pt x="43" y="90"/>
                    </a:moveTo>
                    <a:lnTo>
                      <a:pt x="80" y="40"/>
                    </a:lnTo>
                    <a:lnTo>
                      <a:pt x="62" y="0"/>
                    </a:lnTo>
                    <a:lnTo>
                      <a:pt x="0" y="28"/>
                    </a:lnTo>
                    <a:lnTo>
                      <a:pt x="18" y="70"/>
                    </a:lnTo>
                    <a:lnTo>
                      <a:pt x="55" y="20"/>
                    </a:lnTo>
                    <a:lnTo>
                      <a:pt x="43" y="90"/>
                    </a:lnTo>
                    <a:lnTo>
                      <a:pt x="107" y="102"/>
                    </a:lnTo>
                    <a:lnTo>
                      <a:pt x="80" y="40"/>
                    </a:lnTo>
                    <a:lnTo>
                      <a:pt x="43" y="9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76" name="Freeform 375"/>
              <p:cNvSpPr>
                <a:spLocks/>
              </p:cNvSpPr>
              <p:nvPr/>
            </p:nvSpPr>
            <p:spPr bwMode="auto">
              <a:xfrm>
                <a:off x="5528" y="218"/>
                <a:ext cx="5" cy="8"/>
              </a:xfrm>
              <a:custGeom>
                <a:avLst/>
                <a:gdLst>
                  <a:gd name="T0" fmla="*/ 0 w 100"/>
                  <a:gd name="T1" fmla="*/ 0 h 87"/>
                  <a:gd name="T2" fmla="*/ 0 w 100"/>
                  <a:gd name="T3" fmla="*/ 0 h 87"/>
                  <a:gd name="T4" fmla="*/ 0 w 100"/>
                  <a:gd name="T5" fmla="*/ 0 h 87"/>
                  <a:gd name="T6" fmla="*/ 0 w 100"/>
                  <a:gd name="T7" fmla="*/ 0 h 87"/>
                  <a:gd name="T8" fmla="*/ 0 w 100"/>
                  <a:gd name="T9" fmla="*/ 0 h 87"/>
                  <a:gd name="T10" fmla="*/ 0 w 100"/>
                  <a:gd name="T11" fmla="*/ 0 h 87"/>
                  <a:gd name="T12" fmla="*/ 0 w 100"/>
                  <a:gd name="T13" fmla="*/ 0 h 87"/>
                  <a:gd name="T14" fmla="*/ 0 w 100"/>
                  <a:gd name="T15" fmla="*/ 0 h 87"/>
                  <a:gd name="T16" fmla="*/ 0 w 100"/>
                  <a:gd name="T17" fmla="*/ 0 h 87"/>
                  <a:gd name="T18" fmla="*/ 0 w 100"/>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87"/>
                  <a:gd name="T32" fmla="*/ 100 w 100"/>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87">
                    <a:moveTo>
                      <a:pt x="64" y="54"/>
                    </a:moveTo>
                    <a:lnTo>
                      <a:pt x="25" y="75"/>
                    </a:lnTo>
                    <a:lnTo>
                      <a:pt x="88" y="87"/>
                    </a:lnTo>
                    <a:lnTo>
                      <a:pt x="100" y="17"/>
                    </a:lnTo>
                    <a:lnTo>
                      <a:pt x="39" y="5"/>
                    </a:lnTo>
                    <a:lnTo>
                      <a:pt x="0" y="25"/>
                    </a:lnTo>
                    <a:lnTo>
                      <a:pt x="39" y="5"/>
                    </a:lnTo>
                    <a:lnTo>
                      <a:pt x="12" y="0"/>
                    </a:lnTo>
                    <a:lnTo>
                      <a:pt x="0" y="25"/>
                    </a:lnTo>
                    <a:lnTo>
                      <a:pt x="64" y="5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77" name="Freeform 376"/>
              <p:cNvSpPr>
                <a:spLocks/>
              </p:cNvSpPr>
              <p:nvPr/>
            </p:nvSpPr>
            <p:spPr bwMode="auto">
              <a:xfrm>
                <a:off x="5527" y="221"/>
                <a:ext cx="4" cy="6"/>
              </a:xfrm>
              <a:custGeom>
                <a:avLst/>
                <a:gdLst>
                  <a:gd name="T0" fmla="*/ 0 w 83"/>
                  <a:gd name="T1" fmla="*/ 0 h 70"/>
                  <a:gd name="T2" fmla="*/ 0 w 83"/>
                  <a:gd name="T3" fmla="*/ 0 h 70"/>
                  <a:gd name="T4" fmla="*/ 0 w 83"/>
                  <a:gd name="T5" fmla="*/ 0 h 70"/>
                  <a:gd name="T6" fmla="*/ 0 w 83"/>
                  <a:gd name="T7" fmla="*/ 0 h 70"/>
                  <a:gd name="T8" fmla="*/ 0 w 83"/>
                  <a:gd name="T9" fmla="*/ 0 h 70"/>
                  <a:gd name="T10" fmla="*/ 0 w 83"/>
                  <a:gd name="T11" fmla="*/ 0 h 70"/>
                  <a:gd name="T12" fmla="*/ 0 w 83"/>
                  <a:gd name="T13" fmla="*/ 0 h 70"/>
                  <a:gd name="T14" fmla="*/ 0 w 83"/>
                  <a:gd name="T15" fmla="*/ 0 h 70"/>
                  <a:gd name="T16" fmla="*/ 0 w 83"/>
                  <a:gd name="T17" fmla="*/ 0 h 70"/>
                  <a:gd name="T18" fmla="*/ 0 w 83"/>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70"/>
                  <a:gd name="T32" fmla="*/ 83 w 83"/>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70">
                    <a:moveTo>
                      <a:pt x="67" y="63"/>
                    </a:moveTo>
                    <a:lnTo>
                      <a:pt x="65" y="70"/>
                    </a:lnTo>
                    <a:lnTo>
                      <a:pt x="83" y="29"/>
                    </a:lnTo>
                    <a:lnTo>
                      <a:pt x="19" y="0"/>
                    </a:lnTo>
                    <a:lnTo>
                      <a:pt x="2" y="41"/>
                    </a:lnTo>
                    <a:lnTo>
                      <a:pt x="0" y="48"/>
                    </a:lnTo>
                    <a:lnTo>
                      <a:pt x="2" y="41"/>
                    </a:lnTo>
                    <a:lnTo>
                      <a:pt x="1" y="44"/>
                    </a:lnTo>
                    <a:lnTo>
                      <a:pt x="0" y="48"/>
                    </a:lnTo>
                    <a:lnTo>
                      <a:pt x="67" y="6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78" name="Freeform 377"/>
              <p:cNvSpPr>
                <a:spLocks/>
              </p:cNvSpPr>
              <p:nvPr/>
            </p:nvSpPr>
            <p:spPr bwMode="auto">
              <a:xfrm>
                <a:off x="5526" y="225"/>
                <a:ext cx="4" cy="7"/>
              </a:xfrm>
              <a:custGeom>
                <a:avLst/>
                <a:gdLst>
                  <a:gd name="T0" fmla="*/ 0 w 76"/>
                  <a:gd name="T1" fmla="*/ 0 h 73"/>
                  <a:gd name="T2" fmla="*/ 0 w 76"/>
                  <a:gd name="T3" fmla="*/ 0 h 73"/>
                  <a:gd name="T4" fmla="*/ 0 w 76"/>
                  <a:gd name="T5" fmla="*/ 0 h 73"/>
                  <a:gd name="T6" fmla="*/ 0 w 76"/>
                  <a:gd name="T7" fmla="*/ 0 h 73"/>
                  <a:gd name="T8" fmla="*/ 0 w 76"/>
                  <a:gd name="T9" fmla="*/ 0 h 73"/>
                  <a:gd name="T10" fmla="*/ 0 w 76"/>
                  <a:gd name="T11" fmla="*/ 0 h 73"/>
                  <a:gd name="T12" fmla="*/ 0 w 76"/>
                  <a:gd name="T13" fmla="*/ 0 h 73"/>
                  <a:gd name="T14" fmla="*/ 0 w 76"/>
                  <a:gd name="T15" fmla="*/ 0 h 73"/>
                  <a:gd name="T16" fmla="*/ 0 w 76"/>
                  <a:gd name="T17" fmla="*/ 0 h 73"/>
                  <a:gd name="T18" fmla="*/ 0 w 76"/>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73"/>
                  <a:gd name="T32" fmla="*/ 76 w 7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73">
                    <a:moveTo>
                      <a:pt x="57" y="73"/>
                    </a:moveTo>
                    <a:lnTo>
                      <a:pt x="67" y="56"/>
                    </a:lnTo>
                    <a:lnTo>
                      <a:pt x="76" y="15"/>
                    </a:lnTo>
                    <a:lnTo>
                      <a:pt x="9" y="0"/>
                    </a:lnTo>
                    <a:lnTo>
                      <a:pt x="0" y="41"/>
                    </a:lnTo>
                    <a:lnTo>
                      <a:pt x="9" y="24"/>
                    </a:lnTo>
                    <a:lnTo>
                      <a:pt x="57" y="73"/>
                    </a:lnTo>
                    <a:lnTo>
                      <a:pt x="65" y="66"/>
                    </a:lnTo>
                    <a:lnTo>
                      <a:pt x="67" y="56"/>
                    </a:lnTo>
                    <a:lnTo>
                      <a:pt x="57" y="7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79" name="Freeform 378"/>
              <p:cNvSpPr>
                <a:spLocks/>
              </p:cNvSpPr>
              <p:nvPr/>
            </p:nvSpPr>
            <p:spPr bwMode="auto">
              <a:xfrm>
                <a:off x="5525" y="227"/>
                <a:ext cx="4" cy="9"/>
              </a:xfrm>
              <a:custGeom>
                <a:avLst/>
                <a:gdLst>
                  <a:gd name="T0" fmla="*/ 0 w 84"/>
                  <a:gd name="T1" fmla="*/ 0 h 93"/>
                  <a:gd name="T2" fmla="*/ 0 w 84"/>
                  <a:gd name="T3" fmla="*/ 0 h 93"/>
                  <a:gd name="T4" fmla="*/ 0 w 84"/>
                  <a:gd name="T5" fmla="*/ 0 h 93"/>
                  <a:gd name="T6" fmla="*/ 0 w 84"/>
                  <a:gd name="T7" fmla="*/ 0 h 93"/>
                  <a:gd name="T8" fmla="*/ 0 w 84"/>
                  <a:gd name="T9" fmla="*/ 0 h 93"/>
                  <a:gd name="T10" fmla="*/ 0 w 84"/>
                  <a:gd name="T11" fmla="*/ 0 h 93"/>
                  <a:gd name="T12" fmla="*/ 0 w 84"/>
                  <a:gd name="T13" fmla="*/ 0 h 93"/>
                  <a:gd name="T14" fmla="*/ 0 w 84"/>
                  <a:gd name="T15" fmla="*/ 0 h 93"/>
                  <a:gd name="T16" fmla="*/ 0 w 84"/>
                  <a:gd name="T17" fmla="*/ 0 h 93"/>
                  <a:gd name="T18" fmla="*/ 0 w 84"/>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93"/>
                  <a:gd name="T32" fmla="*/ 84 w 84"/>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93">
                    <a:moveTo>
                      <a:pt x="41" y="93"/>
                    </a:moveTo>
                    <a:lnTo>
                      <a:pt x="49" y="86"/>
                    </a:lnTo>
                    <a:lnTo>
                      <a:pt x="84" y="49"/>
                    </a:lnTo>
                    <a:lnTo>
                      <a:pt x="36" y="0"/>
                    </a:lnTo>
                    <a:lnTo>
                      <a:pt x="0" y="36"/>
                    </a:lnTo>
                    <a:lnTo>
                      <a:pt x="10" y="30"/>
                    </a:lnTo>
                    <a:lnTo>
                      <a:pt x="41" y="93"/>
                    </a:lnTo>
                    <a:lnTo>
                      <a:pt x="46" y="91"/>
                    </a:lnTo>
                    <a:lnTo>
                      <a:pt x="49" y="86"/>
                    </a:lnTo>
                    <a:lnTo>
                      <a:pt x="41" y="9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80" name="Freeform 379"/>
              <p:cNvSpPr>
                <a:spLocks/>
              </p:cNvSpPr>
              <p:nvPr/>
            </p:nvSpPr>
            <p:spPr bwMode="auto">
              <a:xfrm>
                <a:off x="5522" y="230"/>
                <a:ext cx="5" cy="8"/>
              </a:xfrm>
              <a:custGeom>
                <a:avLst/>
                <a:gdLst>
                  <a:gd name="T0" fmla="*/ 0 w 95"/>
                  <a:gd name="T1" fmla="*/ 0 h 95"/>
                  <a:gd name="T2" fmla="*/ 0 w 95"/>
                  <a:gd name="T3" fmla="*/ 0 h 95"/>
                  <a:gd name="T4" fmla="*/ 0 w 95"/>
                  <a:gd name="T5" fmla="*/ 0 h 95"/>
                  <a:gd name="T6" fmla="*/ 0 w 95"/>
                  <a:gd name="T7" fmla="*/ 0 h 95"/>
                  <a:gd name="T8" fmla="*/ 0 w 95"/>
                  <a:gd name="T9" fmla="*/ 0 h 95"/>
                  <a:gd name="T10" fmla="*/ 0 w 95"/>
                  <a:gd name="T11" fmla="*/ 0 h 95"/>
                  <a:gd name="T12" fmla="*/ 0 w 95"/>
                  <a:gd name="T13" fmla="*/ 0 h 95"/>
                  <a:gd name="T14" fmla="*/ 0 w 95"/>
                  <a:gd name="T15" fmla="*/ 0 h 95"/>
                  <a:gd name="T16" fmla="*/ 0 w 95"/>
                  <a:gd name="T17" fmla="*/ 0 h 95"/>
                  <a:gd name="T18" fmla="*/ 0 w 95"/>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95"/>
                  <a:gd name="T32" fmla="*/ 95 w 95"/>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95">
                    <a:moveTo>
                      <a:pt x="34" y="95"/>
                    </a:moveTo>
                    <a:lnTo>
                      <a:pt x="33" y="95"/>
                    </a:lnTo>
                    <a:lnTo>
                      <a:pt x="95" y="63"/>
                    </a:lnTo>
                    <a:lnTo>
                      <a:pt x="64" y="0"/>
                    </a:lnTo>
                    <a:lnTo>
                      <a:pt x="2" y="32"/>
                    </a:lnTo>
                    <a:lnTo>
                      <a:pt x="0" y="33"/>
                    </a:lnTo>
                    <a:lnTo>
                      <a:pt x="2" y="32"/>
                    </a:lnTo>
                    <a:lnTo>
                      <a:pt x="0" y="33"/>
                    </a:lnTo>
                    <a:lnTo>
                      <a:pt x="34" y="9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81" name="Freeform 380"/>
              <p:cNvSpPr>
                <a:spLocks/>
              </p:cNvSpPr>
              <p:nvPr/>
            </p:nvSpPr>
            <p:spPr bwMode="auto">
              <a:xfrm>
                <a:off x="5514" y="233"/>
                <a:ext cx="9" cy="8"/>
              </a:xfrm>
              <a:custGeom>
                <a:avLst/>
                <a:gdLst>
                  <a:gd name="T0" fmla="*/ 0 w 167"/>
                  <a:gd name="T1" fmla="*/ 0 h 91"/>
                  <a:gd name="T2" fmla="*/ 0 w 167"/>
                  <a:gd name="T3" fmla="*/ 0 h 91"/>
                  <a:gd name="T4" fmla="*/ 0 w 167"/>
                  <a:gd name="T5" fmla="*/ 0 h 91"/>
                  <a:gd name="T6" fmla="*/ 0 w 167"/>
                  <a:gd name="T7" fmla="*/ 0 h 91"/>
                  <a:gd name="T8" fmla="*/ 0 w 167"/>
                  <a:gd name="T9" fmla="*/ 0 h 91"/>
                  <a:gd name="T10" fmla="*/ 0 w 167"/>
                  <a:gd name="T11" fmla="*/ 0 h 91"/>
                  <a:gd name="T12" fmla="*/ 0 w 167"/>
                  <a:gd name="T13" fmla="*/ 0 h 91"/>
                  <a:gd name="T14" fmla="*/ 0 w 167"/>
                  <a:gd name="T15" fmla="*/ 0 h 91"/>
                  <a:gd name="T16" fmla="*/ 0 w 167"/>
                  <a:gd name="T17" fmla="*/ 0 h 91"/>
                  <a:gd name="T18" fmla="*/ 0 w 167"/>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91"/>
                  <a:gd name="T32" fmla="*/ 167 w 167"/>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91">
                    <a:moveTo>
                      <a:pt x="111" y="20"/>
                    </a:moveTo>
                    <a:lnTo>
                      <a:pt x="122" y="86"/>
                    </a:lnTo>
                    <a:lnTo>
                      <a:pt x="167" y="62"/>
                    </a:lnTo>
                    <a:lnTo>
                      <a:pt x="133" y="0"/>
                    </a:lnTo>
                    <a:lnTo>
                      <a:pt x="90" y="23"/>
                    </a:lnTo>
                    <a:lnTo>
                      <a:pt x="101" y="91"/>
                    </a:lnTo>
                    <a:lnTo>
                      <a:pt x="90" y="23"/>
                    </a:lnTo>
                    <a:lnTo>
                      <a:pt x="0" y="75"/>
                    </a:lnTo>
                    <a:lnTo>
                      <a:pt x="101" y="91"/>
                    </a:lnTo>
                    <a:lnTo>
                      <a:pt x="111" y="2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82" name="Freeform 381"/>
              <p:cNvSpPr>
                <a:spLocks/>
              </p:cNvSpPr>
              <p:nvPr/>
            </p:nvSpPr>
            <p:spPr bwMode="auto">
              <a:xfrm>
                <a:off x="5520" y="235"/>
                <a:ext cx="5" cy="7"/>
              </a:xfrm>
              <a:custGeom>
                <a:avLst/>
                <a:gdLst>
                  <a:gd name="T0" fmla="*/ 0 w 90"/>
                  <a:gd name="T1" fmla="*/ 0 h 82"/>
                  <a:gd name="T2" fmla="*/ 0 w 90"/>
                  <a:gd name="T3" fmla="*/ 0 h 82"/>
                  <a:gd name="T4" fmla="*/ 0 w 90"/>
                  <a:gd name="T5" fmla="*/ 0 h 82"/>
                  <a:gd name="T6" fmla="*/ 0 w 90"/>
                  <a:gd name="T7" fmla="*/ 0 h 82"/>
                  <a:gd name="T8" fmla="*/ 0 w 90"/>
                  <a:gd name="T9" fmla="*/ 0 h 82"/>
                  <a:gd name="T10" fmla="*/ 0 w 90"/>
                  <a:gd name="T11" fmla="*/ 0 h 82"/>
                  <a:gd name="T12" fmla="*/ 0 60000 65536"/>
                  <a:gd name="T13" fmla="*/ 0 60000 65536"/>
                  <a:gd name="T14" fmla="*/ 0 60000 65536"/>
                  <a:gd name="T15" fmla="*/ 0 60000 65536"/>
                  <a:gd name="T16" fmla="*/ 0 60000 65536"/>
                  <a:gd name="T17" fmla="*/ 0 60000 65536"/>
                  <a:gd name="T18" fmla="*/ 0 w 90"/>
                  <a:gd name="T19" fmla="*/ 0 h 82"/>
                  <a:gd name="T20" fmla="*/ 90 w 90"/>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0" h="82">
                    <a:moveTo>
                      <a:pt x="84" y="47"/>
                    </a:moveTo>
                    <a:lnTo>
                      <a:pt x="90" y="12"/>
                    </a:lnTo>
                    <a:lnTo>
                      <a:pt x="10" y="0"/>
                    </a:lnTo>
                    <a:lnTo>
                      <a:pt x="0" y="71"/>
                    </a:lnTo>
                    <a:lnTo>
                      <a:pt x="79" y="82"/>
                    </a:lnTo>
                    <a:lnTo>
                      <a:pt x="84" y="4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83" name="Freeform 382"/>
              <p:cNvSpPr>
                <a:spLocks/>
              </p:cNvSpPr>
              <p:nvPr/>
            </p:nvSpPr>
            <p:spPr bwMode="auto">
              <a:xfrm>
                <a:off x="5523" y="231"/>
                <a:ext cx="12" cy="11"/>
              </a:xfrm>
              <a:custGeom>
                <a:avLst/>
                <a:gdLst>
                  <a:gd name="T0" fmla="*/ 0 w 211"/>
                  <a:gd name="T1" fmla="*/ 0 h 114"/>
                  <a:gd name="T2" fmla="*/ 0 w 211"/>
                  <a:gd name="T3" fmla="*/ 0 h 114"/>
                  <a:gd name="T4" fmla="*/ 0 w 211"/>
                  <a:gd name="T5" fmla="*/ 0 h 114"/>
                  <a:gd name="T6" fmla="*/ 0 w 211"/>
                  <a:gd name="T7" fmla="*/ 0 h 114"/>
                  <a:gd name="T8" fmla="*/ 0 w 211"/>
                  <a:gd name="T9" fmla="*/ 0 h 114"/>
                  <a:gd name="T10" fmla="*/ 0 w 211"/>
                  <a:gd name="T11" fmla="*/ 0 h 114"/>
                  <a:gd name="T12" fmla="*/ 0 w 211"/>
                  <a:gd name="T13" fmla="*/ 0 h 114"/>
                  <a:gd name="T14" fmla="*/ 0 w 211"/>
                  <a:gd name="T15" fmla="*/ 0 h 114"/>
                  <a:gd name="T16" fmla="*/ 0 w 211"/>
                  <a:gd name="T17" fmla="*/ 0 h 114"/>
                  <a:gd name="T18" fmla="*/ 0 w 211"/>
                  <a:gd name="T19" fmla="*/ 0 h 114"/>
                  <a:gd name="T20" fmla="*/ 0 w 211"/>
                  <a:gd name="T21" fmla="*/ 0 h 114"/>
                  <a:gd name="T22" fmla="*/ 0 w 211"/>
                  <a:gd name="T23" fmla="*/ 0 h 114"/>
                  <a:gd name="T24" fmla="*/ 0 w 211"/>
                  <a:gd name="T25" fmla="*/ 0 h 114"/>
                  <a:gd name="T26" fmla="*/ 0 w 211"/>
                  <a:gd name="T27" fmla="*/ 0 h 114"/>
                  <a:gd name="T28" fmla="*/ 0 w 211"/>
                  <a:gd name="T29" fmla="*/ 0 h 114"/>
                  <a:gd name="T30" fmla="*/ 0 w 211"/>
                  <a:gd name="T31" fmla="*/ 0 h 114"/>
                  <a:gd name="T32" fmla="*/ 0 w 211"/>
                  <a:gd name="T33" fmla="*/ 0 h 114"/>
                  <a:gd name="T34" fmla="*/ 0 w 211"/>
                  <a:gd name="T35" fmla="*/ 0 h 114"/>
                  <a:gd name="T36" fmla="*/ 0 w 211"/>
                  <a:gd name="T37" fmla="*/ 0 h 114"/>
                  <a:gd name="T38" fmla="*/ 0 w 211"/>
                  <a:gd name="T39" fmla="*/ 0 h 114"/>
                  <a:gd name="T40" fmla="*/ 0 w 211"/>
                  <a:gd name="T41" fmla="*/ 0 h 114"/>
                  <a:gd name="T42" fmla="*/ 0 w 211"/>
                  <a:gd name="T43" fmla="*/ 0 h 114"/>
                  <a:gd name="T44" fmla="*/ 0 w 211"/>
                  <a:gd name="T45" fmla="*/ 0 h 114"/>
                  <a:gd name="T46" fmla="*/ 0 w 211"/>
                  <a:gd name="T47" fmla="*/ 0 h 114"/>
                  <a:gd name="T48" fmla="*/ 0 w 211"/>
                  <a:gd name="T49" fmla="*/ 0 h 114"/>
                  <a:gd name="T50" fmla="*/ 0 w 211"/>
                  <a:gd name="T51" fmla="*/ 0 h 114"/>
                  <a:gd name="T52" fmla="*/ 0 w 211"/>
                  <a:gd name="T53" fmla="*/ 0 h 1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1"/>
                  <a:gd name="T82" fmla="*/ 0 h 114"/>
                  <a:gd name="T83" fmla="*/ 211 w 211"/>
                  <a:gd name="T84" fmla="*/ 114 h 1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1" h="114">
                    <a:moveTo>
                      <a:pt x="211" y="5"/>
                    </a:moveTo>
                    <a:lnTo>
                      <a:pt x="192" y="2"/>
                    </a:lnTo>
                    <a:lnTo>
                      <a:pt x="172" y="0"/>
                    </a:lnTo>
                    <a:lnTo>
                      <a:pt x="152" y="1"/>
                    </a:lnTo>
                    <a:lnTo>
                      <a:pt x="133" y="3"/>
                    </a:lnTo>
                    <a:lnTo>
                      <a:pt x="115" y="6"/>
                    </a:lnTo>
                    <a:lnTo>
                      <a:pt x="97" y="11"/>
                    </a:lnTo>
                    <a:lnTo>
                      <a:pt x="82" y="16"/>
                    </a:lnTo>
                    <a:lnTo>
                      <a:pt x="66" y="21"/>
                    </a:lnTo>
                    <a:lnTo>
                      <a:pt x="40" y="33"/>
                    </a:lnTo>
                    <a:lnTo>
                      <a:pt x="19" y="44"/>
                    </a:lnTo>
                    <a:lnTo>
                      <a:pt x="6" y="51"/>
                    </a:lnTo>
                    <a:lnTo>
                      <a:pt x="0" y="54"/>
                    </a:lnTo>
                    <a:lnTo>
                      <a:pt x="38" y="114"/>
                    </a:lnTo>
                    <a:lnTo>
                      <a:pt x="40" y="112"/>
                    </a:lnTo>
                    <a:lnTo>
                      <a:pt x="52" y="106"/>
                    </a:lnTo>
                    <a:lnTo>
                      <a:pt x="68" y="97"/>
                    </a:lnTo>
                    <a:lnTo>
                      <a:pt x="91" y="87"/>
                    </a:lnTo>
                    <a:lnTo>
                      <a:pt x="102" y="83"/>
                    </a:lnTo>
                    <a:lnTo>
                      <a:pt x="116" y="79"/>
                    </a:lnTo>
                    <a:lnTo>
                      <a:pt x="129" y="76"/>
                    </a:lnTo>
                    <a:lnTo>
                      <a:pt x="143" y="74"/>
                    </a:lnTo>
                    <a:lnTo>
                      <a:pt x="156" y="71"/>
                    </a:lnTo>
                    <a:lnTo>
                      <a:pt x="171" y="71"/>
                    </a:lnTo>
                    <a:lnTo>
                      <a:pt x="183" y="73"/>
                    </a:lnTo>
                    <a:lnTo>
                      <a:pt x="197" y="75"/>
                    </a:lnTo>
                    <a:lnTo>
                      <a:pt x="211" y="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84" name="Freeform 383"/>
              <p:cNvSpPr>
                <a:spLocks/>
              </p:cNvSpPr>
              <p:nvPr/>
            </p:nvSpPr>
            <p:spPr bwMode="auto">
              <a:xfrm>
                <a:off x="5535" y="232"/>
                <a:ext cx="5" cy="7"/>
              </a:xfrm>
              <a:custGeom>
                <a:avLst/>
                <a:gdLst>
                  <a:gd name="T0" fmla="*/ 0 w 88"/>
                  <a:gd name="T1" fmla="*/ 0 h 80"/>
                  <a:gd name="T2" fmla="*/ 0 w 88"/>
                  <a:gd name="T3" fmla="*/ 0 h 80"/>
                  <a:gd name="T4" fmla="*/ 0 w 88"/>
                  <a:gd name="T5" fmla="*/ 0 h 80"/>
                  <a:gd name="T6" fmla="*/ 0 w 88"/>
                  <a:gd name="T7" fmla="*/ 0 h 80"/>
                  <a:gd name="T8" fmla="*/ 0 w 88"/>
                  <a:gd name="T9" fmla="*/ 0 h 80"/>
                  <a:gd name="T10" fmla="*/ 0 w 88"/>
                  <a:gd name="T11" fmla="*/ 0 h 80"/>
                  <a:gd name="T12" fmla="*/ 0 w 88"/>
                  <a:gd name="T13" fmla="*/ 0 h 80"/>
                  <a:gd name="T14" fmla="*/ 0 w 88"/>
                  <a:gd name="T15" fmla="*/ 0 h 80"/>
                  <a:gd name="T16" fmla="*/ 0 w 88"/>
                  <a:gd name="T17" fmla="*/ 0 h 80"/>
                  <a:gd name="T18" fmla="*/ 0 w 88"/>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80"/>
                  <a:gd name="T32" fmla="*/ 88 w 88"/>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80">
                    <a:moveTo>
                      <a:pt x="60" y="12"/>
                    </a:moveTo>
                    <a:lnTo>
                      <a:pt x="78" y="9"/>
                    </a:lnTo>
                    <a:lnTo>
                      <a:pt x="7" y="0"/>
                    </a:lnTo>
                    <a:lnTo>
                      <a:pt x="0" y="71"/>
                    </a:lnTo>
                    <a:lnTo>
                      <a:pt x="70" y="79"/>
                    </a:lnTo>
                    <a:lnTo>
                      <a:pt x="88" y="76"/>
                    </a:lnTo>
                    <a:lnTo>
                      <a:pt x="70" y="79"/>
                    </a:lnTo>
                    <a:lnTo>
                      <a:pt x="80" y="80"/>
                    </a:lnTo>
                    <a:lnTo>
                      <a:pt x="88" y="76"/>
                    </a:lnTo>
                    <a:lnTo>
                      <a:pt x="60"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85" name="Freeform 384"/>
              <p:cNvSpPr>
                <a:spLocks/>
              </p:cNvSpPr>
              <p:nvPr/>
            </p:nvSpPr>
            <p:spPr bwMode="auto">
              <a:xfrm>
                <a:off x="5538" y="230"/>
                <a:ext cx="5" cy="9"/>
              </a:xfrm>
              <a:custGeom>
                <a:avLst/>
                <a:gdLst>
                  <a:gd name="T0" fmla="*/ 0 w 90"/>
                  <a:gd name="T1" fmla="*/ 0 h 96"/>
                  <a:gd name="T2" fmla="*/ 0 w 90"/>
                  <a:gd name="T3" fmla="*/ 0 h 96"/>
                  <a:gd name="T4" fmla="*/ 0 w 90"/>
                  <a:gd name="T5" fmla="*/ 0 h 96"/>
                  <a:gd name="T6" fmla="*/ 0 w 90"/>
                  <a:gd name="T7" fmla="*/ 0 h 96"/>
                  <a:gd name="T8" fmla="*/ 0 w 90"/>
                  <a:gd name="T9" fmla="*/ 0 h 96"/>
                  <a:gd name="T10" fmla="*/ 0 w 90"/>
                  <a:gd name="T11" fmla="*/ 0 h 96"/>
                  <a:gd name="T12" fmla="*/ 0 w 90"/>
                  <a:gd name="T13" fmla="*/ 0 h 96"/>
                  <a:gd name="T14" fmla="*/ 0 w 90"/>
                  <a:gd name="T15" fmla="*/ 0 h 96"/>
                  <a:gd name="T16" fmla="*/ 0 w 90"/>
                  <a:gd name="T17" fmla="*/ 0 h 96"/>
                  <a:gd name="T18" fmla="*/ 0 w 90"/>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96"/>
                  <a:gd name="T32" fmla="*/ 90 w 90"/>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96">
                    <a:moveTo>
                      <a:pt x="75" y="0"/>
                    </a:moveTo>
                    <a:lnTo>
                      <a:pt x="61" y="3"/>
                    </a:lnTo>
                    <a:lnTo>
                      <a:pt x="0" y="32"/>
                    </a:lnTo>
                    <a:lnTo>
                      <a:pt x="28" y="96"/>
                    </a:lnTo>
                    <a:lnTo>
                      <a:pt x="90" y="67"/>
                    </a:lnTo>
                    <a:lnTo>
                      <a:pt x="77" y="70"/>
                    </a:lnTo>
                    <a:lnTo>
                      <a:pt x="75" y="0"/>
                    </a:lnTo>
                    <a:lnTo>
                      <a:pt x="69" y="0"/>
                    </a:lnTo>
                    <a:lnTo>
                      <a:pt x="61" y="3"/>
                    </a:lnTo>
                    <a:lnTo>
                      <a:pt x="75"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86" name="Freeform 385"/>
              <p:cNvSpPr>
                <a:spLocks/>
              </p:cNvSpPr>
              <p:nvPr/>
            </p:nvSpPr>
            <p:spPr bwMode="auto">
              <a:xfrm>
                <a:off x="5542" y="229"/>
                <a:ext cx="12" cy="7"/>
              </a:xfrm>
              <a:custGeom>
                <a:avLst/>
                <a:gdLst>
                  <a:gd name="T0" fmla="*/ 0 w 210"/>
                  <a:gd name="T1" fmla="*/ 0 h 74"/>
                  <a:gd name="T2" fmla="*/ 0 w 210"/>
                  <a:gd name="T3" fmla="*/ 0 h 74"/>
                  <a:gd name="T4" fmla="*/ 0 w 210"/>
                  <a:gd name="T5" fmla="*/ 0 h 74"/>
                  <a:gd name="T6" fmla="*/ 0 w 210"/>
                  <a:gd name="T7" fmla="*/ 0 h 74"/>
                  <a:gd name="T8" fmla="*/ 0 w 210"/>
                  <a:gd name="T9" fmla="*/ 0 h 74"/>
                  <a:gd name="T10" fmla="*/ 0 w 210"/>
                  <a:gd name="T11" fmla="*/ 0 h 74"/>
                  <a:gd name="T12" fmla="*/ 0 w 210"/>
                  <a:gd name="T13" fmla="*/ 0 h 74"/>
                  <a:gd name="T14" fmla="*/ 0 w 210"/>
                  <a:gd name="T15" fmla="*/ 0 h 74"/>
                  <a:gd name="T16" fmla="*/ 0 w 210"/>
                  <a:gd name="T17" fmla="*/ 0 h 74"/>
                  <a:gd name="T18" fmla="*/ 0 w 210"/>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0"/>
                  <a:gd name="T31" fmla="*/ 0 h 74"/>
                  <a:gd name="T32" fmla="*/ 210 w 210"/>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0" h="74">
                    <a:moveTo>
                      <a:pt x="198" y="1"/>
                    </a:moveTo>
                    <a:lnTo>
                      <a:pt x="203" y="0"/>
                    </a:lnTo>
                    <a:lnTo>
                      <a:pt x="0" y="4"/>
                    </a:lnTo>
                    <a:lnTo>
                      <a:pt x="2" y="74"/>
                    </a:lnTo>
                    <a:lnTo>
                      <a:pt x="204" y="71"/>
                    </a:lnTo>
                    <a:lnTo>
                      <a:pt x="210" y="70"/>
                    </a:lnTo>
                    <a:lnTo>
                      <a:pt x="204" y="70"/>
                    </a:lnTo>
                    <a:lnTo>
                      <a:pt x="207" y="70"/>
                    </a:lnTo>
                    <a:lnTo>
                      <a:pt x="210" y="70"/>
                    </a:lnTo>
                    <a:lnTo>
                      <a:pt x="198"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87" name="Freeform 386"/>
              <p:cNvSpPr>
                <a:spLocks/>
              </p:cNvSpPr>
              <p:nvPr/>
            </p:nvSpPr>
            <p:spPr bwMode="auto">
              <a:xfrm>
                <a:off x="5553" y="228"/>
                <a:ext cx="6" cy="8"/>
              </a:xfrm>
              <a:custGeom>
                <a:avLst/>
                <a:gdLst>
                  <a:gd name="T0" fmla="*/ 0 w 112"/>
                  <a:gd name="T1" fmla="*/ 0 h 89"/>
                  <a:gd name="T2" fmla="*/ 0 w 112"/>
                  <a:gd name="T3" fmla="*/ 0 h 89"/>
                  <a:gd name="T4" fmla="*/ 0 w 112"/>
                  <a:gd name="T5" fmla="*/ 0 h 89"/>
                  <a:gd name="T6" fmla="*/ 0 w 112"/>
                  <a:gd name="T7" fmla="*/ 0 h 89"/>
                  <a:gd name="T8" fmla="*/ 0 w 112"/>
                  <a:gd name="T9" fmla="*/ 0 h 89"/>
                  <a:gd name="T10" fmla="*/ 0 w 112"/>
                  <a:gd name="T11" fmla="*/ 0 h 89"/>
                  <a:gd name="T12" fmla="*/ 0 w 112"/>
                  <a:gd name="T13" fmla="*/ 0 h 89"/>
                  <a:gd name="T14" fmla="*/ 0 w 112"/>
                  <a:gd name="T15" fmla="*/ 0 h 89"/>
                  <a:gd name="T16" fmla="*/ 0 w 112"/>
                  <a:gd name="T17" fmla="*/ 0 h 89"/>
                  <a:gd name="T18" fmla="*/ 0 w 112"/>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89"/>
                  <a:gd name="T32" fmla="*/ 112 w 112"/>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89">
                    <a:moveTo>
                      <a:pt x="112" y="8"/>
                    </a:moveTo>
                    <a:lnTo>
                      <a:pt x="88" y="3"/>
                    </a:lnTo>
                    <a:lnTo>
                      <a:pt x="0" y="20"/>
                    </a:lnTo>
                    <a:lnTo>
                      <a:pt x="12" y="89"/>
                    </a:lnTo>
                    <a:lnTo>
                      <a:pt x="100" y="73"/>
                    </a:lnTo>
                    <a:lnTo>
                      <a:pt x="77" y="69"/>
                    </a:lnTo>
                    <a:lnTo>
                      <a:pt x="112" y="8"/>
                    </a:lnTo>
                    <a:lnTo>
                      <a:pt x="100" y="0"/>
                    </a:lnTo>
                    <a:lnTo>
                      <a:pt x="88" y="3"/>
                    </a:lnTo>
                    <a:lnTo>
                      <a:pt x="112" y="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88" name="Freeform 387"/>
              <p:cNvSpPr>
                <a:spLocks/>
              </p:cNvSpPr>
              <p:nvPr/>
            </p:nvSpPr>
            <p:spPr bwMode="auto">
              <a:xfrm>
                <a:off x="5557" y="228"/>
                <a:ext cx="5" cy="9"/>
              </a:xfrm>
              <a:custGeom>
                <a:avLst/>
                <a:gdLst>
                  <a:gd name="T0" fmla="*/ 0 w 88"/>
                  <a:gd name="T1" fmla="*/ 0 h 98"/>
                  <a:gd name="T2" fmla="*/ 0 w 88"/>
                  <a:gd name="T3" fmla="*/ 0 h 98"/>
                  <a:gd name="T4" fmla="*/ 0 w 88"/>
                  <a:gd name="T5" fmla="*/ 0 h 98"/>
                  <a:gd name="T6" fmla="*/ 0 w 88"/>
                  <a:gd name="T7" fmla="*/ 0 h 98"/>
                  <a:gd name="T8" fmla="*/ 0 w 88"/>
                  <a:gd name="T9" fmla="*/ 0 h 98"/>
                  <a:gd name="T10" fmla="*/ 0 w 88"/>
                  <a:gd name="T11" fmla="*/ 0 h 98"/>
                  <a:gd name="T12" fmla="*/ 0 w 88"/>
                  <a:gd name="T13" fmla="*/ 0 h 98"/>
                  <a:gd name="T14" fmla="*/ 0 w 88"/>
                  <a:gd name="T15" fmla="*/ 0 h 98"/>
                  <a:gd name="T16" fmla="*/ 0 w 88"/>
                  <a:gd name="T17" fmla="*/ 0 h 98"/>
                  <a:gd name="T18" fmla="*/ 0 w 88"/>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98"/>
                  <a:gd name="T32" fmla="*/ 88 w 88"/>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98">
                    <a:moveTo>
                      <a:pt x="74" y="28"/>
                    </a:moveTo>
                    <a:lnTo>
                      <a:pt x="88" y="32"/>
                    </a:lnTo>
                    <a:lnTo>
                      <a:pt x="35" y="0"/>
                    </a:lnTo>
                    <a:lnTo>
                      <a:pt x="0" y="61"/>
                    </a:lnTo>
                    <a:lnTo>
                      <a:pt x="52" y="93"/>
                    </a:lnTo>
                    <a:lnTo>
                      <a:pt x="67" y="98"/>
                    </a:lnTo>
                    <a:lnTo>
                      <a:pt x="52" y="93"/>
                    </a:lnTo>
                    <a:lnTo>
                      <a:pt x="59" y="97"/>
                    </a:lnTo>
                    <a:lnTo>
                      <a:pt x="67" y="98"/>
                    </a:lnTo>
                    <a:lnTo>
                      <a:pt x="74" y="2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89" name="Freeform 388"/>
              <p:cNvSpPr>
                <a:spLocks/>
              </p:cNvSpPr>
              <p:nvPr/>
            </p:nvSpPr>
            <p:spPr bwMode="auto">
              <a:xfrm>
                <a:off x="5561" y="231"/>
                <a:ext cx="4" cy="7"/>
              </a:xfrm>
              <a:custGeom>
                <a:avLst/>
                <a:gdLst>
                  <a:gd name="T0" fmla="*/ 0 w 79"/>
                  <a:gd name="T1" fmla="*/ 0 h 78"/>
                  <a:gd name="T2" fmla="*/ 0 w 79"/>
                  <a:gd name="T3" fmla="*/ 0 h 78"/>
                  <a:gd name="T4" fmla="*/ 0 w 79"/>
                  <a:gd name="T5" fmla="*/ 0 h 78"/>
                  <a:gd name="T6" fmla="*/ 0 w 79"/>
                  <a:gd name="T7" fmla="*/ 0 h 78"/>
                  <a:gd name="T8" fmla="*/ 0 w 79"/>
                  <a:gd name="T9" fmla="*/ 0 h 78"/>
                  <a:gd name="T10" fmla="*/ 0 w 79"/>
                  <a:gd name="T11" fmla="*/ 0 h 78"/>
                  <a:gd name="T12" fmla="*/ 0 w 79"/>
                  <a:gd name="T13" fmla="*/ 0 h 78"/>
                  <a:gd name="T14" fmla="*/ 0 w 79"/>
                  <a:gd name="T15" fmla="*/ 0 h 78"/>
                  <a:gd name="T16" fmla="*/ 0 w 79"/>
                  <a:gd name="T17" fmla="*/ 0 h 78"/>
                  <a:gd name="T18" fmla="*/ 0 w 79"/>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78"/>
                  <a:gd name="T32" fmla="*/ 79 w 79"/>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78">
                    <a:moveTo>
                      <a:pt x="79" y="7"/>
                    </a:moveTo>
                    <a:lnTo>
                      <a:pt x="78" y="7"/>
                    </a:lnTo>
                    <a:lnTo>
                      <a:pt x="7" y="0"/>
                    </a:lnTo>
                    <a:lnTo>
                      <a:pt x="0" y="70"/>
                    </a:lnTo>
                    <a:lnTo>
                      <a:pt x="71" y="78"/>
                    </a:lnTo>
                    <a:lnTo>
                      <a:pt x="70" y="78"/>
                    </a:lnTo>
                    <a:lnTo>
                      <a:pt x="79" y="7"/>
                    </a:lnTo>
                    <a:lnTo>
                      <a:pt x="78" y="7"/>
                    </a:lnTo>
                    <a:lnTo>
                      <a:pt x="79" y="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90" name="Freeform 389"/>
              <p:cNvSpPr>
                <a:spLocks/>
              </p:cNvSpPr>
              <p:nvPr/>
            </p:nvSpPr>
            <p:spPr bwMode="auto">
              <a:xfrm>
                <a:off x="5565" y="232"/>
                <a:ext cx="18" cy="8"/>
              </a:xfrm>
              <a:custGeom>
                <a:avLst/>
                <a:gdLst>
                  <a:gd name="T0" fmla="*/ 0 w 320"/>
                  <a:gd name="T1" fmla="*/ 0 h 87"/>
                  <a:gd name="T2" fmla="*/ 0 w 320"/>
                  <a:gd name="T3" fmla="*/ 0 h 87"/>
                  <a:gd name="T4" fmla="*/ 0 w 320"/>
                  <a:gd name="T5" fmla="*/ 0 h 87"/>
                  <a:gd name="T6" fmla="*/ 0 w 320"/>
                  <a:gd name="T7" fmla="*/ 0 h 87"/>
                  <a:gd name="T8" fmla="*/ 0 w 320"/>
                  <a:gd name="T9" fmla="*/ 0 h 87"/>
                  <a:gd name="T10" fmla="*/ 0 w 320"/>
                  <a:gd name="T11" fmla="*/ 0 h 87"/>
                  <a:gd name="T12" fmla="*/ 0 w 320"/>
                  <a:gd name="T13" fmla="*/ 0 h 87"/>
                  <a:gd name="T14" fmla="*/ 0 w 320"/>
                  <a:gd name="T15" fmla="*/ 0 h 87"/>
                  <a:gd name="T16" fmla="*/ 0 w 320"/>
                  <a:gd name="T17" fmla="*/ 0 h 87"/>
                  <a:gd name="T18" fmla="*/ 0 w 320"/>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0"/>
                  <a:gd name="T31" fmla="*/ 0 h 87"/>
                  <a:gd name="T32" fmla="*/ 320 w 320"/>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0" h="87">
                    <a:moveTo>
                      <a:pt x="116" y="87"/>
                    </a:moveTo>
                    <a:lnTo>
                      <a:pt x="115" y="17"/>
                    </a:lnTo>
                    <a:lnTo>
                      <a:pt x="9" y="0"/>
                    </a:lnTo>
                    <a:lnTo>
                      <a:pt x="0" y="71"/>
                    </a:lnTo>
                    <a:lnTo>
                      <a:pt x="105" y="87"/>
                    </a:lnTo>
                    <a:lnTo>
                      <a:pt x="104" y="17"/>
                    </a:lnTo>
                    <a:lnTo>
                      <a:pt x="116" y="87"/>
                    </a:lnTo>
                    <a:lnTo>
                      <a:pt x="320" y="49"/>
                    </a:lnTo>
                    <a:lnTo>
                      <a:pt x="115" y="17"/>
                    </a:lnTo>
                    <a:lnTo>
                      <a:pt x="116" y="8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91" name="Freeform 390"/>
              <p:cNvSpPr>
                <a:spLocks/>
              </p:cNvSpPr>
              <p:nvPr/>
            </p:nvSpPr>
            <p:spPr bwMode="auto">
              <a:xfrm>
                <a:off x="5560" y="233"/>
                <a:ext cx="11" cy="8"/>
              </a:xfrm>
              <a:custGeom>
                <a:avLst/>
                <a:gdLst>
                  <a:gd name="T0" fmla="*/ 0 w 203"/>
                  <a:gd name="T1" fmla="*/ 0 h 90"/>
                  <a:gd name="T2" fmla="*/ 0 w 203"/>
                  <a:gd name="T3" fmla="*/ 0 h 90"/>
                  <a:gd name="T4" fmla="*/ 0 w 203"/>
                  <a:gd name="T5" fmla="*/ 0 h 90"/>
                  <a:gd name="T6" fmla="*/ 0 w 203"/>
                  <a:gd name="T7" fmla="*/ 0 h 90"/>
                  <a:gd name="T8" fmla="*/ 0 w 203"/>
                  <a:gd name="T9" fmla="*/ 0 h 90"/>
                  <a:gd name="T10" fmla="*/ 0 w 203"/>
                  <a:gd name="T11" fmla="*/ 0 h 90"/>
                  <a:gd name="T12" fmla="*/ 0 w 203"/>
                  <a:gd name="T13" fmla="*/ 0 h 90"/>
                  <a:gd name="T14" fmla="*/ 0 w 203"/>
                  <a:gd name="T15" fmla="*/ 0 h 90"/>
                  <a:gd name="T16" fmla="*/ 0 w 203"/>
                  <a:gd name="T17" fmla="*/ 0 h 90"/>
                  <a:gd name="T18" fmla="*/ 0 w 203"/>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
                  <a:gd name="T31" fmla="*/ 0 h 90"/>
                  <a:gd name="T32" fmla="*/ 203 w 203"/>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 h="90">
                    <a:moveTo>
                      <a:pt x="103" y="27"/>
                    </a:moveTo>
                    <a:lnTo>
                      <a:pt x="88" y="90"/>
                    </a:lnTo>
                    <a:lnTo>
                      <a:pt x="203" y="70"/>
                    </a:lnTo>
                    <a:lnTo>
                      <a:pt x="191" y="0"/>
                    </a:lnTo>
                    <a:lnTo>
                      <a:pt x="76" y="21"/>
                    </a:lnTo>
                    <a:lnTo>
                      <a:pt x="61" y="84"/>
                    </a:lnTo>
                    <a:lnTo>
                      <a:pt x="76" y="21"/>
                    </a:lnTo>
                    <a:lnTo>
                      <a:pt x="0" y="34"/>
                    </a:lnTo>
                    <a:lnTo>
                      <a:pt x="61" y="84"/>
                    </a:lnTo>
                    <a:lnTo>
                      <a:pt x="103" y="2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92" name="Freeform 391"/>
              <p:cNvSpPr>
                <a:spLocks/>
              </p:cNvSpPr>
              <p:nvPr/>
            </p:nvSpPr>
            <p:spPr bwMode="auto">
              <a:xfrm>
                <a:off x="5564" y="236"/>
                <a:ext cx="7" cy="8"/>
              </a:xfrm>
              <a:custGeom>
                <a:avLst/>
                <a:gdLst>
                  <a:gd name="T0" fmla="*/ 0 w 142"/>
                  <a:gd name="T1" fmla="*/ 0 h 92"/>
                  <a:gd name="T2" fmla="*/ 0 w 142"/>
                  <a:gd name="T3" fmla="*/ 0 h 92"/>
                  <a:gd name="T4" fmla="*/ 0 w 142"/>
                  <a:gd name="T5" fmla="*/ 0 h 92"/>
                  <a:gd name="T6" fmla="*/ 0 w 142"/>
                  <a:gd name="T7" fmla="*/ 0 h 92"/>
                  <a:gd name="T8" fmla="*/ 0 w 142"/>
                  <a:gd name="T9" fmla="*/ 0 h 92"/>
                  <a:gd name="T10" fmla="*/ 0 w 142"/>
                  <a:gd name="T11" fmla="*/ 0 h 92"/>
                  <a:gd name="T12" fmla="*/ 0 w 142"/>
                  <a:gd name="T13" fmla="*/ 0 h 92"/>
                  <a:gd name="T14" fmla="*/ 0 w 142"/>
                  <a:gd name="T15" fmla="*/ 0 h 92"/>
                  <a:gd name="T16" fmla="*/ 0 w 142"/>
                  <a:gd name="T17" fmla="*/ 0 h 92"/>
                  <a:gd name="T18" fmla="*/ 0 w 142"/>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92"/>
                  <a:gd name="T32" fmla="*/ 142 w 142"/>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92">
                    <a:moveTo>
                      <a:pt x="61" y="92"/>
                    </a:moveTo>
                    <a:lnTo>
                      <a:pt x="78" y="29"/>
                    </a:lnTo>
                    <a:lnTo>
                      <a:pt x="42" y="0"/>
                    </a:lnTo>
                    <a:lnTo>
                      <a:pt x="0" y="57"/>
                    </a:lnTo>
                    <a:lnTo>
                      <a:pt x="35" y="84"/>
                    </a:lnTo>
                    <a:lnTo>
                      <a:pt x="52" y="21"/>
                    </a:lnTo>
                    <a:lnTo>
                      <a:pt x="61" y="92"/>
                    </a:lnTo>
                    <a:lnTo>
                      <a:pt x="142" y="81"/>
                    </a:lnTo>
                    <a:lnTo>
                      <a:pt x="77" y="29"/>
                    </a:lnTo>
                    <a:lnTo>
                      <a:pt x="61" y="9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93" name="Freeform 392"/>
              <p:cNvSpPr>
                <a:spLocks/>
              </p:cNvSpPr>
              <p:nvPr/>
            </p:nvSpPr>
            <p:spPr bwMode="auto">
              <a:xfrm>
                <a:off x="5562" y="238"/>
                <a:ext cx="5" cy="7"/>
              </a:xfrm>
              <a:custGeom>
                <a:avLst/>
                <a:gdLst>
                  <a:gd name="T0" fmla="*/ 0 w 90"/>
                  <a:gd name="T1" fmla="*/ 0 h 79"/>
                  <a:gd name="T2" fmla="*/ 0 w 90"/>
                  <a:gd name="T3" fmla="*/ 0 h 79"/>
                  <a:gd name="T4" fmla="*/ 0 w 90"/>
                  <a:gd name="T5" fmla="*/ 0 h 79"/>
                  <a:gd name="T6" fmla="*/ 0 w 90"/>
                  <a:gd name="T7" fmla="*/ 0 h 79"/>
                  <a:gd name="T8" fmla="*/ 0 w 90"/>
                  <a:gd name="T9" fmla="*/ 0 h 79"/>
                  <a:gd name="T10" fmla="*/ 0 w 90"/>
                  <a:gd name="T11" fmla="*/ 0 h 79"/>
                  <a:gd name="T12" fmla="*/ 0 w 90"/>
                  <a:gd name="T13" fmla="*/ 0 h 79"/>
                  <a:gd name="T14" fmla="*/ 0 w 90"/>
                  <a:gd name="T15" fmla="*/ 0 h 79"/>
                  <a:gd name="T16" fmla="*/ 0 w 90"/>
                  <a:gd name="T17" fmla="*/ 0 h 79"/>
                  <a:gd name="T18" fmla="*/ 0 w 9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9"/>
                  <a:gd name="T32" fmla="*/ 90 w 9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9">
                    <a:moveTo>
                      <a:pt x="48" y="69"/>
                    </a:moveTo>
                    <a:lnTo>
                      <a:pt x="28" y="79"/>
                    </a:lnTo>
                    <a:lnTo>
                      <a:pt x="90" y="71"/>
                    </a:lnTo>
                    <a:lnTo>
                      <a:pt x="81" y="0"/>
                    </a:lnTo>
                    <a:lnTo>
                      <a:pt x="19" y="9"/>
                    </a:lnTo>
                    <a:lnTo>
                      <a:pt x="0" y="20"/>
                    </a:lnTo>
                    <a:lnTo>
                      <a:pt x="19" y="9"/>
                    </a:lnTo>
                    <a:lnTo>
                      <a:pt x="8" y="10"/>
                    </a:lnTo>
                    <a:lnTo>
                      <a:pt x="0" y="20"/>
                    </a:lnTo>
                    <a:lnTo>
                      <a:pt x="48"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94" name="Freeform 393"/>
              <p:cNvSpPr>
                <a:spLocks/>
              </p:cNvSpPr>
              <p:nvPr/>
            </p:nvSpPr>
            <p:spPr bwMode="auto">
              <a:xfrm>
                <a:off x="5557" y="239"/>
                <a:ext cx="8" cy="9"/>
              </a:xfrm>
              <a:custGeom>
                <a:avLst/>
                <a:gdLst>
                  <a:gd name="T0" fmla="*/ 0 w 129"/>
                  <a:gd name="T1" fmla="*/ 0 h 96"/>
                  <a:gd name="T2" fmla="*/ 0 w 129"/>
                  <a:gd name="T3" fmla="*/ 0 h 96"/>
                  <a:gd name="T4" fmla="*/ 0 w 129"/>
                  <a:gd name="T5" fmla="*/ 0 h 96"/>
                  <a:gd name="T6" fmla="*/ 0 w 129"/>
                  <a:gd name="T7" fmla="*/ 0 h 96"/>
                  <a:gd name="T8" fmla="*/ 0 w 129"/>
                  <a:gd name="T9" fmla="*/ 0 h 96"/>
                  <a:gd name="T10" fmla="*/ 0 w 129"/>
                  <a:gd name="T11" fmla="*/ 0 h 96"/>
                  <a:gd name="T12" fmla="*/ 0 w 129"/>
                  <a:gd name="T13" fmla="*/ 0 h 96"/>
                  <a:gd name="T14" fmla="*/ 0 w 129"/>
                  <a:gd name="T15" fmla="*/ 0 h 96"/>
                  <a:gd name="T16" fmla="*/ 0 w 129"/>
                  <a:gd name="T17" fmla="*/ 0 h 96"/>
                  <a:gd name="T18" fmla="*/ 0 w 129"/>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96"/>
                  <a:gd name="T32" fmla="*/ 129 w 129"/>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96">
                    <a:moveTo>
                      <a:pt x="76" y="26"/>
                    </a:moveTo>
                    <a:lnTo>
                      <a:pt x="94" y="86"/>
                    </a:lnTo>
                    <a:lnTo>
                      <a:pt x="129" y="49"/>
                    </a:lnTo>
                    <a:lnTo>
                      <a:pt x="81" y="0"/>
                    </a:lnTo>
                    <a:lnTo>
                      <a:pt x="45" y="36"/>
                    </a:lnTo>
                    <a:lnTo>
                      <a:pt x="63" y="96"/>
                    </a:lnTo>
                    <a:lnTo>
                      <a:pt x="45" y="36"/>
                    </a:lnTo>
                    <a:lnTo>
                      <a:pt x="0" y="83"/>
                    </a:lnTo>
                    <a:lnTo>
                      <a:pt x="63" y="96"/>
                    </a:lnTo>
                    <a:lnTo>
                      <a:pt x="76" y="2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95" name="Freeform 394"/>
              <p:cNvSpPr>
                <a:spLocks/>
              </p:cNvSpPr>
              <p:nvPr/>
            </p:nvSpPr>
            <p:spPr bwMode="auto">
              <a:xfrm>
                <a:off x="5561" y="242"/>
                <a:ext cx="5" cy="8"/>
              </a:xfrm>
              <a:custGeom>
                <a:avLst/>
                <a:gdLst>
                  <a:gd name="T0" fmla="*/ 0 w 99"/>
                  <a:gd name="T1" fmla="*/ 0 h 88"/>
                  <a:gd name="T2" fmla="*/ 0 w 99"/>
                  <a:gd name="T3" fmla="*/ 0 h 88"/>
                  <a:gd name="T4" fmla="*/ 0 w 99"/>
                  <a:gd name="T5" fmla="*/ 0 h 88"/>
                  <a:gd name="T6" fmla="*/ 0 w 99"/>
                  <a:gd name="T7" fmla="*/ 0 h 88"/>
                  <a:gd name="T8" fmla="*/ 0 w 99"/>
                  <a:gd name="T9" fmla="*/ 0 h 88"/>
                  <a:gd name="T10" fmla="*/ 0 w 99"/>
                  <a:gd name="T11" fmla="*/ 0 h 88"/>
                  <a:gd name="T12" fmla="*/ 0 w 99"/>
                  <a:gd name="T13" fmla="*/ 0 h 88"/>
                  <a:gd name="T14" fmla="*/ 0 w 99"/>
                  <a:gd name="T15" fmla="*/ 0 h 88"/>
                  <a:gd name="T16" fmla="*/ 0 w 99"/>
                  <a:gd name="T17" fmla="*/ 0 h 88"/>
                  <a:gd name="T18" fmla="*/ 0 w 99"/>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88"/>
                  <a:gd name="T32" fmla="*/ 99 w 99"/>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88">
                    <a:moveTo>
                      <a:pt x="71" y="18"/>
                    </a:moveTo>
                    <a:lnTo>
                      <a:pt x="92" y="16"/>
                    </a:lnTo>
                    <a:lnTo>
                      <a:pt x="13" y="0"/>
                    </a:lnTo>
                    <a:lnTo>
                      <a:pt x="0" y="70"/>
                    </a:lnTo>
                    <a:lnTo>
                      <a:pt x="79" y="86"/>
                    </a:lnTo>
                    <a:lnTo>
                      <a:pt x="99" y="84"/>
                    </a:lnTo>
                    <a:lnTo>
                      <a:pt x="79" y="86"/>
                    </a:lnTo>
                    <a:lnTo>
                      <a:pt x="90" y="88"/>
                    </a:lnTo>
                    <a:lnTo>
                      <a:pt x="99" y="84"/>
                    </a:lnTo>
                    <a:lnTo>
                      <a:pt x="71" y="1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96" name="Freeform 395"/>
              <p:cNvSpPr>
                <a:spLocks/>
              </p:cNvSpPr>
              <p:nvPr/>
            </p:nvSpPr>
            <p:spPr bwMode="auto">
              <a:xfrm>
                <a:off x="5565" y="240"/>
                <a:ext cx="5" cy="9"/>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w 100"/>
                  <a:gd name="T11" fmla="*/ 0 h 103"/>
                  <a:gd name="T12" fmla="*/ 0 w 100"/>
                  <a:gd name="T13" fmla="*/ 0 h 103"/>
                  <a:gd name="T14" fmla="*/ 0 w 100"/>
                  <a:gd name="T15" fmla="*/ 0 h 103"/>
                  <a:gd name="T16" fmla="*/ 0 w 100"/>
                  <a:gd name="T17" fmla="*/ 0 h 103"/>
                  <a:gd name="T18" fmla="*/ 0 w 100"/>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103"/>
                  <a:gd name="T32" fmla="*/ 100 w 100"/>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103">
                    <a:moveTo>
                      <a:pt x="95" y="3"/>
                    </a:moveTo>
                    <a:lnTo>
                      <a:pt x="72" y="5"/>
                    </a:lnTo>
                    <a:lnTo>
                      <a:pt x="0" y="37"/>
                    </a:lnTo>
                    <a:lnTo>
                      <a:pt x="28" y="103"/>
                    </a:lnTo>
                    <a:lnTo>
                      <a:pt x="100" y="69"/>
                    </a:lnTo>
                    <a:lnTo>
                      <a:pt x="76" y="72"/>
                    </a:lnTo>
                    <a:lnTo>
                      <a:pt x="95" y="3"/>
                    </a:lnTo>
                    <a:lnTo>
                      <a:pt x="82" y="0"/>
                    </a:lnTo>
                    <a:lnTo>
                      <a:pt x="72" y="5"/>
                    </a:lnTo>
                    <a:lnTo>
                      <a:pt x="95" y="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97" name="Freeform 396"/>
              <p:cNvSpPr>
                <a:spLocks/>
              </p:cNvSpPr>
              <p:nvPr/>
            </p:nvSpPr>
            <p:spPr bwMode="auto">
              <a:xfrm>
                <a:off x="5569" y="240"/>
                <a:ext cx="8" cy="8"/>
              </a:xfrm>
              <a:custGeom>
                <a:avLst/>
                <a:gdLst>
                  <a:gd name="T0" fmla="*/ 0 w 135"/>
                  <a:gd name="T1" fmla="*/ 0 h 81"/>
                  <a:gd name="T2" fmla="*/ 0 w 135"/>
                  <a:gd name="T3" fmla="*/ 0 h 81"/>
                  <a:gd name="T4" fmla="*/ 0 w 135"/>
                  <a:gd name="T5" fmla="*/ 0 h 81"/>
                  <a:gd name="T6" fmla="*/ 0 w 135"/>
                  <a:gd name="T7" fmla="*/ 0 h 81"/>
                  <a:gd name="T8" fmla="*/ 0 w 135"/>
                  <a:gd name="T9" fmla="*/ 0 h 81"/>
                  <a:gd name="T10" fmla="*/ 0 w 135"/>
                  <a:gd name="T11" fmla="*/ 0 h 81"/>
                  <a:gd name="T12" fmla="*/ 0 w 135"/>
                  <a:gd name="T13" fmla="*/ 0 h 81"/>
                  <a:gd name="T14" fmla="*/ 0 w 135"/>
                  <a:gd name="T15" fmla="*/ 0 h 81"/>
                  <a:gd name="T16" fmla="*/ 0 w 135"/>
                  <a:gd name="T17" fmla="*/ 0 h 81"/>
                  <a:gd name="T18" fmla="*/ 0 w 135"/>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81"/>
                  <a:gd name="T32" fmla="*/ 135 w 135"/>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81">
                    <a:moveTo>
                      <a:pt x="73" y="76"/>
                    </a:moveTo>
                    <a:lnTo>
                      <a:pt x="62" y="12"/>
                    </a:lnTo>
                    <a:lnTo>
                      <a:pt x="19" y="0"/>
                    </a:lnTo>
                    <a:lnTo>
                      <a:pt x="0" y="69"/>
                    </a:lnTo>
                    <a:lnTo>
                      <a:pt x="45" y="81"/>
                    </a:lnTo>
                    <a:lnTo>
                      <a:pt x="34" y="17"/>
                    </a:lnTo>
                    <a:lnTo>
                      <a:pt x="73" y="76"/>
                    </a:lnTo>
                    <a:lnTo>
                      <a:pt x="135" y="32"/>
                    </a:lnTo>
                    <a:lnTo>
                      <a:pt x="62" y="12"/>
                    </a:lnTo>
                    <a:lnTo>
                      <a:pt x="73" y="7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98" name="Freeform 397"/>
              <p:cNvSpPr>
                <a:spLocks/>
              </p:cNvSpPr>
              <p:nvPr/>
            </p:nvSpPr>
            <p:spPr bwMode="auto">
              <a:xfrm>
                <a:off x="5569" y="242"/>
                <a:ext cx="4" cy="8"/>
              </a:xfrm>
              <a:custGeom>
                <a:avLst/>
                <a:gdLst>
                  <a:gd name="T0" fmla="*/ 0 w 74"/>
                  <a:gd name="T1" fmla="*/ 0 h 87"/>
                  <a:gd name="T2" fmla="*/ 0 w 74"/>
                  <a:gd name="T3" fmla="*/ 0 h 87"/>
                  <a:gd name="T4" fmla="*/ 0 w 74"/>
                  <a:gd name="T5" fmla="*/ 0 h 87"/>
                  <a:gd name="T6" fmla="*/ 0 w 74"/>
                  <a:gd name="T7" fmla="*/ 0 h 87"/>
                  <a:gd name="T8" fmla="*/ 0 w 74"/>
                  <a:gd name="T9" fmla="*/ 0 h 87"/>
                  <a:gd name="T10" fmla="*/ 0 w 74"/>
                  <a:gd name="T11" fmla="*/ 0 h 87"/>
                  <a:gd name="T12" fmla="*/ 0 w 74"/>
                  <a:gd name="T13" fmla="*/ 0 h 87"/>
                  <a:gd name="T14" fmla="*/ 0 w 74"/>
                  <a:gd name="T15" fmla="*/ 0 h 87"/>
                  <a:gd name="T16" fmla="*/ 0 w 74"/>
                  <a:gd name="T17" fmla="*/ 0 h 87"/>
                  <a:gd name="T18" fmla="*/ 0 w 74"/>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87"/>
                  <a:gd name="T32" fmla="*/ 74 w 74"/>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87">
                    <a:moveTo>
                      <a:pt x="33" y="87"/>
                    </a:moveTo>
                    <a:lnTo>
                      <a:pt x="39" y="84"/>
                    </a:lnTo>
                    <a:lnTo>
                      <a:pt x="74" y="59"/>
                    </a:lnTo>
                    <a:lnTo>
                      <a:pt x="35" y="0"/>
                    </a:lnTo>
                    <a:lnTo>
                      <a:pt x="0" y="25"/>
                    </a:lnTo>
                    <a:lnTo>
                      <a:pt x="5" y="22"/>
                    </a:lnTo>
                    <a:lnTo>
                      <a:pt x="33" y="87"/>
                    </a:lnTo>
                    <a:lnTo>
                      <a:pt x="36" y="86"/>
                    </a:lnTo>
                    <a:lnTo>
                      <a:pt x="39" y="84"/>
                    </a:lnTo>
                    <a:lnTo>
                      <a:pt x="33" y="8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99" name="Freeform 398"/>
              <p:cNvSpPr>
                <a:spLocks/>
              </p:cNvSpPr>
              <p:nvPr/>
            </p:nvSpPr>
            <p:spPr bwMode="auto">
              <a:xfrm>
                <a:off x="5564" y="244"/>
                <a:ext cx="7" cy="9"/>
              </a:xfrm>
              <a:custGeom>
                <a:avLst/>
                <a:gdLst>
                  <a:gd name="T0" fmla="*/ 0 w 116"/>
                  <a:gd name="T1" fmla="*/ 0 h 105"/>
                  <a:gd name="T2" fmla="*/ 0 w 116"/>
                  <a:gd name="T3" fmla="*/ 0 h 105"/>
                  <a:gd name="T4" fmla="*/ 0 w 116"/>
                  <a:gd name="T5" fmla="*/ 0 h 105"/>
                  <a:gd name="T6" fmla="*/ 0 w 116"/>
                  <a:gd name="T7" fmla="*/ 0 h 105"/>
                  <a:gd name="T8" fmla="*/ 0 w 116"/>
                  <a:gd name="T9" fmla="*/ 0 h 105"/>
                  <a:gd name="T10" fmla="*/ 0 w 116"/>
                  <a:gd name="T11" fmla="*/ 0 h 105"/>
                  <a:gd name="T12" fmla="*/ 0 w 116"/>
                  <a:gd name="T13" fmla="*/ 0 h 105"/>
                  <a:gd name="T14" fmla="*/ 0 w 116"/>
                  <a:gd name="T15" fmla="*/ 0 h 105"/>
                  <a:gd name="T16" fmla="*/ 0 w 116"/>
                  <a:gd name="T17" fmla="*/ 0 h 105"/>
                  <a:gd name="T18" fmla="*/ 0 w 116"/>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105"/>
                  <a:gd name="T32" fmla="*/ 116 w 116"/>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105">
                    <a:moveTo>
                      <a:pt x="27" y="105"/>
                    </a:moveTo>
                    <a:lnTo>
                      <a:pt x="28" y="105"/>
                    </a:lnTo>
                    <a:lnTo>
                      <a:pt x="116" y="65"/>
                    </a:lnTo>
                    <a:lnTo>
                      <a:pt x="88" y="0"/>
                    </a:lnTo>
                    <a:lnTo>
                      <a:pt x="0" y="40"/>
                    </a:lnTo>
                    <a:lnTo>
                      <a:pt x="1" y="40"/>
                    </a:lnTo>
                    <a:lnTo>
                      <a:pt x="27" y="105"/>
                    </a:lnTo>
                    <a:lnTo>
                      <a:pt x="28" y="105"/>
                    </a:lnTo>
                    <a:lnTo>
                      <a:pt x="27" y="10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00" name="Freeform 399"/>
              <p:cNvSpPr>
                <a:spLocks/>
              </p:cNvSpPr>
              <p:nvPr/>
            </p:nvSpPr>
            <p:spPr bwMode="auto">
              <a:xfrm>
                <a:off x="5552" y="247"/>
                <a:ext cx="14" cy="10"/>
              </a:xfrm>
              <a:custGeom>
                <a:avLst/>
                <a:gdLst>
                  <a:gd name="T0" fmla="*/ 0 w 247"/>
                  <a:gd name="T1" fmla="*/ 0 h 101"/>
                  <a:gd name="T2" fmla="*/ 0 w 247"/>
                  <a:gd name="T3" fmla="*/ 0 h 101"/>
                  <a:gd name="T4" fmla="*/ 0 w 247"/>
                  <a:gd name="T5" fmla="*/ 0 h 101"/>
                  <a:gd name="T6" fmla="*/ 0 w 247"/>
                  <a:gd name="T7" fmla="*/ 0 h 101"/>
                  <a:gd name="T8" fmla="*/ 0 w 247"/>
                  <a:gd name="T9" fmla="*/ 0 h 101"/>
                  <a:gd name="T10" fmla="*/ 0 w 247"/>
                  <a:gd name="T11" fmla="*/ 0 h 101"/>
                  <a:gd name="T12" fmla="*/ 0 w 247"/>
                  <a:gd name="T13" fmla="*/ 0 h 101"/>
                  <a:gd name="T14" fmla="*/ 0 w 247"/>
                  <a:gd name="T15" fmla="*/ 0 h 101"/>
                  <a:gd name="T16" fmla="*/ 0 w 247"/>
                  <a:gd name="T17" fmla="*/ 0 h 101"/>
                  <a:gd name="T18" fmla="*/ 0 w 247"/>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7"/>
                  <a:gd name="T31" fmla="*/ 0 h 101"/>
                  <a:gd name="T32" fmla="*/ 247 w 247"/>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7" h="101">
                    <a:moveTo>
                      <a:pt x="156" y="30"/>
                    </a:moveTo>
                    <a:lnTo>
                      <a:pt x="167" y="98"/>
                    </a:lnTo>
                    <a:lnTo>
                      <a:pt x="247" y="65"/>
                    </a:lnTo>
                    <a:lnTo>
                      <a:pt x="221" y="0"/>
                    </a:lnTo>
                    <a:lnTo>
                      <a:pt x="141" y="32"/>
                    </a:lnTo>
                    <a:lnTo>
                      <a:pt x="154" y="101"/>
                    </a:lnTo>
                    <a:lnTo>
                      <a:pt x="141" y="32"/>
                    </a:lnTo>
                    <a:lnTo>
                      <a:pt x="0" y="93"/>
                    </a:lnTo>
                    <a:lnTo>
                      <a:pt x="154" y="101"/>
                    </a:lnTo>
                    <a:lnTo>
                      <a:pt x="156" y="3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01" name="Freeform 400"/>
              <p:cNvSpPr>
                <a:spLocks/>
              </p:cNvSpPr>
              <p:nvPr/>
            </p:nvSpPr>
            <p:spPr bwMode="auto">
              <a:xfrm>
                <a:off x="5561" y="250"/>
                <a:ext cx="7" cy="7"/>
              </a:xfrm>
              <a:custGeom>
                <a:avLst/>
                <a:gdLst>
                  <a:gd name="T0" fmla="*/ 0 w 122"/>
                  <a:gd name="T1" fmla="*/ 0 h 75"/>
                  <a:gd name="T2" fmla="*/ 0 w 122"/>
                  <a:gd name="T3" fmla="*/ 0 h 75"/>
                  <a:gd name="T4" fmla="*/ 0 w 122"/>
                  <a:gd name="T5" fmla="*/ 0 h 75"/>
                  <a:gd name="T6" fmla="*/ 0 w 122"/>
                  <a:gd name="T7" fmla="*/ 0 h 75"/>
                  <a:gd name="T8" fmla="*/ 0 w 122"/>
                  <a:gd name="T9" fmla="*/ 0 h 75"/>
                  <a:gd name="T10" fmla="*/ 0 w 122"/>
                  <a:gd name="T11" fmla="*/ 0 h 75"/>
                  <a:gd name="T12" fmla="*/ 0 w 122"/>
                  <a:gd name="T13" fmla="*/ 0 h 75"/>
                  <a:gd name="T14" fmla="*/ 0 w 122"/>
                  <a:gd name="T15" fmla="*/ 0 h 75"/>
                  <a:gd name="T16" fmla="*/ 0 w 122"/>
                  <a:gd name="T17" fmla="*/ 0 h 75"/>
                  <a:gd name="T18" fmla="*/ 0 w 122"/>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75"/>
                  <a:gd name="T32" fmla="*/ 122 w 122"/>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75">
                    <a:moveTo>
                      <a:pt x="109" y="4"/>
                    </a:moveTo>
                    <a:lnTo>
                      <a:pt x="116" y="4"/>
                    </a:lnTo>
                    <a:lnTo>
                      <a:pt x="2" y="0"/>
                    </a:lnTo>
                    <a:lnTo>
                      <a:pt x="0" y="71"/>
                    </a:lnTo>
                    <a:lnTo>
                      <a:pt x="114" y="75"/>
                    </a:lnTo>
                    <a:lnTo>
                      <a:pt x="122" y="75"/>
                    </a:lnTo>
                    <a:lnTo>
                      <a:pt x="114" y="75"/>
                    </a:lnTo>
                    <a:lnTo>
                      <a:pt x="118" y="75"/>
                    </a:lnTo>
                    <a:lnTo>
                      <a:pt x="122" y="75"/>
                    </a:lnTo>
                    <a:lnTo>
                      <a:pt x="109"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02" name="Freeform 401"/>
              <p:cNvSpPr>
                <a:spLocks/>
              </p:cNvSpPr>
              <p:nvPr/>
            </p:nvSpPr>
            <p:spPr bwMode="auto">
              <a:xfrm>
                <a:off x="5567" y="248"/>
                <a:ext cx="8" cy="9"/>
              </a:xfrm>
              <a:custGeom>
                <a:avLst/>
                <a:gdLst>
                  <a:gd name="T0" fmla="*/ 0 w 155"/>
                  <a:gd name="T1" fmla="*/ 0 h 95"/>
                  <a:gd name="T2" fmla="*/ 0 w 155"/>
                  <a:gd name="T3" fmla="*/ 0 h 95"/>
                  <a:gd name="T4" fmla="*/ 0 w 155"/>
                  <a:gd name="T5" fmla="*/ 0 h 95"/>
                  <a:gd name="T6" fmla="*/ 0 w 155"/>
                  <a:gd name="T7" fmla="*/ 0 h 95"/>
                  <a:gd name="T8" fmla="*/ 0 w 155"/>
                  <a:gd name="T9" fmla="*/ 0 h 95"/>
                  <a:gd name="T10" fmla="*/ 0 w 155"/>
                  <a:gd name="T11" fmla="*/ 0 h 95"/>
                  <a:gd name="T12" fmla="*/ 0 w 155"/>
                  <a:gd name="T13" fmla="*/ 0 h 95"/>
                  <a:gd name="T14" fmla="*/ 0 w 155"/>
                  <a:gd name="T15" fmla="*/ 0 h 95"/>
                  <a:gd name="T16" fmla="*/ 0 w 155"/>
                  <a:gd name="T17" fmla="*/ 0 h 95"/>
                  <a:gd name="T18" fmla="*/ 0 w 155"/>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5"/>
                  <a:gd name="T31" fmla="*/ 0 h 95"/>
                  <a:gd name="T32" fmla="*/ 155 w 155"/>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5" h="95">
                    <a:moveTo>
                      <a:pt x="104" y="11"/>
                    </a:moveTo>
                    <a:lnTo>
                      <a:pt x="123" y="0"/>
                    </a:lnTo>
                    <a:lnTo>
                      <a:pt x="0" y="24"/>
                    </a:lnTo>
                    <a:lnTo>
                      <a:pt x="13" y="95"/>
                    </a:lnTo>
                    <a:lnTo>
                      <a:pt x="137" y="70"/>
                    </a:lnTo>
                    <a:lnTo>
                      <a:pt x="155" y="60"/>
                    </a:lnTo>
                    <a:lnTo>
                      <a:pt x="137" y="70"/>
                    </a:lnTo>
                    <a:lnTo>
                      <a:pt x="148" y="68"/>
                    </a:lnTo>
                    <a:lnTo>
                      <a:pt x="155" y="60"/>
                    </a:lnTo>
                    <a:lnTo>
                      <a:pt x="104" y="1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03" name="Freeform 402"/>
              <p:cNvSpPr>
                <a:spLocks/>
              </p:cNvSpPr>
              <p:nvPr/>
            </p:nvSpPr>
            <p:spPr bwMode="auto">
              <a:xfrm>
                <a:off x="5573" y="245"/>
                <a:ext cx="5" cy="9"/>
              </a:xfrm>
              <a:custGeom>
                <a:avLst/>
                <a:gdLst>
                  <a:gd name="T0" fmla="*/ 0 w 96"/>
                  <a:gd name="T1" fmla="*/ 0 h 98"/>
                  <a:gd name="T2" fmla="*/ 0 w 96"/>
                  <a:gd name="T3" fmla="*/ 0 h 98"/>
                  <a:gd name="T4" fmla="*/ 0 w 96"/>
                  <a:gd name="T5" fmla="*/ 0 h 98"/>
                  <a:gd name="T6" fmla="*/ 0 w 96"/>
                  <a:gd name="T7" fmla="*/ 0 h 98"/>
                  <a:gd name="T8" fmla="*/ 0 w 96"/>
                  <a:gd name="T9" fmla="*/ 0 h 98"/>
                  <a:gd name="T10" fmla="*/ 0 w 96"/>
                  <a:gd name="T11" fmla="*/ 0 h 98"/>
                  <a:gd name="T12" fmla="*/ 0 w 96"/>
                  <a:gd name="T13" fmla="*/ 0 h 98"/>
                  <a:gd name="T14" fmla="*/ 0 w 96"/>
                  <a:gd name="T15" fmla="*/ 0 h 98"/>
                  <a:gd name="T16" fmla="*/ 0 w 96"/>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98"/>
                  <a:gd name="T29" fmla="*/ 96 w 96"/>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98">
                    <a:moveTo>
                      <a:pt x="45" y="0"/>
                    </a:moveTo>
                    <a:lnTo>
                      <a:pt x="45" y="0"/>
                    </a:lnTo>
                    <a:lnTo>
                      <a:pt x="0" y="49"/>
                    </a:lnTo>
                    <a:lnTo>
                      <a:pt x="51" y="98"/>
                    </a:lnTo>
                    <a:lnTo>
                      <a:pt x="96" y="49"/>
                    </a:lnTo>
                    <a:lnTo>
                      <a:pt x="45"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04" name="Freeform 403"/>
              <p:cNvSpPr>
                <a:spLocks/>
              </p:cNvSpPr>
              <p:nvPr/>
            </p:nvSpPr>
            <p:spPr bwMode="auto">
              <a:xfrm>
                <a:off x="5575" y="240"/>
                <a:ext cx="5" cy="9"/>
              </a:xfrm>
              <a:custGeom>
                <a:avLst/>
                <a:gdLst>
                  <a:gd name="T0" fmla="*/ 0 w 94"/>
                  <a:gd name="T1" fmla="*/ 0 h 98"/>
                  <a:gd name="T2" fmla="*/ 0 w 94"/>
                  <a:gd name="T3" fmla="*/ 0 h 98"/>
                  <a:gd name="T4" fmla="*/ 0 w 94"/>
                  <a:gd name="T5" fmla="*/ 0 h 98"/>
                  <a:gd name="T6" fmla="*/ 0 w 94"/>
                  <a:gd name="T7" fmla="*/ 0 h 98"/>
                  <a:gd name="T8" fmla="*/ 0 w 94"/>
                  <a:gd name="T9" fmla="*/ 0 h 98"/>
                  <a:gd name="T10" fmla="*/ 0 w 94"/>
                  <a:gd name="T11" fmla="*/ 0 h 98"/>
                  <a:gd name="T12" fmla="*/ 0 60000 65536"/>
                  <a:gd name="T13" fmla="*/ 0 60000 65536"/>
                  <a:gd name="T14" fmla="*/ 0 60000 65536"/>
                  <a:gd name="T15" fmla="*/ 0 60000 65536"/>
                  <a:gd name="T16" fmla="*/ 0 60000 65536"/>
                  <a:gd name="T17" fmla="*/ 0 60000 65536"/>
                  <a:gd name="T18" fmla="*/ 0 w 94"/>
                  <a:gd name="T19" fmla="*/ 0 h 98"/>
                  <a:gd name="T20" fmla="*/ 94 w 94"/>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94" h="98">
                    <a:moveTo>
                      <a:pt x="70" y="24"/>
                    </a:moveTo>
                    <a:lnTo>
                      <a:pt x="45" y="0"/>
                    </a:lnTo>
                    <a:lnTo>
                      <a:pt x="0" y="49"/>
                    </a:lnTo>
                    <a:lnTo>
                      <a:pt x="51" y="98"/>
                    </a:lnTo>
                    <a:lnTo>
                      <a:pt x="94" y="48"/>
                    </a:lnTo>
                    <a:lnTo>
                      <a:pt x="70" y="2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05" name="Freeform 404"/>
              <p:cNvSpPr>
                <a:spLocks/>
              </p:cNvSpPr>
              <p:nvPr/>
            </p:nvSpPr>
            <p:spPr bwMode="auto">
              <a:xfrm>
                <a:off x="5579" y="237"/>
                <a:ext cx="8" cy="9"/>
              </a:xfrm>
              <a:custGeom>
                <a:avLst/>
                <a:gdLst>
                  <a:gd name="T0" fmla="*/ 0 w 150"/>
                  <a:gd name="T1" fmla="*/ 0 h 93"/>
                  <a:gd name="T2" fmla="*/ 0 w 150"/>
                  <a:gd name="T3" fmla="*/ 0 h 93"/>
                  <a:gd name="T4" fmla="*/ 0 w 150"/>
                  <a:gd name="T5" fmla="*/ 0 h 93"/>
                  <a:gd name="T6" fmla="*/ 0 w 150"/>
                  <a:gd name="T7" fmla="*/ 0 h 93"/>
                  <a:gd name="T8" fmla="*/ 0 w 150"/>
                  <a:gd name="T9" fmla="*/ 0 h 93"/>
                  <a:gd name="T10" fmla="*/ 0 w 150"/>
                  <a:gd name="T11" fmla="*/ 0 h 93"/>
                  <a:gd name="T12" fmla="*/ 0 w 150"/>
                  <a:gd name="T13" fmla="*/ 0 h 93"/>
                  <a:gd name="T14" fmla="*/ 0 w 150"/>
                  <a:gd name="T15" fmla="*/ 0 h 93"/>
                  <a:gd name="T16" fmla="*/ 0 w 150"/>
                  <a:gd name="T17" fmla="*/ 0 h 93"/>
                  <a:gd name="T18" fmla="*/ 0 w 150"/>
                  <a:gd name="T19" fmla="*/ 0 h 93"/>
                  <a:gd name="T20" fmla="*/ 0 w 150"/>
                  <a:gd name="T21" fmla="*/ 0 h 93"/>
                  <a:gd name="T22" fmla="*/ 0 w 150"/>
                  <a:gd name="T23" fmla="*/ 0 h 93"/>
                  <a:gd name="T24" fmla="*/ 0 w 150"/>
                  <a:gd name="T25" fmla="*/ 0 h 93"/>
                  <a:gd name="T26" fmla="*/ 0 w 150"/>
                  <a:gd name="T27" fmla="*/ 0 h 93"/>
                  <a:gd name="T28" fmla="*/ 0 w 150"/>
                  <a:gd name="T29" fmla="*/ 0 h 93"/>
                  <a:gd name="T30" fmla="*/ 0 w 150"/>
                  <a:gd name="T31" fmla="*/ 0 h 93"/>
                  <a:gd name="T32" fmla="*/ 0 w 150"/>
                  <a:gd name="T33" fmla="*/ 0 h 93"/>
                  <a:gd name="T34" fmla="*/ 0 w 150"/>
                  <a:gd name="T35" fmla="*/ 0 h 93"/>
                  <a:gd name="T36" fmla="*/ 0 w 150"/>
                  <a:gd name="T37" fmla="*/ 0 h 93"/>
                  <a:gd name="T38" fmla="*/ 0 w 150"/>
                  <a:gd name="T39" fmla="*/ 0 h 93"/>
                  <a:gd name="T40" fmla="*/ 0 w 150"/>
                  <a:gd name="T41" fmla="*/ 0 h 93"/>
                  <a:gd name="T42" fmla="*/ 0 w 150"/>
                  <a:gd name="T43" fmla="*/ 0 h 93"/>
                  <a:gd name="T44" fmla="*/ 0 w 150"/>
                  <a:gd name="T45" fmla="*/ 0 h 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93"/>
                  <a:gd name="T71" fmla="*/ 150 w 150"/>
                  <a:gd name="T72" fmla="*/ 93 h 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93">
                    <a:moveTo>
                      <a:pt x="122" y="0"/>
                    </a:moveTo>
                    <a:lnTo>
                      <a:pt x="122" y="0"/>
                    </a:lnTo>
                    <a:lnTo>
                      <a:pt x="110" y="5"/>
                    </a:lnTo>
                    <a:lnTo>
                      <a:pt x="93" y="9"/>
                    </a:lnTo>
                    <a:lnTo>
                      <a:pt x="73" y="13"/>
                    </a:lnTo>
                    <a:lnTo>
                      <a:pt x="51" y="16"/>
                    </a:lnTo>
                    <a:lnTo>
                      <a:pt x="32" y="18"/>
                    </a:lnTo>
                    <a:lnTo>
                      <a:pt x="16" y="21"/>
                    </a:lnTo>
                    <a:lnTo>
                      <a:pt x="5" y="22"/>
                    </a:lnTo>
                    <a:lnTo>
                      <a:pt x="0" y="22"/>
                    </a:lnTo>
                    <a:lnTo>
                      <a:pt x="7" y="93"/>
                    </a:lnTo>
                    <a:lnTo>
                      <a:pt x="11" y="92"/>
                    </a:lnTo>
                    <a:lnTo>
                      <a:pt x="22" y="91"/>
                    </a:lnTo>
                    <a:lnTo>
                      <a:pt x="40" y="89"/>
                    </a:lnTo>
                    <a:lnTo>
                      <a:pt x="62" y="87"/>
                    </a:lnTo>
                    <a:lnTo>
                      <a:pt x="84" y="82"/>
                    </a:lnTo>
                    <a:lnTo>
                      <a:pt x="107" y="78"/>
                    </a:lnTo>
                    <a:lnTo>
                      <a:pt x="130" y="73"/>
                    </a:lnTo>
                    <a:lnTo>
                      <a:pt x="150" y="65"/>
                    </a:lnTo>
                    <a:lnTo>
                      <a:pt x="12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06" name="Freeform 405"/>
              <p:cNvSpPr>
                <a:spLocks/>
              </p:cNvSpPr>
              <p:nvPr/>
            </p:nvSpPr>
            <p:spPr bwMode="auto">
              <a:xfrm>
                <a:off x="5586" y="232"/>
                <a:ext cx="7" cy="11"/>
              </a:xfrm>
              <a:custGeom>
                <a:avLst/>
                <a:gdLst>
                  <a:gd name="T0" fmla="*/ 0 w 140"/>
                  <a:gd name="T1" fmla="*/ 0 h 130"/>
                  <a:gd name="T2" fmla="*/ 0 w 140"/>
                  <a:gd name="T3" fmla="*/ 0 h 130"/>
                  <a:gd name="T4" fmla="*/ 0 w 140"/>
                  <a:gd name="T5" fmla="*/ 0 h 130"/>
                  <a:gd name="T6" fmla="*/ 0 w 140"/>
                  <a:gd name="T7" fmla="*/ 0 h 130"/>
                  <a:gd name="T8" fmla="*/ 0 w 140"/>
                  <a:gd name="T9" fmla="*/ 0 h 130"/>
                  <a:gd name="T10" fmla="*/ 0 w 140"/>
                  <a:gd name="T11" fmla="*/ 0 h 130"/>
                  <a:gd name="T12" fmla="*/ 0 w 140"/>
                  <a:gd name="T13" fmla="*/ 0 h 130"/>
                  <a:gd name="T14" fmla="*/ 0 w 140"/>
                  <a:gd name="T15" fmla="*/ 0 h 130"/>
                  <a:gd name="T16" fmla="*/ 0 w 140"/>
                  <a:gd name="T17" fmla="*/ 0 h 130"/>
                  <a:gd name="T18" fmla="*/ 0 w 140"/>
                  <a:gd name="T19" fmla="*/ 0 h 130"/>
                  <a:gd name="T20" fmla="*/ 0 w 140"/>
                  <a:gd name="T21" fmla="*/ 0 h 130"/>
                  <a:gd name="T22" fmla="*/ 0 w 140"/>
                  <a:gd name="T23" fmla="*/ 0 h 130"/>
                  <a:gd name="T24" fmla="*/ 0 w 140"/>
                  <a:gd name="T25" fmla="*/ 0 h 130"/>
                  <a:gd name="T26" fmla="*/ 0 w 140"/>
                  <a:gd name="T27" fmla="*/ 0 h 130"/>
                  <a:gd name="T28" fmla="*/ 0 w 140"/>
                  <a:gd name="T29" fmla="*/ 0 h 130"/>
                  <a:gd name="T30" fmla="*/ 0 w 140"/>
                  <a:gd name="T31" fmla="*/ 0 h 130"/>
                  <a:gd name="T32" fmla="*/ 0 w 140"/>
                  <a:gd name="T33" fmla="*/ 0 h 130"/>
                  <a:gd name="T34" fmla="*/ 0 w 140"/>
                  <a:gd name="T35" fmla="*/ 0 h 130"/>
                  <a:gd name="T36" fmla="*/ 0 w 140"/>
                  <a:gd name="T37" fmla="*/ 0 h 1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
                  <a:gd name="T58" fmla="*/ 0 h 130"/>
                  <a:gd name="T59" fmla="*/ 140 w 140"/>
                  <a:gd name="T60" fmla="*/ 130 h 1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 h="130">
                    <a:moveTo>
                      <a:pt x="99" y="0"/>
                    </a:moveTo>
                    <a:lnTo>
                      <a:pt x="97" y="2"/>
                    </a:lnTo>
                    <a:lnTo>
                      <a:pt x="89" y="8"/>
                    </a:lnTo>
                    <a:lnTo>
                      <a:pt x="77" y="17"/>
                    </a:lnTo>
                    <a:lnTo>
                      <a:pt x="61" y="28"/>
                    </a:lnTo>
                    <a:lnTo>
                      <a:pt x="44" y="39"/>
                    </a:lnTo>
                    <a:lnTo>
                      <a:pt x="28" y="49"/>
                    </a:lnTo>
                    <a:lnTo>
                      <a:pt x="12" y="59"/>
                    </a:lnTo>
                    <a:lnTo>
                      <a:pt x="0" y="65"/>
                    </a:lnTo>
                    <a:lnTo>
                      <a:pt x="28" y="130"/>
                    </a:lnTo>
                    <a:lnTo>
                      <a:pt x="45" y="121"/>
                    </a:lnTo>
                    <a:lnTo>
                      <a:pt x="63" y="110"/>
                    </a:lnTo>
                    <a:lnTo>
                      <a:pt x="82" y="98"/>
                    </a:lnTo>
                    <a:lnTo>
                      <a:pt x="99" y="87"/>
                    </a:lnTo>
                    <a:lnTo>
                      <a:pt x="115" y="75"/>
                    </a:lnTo>
                    <a:lnTo>
                      <a:pt x="128" y="66"/>
                    </a:lnTo>
                    <a:lnTo>
                      <a:pt x="137" y="60"/>
                    </a:lnTo>
                    <a:lnTo>
                      <a:pt x="140" y="57"/>
                    </a:lnTo>
                    <a:lnTo>
                      <a:pt x="9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07" name="Freeform 406"/>
              <p:cNvSpPr>
                <a:spLocks/>
              </p:cNvSpPr>
              <p:nvPr/>
            </p:nvSpPr>
            <p:spPr bwMode="auto">
              <a:xfrm>
                <a:off x="5592" y="228"/>
                <a:ext cx="8" cy="9"/>
              </a:xfrm>
              <a:custGeom>
                <a:avLst/>
                <a:gdLst>
                  <a:gd name="T0" fmla="*/ 0 w 152"/>
                  <a:gd name="T1" fmla="*/ 0 h 101"/>
                  <a:gd name="T2" fmla="*/ 0 w 152"/>
                  <a:gd name="T3" fmla="*/ 0 h 101"/>
                  <a:gd name="T4" fmla="*/ 0 w 152"/>
                  <a:gd name="T5" fmla="*/ 0 h 101"/>
                  <a:gd name="T6" fmla="*/ 0 w 152"/>
                  <a:gd name="T7" fmla="*/ 0 h 101"/>
                  <a:gd name="T8" fmla="*/ 0 w 152"/>
                  <a:gd name="T9" fmla="*/ 0 h 101"/>
                  <a:gd name="T10" fmla="*/ 0 w 152"/>
                  <a:gd name="T11" fmla="*/ 0 h 101"/>
                  <a:gd name="T12" fmla="*/ 0 w 152"/>
                  <a:gd name="T13" fmla="*/ 0 h 101"/>
                  <a:gd name="T14" fmla="*/ 0 w 152"/>
                  <a:gd name="T15" fmla="*/ 0 h 101"/>
                  <a:gd name="T16" fmla="*/ 0 w 152"/>
                  <a:gd name="T17" fmla="*/ 0 h 101"/>
                  <a:gd name="T18" fmla="*/ 0 w 152"/>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101"/>
                  <a:gd name="T32" fmla="*/ 152 w 152"/>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101">
                    <a:moveTo>
                      <a:pt x="129" y="1"/>
                    </a:moveTo>
                    <a:lnTo>
                      <a:pt x="133" y="0"/>
                    </a:lnTo>
                    <a:lnTo>
                      <a:pt x="0" y="32"/>
                    </a:lnTo>
                    <a:lnTo>
                      <a:pt x="16" y="101"/>
                    </a:lnTo>
                    <a:lnTo>
                      <a:pt x="148" y="68"/>
                    </a:lnTo>
                    <a:lnTo>
                      <a:pt x="152" y="67"/>
                    </a:lnTo>
                    <a:lnTo>
                      <a:pt x="148" y="68"/>
                    </a:lnTo>
                    <a:lnTo>
                      <a:pt x="150" y="68"/>
                    </a:lnTo>
                    <a:lnTo>
                      <a:pt x="152" y="67"/>
                    </a:lnTo>
                    <a:lnTo>
                      <a:pt x="129"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08" name="Freeform 407"/>
              <p:cNvSpPr>
                <a:spLocks/>
              </p:cNvSpPr>
              <p:nvPr/>
            </p:nvSpPr>
            <p:spPr bwMode="auto">
              <a:xfrm>
                <a:off x="5599" y="225"/>
                <a:ext cx="6" cy="9"/>
              </a:xfrm>
              <a:custGeom>
                <a:avLst/>
                <a:gdLst>
                  <a:gd name="T0" fmla="*/ 0 w 117"/>
                  <a:gd name="T1" fmla="*/ 0 h 99"/>
                  <a:gd name="T2" fmla="*/ 0 w 117"/>
                  <a:gd name="T3" fmla="*/ 0 h 99"/>
                  <a:gd name="T4" fmla="*/ 0 w 117"/>
                  <a:gd name="T5" fmla="*/ 0 h 99"/>
                  <a:gd name="T6" fmla="*/ 0 w 117"/>
                  <a:gd name="T7" fmla="*/ 0 h 99"/>
                  <a:gd name="T8" fmla="*/ 0 w 117"/>
                  <a:gd name="T9" fmla="*/ 0 h 99"/>
                  <a:gd name="T10" fmla="*/ 0 w 117"/>
                  <a:gd name="T11" fmla="*/ 0 h 99"/>
                  <a:gd name="T12" fmla="*/ 0 w 117"/>
                  <a:gd name="T13" fmla="*/ 0 h 99"/>
                  <a:gd name="T14" fmla="*/ 0 w 117"/>
                  <a:gd name="T15" fmla="*/ 0 h 99"/>
                  <a:gd name="T16" fmla="*/ 0 w 117"/>
                  <a:gd name="T17" fmla="*/ 0 h 99"/>
                  <a:gd name="T18" fmla="*/ 0 w 117"/>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99"/>
                  <a:gd name="T32" fmla="*/ 117 w 117"/>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99">
                    <a:moveTo>
                      <a:pt x="83" y="2"/>
                    </a:moveTo>
                    <a:lnTo>
                      <a:pt x="89" y="0"/>
                    </a:lnTo>
                    <a:lnTo>
                      <a:pt x="0" y="33"/>
                    </a:lnTo>
                    <a:lnTo>
                      <a:pt x="23" y="99"/>
                    </a:lnTo>
                    <a:lnTo>
                      <a:pt x="111" y="67"/>
                    </a:lnTo>
                    <a:lnTo>
                      <a:pt x="117" y="65"/>
                    </a:lnTo>
                    <a:lnTo>
                      <a:pt x="111" y="67"/>
                    </a:lnTo>
                    <a:lnTo>
                      <a:pt x="115" y="66"/>
                    </a:lnTo>
                    <a:lnTo>
                      <a:pt x="117" y="65"/>
                    </a:lnTo>
                    <a:lnTo>
                      <a:pt x="83" y="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09" name="Freeform 408"/>
              <p:cNvSpPr>
                <a:spLocks/>
              </p:cNvSpPr>
              <p:nvPr/>
            </p:nvSpPr>
            <p:spPr bwMode="auto">
              <a:xfrm>
                <a:off x="5604" y="221"/>
                <a:ext cx="7" cy="10"/>
              </a:xfrm>
              <a:custGeom>
                <a:avLst/>
                <a:gdLst>
                  <a:gd name="T0" fmla="*/ 0 w 127"/>
                  <a:gd name="T1" fmla="*/ 0 h 108"/>
                  <a:gd name="T2" fmla="*/ 0 w 127"/>
                  <a:gd name="T3" fmla="*/ 0 h 108"/>
                  <a:gd name="T4" fmla="*/ 0 w 127"/>
                  <a:gd name="T5" fmla="*/ 0 h 108"/>
                  <a:gd name="T6" fmla="*/ 0 w 127"/>
                  <a:gd name="T7" fmla="*/ 0 h 108"/>
                  <a:gd name="T8" fmla="*/ 0 w 127"/>
                  <a:gd name="T9" fmla="*/ 0 h 108"/>
                  <a:gd name="T10" fmla="*/ 0 w 127"/>
                  <a:gd name="T11" fmla="*/ 0 h 108"/>
                  <a:gd name="T12" fmla="*/ 0 w 127"/>
                  <a:gd name="T13" fmla="*/ 0 h 108"/>
                  <a:gd name="T14" fmla="*/ 0 w 127"/>
                  <a:gd name="T15" fmla="*/ 0 h 108"/>
                  <a:gd name="T16" fmla="*/ 0 w 127"/>
                  <a:gd name="T17" fmla="*/ 0 h 108"/>
                  <a:gd name="T18" fmla="*/ 0 w 127"/>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108"/>
                  <a:gd name="T32" fmla="*/ 127 w 127"/>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108">
                    <a:moveTo>
                      <a:pt x="66" y="15"/>
                    </a:moveTo>
                    <a:lnTo>
                      <a:pt x="80" y="0"/>
                    </a:lnTo>
                    <a:lnTo>
                      <a:pt x="0" y="45"/>
                    </a:lnTo>
                    <a:lnTo>
                      <a:pt x="34" y="108"/>
                    </a:lnTo>
                    <a:lnTo>
                      <a:pt x="114" y="63"/>
                    </a:lnTo>
                    <a:lnTo>
                      <a:pt x="127" y="48"/>
                    </a:lnTo>
                    <a:lnTo>
                      <a:pt x="114" y="63"/>
                    </a:lnTo>
                    <a:lnTo>
                      <a:pt x="122" y="58"/>
                    </a:lnTo>
                    <a:lnTo>
                      <a:pt x="127" y="48"/>
                    </a:lnTo>
                    <a:lnTo>
                      <a:pt x="66" y="1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10" name="Freeform 409"/>
              <p:cNvSpPr>
                <a:spLocks/>
              </p:cNvSpPr>
              <p:nvPr/>
            </p:nvSpPr>
            <p:spPr bwMode="auto">
              <a:xfrm>
                <a:off x="5607" y="216"/>
                <a:ext cx="6" cy="10"/>
              </a:xfrm>
              <a:custGeom>
                <a:avLst/>
                <a:gdLst>
                  <a:gd name="T0" fmla="*/ 0 w 104"/>
                  <a:gd name="T1" fmla="*/ 0 h 102"/>
                  <a:gd name="T2" fmla="*/ 0 w 104"/>
                  <a:gd name="T3" fmla="*/ 0 h 102"/>
                  <a:gd name="T4" fmla="*/ 0 w 104"/>
                  <a:gd name="T5" fmla="*/ 0 h 102"/>
                  <a:gd name="T6" fmla="*/ 0 w 104"/>
                  <a:gd name="T7" fmla="*/ 0 h 102"/>
                  <a:gd name="T8" fmla="*/ 0 w 104"/>
                  <a:gd name="T9" fmla="*/ 0 h 102"/>
                  <a:gd name="T10" fmla="*/ 0 w 104"/>
                  <a:gd name="T11" fmla="*/ 0 h 102"/>
                  <a:gd name="T12" fmla="*/ 0 w 104"/>
                  <a:gd name="T13" fmla="*/ 0 h 102"/>
                  <a:gd name="T14" fmla="*/ 0 w 104"/>
                  <a:gd name="T15" fmla="*/ 0 h 102"/>
                  <a:gd name="T16" fmla="*/ 0 w 104"/>
                  <a:gd name="T17" fmla="*/ 0 h 102"/>
                  <a:gd name="T18" fmla="*/ 0 w 104"/>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02"/>
                  <a:gd name="T32" fmla="*/ 104 w 104"/>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02">
                    <a:moveTo>
                      <a:pt x="41" y="63"/>
                    </a:moveTo>
                    <a:lnTo>
                      <a:pt x="27" y="17"/>
                    </a:lnTo>
                    <a:lnTo>
                      <a:pt x="0" y="69"/>
                    </a:lnTo>
                    <a:lnTo>
                      <a:pt x="61" y="102"/>
                    </a:lnTo>
                    <a:lnTo>
                      <a:pt x="88" y="49"/>
                    </a:lnTo>
                    <a:lnTo>
                      <a:pt x="72" y="0"/>
                    </a:lnTo>
                    <a:lnTo>
                      <a:pt x="88" y="49"/>
                    </a:lnTo>
                    <a:lnTo>
                      <a:pt x="104" y="18"/>
                    </a:lnTo>
                    <a:lnTo>
                      <a:pt x="72" y="0"/>
                    </a:lnTo>
                    <a:lnTo>
                      <a:pt x="41" y="6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11" name="Freeform 410"/>
              <p:cNvSpPr>
                <a:spLocks/>
              </p:cNvSpPr>
              <p:nvPr/>
            </p:nvSpPr>
            <p:spPr bwMode="auto">
              <a:xfrm>
                <a:off x="5602" y="213"/>
                <a:ext cx="9" cy="9"/>
              </a:xfrm>
              <a:custGeom>
                <a:avLst/>
                <a:gdLst>
                  <a:gd name="T0" fmla="*/ 0 w 173"/>
                  <a:gd name="T1" fmla="*/ 0 h 95"/>
                  <a:gd name="T2" fmla="*/ 0 w 173"/>
                  <a:gd name="T3" fmla="*/ 0 h 95"/>
                  <a:gd name="T4" fmla="*/ 0 w 173"/>
                  <a:gd name="T5" fmla="*/ 0 h 95"/>
                  <a:gd name="T6" fmla="*/ 0 w 173"/>
                  <a:gd name="T7" fmla="*/ 0 h 95"/>
                  <a:gd name="T8" fmla="*/ 0 w 173"/>
                  <a:gd name="T9" fmla="*/ 0 h 95"/>
                  <a:gd name="T10" fmla="*/ 0 w 173"/>
                  <a:gd name="T11" fmla="*/ 0 h 95"/>
                  <a:gd name="T12" fmla="*/ 0 w 173"/>
                  <a:gd name="T13" fmla="*/ 0 h 95"/>
                  <a:gd name="T14" fmla="*/ 0 w 173"/>
                  <a:gd name="T15" fmla="*/ 0 h 95"/>
                  <a:gd name="T16" fmla="*/ 0 w 173"/>
                  <a:gd name="T17" fmla="*/ 0 h 95"/>
                  <a:gd name="T18" fmla="*/ 0 w 173"/>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95"/>
                  <a:gd name="T32" fmla="*/ 173 w 173"/>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95">
                    <a:moveTo>
                      <a:pt x="100" y="0"/>
                    </a:moveTo>
                    <a:lnTo>
                      <a:pt x="89" y="67"/>
                    </a:lnTo>
                    <a:lnTo>
                      <a:pt x="142" y="95"/>
                    </a:lnTo>
                    <a:lnTo>
                      <a:pt x="173" y="32"/>
                    </a:lnTo>
                    <a:lnTo>
                      <a:pt x="121" y="5"/>
                    </a:lnTo>
                    <a:lnTo>
                      <a:pt x="110" y="71"/>
                    </a:lnTo>
                    <a:lnTo>
                      <a:pt x="100" y="0"/>
                    </a:lnTo>
                    <a:lnTo>
                      <a:pt x="0" y="19"/>
                    </a:lnTo>
                    <a:lnTo>
                      <a:pt x="89" y="67"/>
                    </a:lnTo>
                    <a:lnTo>
                      <a:pt x="10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12" name="Freeform 411"/>
              <p:cNvSpPr>
                <a:spLocks/>
              </p:cNvSpPr>
              <p:nvPr/>
            </p:nvSpPr>
            <p:spPr bwMode="auto">
              <a:xfrm>
                <a:off x="5607" y="212"/>
                <a:ext cx="9" cy="8"/>
              </a:xfrm>
              <a:custGeom>
                <a:avLst/>
                <a:gdLst>
                  <a:gd name="T0" fmla="*/ 0 w 167"/>
                  <a:gd name="T1" fmla="*/ 0 h 87"/>
                  <a:gd name="T2" fmla="*/ 0 w 167"/>
                  <a:gd name="T3" fmla="*/ 0 h 87"/>
                  <a:gd name="T4" fmla="*/ 0 w 167"/>
                  <a:gd name="T5" fmla="*/ 0 h 87"/>
                  <a:gd name="T6" fmla="*/ 0 w 167"/>
                  <a:gd name="T7" fmla="*/ 0 h 87"/>
                  <a:gd name="T8" fmla="*/ 0 w 167"/>
                  <a:gd name="T9" fmla="*/ 0 h 87"/>
                  <a:gd name="T10" fmla="*/ 0 w 167"/>
                  <a:gd name="T11" fmla="*/ 0 h 87"/>
                  <a:gd name="T12" fmla="*/ 0 w 167"/>
                  <a:gd name="T13" fmla="*/ 0 h 87"/>
                  <a:gd name="T14" fmla="*/ 0 w 167"/>
                  <a:gd name="T15" fmla="*/ 0 h 87"/>
                  <a:gd name="T16" fmla="*/ 0 w 167"/>
                  <a:gd name="T17" fmla="*/ 0 h 87"/>
                  <a:gd name="T18" fmla="*/ 0 w 167"/>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87"/>
                  <a:gd name="T32" fmla="*/ 167 w 167"/>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87">
                    <a:moveTo>
                      <a:pt x="76" y="58"/>
                    </a:moveTo>
                    <a:lnTo>
                      <a:pt x="96" y="0"/>
                    </a:lnTo>
                    <a:lnTo>
                      <a:pt x="0" y="16"/>
                    </a:lnTo>
                    <a:lnTo>
                      <a:pt x="10" y="87"/>
                    </a:lnTo>
                    <a:lnTo>
                      <a:pt x="108" y="71"/>
                    </a:lnTo>
                    <a:lnTo>
                      <a:pt x="128" y="12"/>
                    </a:lnTo>
                    <a:lnTo>
                      <a:pt x="108" y="71"/>
                    </a:lnTo>
                    <a:lnTo>
                      <a:pt x="167" y="60"/>
                    </a:lnTo>
                    <a:lnTo>
                      <a:pt x="128" y="12"/>
                    </a:lnTo>
                    <a:lnTo>
                      <a:pt x="76" y="5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13" name="Freeform 412"/>
              <p:cNvSpPr>
                <a:spLocks/>
              </p:cNvSpPr>
              <p:nvPr/>
            </p:nvSpPr>
            <p:spPr bwMode="auto">
              <a:xfrm>
                <a:off x="5610" y="210"/>
                <a:ext cx="4" cy="7"/>
              </a:xfrm>
              <a:custGeom>
                <a:avLst/>
                <a:gdLst>
                  <a:gd name="T0" fmla="*/ 0 w 78"/>
                  <a:gd name="T1" fmla="*/ 0 h 78"/>
                  <a:gd name="T2" fmla="*/ 0 w 78"/>
                  <a:gd name="T3" fmla="*/ 0 h 78"/>
                  <a:gd name="T4" fmla="*/ 0 w 78"/>
                  <a:gd name="T5" fmla="*/ 0 h 78"/>
                  <a:gd name="T6" fmla="*/ 0 w 78"/>
                  <a:gd name="T7" fmla="*/ 0 h 78"/>
                  <a:gd name="T8" fmla="*/ 0 w 78"/>
                  <a:gd name="T9" fmla="*/ 0 h 78"/>
                  <a:gd name="T10" fmla="*/ 0 w 78"/>
                  <a:gd name="T11" fmla="*/ 0 h 78"/>
                  <a:gd name="T12" fmla="*/ 0 w 78"/>
                  <a:gd name="T13" fmla="*/ 0 h 78"/>
                  <a:gd name="T14" fmla="*/ 0 w 78"/>
                  <a:gd name="T15" fmla="*/ 0 h 78"/>
                  <a:gd name="T16" fmla="*/ 0 w 78"/>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78"/>
                  <a:gd name="T29" fmla="*/ 78 w 7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78">
                    <a:moveTo>
                      <a:pt x="0" y="46"/>
                    </a:moveTo>
                    <a:lnTo>
                      <a:pt x="0" y="46"/>
                    </a:lnTo>
                    <a:lnTo>
                      <a:pt x="26" y="78"/>
                    </a:lnTo>
                    <a:lnTo>
                      <a:pt x="78" y="32"/>
                    </a:lnTo>
                    <a:lnTo>
                      <a:pt x="52" y="0"/>
                    </a:lnTo>
                    <a:lnTo>
                      <a:pt x="0" y="4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14" name="Freeform 413"/>
              <p:cNvSpPr>
                <a:spLocks/>
              </p:cNvSpPr>
              <p:nvPr/>
            </p:nvSpPr>
            <p:spPr bwMode="auto">
              <a:xfrm>
                <a:off x="5608" y="206"/>
                <a:ext cx="5" cy="8"/>
              </a:xfrm>
              <a:custGeom>
                <a:avLst/>
                <a:gdLst>
                  <a:gd name="T0" fmla="*/ 0 w 79"/>
                  <a:gd name="T1" fmla="*/ 0 h 90"/>
                  <a:gd name="T2" fmla="*/ 0 w 79"/>
                  <a:gd name="T3" fmla="*/ 0 h 90"/>
                  <a:gd name="T4" fmla="*/ 0 w 79"/>
                  <a:gd name="T5" fmla="*/ 0 h 90"/>
                  <a:gd name="T6" fmla="*/ 0 w 79"/>
                  <a:gd name="T7" fmla="*/ 0 h 90"/>
                  <a:gd name="T8" fmla="*/ 0 w 79"/>
                  <a:gd name="T9" fmla="*/ 0 h 90"/>
                  <a:gd name="T10" fmla="*/ 0 w 79"/>
                  <a:gd name="T11" fmla="*/ 0 h 90"/>
                  <a:gd name="T12" fmla="*/ 0 w 79"/>
                  <a:gd name="T13" fmla="*/ 0 h 90"/>
                  <a:gd name="T14" fmla="*/ 0 w 79"/>
                  <a:gd name="T15" fmla="*/ 0 h 90"/>
                  <a:gd name="T16" fmla="*/ 0 w 79"/>
                  <a:gd name="T17" fmla="*/ 0 h 90"/>
                  <a:gd name="T18" fmla="*/ 0 w 79"/>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90"/>
                  <a:gd name="T32" fmla="*/ 79 w 79"/>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90">
                    <a:moveTo>
                      <a:pt x="17" y="69"/>
                    </a:moveTo>
                    <a:lnTo>
                      <a:pt x="0" y="57"/>
                    </a:lnTo>
                    <a:lnTo>
                      <a:pt x="27" y="90"/>
                    </a:lnTo>
                    <a:lnTo>
                      <a:pt x="79" y="44"/>
                    </a:lnTo>
                    <a:lnTo>
                      <a:pt x="53" y="11"/>
                    </a:lnTo>
                    <a:lnTo>
                      <a:pt x="36" y="0"/>
                    </a:lnTo>
                    <a:lnTo>
                      <a:pt x="53" y="11"/>
                    </a:lnTo>
                    <a:lnTo>
                      <a:pt x="45" y="4"/>
                    </a:lnTo>
                    <a:lnTo>
                      <a:pt x="36" y="0"/>
                    </a:lnTo>
                    <a:lnTo>
                      <a:pt x="17"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15" name="Freeform 414"/>
              <p:cNvSpPr>
                <a:spLocks/>
              </p:cNvSpPr>
              <p:nvPr/>
            </p:nvSpPr>
            <p:spPr bwMode="auto">
              <a:xfrm>
                <a:off x="5604" y="204"/>
                <a:ext cx="6" cy="8"/>
              </a:xfrm>
              <a:custGeom>
                <a:avLst/>
                <a:gdLst>
                  <a:gd name="T0" fmla="*/ 0 w 116"/>
                  <a:gd name="T1" fmla="*/ 0 h 97"/>
                  <a:gd name="T2" fmla="*/ 0 w 116"/>
                  <a:gd name="T3" fmla="*/ 0 h 97"/>
                  <a:gd name="T4" fmla="*/ 0 w 116"/>
                  <a:gd name="T5" fmla="*/ 0 h 97"/>
                  <a:gd name="T6" fmla="*/ 0 w 116"/>
                  <a:gd name="T7" fmla="*/ 0 h 97"/>
                  <a:gd name="T8" fmla="*/ 0 w 116"/>
                  <a:gd name="T9" fmla="*/ 0 h 97"/>
                  <a:gd name="T10" fmla="*/ 0 w 116"/>
                  <a:gd name="T11" fmla="*/ 0 h 97"/>
                  <a:gd name="T12" fmla="*/ 0 60000 65536"/>
                  <a:gd name="T13" fmla="*/ 0 60000 65536"/>
                  <a:gd name="T14" fmla="*/ 0 60000 65536"/>
                  <a:gd name="T15" fmla="*/ 0 60000 65536"/>
                  <a:gd name="T16" fmla="*/ 0 60000 65536"/>
                  <a:gd name="T17" fmla="*/ 0 60000 65536"/>
                  <a:gd name="T18" fmla="*/ 0 w 116"/>
                  <a:gd name="T19" fmla="*/ 0 h 97"/>
                  <a:gd name="T20" fmla="*/ 116 w 116"/>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16" h="97">
                    <a:moveTo>
                      <a:pt x="9" y="34"/>
                    </a:moveTo>
                    <a:lnTo>
                      <a:pt x="0" y="68"/>
                    </a:lnTo>
                    <a:lnTo>
                      <a:pt x="97" y="97"/>
                    </a:lnTo>
                    <a:lnTo>
                      <a:pt x="116" y="28"/>
                    </a:lnTo>
                    <a:lnTo>
                      <a:pt x="18" y="0"/>
                    </a:lnTo>
                    <a:lnTo>
                      <a:pt x="9"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16" name="Freeform 415"/>
              <p:cNvSpPr>
                <a:spLocks/>
              </p:cNvSpPr>
              <p:nvPr/>
            </p:nvSpPr>
            <p:spPr bwMode="auto">
              <a:xfrm>
                <a:off x="5604" y="197"/>
                <a:ext cx="7" cy="13"/>
              </a:xfrm>
              <a:custGeom>
                <a:avLst/>
                <a:gdLst>
                  <a:gd name="T0" fmla="*/ 0 w 133"/>
                  <a:gd name="T1" fmla="*/ 0 h 143"/>
                  <a:gd name="T2" fmla="*/ 0 w 133"/>
                  <a:gd name="T3" fmla="*/ 0 h 143"/>
                  <a:gd name="T4" fmla="*/ 0 w 133"/>
                  <a:gd name="T5" fmla="*/ 0 h 143"/>
                  <a:gd name="T6" fmla="*/ 0 w 133"/>
                  <a:gd name="T7" fmla="*/ 0 h 143"/>
                  <a:gd name="T8" fmla="*/ 0 w 133"/>
                  <a:gd name="T9" fmla="*/ 0 h 143"/>
                  <a:gd name="T10" fmla="*/ 0 w 133"/>
                  <a:gd name="T11" fmla="*/ 0 h 143"/>
                  <a:gd name="T12" fmla="*/ 0 w 133"/>
                  <a:gd name="T13" fmla="*/ 0 h 143"/>
                  <a:gd name="T14" fmla="*/ 0 w 133"/>
                  <a:gd name="T15" fmla="*/ 0 h 143"/>
                  <a:gd name="T16" fmla="*/ 0 w 133"/>
                  <a:gd name="T17" fmla="*/ 0 h 143"/>
                  <a:gd name="T18" fmla="*/ 0 w 133"/>
                  <a:gd name="T19" fmla="*/ 0 h 143"/>
                  <a:gd name="T20" fmla="*/ 0 w 133"/>
                  <a:gd name="T21" fmla="*/ 0 h 143"/>
                  <a:gd name="T22" fmla="*/ 0 w 133"/>
                  <a:gd name="T23" fmla="*/ 0 h 143"/>
                  <a:gd name="T24" fmla="*/ 0 w 133"/>
                  <a:gd name="T25" fmla="*/ 0 h 143"/>
                  <a:gd name="T26" fmla="*/ 0 w 133"/>
                  <a:gd name="T27" fmla="*/ 0 h 143"/>
                  <a:gd name="T28" fmla="*/ 0 w 133"/>
                  <a:gd name="T29" fmla="*/ 0 h 143"/>
                  <a:gd name="T30" fmla="*/ 0 w 133"/>
                  <a:gd name="T31" fmla="*/ 0 h 143"/>
                  <a:gd name="T32" fmla="*/ 0 w 133"/>
                  <a:gd name="T33" fmla="*/ 0 h 143"/>
                  <a:gd name="T34" fmla="*/ 0 w 133"/>
                  <a:gd name="T35" fmla="*/ 0 h 143"/>
                  <a:gd name="T36" fmla="*/ 0 w 133"/>
                  <a:gd name="T37" fmla="*/ 0 h 143"/>
                  <a:gd name="T38" fmla="*/ 0 w 133"/>
                  <a:gd name="T39" fmla="*/ 0 h 143"/>
                  <a:gd name="T40" fmla="*/ 0 w 133"/>
                  <a:gd name="T41" fmla="*/ 0 h 143"/>
                  <a:gd name="T42" fmla="*/ 0 w 133"/>
                  <a:gd name="T43" fmla="*/ 0 h 143"/>
                  <a:gd name="T44" fmla="*/ 0 w 133"/>
                  <a:gd name="T45" fmla="*/ 0 h 143"/>
                  <a:gd name="T46" fmla="*/ 0 w 133"/>
                  <a:gd name="T47" fmla="*/ 0 h 143"/>
                  <a:gd name="T48" fmla="*/ 0 w 133"/>
                  <a:gd name="T49" fmla="*/ 0 h 143"/>
                  <a:gd name="T50" fmla="*/ 0 w 133"/>
                  <a:gd name="T51" fmla="*/ 0 h 143"/>
                  <a:gd name="T52" fmla="*/ 0 w 133"/>
                  <a:gd name="T53" fmla="*/ 0 h 143"/>
                  <a:gd name="T54" fmla="*/ 0 w 133"/>
                  <a:gd name="T55" fmla="*/ 0 h 143"/>
                  <a:gd name="T56" fmla="*/ 0 w 133"/>
                  <a:gd name="T57" fmla="*/ 0 h 143"/>
                  <a:gd name="T58" fmla="*/ 0 w 133"/>
                  <a:gd name="T59" fmla="*/ 0 h 143"/>
                  <a:gd name="T60" fmla="*/ 0 w 133"/>
                  <a:gd name="T61" fmla="*/ 0 h 1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
                  <a:gd name="T94" fmla="*/ 0 h 143"/>
                  <a:gd name="T95" fmla="*/ 133 w 133"/>
                  <a:gd name="T96" fmla="*/ 143 h 1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 h="143">
                    <a:moveTo>
                      <a:pt x="67" y="42"/>
                    </a:moveTo>
                    <a:lnTo>
                      <a:pt x="66" y="40"/>
                    </a:lnTo>
                    <a:lnTo>
                      <a:pt x="65" y="38"/>
                    </a:lnTo>
                    <a:lnTo>
                      <a:pt x="64" y="35"/>
                    </a:lnTo>
                    <a:lnTo>
                      <a:pt x="65" y="31"/>
                    </a:lnTo>
                    <a:lnTo>
                      <a:pt x="64" y="32"/>
                    </a:lnTo>
                    <a:lnTo>
                      <a:pt x="62" y="35"/>
                    </a:lnTo>
                    <a:lnTo>
                      <a:pt x="57" y="40"/>
                    </a:lnTo>
                    <a:lnTo>
                      <a:pt x="51" y="46"/>
                    </a:lnTo>
                    <a:lnTo>
                      <a:pt x="44" y="51"/>
                    </a:lnTo>
                    <a:lnTo>
                      <a:pt x="29" y="63"/>
                    </a:lnTo>
                    <a:lnTo>
                      <a:pt x="14" y="71"/>
                    </a:lnTo>
                    <a:lnTo>
                      <a:pt x="4" y="77"/>
                    </a:lnTo>
                    <a:lnTo>
                      <a:pt x="0" y="79"/>
                    </a:lnTo>
                    <a:lnTo>
                      <a:pt x="30" y="143"/>
                    </a:lnTo>
                    <a:lnTo>
                      <a:pt x="36" y="140"/>
                    </a:lnTo>
                    <a:lnTo>
                      <a:pt x="48" y="133"/>
                    </a:lnTo>
                    <a:lnTo>
                      <a:pt x="66" y="121"/>
                    </a:lnTo>
                    <a:lnTo>
                      <a:pt x="85" y="109"/>
                    </a:lnTo>
                    <a:lnTo>
                      <a:pt x="95" y="100"/>
                    </a:lnTo>
                    <a:lnTo>
                      <a:pt x="105" y="91"/>
                    </a:lnTo>
                    <a:lnTo>
                      <a:pt x="114" y="81"/>
                    </a:lnTo>
                    <a:lnTo>
                      <a:pt x="123" y="69"/>
                    </a:lnTo>
                    <a:lnTo>
                      <a:pt x="129" y="55"/>
                    </a:lnTo>
                    <a:lnTo>
                      <a:pt x="133" y="40"/>
                    </a:lnTo>
                    <a:lnTo>
                      <a:pt x="133" y="28"/>
                    </a:lnTo>
                    <a:lnTo>
                      <a:pt x="131" y="18"/>
                    </a:lnTo>
                    <a:lnTo>
                      <a:pt x="127" y="8"/>
                    </a:lnTo>
                    <a:lnTo>
                      <a:pt x="122" y="0"/>
                    </a:lnTo>
                    <a:lnTo>
                      <a:pt x="67" y="4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17" name="Freeform 416"/>
              <p:cNvSpPr>
                <a:spLocks/>
              </p:cNvSpPr>
              <p:nvPr/>
            </p:nvSpPr>
            <p:spPr bwMode="auto">
              <a:xfrm>
                <a:off x="5605" y="193"/>
                <a:ext cx="5" cy="8"/>
              </a:xfrm>
              <a:custGeom>
                <a:avLst/>
                <a:gdLst>
                  <a:gd name="T0" fmla="*/ 0 w 96"/>
                  <a:gd name="T1" fmla="*/ 0 h 89"/>
                  <a:gd name="T2" fmla="*/ 0 w 96"/>
                  <a:gd name="T3" fmla="*/ 0 h 89"/>
                  <a:gd name="T4" fmla="*/ 0 w 96"/>
                  <a:gd name="T5" fmla="*/ 0 h 89"/>
                  <a:gd name="T6" fmla="*/ 0 w 96"/>
                  <a:gd name="T7" fmla="*/ 0 h 89"/>
                  <a:gd name="T8" fmla="*/ 0 w 96"/>
                  <a:gd name="T9" fmla="*/ 0 h 89"/>
                  <a:gd name="T10" fmla="*/ 0 w 96"/>
                  <a:gd name="T11" fmla="*/ 0 h 89"/>
                  <a:gd name="T12" fmla="*/ 0 w 96"/>
                  <a:gd name="T13" fmla="*/ 0 h 89"/>
                  <a:gd name="T14" fmla="*/ 0 w 96"/>
                  <a:gd name="T15" fmla="*/ 0 h 89"/>
                  <a:gd name="T16" fmla="*/ 0 w 96"/>
                  <a:gd name="T17" fmla="*/ 0 h 89"/>
                  <a:gd name="T18" fmla="*/ 0 w 96"/>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9"/>
                  <a:gd name="T32" fmla="*/ 96 w 96"/>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9">
                    <a:moveTo>
                      <a:pt x="0" y="40"/>
                    </a:moveTo>
                    <a:lnTo>
                      <a:pt x="15" y="60"/>
                    </a:lnTo>
                    <a:lnTo>
                      <a:pt x="59" y="89"/>
                    </a:lnTo>
                    <a:lnTo>
                      <a:pt x="96" y="29"/>
                    </a:lnTo>
                    <a:lnTo>
                      <a:pt x="52" y="0"/>
                    </a:lnTo>
                    <a:lnTo>
                      <a:pt x="67" y="22"/>
                    </a:lnTo>
                    <a:lnTo>
                      <a:pt x="0" y="40"/>
                    </a:lnTo>
                    <a:lnTo>
                      <a:pt x="3" y="53"/>
                    </a:lnTo>
                    <a:lnTo>
                      <a:pt x="15" y="60"/>
                    </a:lnTo>
                    <a:lnTo>
                      <a:pt x="0" y="4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18" name="Freeform 417"/>
              <p:cNvSpPr>
                <a:spLocks/>
              </p:cNvSpPr>
              <p:nvPr/>
            </p:nvSpPr>
            <p:spPr bwMode="auto">
              <a:xfrm>
                <a:off x="5604" y="185"/>
                <a:ext cx="4" cy="12"/>
              </a:xfrm>
              <a:custGeom>
                <a:avLst/>
                <a:gdLst>
                  <a:gd name="T0" fmla="*/ 0 w 84"/>
                  <a:gd name="T1" fmla="*/ 0 h 135"/>
                  <a:gd name="T2" fmla="*/ 0 w 84"/>
                  <a:gd name="T3" fmla="*/ 0 h 135"/>
                  <a:gd name="T4" fmla="*/ 0 w 84"/>
                  <a:gd name="T5" fmla="*/ 0 h 135"/>
                  <a:gd name="T6" fmla="*/ 0 w 84"/>
                  <a:gd name="T7" fmla="*/ 0 h 135"/>
                  <a:gd name="T8" fmla="*/ 0 w 84"/>
                  <a:gd name="T9" fmla="*/ 0 h 135"/>
                  <a:gd name="T10" fmla="*/ 0 w 84"/>
                  <a:gd name="T11" fmla="*/ 0 h 135"/>
                  <a:gd name="T12" fmla="*/ 0 w 84"/>
                  <a:gd name="T13" fmla="*/ 0 h 135"/>
                  <a:gd name="T14" fmla="*/ 0 w 84"/>
                  <a:gd name="T15" fmla="*/ 0 h 135"/>
                  <a:gd name="T16" fmla="*/ 0 w 84"/>
                  <a:gd name="T17" fmla="*/ 0 h 135"/>
                  <a:gd name="T18" fmla="*/ 0 w 84"/>
                  <a:gd name="T19" fmla="*/ 0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135"/>
                  <a:gd name="T32" fmla="*/ 84 w 84"/>
                  <a:gd name="T33" fmla="*/ 135 h 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135">
                    <a:moveTo>
                      <a:pt x="51" y="86"/>
                    </a:moveTo>
                    <a:lnTo>
                      <a:pt x="0" y="65"/>
                    </a:lnTo>
                    <a:lnTo>
                      <a:pt x="17" y="135"/>
                    </a:lnTo>
                    <a:lnTo>
                      <a:pt x="84" y="117"/>
                    </a:lnTo>
                    <a:lnTo>
                      <a:pt x="66" y="47"/>
                    </a:lnTo>
                    <a:lnTo>
                      <a:pt x="14" y="26"/>
                    </a:lnTo>
                    <a:lnTo>
                      <a:pt x="66" y="47"/>
                    </a:lnTo>
                    <a:lnTo>
                      <a:pt x="54" y="0"/>
                    </a:lnTo>
                    <a:lnTo>
                      <a:pt x="14" y="26"/>
                    </a:lnTo>
                    <a:lnTo>
                      <a:pt x="51" y="8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19" name="Freeform 418"/>
              <p:cNvSpPr>
                <a:spLocks/>
              </p:cNvSpPr>
              <p:nvPr/>
            </p:nvSpPr>
            <p:spPr bwMode="auto">
              <a:xfrm>
                <a:off x="5602" y="187"/>
                <a:ext cx="5" cy="8"/>
              </a:xfrm>
              <a:custGeom>
                <a:avLst/>
                <a:gdLst>
                  <a:gd name="T0" fmla="*/ 0 w 88"/>
                  <a:gd name="T1" fmla="*/ 0 h 88"/>
                  <a:gd name="T2" fmla="*/ 0 w 88"/>
                  <a:gd name="T3" fmla="*/ 0 h 88"/>
                  <a:gd name="T4" fmla="*/ 0 w 88"/>
                  <a:gd name="T5" fmla="*/ 0 h 88"/>
                  <a:gd name="T6" fmla="*/ 0 w 88"/>
                  <a:gd name="T7" fmla="*/ 0 h 88"/>
                  <a:gd name="T8" fmla="*/ 0 w 88"/>
                  <a:gd name="T9" fmla="*/ 0 h 88"/>
                  <a:gd name="T10" fmla="*/ 0 w 88"/>
                  <a:gd name="T11" fmla="*/ 0 h 88"/>
                  <a:gd name="T12" fmla="*/ 0 w 88"/>
                  <a:gd name="T13" fmla="*/ 0 h 88"/>
                  <a:gd name="T14" fmla="*/ 0 w 88"/>
                  <a:gd name="T15" fmla="*/ 0 h 88"/>
                  <a:gd name="T16" fmla="*/ 0 w 88"/>
                  <a:gd name="T17" fmla="*/ 0 h 88"/>
                  <a:gd name="T18" fmla="*/ 0 w 88"/>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88"/>
                  <a:gd name="T32" fmla="*/ 88 w 88"/>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88">
                    <a:moveTo>
                      <a:pt x="50" y="83"/>
                    </a:moveTo>
                    <a:lnTo>
                      <a:pt x="44" y="88"/>
                    </a:lnTo>
                    <a:lnTo>
                      <a:pt x="88" y="60"/>
                    </a:lnTo>
                    <a:lnTo>
                      <a:pt x="51" y="0"/>
                    </a:lnTo>
                    <a:lnTo>
                      <a:pt x="7" y="29"/>
                    </a:lnTo>
                    <a:lnTo>
                      <a:pt x="0" y="34"/>
                    </a:lnTo>
                    <a:lnTo>
                      <a:pt x="7" y="29"/>
                    </a:lnTo>
                    <a:lnTo>
                      <a:pt x="3" y="31"/>
                    </a:lnTo>
                    <a:lnTo>
                      <a:pt x="0" y="34"/>
                    </a:lnTo>
                    <a:lnTo>
                      <a:pt x="50" y="8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20" name="Freeform 419"/>
              <p:cNvSpPr>
                <a:spLocks/>
              </p:cNvSpPr>
              <p:nvPr/>
            </p:nvSpPr>
            <p:spPr bwMode="auto">
              <a:xfrm>
                <a:off x="5600" y="190"/>
                <a:ext cx="4" cy="7"/>
              </a:xfrm>
              <a:custGeom>
                <a:avLst/>
                <a:gdLst>
                  <a:gd name="T0" fmla="*/ 0 w 81"/>
                  <a:gd name="T1" fmla="*/ 0 h 78"/>
                  <a:gd name="T2" fmla="*/ 0 w 81"/>
                  <a:gd name="T3" fmla="*/ 0 h 78"/>
                  <a:gd name="T4" fmla="*/ 0 w 81"/>
                  <a:gd name="T5" fmla="*/ 0 h 78"/>
                  <a:gd name="T6" fmla="*/ 0 w 81"/>
                  <a:gd name="T7" fmla="*/ 0 h 78"/>
                  <a:gd name="T8" fmla="*/ 0 w 81"/>
                  <a:gd name="T9" fmla="*/ 0 h 78"/>
                  <a:gd name="T10" fmla="*/ 0 w 81"/>
                  <a:gd name="T11" fmla="*/ 0 h 78"/>
                  <a:gd name="T12" fmla="*/ 0 w 81"/>
                  <a:gd name="T13" fmla="*/ 0 h 78"/>
                  <a:gd name="T14" fmla="*/ 0 w 81"/>
                  <a:gd name="T15" fmla="*/ 0 h 78"/>
                  <a:gd name="T16" fmla="*/ 0 w 81"/>
                  <a:gd name="T17" fmla="*/ 0 h 78"/>
                  <a:gd name="T18" fmla="*/ 0 w 81"/>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8"/>
                  <a:gd name="T32" fmla="*/ 81 w 81"/>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8">
                    <a:moveTo>
                      <a:pt x="59" y="72"/>
                    </a:moveTo>
                    <a:lnTo>
                      <a:pt x="55" y="78"/>
                    </a:lnTo>
                    <a:lnTo>
                      <a:pt x="81" y="49"/>
                    </a:lnTo>
                    <a:lnTo>
                      <a:pt x="31" y="0"/>
                    </a:lnTo>
                    <a:lnTo>
                      <a:pt x="5" y="29"/>
                    </a:lnTo>
                    <a:lnTo>
                      <a:pt x="0" y="35"/>
                    </a:lnTo>
                    <a:lnTo>
                      <a:pt x="5" y="29"/>
                    </a:lnTo>
                    <a:lnTo>
                      <a:pt x="2" y="32"/>
                    </a:lnTo>
                    <a:lnTo>
                      <a:pt x="0" y="35"/>
                    </a:lnTo>
                    <a:lnTo>
                      <a:pt x="59"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21" name="Freeform 420"/>
              <p:cNvSpPr>
                <a:spLocks/>
              </p:cNvSpPr>
              <p:nvPr/>
            </p:nvSpPr>
            <p:spPr bwMode="auto">
              <a:xfrm>
                <a:off x="5598" y="193"/>
                <a:ext cx="5" cy="10"/>
              </a:xfrm>
              <a:custGeom>
                <a:avLst/>
                <a:gdLst>
                  <a:gd name="T0" fmla="*/ 0 w 94"/>
                  <a:gd name="T1" fmla="*/ 0 h 107"/>
                  <a:gd name="T2" fmla="*/ 0 w 94"/>
                  <a:gd name="T3" fmla="*/ 0 h 107"/>
                  <a:gd name="T4" fmla="*/ 0 w 94"/>
                  <a:gd name="T5" fmla="*/ 0 h 107"/>
                  <a:gd name="T6" fmla="*/ 0 w 94"/>
                  <a:gd name="T7" fmla="*/ 0 h 107"/>
                  <a:gd name="T8" fmla="*/ 0 w 94"/>
                  <a:gd name="T9" fmla="*/ 0 h 107"/>
                  <a:gd name="T10" fmla="*/ 0 w 94"/>
                  <a:gd name="T11" fmla="*/ 0 h 107"/>
                  <a:gd name="T12" fmla="*/ 0 w 94"/>
                  <a:gd name="T13" fmla="*/ 0 h 107"/>
                  <a:gd name="T14" fmla="*/ 0 w 94"/>
                  <a:gd name="T15" fmla="*/ 0 h 107"/>
                  <a:gd name="T16" fmla="*/ 0 w 94"/>
                  <a:gd name="T17" fmla="*/ 0 h 107"/>
                  <a:gd name="T18" fmla="*/ 0 w 94"/>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07"/>
                  <a:gd name="T32" fmla="*/ 94 w 94"/>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07">
                    <a:moveTo>
                      <a:pt x="52" y="107"/>
                    </a:moveTo>
                    <a:lnTo>
                      <a:pt x="59" y="97"/>
                    </a:lnTo>
                    <a:lnTo>
                      <a:pt x="94" y="37"/>
                    </a:lnTo>
                    <a:lnTo>
                      <a:pt x="35" y="0"/>
                    </a:lnTo>
                    <a:lnTo>
                      <a:pt x="0" y="61"/>
                    </a:lnTo>
                    <a:lnTo>
                      <a:pt x="8" y="52"/>
                    </a:lnTo>
                    <a:lnTo>
                      <a:pt x="52" y="107"/>
                    </a:lnTo>
                    <a:lnTo>
                      <a:pt x="56" y="103"/>
                    </a:lnTo>
                    <a:lnTo>
                      <a:pt x="59" y="97"/>
                    </a:lnTo>
                    <a:lnTo>
                      <a:pt x="52" y="10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22" name="Freeform 421"/>
              <p:cNvSpPr>
                <a:spLocks/>
              </p:cNvSpPr>
              <p:nvPr/>
            </p:nvSpPr>
            <p:spPr bwMode="auto">
              <a:xfrm>
                <a:off x="5595" y="198"/>
                <a:ext cx="6" cy="10"/>
              </a:xfrm>
              <a:custGeom>
                <a:avLst/>
                <a:gdLst>
                  <a:gd name="T0" fmla="*/ 0 w 97"/>
                  <a:gd name="T1" fmla="*/ 0 h 113"/>
                  <a:gd name="T2" fmla="*/ 0 w 97"/>
                  <a:gd name="T3" fmla="*/ 0 h 113"/>
                  <a:gd name="T4" fmla="*/ 0 w 97"/>
                  <a:gd name="T5" fmla="*/ 0 h 113"/>
                  <a:gd name="T6" fmla="*/ 0 w 97"/>
                  <a:gd name="T7" fmla="*/ 0 h 113"/>
                  <a:gd name="T8" fmla="*/ 0 w 97"/>
                  <a:gd name="T9" fmla="*/ 0 h 113"/>
                  <a:gd name="T10" fmla="*/ 0 w 97"/>
                  <a:gd name="T11" fmla="*/ 0 h 113"/>
                  <a:gd name="T12" fmla="*/ 0 w 97"/>
                  <a:gd name="T13" fmla="*/ 0 h 113"/>
                  <a:gd name="T14" fmla="*/ 0 w 97"/>
                  <a:gd name="T15" fmla="*/ 0 h 113"/>
                  <a:gd name="T16" fmla="*/ 0 w 97"/>
                  <a:gd name="T17" fmla="*/ 0 h 113"/>
                  <a:gd name="T18" fmla="*/ 0 w 97"/>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3"/>
                  <a:gd name="T32" fmla="*/ 97 w 97"/>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3">
                    <a:moveTo>
                      <a:pt x="10" y="105"/>
                    </a:moveTo>
                    <a:lnTo>
                      <a:pt x="44" y="100"/>
                    </a:lnTo>
                    <a:lnTo>
                      <a:pt x="97" y="55"/>
                    </a:lnTo>
                    <a:lnTo>
                      <a:pt x="53" y="0"/>
                    </a:lnTo>
                    <a:lnTo>
                      <a:pt x="0" y="44"/>
                    </a:lnTo>
                    <a:lnTo>
                      <a:pt x="33" y="39"/>
                    </a:lnTo>
                    <a:lnTo>
                      <a:pt x="10" y="105"/>
                    </a:lnTo>
                    <a:lnTo>
                      <a:pt x="28" y="113"/>
                    </a:lnTo>
                    <a:lnTo>
                      <a:pt x="44" y="100"/>
                    </a:lnTo>
                    <a:lnTo>
                      <a:pt x="10" y="10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23" name="Freeform 422"/>
              <p:cNvSpPr>
                <a:spLocks/>
              </p:cNvSpPr>
              <p:nvPr/>
            </p:nvSpPr>
            <p:spPr bwMode="auto">
              <a:xfrm>
                <a:off x="5590" y="197"/>
                <a:ext cx="7" cy="10"/>
              </a:xfrm>
              <a:custGeom>
                <a:avLst/>
                <a:gdLst>
                  <a:gd name="T0" fmla="*/ 0 w 139"/>
                  <a:gd name="T1" fmla="*/ 0 h 113"/>
                  <a:gd name="T2" fmla="*/ 0 w 139"/>
                  <a:gd name="T3" fmla="*/ 0 h 113"/>
                  <a:gd name="T4" fmla="*/ 0 w 139"/>
                  <a:gd name="T5" fmla="*/ 0 h 113"/>
                  <a:gd name="T6" fmla="*/ 0 w 139"/>
                  <a:gd name="T7" fmla="*/ 0 h 113"/>
                  <a:gd name="T8" fmla="*/ 0 w 139"/>
                  <a:gd name="T9" fmla="*/ 0 h 113"/>
                  <a:gd name="T10" fmla="*/ 0 w 139"/>
                  <a:gd name="T11" fmla="*/ 0 h 113"/>
                  <a:gd name="T12" fmla="*/ 0 w 139"/>
                  <a:gd name="T13" fmla="*/ 0 h 113"/>
                  <a:gd name="T14" fmla="*/ 0 w 139"/>
                  <a:gd name="T15" fmla="*/ 0 h 113"/>
                  <a:gd name="T16" fmla="*/ 0 w 139"/>
                  <a:gd name="T17" fmla="*/ 0 h 113"/>
                  <a:gd name="T18" fmla="*/ 0 w 139"/>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113"/>
                  <a:gd name="T32" fmla="*/ 139 w 139"/>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113">
                    <a:moveTo>
                      <a:pt x="10" y="71"/>
                    </a:moveTo>
                    <a:lnTo>
                      <a:pt x="0" y="68"/>
                    </a:lnTo>
                    <a:lnTo>
                      <a:pt x="116" y="113"/>
                    </a:lnTo>
                    <a:lnTo>
                      <a:pt x="139" y="47"/>
                    </a:lnTo>
                    <a:lnTo>
                      <a:pt x="25" y="2"/>
                    </a:lnTo>
                    <a:lnTo>
                      <a:pt x="16" y="0"/>
                    </a:lnTo>
                    <a:lnTo>
                      <a:pt x="25" y="2"/>
                    </a:lnTo>
                    <a:lnTo>
                      <a:pt x="20" y="0"/>
                    </a:lnTo>
                    <a:lnTo>
                      <a:pt x="16" y="0"/>
                    </a:lnTo>
                    <a:lnTo>
                      <a:pt x="10"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24" name="Freeform 423"/>
              <p:cNvSpPr>
                <a:spLocks/>
              </p:cNvSpPr>
              <p:nvPr/>
            </p:nvSpPr>
            <p:spPr bwMode="auto">
              <a:xfrm>
                <a:off x="5582" y="196"/>
                <a:ext cx="8" cy="8"/>
              </a:xfrm>
              <a:custGeom>
                <a:avLst/>
                <a:gdLst>
                  <a:gd name="T0" fmla="*/ 0 w 143"/>
                  <a:gd name="T1" fmla="*/ 0 h 80"/>
                  <a:gd name="T2" fmla="*/ 0 w 143"/>
                  <a:gd name="T3" fmla="*/ 0 h 80"/>
                  <a:gd name="T4" fmla="*/ 0 w 143"/>
                  <a:gd name="T5" fmla="*/ 0 h 80"/>
                  <a:gd name="T6" fmla="*/ 0 w 143"/>
                  <a:gd name="T7" fmla="*/ 0 h 80"/>
                  <a:gd name="T8" fmla="*/ 0 w 143"/>
                  <a:gd name="T9" fmla="*/ 0 h 80"/>
                  <a:gd name="T10" fmla="*/ 0 w 143"/>
                  <a:gd name="T11" fmla="*/ 0 h 80"/>
                  <a:gd name="T12" fmla="*/ 0 w 143"/>
                  <a:gd name="T13" fmla="*/ 0 h 80"/>
                  <a:gd name="T14" fmla="*/ 0 w 143"/>
                  <a:gd name="T15" fmla="*/ 0 h 80"/>
                  <a:gd name="T16" fmla="*/ 0 w 143"/>
                  <a:gd name="T17" fmla="*/ 0 h 80"/>
                  <a:gd name="T18" fmla="*/ 0 w 143"/>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80"/>
                  <a:gd name="T32" fmla="*/ 143 w 143"/>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80">
                    <a:moveTo>
                      <a:pt x="32" y="17"/>
                    </a:moveTo>
                    <a:lnTo>
                      <a:pt x="57" y="71"/>
                    </a:lnTo>
                    <a:lnTo>
                      <a:pt x="137" y="80"/>
                    </a:lnTo>
                    <a:lnTo>
                      <a:pt x="143" y="9"/>
                    </a:lnTo>
                    <a:lnTo>
                      <a:pt x="63" y="0"/>
                    </a:lnTo>
                    <a:lnTo>
                      <a:pt x="89" y="56"/>
                    </a:lnTo>
                    <a:lnTo>
                      <a:pt x="32" y="17"/>
                    </a:lnTo>
                    <a:lnTo>
                      <a:pt x="0" y="66"/>
                    </a:lnTo>
                    <a:lnTo>
                      <a:pt x="57" y="71"/>
                    </a:lnTo>
                    <a:lnTo>
                      <a:pt x="32" y="1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25" name="Freeform 424"/>
              <p:cNvSpPr>
                <a:spLocks/>
              </p:cNvSpPr>
              <p:nvPr/>
            </p:nvSpPr>
            <p:spPr bwMode="auto">
              <a:xfrm>
                <a:off x="5584" y="194"/>
                <a:ext cx="5" cy="7"/>
              </a:xfrm>
              <a:custGeom>
                <a:avLst/>
                <a:gdLst>
                  <a:gd name="T0" fmla="*/ 0 w 83"/>
                  <a:gd name="T1" fmla="*/ 0 h 80"/>
                  <a:gd name="T2" fmla="*/ 0 w 83"/>
                  <a:gd name="T3" fmla="*/ 0 h 80"/>
                  <a:gd name="T4" fmla="*/ 0 w 83"/>
                  <a:gd name="T5" fmla="*/ 0 h 80"/>
                  <a:gd name="T6" fmla="*/ 0 w 83"/>
                  <a:gd name="T7" fmla="*/ 0 h 80"/>
                  <a:gd name="T8" fmla="*/ 0 w 83"/>
                  <a:gd name="T9" fmla="*/ 0 h 80"/>
                  <a:gd name="T10" fmla="*/ 0 w 83"/>
                  <a:gd name="T11" fmla="*/ 0 h 80"/>
                  <a:gd name="T12" fmla="*/ 0 60000 65536"/>
                  <a:gd name="T13" fmla="*/ 0 60000 65536"/>
                  <a:gd name="T14" fmla="*/ 0 60000 65536"/>
                  <a:gd name="T15" fmla="*/ 0 60000 65536"/>
                  <a:gd name="T16" fmla="*/ 0 60000 65536"/>
                  <a:gd name="T17" fmla="*/ 0 60000 65536"/>
                  <a:gd name="T18" fmla="*/ 0 w 83"/>
                  <a:gd name="T19" fmla="*/ 0 h 80"/>
                  <a:gd name="T20" fmla="*/ 83 w 83"/>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3" h="80">
                    <a:moveTo>
                      <a:pt x="55" y="19"/>
                    </a:moveTo>
                    <a:lnTo>
                      <a:pt x="26" y="0"/>
                    </a:lnTo>
                    <a:lnTo>
                      <a:pt x="0" y="41"/>
                    </a:lnTo>
                    <a:lnTo>
                      <a:pt x="57" y="80"/>
                    </a:lnTo>
                    <a:lnTo>
                      <a:pt x="83" y="39"/>
                    </a:lnTo>
                    <a:lnTo>
                      <a:pt x="55" y="1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26" name="Freeform 425"/>
              <p:cNvSpPr>
                <a:spLocks/>
              </p:cNvSpPr>
              <p:nvPr/>
            </p:nvSpPr>
            <p:spPr bwMode="auto">
              <a:xfrm>
                <a:off x="5587" y="196"/>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27" name="Freeform 426"/>
              <p:cNvSpPr>
                <a:spLocks/>
              </p:cNvSpPr>
              <p:nvPr/>
            </p:nvSpPr>
            <p:spPr bwMode="auto">
              <a:xfrm>
                <a:off x="5549" y="110"/>
                <a:ext cx="3" cy="8"/>
              </a:xfrm>
              <a:custGeom>
                <a:avLst/>
                <a:gdLst>
                  <a:gd name="T0" fmla="*/ 0 w 68"/>
                  <a:gd name="T1" fmla="*/ 0 h 84"/>
                  <a:gd name="T2" fmla="*/ 0 w 68"/>
                  <a:gd name="T3" fmla="*/ 0 h 84"/>
                  <a:gd name="T4" fmla="*/ 0 w 68"/>
                  <a:gd name="T5" fmla="*/ 0 h 84"/>
                  <a:gd name="T6" fmla="*/ 0 w 68"/>
                  <a:gd name="T7" fmla="*/ 0 h 84"/>
                  <a:gd name="T8" fmla="*/ 0 w 68"/>
                  <a:gd name="T9" fmla="*/ 0 h 84"/>
                  <a:gd name="T10" fmla="*/ 0 w 68"/>
                  <a:gd name="T11" fmla="*/ 0 h 84"/>
                  <a:gd name="T12" fmla="*/ 0 w 68"/>
                  <a:gd name="T13" fmla="*/ 0 h 84"/>
                  <a:gd name="T14" fmla="*/ 0 w 68"/>
                  <a:gd name="T15" fmla="*/ 0 h 84"/>
                  <a:gd name="T16" fmla="*/ 0 w 68"/>
                  <a:gd name="T17" fmla="*/ 0 h 84"/>
                  <a:gd name="T18" fmla="*/ 0 w 68"/>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84"/>
                  <a:gd name="T32" fmla="*/ 68 w 68"/>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84">
                    <a:moveTo>
                      <a:pt x="30" y="84"/>
                    </a:moveTo>
                    <a:lnTo>
                      <a:pt x="33" y="83"/>
                    </a:lnTo>
                    <a:lnTo>
                      <a:pt x="68" y="62"/>
                    </a:lnTo>
                    <a:lnTo>
                      <a:pt x="35" y="0"/>
                    </a:lnTo>
                    <a:lnTo>
                      <a:pt x="0" y="21"/>
                    </a:lnTo>
                    <a:lnTo>
                      <a:pt x="2" y="18"/>
                    </a:lnTo>
                    <a:lnTo>
                      <a:pt x="30" y="84"/>
                    </a:lnTo>
                    <a:lnTo>
                      <a:pt x="32" y="84"/>
                    </a:lnTo>
                    <a:lnTo>
                      <a:pt x="33" y="83"/>
                    </a:lnTo>
                    <a:lnTo>
                      <a:pt x="30" y="8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28" name="Freeform 427"/>
              <p:cNvSpPr>
                <a:spLocks/>
              </p:cNvSpPr>
              <p:nvPr/>
            </p:nvSpPr>
            <p:spPr bwMode="auto">
              <a:xfrm>
                <a:off x="5543" y="112"/>
                <a:ext cx="7" cy="9"/>
              </a:xfrm>
              <a:custGeom>
                <a:avLst/>
                <a:gdLst>
                  <a:gd name="T0" fmla="*/ 0 w 123"/>
                  <a:gd name="T1" fmla="*/ 0 h 94"/>
                  <a:gd name="T2" fmla="*/ 0 w 123"/>
                  <a:gd name="T3" fmla="*/ 0 h 94"/>
                  <a:gd name="T4" fmla="*/ 0 w 123"/>
                  <a:gd name="T5" fmla="*/ 0 h 94"/>
                  <a:gd name="T6" fmla="*/ 0 w 123"/>
                  <a:gd name="T7" fmla="*/ 0 h 94"/>
                  <a:gd name="T8" fmla="*/ 0 w 123"/>
                  <a:gd name="T9" fmla="*/ 0 h 94"/>
                  <a:gd name="T10" fmla="*/ 0 w 123"/>
                  <a:gd name="T11" fmla="*/ 0 h 94"/>
                  <a:gd name="T12" fmla="*/ 0 w 123"/>
                  <a:gd name="T13" fmla="*/ 0 h 94"/>
                  <a:gd name="T14" fmla="*/ 0 w 123"/>
                  <a:gd name="T15" fmla="*/ 0 h 94"/>
                  <a:gd name="T16" fmla="*/ 0 w 123"/>
                  <a:gd name="T17" fmla="*/ 0 h 94"/>
                  <a:gd name="T18" fmla="*/ 0 w 123"/>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94"/>
                  <a:gd name="T32" fmla="*/ 123 w 12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94">
                    <a:moveTo>
                      <a:pt x="77" y="44"/>
                    </a:moveTo>
                    <a:lnTo>
                      <a:pt x="62" y="94"/>
                    </a:lnTo>
                    <a:lnTo>
                      <a:pt x="123" y="66"/>
                    </a:lnTo>
                    <a:lnTo>
                      <a:pt x="95" y="0"/>
                    </a:lnTo>
                    <a:lnTo>
                      <a:pt x="34" y="29"/>
                    </a:lnTo>
                    <a:lnTo>
                      <a:pt x="17" y="80"/>
                    </a:lnTo>
                    <a:lnTo>
                      <a:pt x="34" y="29"/>
                    </a:lnTo>
                    <a:lnTo>
                      <a:pt x="0" y="45"/>
                    </a:lnTo>
                    <a:lnTo>
                      <a:pt x="17" y="80"/>
                    </a:lnTo>
                    <a:lnTo>
                      <a:pt x="77" y="4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29" name="Freeform 428"/>
              <p:cNvSpPr>
                <a:spLocks/>
              </p:cNvSpPr>
              <p:nvPr/>
            </p:nvSpPr>
            <p:spPr bwMode="auto">
              <a:xfrm>
                <a:off x="5544" y="116"/>
                <a:ext cx="5" cy="8"/>
              </a:xfrm>
              <a:custGeom>
                <a:avLst/>
                <a:gdLst>
                  <a:gd name="T0" fmla="*/ 0 w 78"/>
                  <a:gd name="T1" fmla="*/ 0 h 85"/>
                  <a:gd name="T2" fmla="*/ 0 w 78"/>
                  <a:gd name="T3" fmla="*/ 0 h 85"/>
                  <a:gd name="T4" fmla="*/ 0 w 78"/>
                  <a:gd name="T5" fmla="*/ 0 h 85"/>
                  <a:gd name="T6" fmla="*/ 0 w 78"/>
                  <a:gd name="T7" fmla="*/ 0 h 85"/>
                  <a:gd name="T8" fmla="*/ 0 w 78"/>
                  <a:gd name="T9" fmla="*/ 0 h 85"/>
                  <a:gd name="T10" fmla="*/ 0 w 78"/>
                  <a:gd name="T11" fmla="*/ 0 h 85"/>
                  <a:gd name="T12" fmla="*/ 0 w 78"/>
                  <a:gd name="T13" fmla="*/ 0 h 85"/>
                  <a:gd name="T14" fmla="*/ 0 w 78"/>
                  <a:gd name="T15" fmla="*/ 0 h 85"/>
                  <a:gd name="T16" fmla="*/ 0 w 78"/>
                  <a:gd name="T17" fmla="*/ 0 h 85"/>
                  <a:gd name="T18" fmla="*/ 0 w 7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5"/>
                  <a:gd name="T32" fmla="*/ 78 w 7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5">
                    <a:moveTo>
                      <a:pt x="59" y="17"/>
                    </a:moveTo>
                    <a:lnTo>
                      <a:pt x="78" y="33"/>
                    </a:lnTo>
                    <a:lnTo>
                      <a:pt x="60" y="0"/>
                    </a:lnTo>
                    <a:lnTo>
                      <a:pt x="0" y="36"/>
                    </a:lnTo>
                    <a:lnTo>
                      <a:pt x="18" y="68"/>
                    </a:lnTo>
                    <a:lnTo>
                      <a:pt x="38" y="85"/>
                    </a:lnTo>
                    <a:lnTo>
                      <a:pt x="18" y="68"/>
                    </a:lnTo>
                    <a:lnTo>
                      <a:pt x="24" y="79"/>
                    </a:lnTo>
                    <a:lnTo>
                      <a:pt x="38" y="85"/>
                    </a:lnTo>
                    <a:lnTo>
                      <a:pt x="59" y="1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30" name="Freeform 429"/>
              <p:cNvSpPr>
                <a:spLocks/>
              </p:cNvSpPr>
              <p:nvPr/>
            </p:nvSpPr>
            <p:spPr bwMode="auto">
              <a:xfrm>
                <a:off x="5546" y="118"/>
                <a:ext cx="7" cy="9"/>
              </a:xfrm>
              <a:custGeom>
                <a:avLst/>
                <a:gdLst>
                  <a:gd name="T0" fmla="*/ 0 w 111"/>
                  <a:gd name="T1" fmla="*/ 0 h 101"/>
                  <a:gd name="T2" fmla="*/ 0 w 111"/>
                  <a:gd name="T3" fmla="*/ 0 h 101"/>
                  <a:gd name="T4" fmla="*/ 0 w 111"/>
                  <a:gd name="T5" fmla="*/ 0 h 101"/>
                  <a:gd name="T6" fmla="*/ 0 w 111"/>
                  <a:gd name="T7" fmla="*/ 0 h 101"/>
                  <a:gd name="T8" fmla="*/ 0 w 111"/>
                  <a:gd name="T9" fmla="*/ 0 h 101"/>
                  <a:gd name="T10" fmla="*/ 0 w 111"/>
                  <a:gd name="T11" fmla="*/ 0 h 101"/>
                  <a:gd name="T12" fmla="*/ 0 w 111"/>
                  <a:gd name="T13" fmla="*/ 0 h 101"/>
                  <a:gd name="T14" fmla="*/ 0 w 111"/>
                  <a:gd name="T15" fmla="*/ 0 h 101"/>
                  <a:gd name="T16" fmla="*/ 0 w 111"/>
                  <a:gd name="T17" fmla="*/ 0 h 101"/>
                  <a:gd name="T18" fmla="*/ 0 w 111"/>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101"/>
                  <a:gd name="T32" fmla="*/ 111 w 111"/>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101">
                    <a:moveTo>
                      <a:pt x="50" y="41"/>
                    </a:moveTo>
                    <a:lnTo>
                      <a:pt x="92" y="24"/>
                    </a:lnTo>
                    <a:lnTo>
                      <a:pt x="21" y="0"/>
                    </a:lnTo>
                    <a:lnTo>
                      <a:pt x="0" y="68"/>
                    </a:lnTo>
                    <a:lnTo>
                      <a:pt x="70" y="91"/>
                    </a:lnTo>
                    <a:lnTo>
                      <a:pt x="111" y="75"/>
                    </a:lnTo>
                    <a:lnTo>
                      <a:pt x="70" y="91"/>
                    </a:lnTo>
                    <a:lnTo>
                      <a:pt x="97" y="101"/>
                    </a:lnTo>
                    <a:lnTo>
                      <a:pt x="111" y="75"/>
                    </a:lnTo>
                    <a:lnTo>
                      <a:pt x="50" y="4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31" name="Freeform 430"/>
              <p:cNvSpPr>
                <a:spLocks/>
              </p:cNvSpPr>
              <p:nvPr/>
            </p:nvSpPr>
            <p:spPr bwMode="auto">
              <a:xfrm>
                <a:off x="5549" y="118"/>
                <a:ext cx="5" cy="6"/>
              </a:xfrm>
              <a:custGeom>
                <a:avLst/>
                <a:gdLst>
                  <a:gd name="T0" fmla="*/ 0 w 84"/>
                  <a:gd name="T1" fmla="*/ 0 h 67"/>
                  <a:gd name="T2" fmla="*/ 0 w 84"/>
                  <a:gd name="T3" fmla="*/ 0 h 67"/>
                  <a:gd name="T4" fmla="*/ 0 w 84"/>
                  <a:gd name="T5" fmla="*/ 0 h 67"/>
                  <a:gd name="T6" fmla="*/ 0 w 84"/>
                  <a:gd name="T7" fmla="*/ 0 h 67"/>
                  <a:gd name="T8" fmla="*/ 0 w 84"/>
                  <a:gd name="T9" fmla="*/ 0 h 67"/>
                  <a:gd name="T10" fmla="*/ 0 w 84"/>
                  <a:gd name="T11" fmla="*/ 0 h 67"/>
                  <a:gd name="T12" fmla="*/ 0 w 84"/>
                  <a:gd name="T13" fmla="*/ 0 h 67"/>
                  <a:gd name="T14" fmla="*/ 0 w 84"/>
                  <a:gd name="T15" fmla="*/ 0 h 67"/>
                  <a:gd name="T16" fmla="*/ 0 w 84"/>
                  <a:gd name="T17" fmla="*/ 0 h 67"/>
                  <a:gd name="T18" fmla="*/ 0 w 84"/>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7"/>
                  <a:gd name="T32" fmla="*/ 84 w 84"/>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7">
                    <a:moveTo>
                      <a:pt x="14" y="21"/>
                    </a:moveTo>
                    <a:lnTo>
                      <a:pt x="18" y="0"/>
                    </a:lnTo>
                    <a:lnTo>
                      <a:pt x="0" y="33"/>
                    </a:lnTo>
                    <a:lnTo>
                      <a:pt x="61" y="67"/>
                    </a:lnTo>
                    <a:lnTo>
                      <a:pt x="78" y="35"/>
                    </a:lnTo>
                    <a:lnTo>
                      <a:pt x="82" y="13"/>
                    </a:lnTo>
                    <a:lnTo>
                      <a:pt x="78" y="35"/>
                    </a:lnTo>
                    <a:lnTo>
                      <a:pt x="84" y="24"/>
                    </a:lnTo>
                    <a:lnTo>
                      <a:pt x="82" y="13"/>
                    </a:lnTo>
                    <a:lnTo>
                      <a:pt x="14" y="2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32" name="Freeform 431"/>
              <p:cNvSpPr>
                <a:spLocks/>
              </p:cNvSpPr>
              <p:nvPr/>
            </p:nvSpPr>
            <p:spPr bwMode="auto">
              <a:xfrm>
                <a:off x="5550" y="113"/>
                <a:ext cx="4" cy="7"/>
              </a:xfrm>
              <a:custGeom>
                <a:avLst/>
                <a:gdLst>
                  <a:gd name="T0" fmla="*/ 0 w 76"/>
                  <a:gd name="T1" fmla="*/ 0 h 81"/>
                  <a:gd name="T2" fmla="*/ 0 w 76"/>
                  <a:gd name="T3" fmla="*/ 0 h 81"/>
                  <a:gd name="T4" fmla="*/ 0 w 76"/>
                  <a:gd name="T5" fmla="*/ 0 h 81"/>
                  <a:gd name="T6" fmla="*/ 0 w 76"/>
                  <a:gd name="T7" fmla="*/ 0 h 81"/>
                  <a:gd name="T8" fmla="*/ 0 w 76"/>
                  <a:gd name="T9" fmla="*/ 0 h 81"/>
                  <a:gd name="T10" fmla="*/ 0 w 76"/>
                  <a:gd name="T11" fmla="*/ 0 h 81"/>
                  <a:gd name="T12" fmla="*/ 0 60000 65536"/>
                  <a:gd name="T13" fmla="*/ 0 60000 65536"/>
                  <a:gd name="T14" fmla="*/ 0 60000 65536"/>
                  <a:gd name="T15" fmla="*/ 0 60000 65536"/>
                  <a:gd name="T16" fmla="*/ 0 60000 65536"/>
                  <a:gd name="T17" fmla="*/ 0 60000 65536"/>
                  <a:gd name="T18" fmla="*/ 0 w 76"/>
                  <a:gd name="T19" fmla="*/ 0 h 81"/>
                  <a:gd name="T20" fmla="*/ 76 w 7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76" h="81">
                    <a:moveTo>
                      <a:pt x="34" y="4"/>
                    </a:moveTo>
                    <a:lnTo>
                      <a:pt x="0" y="9"/>
                    </a:lnTo>
                    <a:lnTo>
                      <a:pt x="8" y="81"/>
                    </a:lnTo>
                    <a:lnTo>
                      <a:pt x="76" y="73"/>
                    </a:lnTo>
                    <a:lnTo>
                      <a:pt x="68" y="0"/>
                    </a:lnTo>
                    <a:lnTo>
                      <a:pt x="34"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33" name="Freeform 432"/>
              <p:cNvSpPr>
                <a:spLocks/>
              </p:cNvSpPr>
              <p:nvPr/>
            </p:nvSpPr>
            <p:spPr bwMode="auto">
              <a:xfrm>
                <a:off x="5551" y="113"/>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34" name="Freeform 433"/>
              <p:cNvSpPr>
                <a:spLocks/>
              </p:cNvSpPr>
              <p:nvPr/>
            </p:nvSpPr>
            <p:spPr bwMode="auto">
              <a:xfrm>
                <a:off x="5525" y="86"/>
                <a:ext cx="4" cy="6"/>
              </a:xfrm>
              <a:custGeom>
                <a:avLst/>
                <a:gdLst>
                  <a:gd name="T0" fmla="*/ 0 w 66"/>
                  <a:gd name="T1" fmla="*/ 0 h 76"/>
                  <a:gd name="T2" fmla="*/ 0 w 66"/>
                  <a:gd name="T3" fmla="*/ 0 h 76"/>
                  <a:gd name="T4" fmla="*/ 0 w 66"/>
                  <a:gd name="T5" fmla="*/ 0 h 76"/>
                  <a:gd name="T6" fmla="*/ 0 w 66"/>
                  <a:gd name="T7" fmla="*/ 0 h 76"/>
                  <a:gd name="T8" fmla="*/ 0 w 66"/>
                  <a:gd name="T9" fmla="*/ 0 h 76"/>
                  <a:gd name="T10" fmla="*/ 0 w 66"/>
                  <a:gd name="T11" fmla="*/ 0 h 76"/>
                  <a:gd name="T12" fmla="*/ 0 w 66"/>
                  <a:gd name="T13" fmla="*/ 0 h 76"/>
                  <a:gd name="T14" fmla="*/ 0 w 66"/>
                  <a:gd name="T15" fmla="*/ 0 h 76"/>
                  <a:gd name="T16" fmla="*/ 0 w 66"/>
                  <a:gd name="T17" fmla="*/ 0 h 76"/>
                  <a:gd name="T18" fmla="*/ 0 w 66"/>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76"/>
                  <a:gd name="T32" fmla="*/ 66 w 66"/>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76">
                    <a:moveTo>
                      <a:pt x="0" y="74"/>
                    </a:moveTo>
                    <a:lnTo>
                      <a:pt x="13" y="76"/>
                    </a:lnTo>
                    <a:lnTo>
                      <a:pt x="66" y="71"/>
                    </a:lnTo>
                    <a:lnTo>
                      <a:pt x="61" y="0"/>
                    </a:lnTo>
                    <a:lnTo>
                      <a:pt x="8" y="4"/>
                    </a:lnTo>
                    <a:lnTo>
                      <a:pt x="23" y="6"/>
                    </a:lnTo>
                    <a:lnTo>
                      <a:pt x="0" y="74"/>
                    </a:lnTo>
                    <a:lnTo>
                      <a:pt x="7" y="76"/>
                    </a:lnTo>
                    <a:lnTo>
                      <a:pt x="13" y="76"/>
                    </a:lnTo>
                    <a:lnTo>
                      <a:pt x="0" y="7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35" name="Freeform 434"/>
              <p:cNvSpPr>
                <a:spLocks/>
              </p:cNvSpPr>
              <p:nvPr/>
            </p:nvSpPr>
            <p:spPr bwMode="auto">
              <a:xfrm>
                <a:off x="5520" y="83"/>
                <a:ext cx="7" cy="9"/>
              </a:xfrm>
              <a:custGeom>
                <a:avLst/>
                <a:gdLst>
                  <a:gd name="T0" fmla="*/ 0 w 110"/>
                  <a:gd name="T1" fmla="*/ 0 h 102"/>
                  <a:gd name="T2" fmla="*/ 0 w 110"/>
                  <a:gd name="T3" fmla="*/ 0 h 102"/>
                  <a:gd name="T4" fmla="*/ 0 w 110"/>
                  <a:gd name="T5" fmla="*/ 0 h 102"/>
                  <a:gd name="T6" fmla="*/ 0 w 110"/>
                  <a:gd name="T7" fmla="*/ 0 h 102"/>
                  <a:gd name="T8" fmla="*/ 0 w 110"/>
                  <a:gd name="T9" fmla="*/ 0 h 102"/>
                  <a:gd name="T10" fmla="*/ 0 w 110"/>
                  <a:gd name="T11" fmla="*/ 0 h 102"/>
                  <a:gd name="T12" fmla="*/ 0 w 110"/>
                  <a:gd name="T13" fmla="*/ 0 h 102"/>
                  <a:gd name="T14" fmla="*/ 0 w 110"/>
                  <a:gd name="T15" fmla="*/ 0 h 102"/>
                  <a:gd name="T16" fmla="*/ 0 w 110"/>
                  <a:gd name="T17" fmla="*/ 0 h 102"/>
                  <a:gd name="T18" fmla="*/ 0 w 110"/>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102"/>
                  <a:gd name="T32" fmla="*/ 110 w 110"/>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102">
                    <a:moveTo>
                      <a:pt x="38" y="68"/>
                    </a:moveTo>
                    <a:lnTo>
                      <a:pt x="7" y="73"/>
                    </a:lnTo>
                    <a:lnTo>
                      <a:pt x="87" y="102"/>
                    </a:lnTo>
                    <a:lnTo>
                      <a:pt x="110" y="34"/>
                    </a:lnTo>
                    <a:lnTo>
                      <a:pt x="30" y="5"/>
                    </a:lnTo>
                    <a:lnTo>
                      <a:pt x="0" y="10"/>
                    </a:lnTo>
                    <a:lnTo>
                      <a:pt x="30" y="5"/>
                    </a:lnTo>
                    <a:lnTo>
                      <a:pt x="14" y="0"/>
                    </a:lnTo>
                    <a:lnTo>
                      <a:pt x="0" y="10"/>
                    </a:lnTo>
                    <a:lnTo>
                      <a:pt x="38"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36" name="Freeform 435"/>
              <p:cNvSpPr>
                <a:spLocks/>
              </p:cNvSpPr>
              <p:nvPr/>
            </p:nvSpPr>
            <p:spPr bwMode="auto">
              <a:xfrm>
                <a:off x="5519" y="84"/>
                <a:ext cx="4" cy="8"/>
              </a:xfrm>
              <a:custGeom>
                <a:avLst/>
                <a:gdLst>
                  <a:gd name="T0" fmla="*/ 0 w 74"/>
                  <a:gd name="T1" fmla="*/ 0 h 88"/>
                  <a:gd name="T2" fmla="*/ 0 w 74"/>
                  <a:gd name="T3" fmla="*/ 0 h 88"/>
                  <a:gd name="T4" fmla="*/ 0 w 74"/>
                  <a:gd name="T5" fmla="*/ 0 h 88"/>
                  <a:gd name="T6" fmla="*/ 0 w 74"/>
                  <a:gd name="T7" fmla="*/ 0 h 88"/>
                  <a:gd name="T8" fmla="*/ 0 w 74"/>
                  <a:gd name="T9" fmla="*/ 0 h 88"/>
                  <a:gd name="T10" fmla="*/ 0 w 74"/>
                  <a:gd name="T11" fmla="*/ 0 h 88"/>
                  <a:gd name="T12" fmla="*/ 0 w 74"/>
                  <a:gd name="T13" fmla="*/ 0 h 88"/>
                  <a:gd name="T14" fmla="*/ 0 w 74"/>
                  <a:gd name="T15" fmla="*/ 0 h 88"/>
                  <a:gd name="T16" fmla="*/ 0 w 74"/>
                  <a:gd name="T17" fmla="*/ 0 h 88"/>
                  <a:gd name="T18" fmla="*/ 0 w 74"/>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88"/>
                  <a:gd name="T32" fmla="*/ 74 w 7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88">
                    <a:moveTo>
                      <a:pt x="28" y="88"/>
                    </a:moveTo>
                    <a:lnTo>
                      <a:pt x="39" y="83"/>
                    </a:lnTo>
                    <a:lnTo>
                      <a:pt x="74" y="58"/>
                    </a:lnTo>
                    <a:lnTo>
                      <a:pt x="36" y="0"/>
                    </a:lnTo>
                    <a:lnTo>
                      <a:pt x="0" y="24"/>
                    </a:lnTo>
                    <a:lnTo>
                      <a:pt x="11" y="19"/>
                    </a:lnTo>
                    <a:lnTo>
                      <a:pt x="28" y="88"/>
                    </a:lnTo>
                    <a:lnTo>
                      <a:pt x="34" y="86"/>
                    </a:lnTo>
                    <a:lnTo>
                      <a:pt x="39" y="83"/>
                    </a:lnTo>
                    <a:lnTo>
                      <a:pt x="28" y="8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37" name="Freeform 436"/>
              <p:cNvSpPr>
                <a:spLocks/>
              </p:cNvSpPr>
              <p:nvPr/>
            </p:nvSpPr>
            <p:spPr bwMode="auto">
              <a:xfrm>
                <a:off x="5510" y="86"/>
                <a:ext cx="10" cy="7"/>
              </a:xfrm>
              <a:custGeom>
                <a:avLst/>
                <a:gdLst>
                  <a:gd name="T0" fmla="*/ 0 w 178"/>
                  <a:gd name="T1" fmla="*/ 0 h 81"/>
                  <a:gd name="T2" fmla="*/ 0 w 178"/>
                  <a:gd name="T3" fmla="*/ 0 h 81"/>
                  <a:gd name="T4" fmla="*/ 0 w 178"/>
                  <a:gd name="T5" fmla="*/ 0 h 81"/>
                  <a:gd name="T6" fmla="*/ 0 w 178"/>
                  <a:gd name="T7" fmla="*/ 0 h 81"/>
                  <a:gd name="T8" fmla="*/ 0 w 178"/>
                  <a:gd name="T9" fmla="*/ 0 h 81"/>
                  <a:gd name="T10" fmla="*/ 0 w 178"/>
                  <a:gd name="T11" fmla="*/ 0 h 81"/>
                  <a:gd name="T12" fmla="*/ 0 w 178"/>
                  <a:gd name="T13" fmla="*/ 0 h 81"/>
                  <a:gd name="T14" fmla="*/ 0 w 178"/>
                  <a:gd name="T15" fmla="*/ 0 h 81"/>
                  <a:gd name="T16" fmla="*/ 0 w 178"/>
                  <a:gd name="T17" fmla="*/ 0 h 81"/>
                  <a:gd name="T18" fmla="*/ 0 w 178"/>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81"/>
                  <a:gd name="T32" fmla="*/ 178 w 178"/>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81">
                    <a:moveTo>
                      <a:pt x="135" y="13"/>
                    </a:moveTo>
                    <a:lnTo>
                      <a:pt x="134" y="81"/>
                    </a:lnTo>
                    <a:lnTo>
                      <a:pt x="178" y="69"/>
                    </a:lnTo>
                    <a:lnTo>
                      <a:pt x="161" y="0"/>
                    </a:lnTo>
                    <a:lnTo>
                      <a:pt x="116" y="13"/>
                    </a:lnTo>
                    <a:lnTo>
                      <a:pt x="115" y="81"/>
                    </a:lnTo>
                    <a:lnTo>
                      <a:pt x="116" y="13"/>
                    </a:lnTo>
                    <a:lnTo>
                      <a:pt x="0" y="45"/>
                    </a:lnTo>
                    <a:lnTo>
                      <a:pt x="115" y="81"/>
                    </a:lnTo>
                    <a:lnTo>
                      <a:pt x="135"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38" name="Freeform 437"/>
              <p:cNvSpPr>
                <a:spLocks/>
              </p:cNvSpPr>
              <p:nvPr/>
            </p:nvSpPr>
            <p:spPr bwMode="auto">
              <a:xfrm>
                <a:off x="5517" y="87"/>
                <a:ext cx="4" cy="7"/>
              </a:xfrm>
              <a:custGeom>
                <a:avLst/>
                <a:gdLst>
                  <a:gd name="T0" fmla="*/ 0 w 81"/>
                  <a:gd name="T1" fmla="*/ 0 h 84"/>
                  <a:gd name="T2" fmla="*/ 0 w 81"/>
                  <a:gd name="T3" fmla="*/ 0 h 84"/>
                  <a:gd name="T4" fmla="*/ 0 w 81"/>
                  <a:gd name="T5" fmla="*/ 0 h 84"/>
                  <a:gd name="T6" fmla="*/ 0 w 81"/>
                  <a:gd name="T7" fmla="*/ 0 h 84"/>
                  <a:gd name="T8" fmla="*/ 0 w 81"/>
                  <a:gd name="T9" fmla="*/ 0 h 84"/>
                  <a:gd name="T10" fmla="*/ 0 w 81"/>
                  <a:gd name="T11" fmla="*/ 0 h 84"/>
                  <a:gd name="T12" fmla="*/ 0 w 81"/>
                  <a:gd name="T13" fmla="*/ 0 h 84"/>
                  <a:gd name="T14" fmla="*/ 0 w 81"/>
                  <a:gd name="T15" fmla="*/ 0 h 84"/>
                  <a:gd name="T16" fmla="*/ 0 w 81"/>
                  <a:gd name="T17" fmla="*/ 0 h 84"/>
                  <a:gd name="T18" fmla="*/ 0 w 81"/>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4"/>
                  <a:gd name="T32" fmla="*/ 81 w 81"/>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4">
                    <a:moveTo>
                      <a:pt x="81" y="20"/>
                    </a:moveTo>
                    <a:lnTo>
                      <a:pt x="73" y="16"/>
                    </a:lnTo>
                    <a:lnTo>
                      <a:pt x="20" y="0"/>
                    </a:lnTo>
                    <a:lnTo>
                      <a:pt x="0" y="68"/>
                    </a:lnTo>
                    <a:lnTo>
                      <a:pt x="53" y="84"/>
                    </a:lnTo>
                    <a:lnTo>
                      <a:pt x="46" y="81"/>
                    </a:lnTo>
                    <a:lnTo>
                      <a:pt x="81" y="20"/>
                    </a:lnTo>
                    <a:lnTo>
                      <a:pt x="77" y="18"/>
                    </a:lnTo>
                    <a:lnTo>
                      <a:pt x="73" y="16"/>
                    </a:lnTo>
                    <a:lnTo>
                      <a:pt x="81" y="2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39" name="Freeform 438"/>
              <p:cNvSpPr>
                <a:spLocks/>
              </p:cNvSpPr>
              <p:nvPr/>
            </p:nvSpPr>
            <p:spPr bwMode="auto">
              <a:xfrm>
                <a:off x="5519" y="89"/>
                <a:ext cx="5" cy="9"/>
              </a:xfrm>
              <a:custGeom>
                <a:avLst/>
                <a:gdLst>
                  <a:gd name="T0" fmla="*/ 0 w 88"/>
                  <a:gd name="T1" fmla="*/ 0 h 104"/>
                  <a:gd name="T2" fmla="*/ 0 w 88"/>
                  <a:gd name="T3" fmla="*/ 0 h 104"/>
                  <a:gd name="T4" fmla="*/ 0 w 88"/>
                  <a:gd name="T5" fmla="*/ 0 h 104"/>
                  <a:gd name="T6" fmla="*/ 0 w 88"/>
                  <a:gd name="T7" fmla="*/ 0 h 104"/>
                  <a:gd name="T8" fmla="*/ 0 w 88"/>
                  <a:gd name="T9" fmla="*/ 0 h 104"/>
                  <a:gd name="T10" fmla="*/ 0 w 88"/>
                  <a:gd name="T11" fmla="*/ 0 h 104"/>
                  <a:gd name="T12" fmla="*/ 0 w 88"/>
                  <a:gd name="T13" fmla="*/ 0 h 104"/>
                  <a:gd name="T14" fmla="*/ 0 w 88"/>
                  <a:gd name="T15" fmla="*/ 0 h 104"/>
                  <a:gd name="T16" fmla="*/ 0 w 88"/>
                  <a:gd name="T17" fmla="*/ 0 h 104"/>
                  <a:gd name="T18" fmla="*/ 0 w 88"/>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104"/>
                  <a:gd name="T32" fmla="*/ 88 w 88"/>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104">
                    <a:moveTo>
                      <a:pt x="53" y="32"/>
                    </a:moveTo>
                    <a:lnTo>
                      <a:pt x="88" y="32"/>
                    </a:lnTo>
                    <a:lnTo>
                      <a:pt x="35" y="0"/>
                    </a:lnTo>
                    <a:lnTo>
                      <a:pt x="0" y="61"/>
                    </a:lnTo>
                    <a:lnTo>
                      <a:pt x="53" y="93"/>
                    </a:lnTo>
                    <a:lnTo>
                      <a:pt x="87" y="94"/>
                    </a:lnTo>
                    <a:lnTo>
                      <a:pt x="53" y="93"/>
                    </a:lnTo>
                    <a:lnTo>
                      <a:pt x="69" y="104"/>
                    </a:lnTo>
                    <a:lnTo>
                      <a:pt x="87" y="94"/>
                    </a:lnTo>
                    <a:lnTo>
                      <a:pt x="53" y="3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40" name="Freeform 439"/>
              <p:cNvSpPr>
                <a:spLocks/>
              </p:cNvSpPr>
              <p:nvPr/>
            </p:nvSpPr>
            <p:spPr bwMode="auto">
              <a:xfrm>
                <a:off x="5522" y="89"/>
                <a:ext cx="4" cy="8"/>
              </a:xfrm>
              <a:custGeom>
                <a:avLst/>
                <a:gdLst>
                  <a:gd name="T0" fmla="*/ 0 w 69"/>
                  <a:gd name="T1" fmla="*/ 0 h 85"/>
                  <a:gd name="T2" fmla="*/ 0 w 69"/>
                  <a:gd name="T3" fmla="*/ 0 h 85"/>
                  <a:gd name="T4" fmla="*/ 0 w 69"/>
                  <a:gd name="T5" fmla="*/ 0 h 85"/>
                  <a:gd name="T6" fmla="*/ 0 w 69"/>
                  <a:gd name="T7" fmla="*/ 0 h 85"/>
                  <a:gd name="T8" fmla="*/ 0 w 69"/>
                  <a:gd name="T9" fmla="*/ 0 h 85"/>
                  <a:gd name="T10" fmla="*/ 0 w 69"/>
                  <a:gd name="T11" fmla="*/ 0 h 85"/>
                  <a:gd name="T12" fmla="*/ 0 w 69"/>
                  <a:gd name="T13" fmla="*/ 0 h 85"/>
                  <a:gd name="T14" fmla="*/ 0 w 69"/>
                  <a:gd name="T15" fmla="*/ 0 h 85"/>
                  <a:gd name="T16" fmla="*/ 0 w 69"/>
                  <a:gd name="T17" fmla="*/ 0 h 85"/>
                  <a:gd name="T18" fmla="*/ 0 w 6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5"/>
                  <a:gd name="T32" fmla="*/ 69 w 6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5">
                    <a:moveTo>
                      <a:pt x="42" y="0"/>
                    </a:moveTo>
                    <a:lnTo>
                      <a:pt x="36" y="3"/>
                    </a:lnTo>
                    <a:lnTo>
                      <a:pt x="0" y="23"/>
                    </a:lnTo>
                    <a:lnTo>
                      <a:pt x="34" y="85"/>
                    </a:lnTo>
                    <a:lnTo>
                      <a:pt x="69" y="65"/>
                    </a:lnTo>
                    <a:lnTo>
                      <a:pt x="63" y="67"/>
                    </a:lnTo>
                    <a:lnTo>
                      <a:pt x="42" y="0"/>
                    </a:lnTo>
                    <a:lnTo>
                      <a:pt x="39" y="1"/>
                    </a:lnTo>
                    <a:lnTo>
                      <a:pt x="36" y="3"/>
                    </a:lnTo>
                    <a:lnTo>
                      <a:pt x="4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41" name="Freeform 440"/>
              <p:cNvSpPr>
                <a:spLocks/>
              </p:cNvSpPr>
              <p:nvPr/>
            </p:nvSpPr>
            <p:spPr bwMode="auto">
              <a:xfrm>
                <a:off x="5524" y="88"/>
                <a:ext cx="6" cy="8"/>
              </a:xfrm>
              <a:custGeom>
                <a:avLst/>
                <a:gdLst>
                  <a:gd name="T0" fmla="*/ 0 w 104"/>
                  <a:gd name="T1" fmla="*/ 0 h 88"/>
                  <a:gd name="T2" fmla="*/ 0 w 104"/>
                  <a:gd name="T3" fmla="*/ 0 h 88"/>
                  <a:gd name="T4" fmla="*/ 0 w 104"/>
                  <a:gd name="T5" fmla="*/ 0 h 88"/>
                  <a:gd name="T6" fmla="*/ 0 w 104"/>
                  <a:gd name="T7" fmla="*/ 0 h 88"/>
                  <a:gd name="T8" fmla="*/ 0 w 104"/>
                  <a:gd name="T9" fmla="*/ 0 h 88"/>
                  <a:gd name="T10" fmla="*/ 0 w 104"/>
                  <a:gd name="T11" fmla="*/ 0 h 88"/>
                  <a:gd name="T12" fmla="*/ 0 w 104"/>
                  <a:gd name="T13" fmla="*/ 0 h 88"/>
                  <a:gd name="T14" fmla="*/ 0 w 104"/>
                  <a:gd name="T15" fmla="*/ 0 h 88"/>
                  <a:gd name="T16" fmla="*/ 0 w 104"/>
                  <a:gd name="T17" fmla="*/ 0 h 88"/>
                  <a:gd name="T18" fmla="*/ 0 w 104"/>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88"/>
                  <a:gd name="T32" fmla="*/ 104 w 10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88">
                    <a:moveTo>
                      <a:pt x="41" y="20"/>
                    </a:moveTo>
                    <a:lnTo>
                      <a:pt x="61" y="0"/>
                    </a:lnTo>
                    <a:lnTo>
                      <a:pt x="0" y="21"/>
                    </a:lnTo>
                    <a:lnTo>
                      <a:pt x="21" y="88"/>
                    </a:lnTo>
                    <a:lnTo>
                      <a:pt x="83" y="68"/>
                    </a:lnTo>
                    <a:lnTo>
                      <a:pt x="104" y="48"/>
                    </a:lnTo>
                    <a:lnTo>
                      <a:pt x="83" y="68"/>
                    </a:lnTo>
                    <a:lnTo>
                      <a:pt x="98" y="63"/>
                    </a:lnTo>
                    <a:lnTo>
                      <a:pt x="104" y="48"/>
                    </a:lnTo>
                    <a:lnTo>
                      <a:pt x="41" y="2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42" name="Freeform 441"/>
              <p:cNvSpPr>
                <a:spLocks/>
              </p:cNvSpPr>
              <p:nvPr/>
            </p:nvSpPr>
            <p:spPr bwMode="auto">
              <a:xfrm>
                <a:off x="5527" y="87"/>
                <a:ext cx="4" cy="5"/>
              </a:xfrm>
              <a:custGeom>
                <a:avLst/>
                <a:gdLst>
                  <a:gd name="T0" fmla="*/ 0 w 71"/>
                  <a:gd name="T1" fmla="*/ 0 h 49"/>
                  <a:gd name="T2" fmla="*/ 0 w 71"/>
                  <a:gd name="T3" fmla="*/ 0 h 49"/>
                  <a:gd name="T4" fmla="*/ 0 w 71"/>
                  <a:gd name="T5" fmla="*/ 0 h 49"/>
                  <a:gd name="T6" fmla="*/ 0 w 71"/>
                  <a:gd name="T7" fmla="*/ 0 h 49"/>
                  <a:gd name="T8" fmla="*/ 0 w 71"/>
                  <a:gd name="T9" fmla="*/ 0 h 49"/>
                  <a:gd name="T10" fmla="*/ 0 w 71"/>
                  <a:gd name="T11" fmla="*/ 0 h 49"/>
                  <a:gd name="T12" fmla="*/ 0 60000 65536"/>
                  <a:gd name="T13" fmla="*/ 0 60000 65536"/>
                  <a:gd name="T14" fmla="*/ 0 60000 65536"/>
                  <a:gd name="T15" fmla="*/ 0 60000 65536"/>
                  <a:gd name="T16" fmla="*/ 0 60000 65536"/>
                  <a:gd name="T17" fmla="*/ 0 60000 65536"/>
                  <a:gd name="T18" fmla="*/ 0 w 71"/>
                  <a:gd name="T19" fmla="*/ 0 h 49"/>
                  <a:gd name="T20" fmla="*/ 71 w 71"/>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71" h="49">
                    <a:moveTo>
                      <a:pt x="40" y="15"/>
                    </a:moveTo>
                    <a:lnTo>
                      <a:pt x="9" y="0"/>
                    </a:lnTo>
                    <a:lnTo>
                      <a:pt x="0" y="21"/>
                    </a:lnTo>
                    <a:lnTo>
                      <a:pt x="63" y="49"/>
                    </a:lnTo>
                    <a:lnTo>
                      <a:pt x="71" y="29"/>
                    </a:lnTo>
                    <a:lnTo>
                      <a:pt x="40" y="1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grpSp>
        <p:grpSp>
          <p:nvGrpSpPr>
            <p:cNvPr id="10" name="Group 9"/>
            <p:cNvGrpSpPr>
              <a:grpSpLocks/>
            </p:cNvGrpSpPr>
            <p:nvPr/>
          </p:nvGrpSpPr>
          <p:grpSpPr bwMode="auto">
            <a:xfrm>
              <a:off x="5170" y="89"/>
              <a:ext cx="479" cy="227"/>
              <a:chOff x="5170" y="89"/>
              <a:chExt cx="479" cy="227"/>
            </a:xfrm>
          </p:grpSpPr>
          <p:sp>
            <p:nvSpPr>
              <p:cNvPr id="43" name="Freeform 42"/>
              <p:cNvSpPr>
                <a:spLocks/>
              </p:cNvSpPr>
              <p:nvPr/>
            </p:nvSpPr>
            <p:spPr bwMode="auto">
              <a:xfrm>
                <a:off x="5529" y="89"/>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4" name="Freeform 43"/>
              <p:cNvSpPr>
                <a:spLocks/>
              </p:cNvSpPr>
              <p:nvPr/>
            </p:nvSpPr>
            <p:spPr bwMode="auto">
              <a:xfrm>
                <a:off x="5556" y="127"/>
                <a:ext cx="4" cy="7"/>
              </a:xfrm>
              <a:custGeom>
                <a:avLst/>
                <a:gdLst>
                  <a:gd name="T0" fmla="*/ 0 w 82"/>
                  <a:gd name="T1" fmla="*/ 0 h 85"/>
                  <a:gd name="T2" fmla="*/ 0 w 82"/>
                  <a:gd name="T3" fmla="*/ 0 h 85"/>
                  <a:gd name="T4" fmla="*/ 0 w 82"/>
                  <a:gd name="T5" fmla="*/ 0 h 85"/>
                  <a:gd name="T6" fmla="*/ 0 w 82"/>
                  <a:gd name="T7" fmla="*/ 0 h 85"/>
                  <a:gd name="T8" fmla="*/ 0 w 82"/>
                  <a:gd name="T9" fmla="*/ 0 h 85"/>
                  <a:gd name="T10" fmla="*/ 0 w 82"/>
                  <a:gd name="T11" fmla="*/ 0 h 85"/>
                  <a:gd name="T12" fmla="*/ 0 w 82"/>
                  <a:gd name="T13" fmla="*/ 0 h 85"/>
                  <a:gd name="T14" fmla="*/ 0 w 82"/>
                  <a:gd name="T15" fmla="*/ 0 h 85"/>
                  <a:gd name="T16" fmla="*/ 0 w 82"/>
                  <a:gd name="T17" fmla="*/ 0 h 85"/>
                  <a:gd name="T18" fmla="*/ 0 w 8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5"/>
                  <a:gd name="T32" fmla="*/ 82 w 8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5">
                    <a:moveTo>
                      <a:pt x="82" y="27"/>
                    </a:moveTo>
                    <a:lnTo>
                      <a:pt x="72" y="20"/>
                    </a:lnTo>
                    <a:lnTo>
                      <a:pt x="28" y="0"/>
                    </a:lnTo>
                    <a:lnTo>
                      <a:pt x="0" y="65"/>
                    </a:lnTo>
                    <a:lnTo>
                      <a:pt x="44" y="85"/>
                    </a:lnTo>
                    <a:lnTo>
                      <a:pt x="34" y="78"/>
                    </a:lnTo>
                    <a:lnTo>
                      <a:pt x="82" y="27"/>
                    </a:lnTo>
                    <a:lnTo>
                      <a:pt x="78" y="23"/>
                    </a:lnTo>
                    <a:lnTo>
                      <a:pt x="72" y="20"/>
                    </a:lnTo>
                    <a:lnTo>
                      <a:pt x="82" y="2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5" name="Freeform 44"/>
              <p:cNvSpPr>
                <a:spLocks/>
              </p:cNvSpPr>
              <p:nvPr/>
            </p:nvSpPr>
            <p:spPr bwMode="auto">
              <a:xfrm>
                <a:off x="5557" y="129"/>
                <a:ext cx="5" cy="9"/>
              </a:xfrm>
              <a:custGeom>
                <a:avLst/>
                <a:gdLst>
                  <a:gd name="T0" fmla="*/ 0 w 84"/>
                  <a:gd name="T1" fmla="*/ 0 h 95"/>
                  <a:gd name="T2" fmla="*/ 0 w 84"/>
                  <a:gd name="T3" fmla="*/ 0 h 95"/>
                  <a:gd name="T4" fmla="*/ 0 w 84"/>
                  <a:gd name="T5" fmla="*/ 0 h 95"/>
                  <a:gd name="T6" fmla="*/ 0 w 84"/>
                  <a:gd name="T7" fmla="*/ 0 h 95"/>
                  <a:gd name="T8" fmla="*/ 0 w 84"/>
                  <a:gd name="T9" fmla="*/ 0 h 95"/>
                  <a:gd name="T10" fmla="*/ 0 w 84"/>
                  <a:gd name="T11" fmla="*/ 0 h 95"/>
                  <a:gd name="T12" fmla="*/ 0 w 84"/>
                  <a:gd name="T13" fmla="*/ 0 h 95"/>
                  <a:gd name="T14" fmla="*/ 0 w 84"/>
                  <a:gd name="T15" fmla="*/ 0 h 95"/>
                  <a:gd name="T16" fmla="*/ 0 w 84"/>
                  <a:gd name="T17" fmla="*/ 0 h 95"/>
                  <a:gd name="T18" fmla="*/ 0 w 84"/>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95"/>
                  <a:gd name="T32" fmla="*/ 84 w 84"/>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95">
                    <a:moveTo>
                      <a:pt x="72" y="29"/>
                    </a:moveTo>
                    <a:lnTo>
                      <a:pt x="84" y="38"/>
                    </a:lnTo>
                    <a:lnTo>
                      <a:pt x="48" y="0"/>
                    </a:lnTo>
                    <a:lnTo>
                      <a:pt x="0" y="51"/>
                    </a:lnTo>
                    <a:lnTo>
                      <a:pt x="35" y="88"/>
                    </a:lnTo>
                    <a:lnTo>
                      <a:pt x="47" y="95"/>
                    </a:lnTo>
                    <a:lnTo>
                      <a:pt x="35" y="88"/>
                    </a:lnTo>
                    <a:lnTo>
                      <a:pt x="40" y="92"/>
                    </a:lnTo>
                    <a:lnTo>
                      <a:pt x="47" y="95"/>
                    </a:lnTo>
                    <a:lnTo>
                      <a:pt x="72" y="2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6" name="Freeform 45"/>
              <p:cNvSpPr>
                <a:spLocks/>
              </p:cNvSpPr>
              <p:nvPr/>
            </p:nvSpPr>
            <p:spPr bwMode="auto">
              <a:xfrm>
                <a:off x="5560" y="132"/>
                <a:ext cx="7" cy="8"/>
              </a:xfrm>
              <a:custGeom>
                <a:avLst/>
                <a:gdLst>
                  <a:gd name="T0" fmla="*/ 0 w 116"/>
                  <a:gd name="T1" fmla="*/ 0 h 95"/>
                  <a:gd name="T2" fmla="*/ 0 w 116"/>
                  <a:gd name="T3" fmla="*/ 0 h 95"/>
                  <a:gd name="T4" fmla="*/ 0 w 116"/>
                  <a:gd name="T5" fmla="*/ 0 h 95"/>
                  <a:gd name="T6" fmla="*/ 0 w 116"/>
                  <a:gd name="T7" fmla="*/ 0 h 95"/>
                  <a:gd name="T8" fmla="*/ 0 w 116"/>
                  <a:gd name="T9" fmla="*/ 0 h 95"/>
                  <a:gd name="T10" fmla="*/ 0 w 116"/>
                  <a:gd name="T11" fmla="*/ 0 h 95"/>
                  <a:gd name="T12" fmla="*/ 0 w 116"/>
                  <a:gd name="T13" fmla="*/ 0 h 95"/>
                  <a:gd name="T14" fmla="*/ 0 w 116"/>
                  <a:gd name="T15" fmla="*/ 0 h 95"/>
                  <a:gd name="T16" fmla="*/ 0 w 116"/>
                  <a:gd name="T17" fmla="*/ 0 h 95"/>
                  <a:gd name="T18" fmla="*/ 0 w 116"/>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95"/>
                  <a:gd name="T32" fmla="*/ 116 w 116"/>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95">
                    <a:moveTo>
                      <a:pt x="116" y="48"/>
                    </a:moveTo>
                    <a:lnTo>
                      <a:pt x="96" y="29"/>
                    </a:lnTo>
                    <a:lnTo>
                      <a:pt x="25" y="0"/>
                    </a:lnTo>
                    <a:lnTo>
                      <a:pt x="0" y="66"/>
                    </a:lnTo>
                    <a:lnTo>
                      <a:pt x="71" y="95"/>
                    </a:lnTo>
                    <a:lnTo>
                      <a:pt x="51" y="75"/>
                    </a:lnTo>
                    <a:lnTo>
                      <a:pt x="116" y="48"/>
                    </a:lnTo>
                    <a:lnTo>
                      <a:pt x="109" y="34"/>
                    </a:lnTo>
                    <a:lnTo>
                      <a:pt x="96" y="29"/>
                    </a:lnTo>
                    <a:lnTo>
                      <a:pt x="116" y="4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7" name="Freeform 46"/>
              <p:cNvSpPr>
                <a:spLocks/>
              </p:cNvSpPr>
              <p:nvPr/>
            </p:nvSpPr>
            <p:spPr bwMode="auto">
              <a:xfrm>
                <a:off x="5563" y="136"/>
                <a:ext cx="5" cy="9"/>
              </a:xfrm>
              <a:custGeom>
                <a:avLst/>
                <a:gdLst>
                  <a:gd name="T0" fmla="*/ 0 w 82"/>
                  <a:gd name="T1" fmla="*/ 0 h 94"/>
                  <a:gd name="T2" fmla="*/ 0 w 82"/>
                  <a:gd name="T3" fmla="*/ 0 h 94"/>
                  <a:gd name="T4" fmla="*/ 0 w 82"/>
                  <a:gd name="T5" fmla="*/ 0 h 94"/>
                  <a:gd name="T6" fmla="*/ 0 w 82"/>
                  <a:gd name="T7" fmla="*/ 0 h 94"/>
                  <a:gd name="T8" fmla="*/ 0 w 82"/>
                  <a:gd name="T9" fmla="*/ 0 h 94"/>
                  <a:gd name="T10" fmla="*/ 0 w 82"/>
                  <a:gd name="T11" fmla="*/ 0 h 94"/>
                  <a:gd name="T12" fmla="*/ 0 w 82"/>
                  <a:gd name="T13" fmla="*/ 0 h 94"/>
                  <a:gd name="T14" fmla="*/ 0 w 82"/>
                  <a:gd name="T15" fmla="*/ 0 h 94"/>
                  <a:gd name="T16" fmla="*/ 0 w 82"/>
                  <a:gd name="T17" fmla="*/ 0 h 94"/>
                  <a:gd name="T18" fmla="*/ 0 w 82"/>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94"/>
                  <a:gd name="T32" fmla="*/ 82 w 82"/>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94">
                    <a:moveTo>
                      <a:pt x="50" y="24"/>
                    </a:moveTo>
                    <a:lnTo>
                      <a:pt x="82" y="45"/>
                    </a:lnTo>
                    <a:lnTo>
                      <a:pt x="65" y="0"/>
                    </a:lnTo>
                    <a:lnTo>
                      <a:pt x="0" y="27"/>
                    </a:lnTo>
                    <a:lnTo>
                      <a:pt x="18" y="72"/>
                    </a:lnTo>
                    <a:lnTo>
                      <a:pt x="50" y="94"/>
                    </a:lnTo>
                    <a:lnTo>
                      <a:pt x="18" y="72"/>
                    </a:lnTo>
                    <a:lnTo>
                      <a:pt x="27" y="94"/>
                    </a:lnTo>
                    <a:lnTo>
                      <a:pt x="50" y="94"/>
                    </a:lnTo>
                    <a:lnTo>
                      <a:pt x="50" y="2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8" name="Freeform 47"/>
              <p:cNvSpPr>
                <a:spLocks/>
              </p:cNvSpPr>
              <p:nvPr/>
            </p:nvSpPr>
            <p:spPr bwMode="auto">
              <a:xfrm>
                <a:off x="5566" y="138"/>
                <a:ext cx="6" cy="7"/>
              </a:xfrm>
              <a:custGeom>
                <a:avLst/>
                <a:gdLst>
                  <a:gd name="T0" fmla="*/ 0 w 111"/>
                  <a:gd name="T1" fmla="*/ 0 h 70"/>
                  <a:gd name="T2" fmla="*/ 0 w 111"/>
                  <a:gd name="T3" fmla="*/ 0 h 70"/>
                  <a:gd name="T4" fmla="*/ 0 w 111"/>
                  <a:gd name="T5" fmla="*/ 0 h 70"/>
                  <a:gd name="T6" fmla="*/ 0 w 111"/>
                  <a:gd name="T7" fmla="*/ 0 h 70"/>
                  <a:gd name="T8" fmla="*/ 0 w 111"/>
                  <a:gd name="T9" fmla="*/ 0 h 70"/>
                  <a:gd name="T10" fmla="*/ 0 w 111"/>
                  <a:gd name="T11" fmla="*/ 0 h 70"/>
                  <a:gd name="T12" fmla="*/ 0 w 111"/>
                  <a:gd name="T13" fmla="*/ 0 h 70"/>
                  <a:gd name="T14" fmla="*/ 0 w 111"/>
                  <a:gd name="T15" fmla="*/ 0 h 70"/>
                  <a:gd name="T16" fmla="*/ 0 w 111"/>
                  <a:gd name="T17" fmla="*/ 0 h 70"/>
                  <a:gd name="T18" fmla="*/ 0 w 111"/>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70"/>
                  <a:gd name="T32" fmla="*/ 111 w 111"/>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70">
                    <a:moveTo>
                      <a:pt x="111" y="20"/>
                    </a:moveTo>
                    <a:lnTo>
                      <a:pt x="80" y="0"/>
                    </a:lnTo>
                    <a:lnTo>
                      <a:pt x="0" y="0"/>
                    </a:lnTo>
                    <a:lnTo>
                      <a:pt x="0" y="70"/>
                    </a:lnTo>
                    <a:lnTo>
                      <a:pt x="80" y="70"/>
                    </a:lnTo>
                    <a:lnTo>
                      <a:pt x="48" y="49"/>
                    </a:lnTo>
                    <a:lnTo>
                      <a:pt x="111" y="20"/>
                    </a:lnTo>
                    <a:lnTo>
                      <a:pt x="102" y="0"/>
                    </a:lnTo>
                    <a:lnTo>
                      <a:pt x="80" y="0"/>
                    </a:lnTo>
                    <a:lnTo>
                      <a:pt x="111" y="2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9" name="Freeform 48"/>
              <p:cNvSpPr>
                <a:spLocks/>
              </p:cNvSpPr>
              <p:nvPr/>
            </p:nvSpPr>
            <p:spPr bwMode="auto">
              <a:xfrm>
                <a:off x="5568" y="140"/>
                <a:ext cx="5" cy="8"/>
              </a:xfrm>
              <a:custGeom>
                <a:avLst/>
                <a:gdLst>
                  <a:gd name="T0" fmla="*/ 0 w 81"/>
                  <a:gd name="T1" fmla="*/ 0 h 82"/>
                  <a:gd name="T2" fmla="*/ 0 w 81"/>
                  <a:gd name="T3" fmla="*/ 0 h 82"/>
                  <a:gd name="T4" fmla="*/ 0 w 81"/>
                  <a:gd name="T5" fmla="*/ 0 h 82"/>
                  <a:gd name="T6" fmla="*/ 0 w 81"/>
                  <a:gd name="T7" fmla="*/ 0 h 82"/>
                  <a:gd name="T8" fmla="*/ 0 w 81"/>
                  <a:gd name="T9" fmla="*/ 0 h 82"/>
                  <a:gd name="T10" fmla="*/ 0 w 81"/>
                  <a:gd name="T11" fmla="*/ 0 h 82"/>
                  <a:gd name="T12" fmla="*/ 0 w 81"/>
                  <a:gd name="T13" fmla="*/ 0 h 82"/>
                  <a:gd name="T14" fmla="*/ 0 w 81"/>
                  <a:gd name="T15" fmla="*/ 0 h 82"/>
                  <a:gd name="T16" fmla="*/ 0 w 81"/>
                  <a:gd name="T17" fmla="*/ 0 h 82"/>
                  <a:gd name="T18" fmla="*/ 0 w 81"/>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2"/>
                  <a:gd name="T32" fmla="*/ 81 w 81"/>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2">
                    <a:moveTo>
                      <a:pt x="72" y="29"/>
                    </a:moveTo>
                    <a:lnTo>
                      <a:pt x="81" y="42"/>
                    </a:lnTo>
                    <a:lnTo>
                      <a:pt x="63" y="0"/>
                    </a:lnTo>
                    <a:lnTo>
                      <a:pt x="0" y="29"/>
                    </a:lnTo>
                    <a:lnTo>
                      <a:pt x="17" y="71"/>
                    </a:lnTo>
                    <a:lnTo>
                      <a:pt x="27" y="82"/>
                    </a:lnTo>
                    <a:lnTo>
                      <a:pt x="17" y="71"/>
                    </a:lnTo>
                    <a:lnTo>
                      <a:pt x="20" y="77"/>
                    </a:lnTo>
                    <a:lnTo>
                      <a:pt x="27" y="82"/>
                    </a:lnTo>
                    <a:lnTo>
                      <a:pt x="72" y="2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0" name="Freeform 49"/>
              <p:cNvSpPr>
                <a:spLocks/>
              </p:cNvSpPr>
              <p:nvPr/>
            </p:nvSpPr>
            <p:spPr bwMode="auto">
              <a:xfrm>
                <a:off x="5570" y="143"/>
                <a:ext cx="5" cy="8"/>
              </a:xfrm>
              <a:custGeom>
                <a:avLst/>
                <a:gdLst>
                  <a:gd name="T0" fmla="*/ 0 w 99"/>
                  <a:gd name="T1" fmla="*/ 0 h 94"/>
                  <a:gd name="T2" fmla="*/ 0 w 99"/>
                  <a:gd name="T3" fmla="*/ 0 h 94"/>
                  <a:gd name="T4" fmla="*/ 0 w 99"/>
                  <a:gd name="T5" fmla="*/ 0 h 94"/>
                  <a:gd name="T6" fmla="*/ 0 w 99"/>
                  <a:gd name="T7" fmla="*/ 0 h 94"/>
                  <a:gd name="T8" fmla="*/ 0 w 99"/>
                  <a:gd name="T9" fmla="*/ 0 h 94"/>
                  <a:gd name="T10" fmla="*/ 0 w 99"/>
                  <a:gd name="T11" fmla="*/ 0 h 94"/>
                  <a:gd name="T12" fmla="*/ 0 w 99"/>
                  <a:gd name="T13" fmla="*/ 0 h 94"/>
                  <a:gd name="T14" fmla="*/ 0 w 99"/>
                  <a:gd name="T15" fmla="*/ 0 h 94"/>
                  <a:gd name="T16" fmla="*/ 0 w 99"/>
                  <a:gd name="T17" fmla="*/ 0 h 94"/>
                  <a:gd name="T18" fmla="*/ 0 w 99"/>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94"/>
                  <a:gd name="T32" fmla="*/ 99 w 99"/>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94">
                    <a:moveTo>
                      <a:pt x="99" y="59"/>
                    </a:moveTo>
                    <a:lnTo>
                      <a:pt x="89" y="42"/>
                    </a:lnTo>
                    <a:lnTo>
                      <a:pt x="45" y="0"/>
                    </a:lnTo>
                    <a:lnTo>
                      <a:pt x="0" y="53"/>
                    </a:lnTo>
                    <a:lnTo>
                      <a:pt x="43" y="94"/>
                    </a:lnTo>
                    <a:lnTo>
                      <a:pt x="33" y="76"/>
                    </a:lnTo>
                    <a:lnTo>
                      <a:pt x="99" y="59"/>
                    </a:lnTo>
                    <a:lnTo>
                      <a:pt x="97" y="48"/>
                    </a:lnTo>
                    <a:lnTo>
                      <a:pt x="89" y="42"/>
                    </a:lnTo>
                    <a:lnTo>
                      <a:pt x="99" y="5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1" name="Freeform 50"/>
              <p:cNvSpPr>
                <a:spLocks/>
              </p:cNvSpPr>
              <p:nvPr/>
            </p:nvSpPr>
            <p:spPr bwMode="auto">
              <a:xfrm>
                <a:off x="5572" y="148"/>
                <a:ext cx="4" cy="7"/>
              </a:xfrm>
              <a:custGeom>
                <a:avLst/>
                <a:gdLst>
                  <a:gd name="T0" fmla="*/ 0 w 81"/>
                  <a:gd name="T1" fmla="*/ 0 h 71"/>
                  <a:gd name="T2" fmla="*/ 0 w 81"/>
                  <a:gd name="T3" fmla="*/ 0 h 71"/>
                  <a:gd name="T4" fmla="*/ 0 w 81"/>
                  <a:gd name="T5" fmla="*/ 0 h 71"/>
                  <a:gd name="T6" fmla="*/ 0 w 81"/>
                  <a:gd name="T7" fmla="*/ 0 h 71"/>
                  <a:gd name="T8" fmla="*/ 0 w 81"/>
                  <a:gd name="T9" fmla="*/ 0 h 71"/>
                  <a:gd name="T10" fmla="*/ 0 w 81"/>
                  <a:gd name="T11" fmla="*/ 0 h 71"/>
                  <a:gd name="T12" fmla="*/ 0 w 81"/>
                  <a:gd name="T13" fmla="*/ 0 h 71"/>
                  <a:gd name="T14" fmla="*/ 0 w 81"/>
                  <a:gd name="T15" fmla="*/ 0 h 71"/>
                  <a:gd name="T16" fmla="*/ 0 w 81"/>
                  <a:gd name="T17" fmla="*/ 0 h 71"/>
                  <a:gd name="T18" fmla="*/ 0 w 81"/>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1"/>
                  <a:gd name="T32" fmla="*/ 81 w 81"/>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1">
                    <a:moveTo>
                      <a:pt x="65" y="71"/>
                    </a:moveTo>
                    <a:lnTo>
                      <a:pt x="76" y="37"/>
                    </a:lnTo>
                    <a:lnTo>
                      <a:pt x="66" y="0"/>
                    </a:lnTo>
                    <a:lnTo>
                      <a:pt x="0" y="17"/>
                    </a:lnTo>
                    <a:lnTo>
                      <a:pt x="8" y="54"/>
                    </a:lnTo>
                    <a:lnTo>
                      <a:pt x="20" y="19"/>
                    </a:lnTo>
                    <a:lnTo>
                      <a:pt x="65" y="71"/>
                    </a:lnTo>
                    <a:lnTo>
                      <a:pt x="81" y="57"/>
                    </a:lnTo>
                    <a:lnTo>
                      <a:pt x="76" y="37"/>
                    </a:lnTo>
                    <a:lnTo>
                      <a:pt x="65"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2" name="Freeform 51"/>
              <p:cNvSpPr>
                <a:spLocks/>
              </p:cNvSpPr>
              <p:nvPr/>
            </p:nvSpPr>
            <p:spPr bwMode="auto">
              <a:xfrm>
                <a:off x="5571" y="150"/>
                <a:ext cx="4" cy="9"/>
              </a:xfrm>
              <a:custGeom>
                <a:avLst/>
                <a:gdLst>
                  <a:gd name="T0" fmla="*/ 0 w 81"/>
                  <a:gd name="T1" fmla="*/ 0 h 97"/>
                  <a:gd name="T2" fmla="*/ 0 w 81"/>
                  <a:gd name="T3" fmla="*/ 0 h 97"/>
                  <a:gd name="T4" fmla="*/ 0 w 81"/>
                  <a:gd name="T5" fmla="*/ 0 h 97"/>
                  <a:gd name="T6" fmla="*/ 0 w 81"/>
                  <a:gd name="T7" fmla="*/ 0 h 97"/>
                  <a:gd name="T8" fmla="*/ 0 w 81"/>
                  <a:gd name="T9" fmla="*/ 0 h 97"/>
                  <a:gd name="T10" fmla="*/ 0 w 81"/>
                  <a:gd name="T11" fmla="*/ 0 h 97"/>
                  <a:gd name="T12" fmla="*/ 0 w 81"/>
                  <a:gd name="T13" fmla="*/ 0 h 97"/>
                  <a:gd name="T14" fmla="*/ 0 w 81"/>
                  <a:gd name="T15" fmla="*/ 0 h 97"/>
                  <a:gd name="T16" fmla="*/ 0 w 81"/>
                  <a:gd name="T17" fmla="*/ 0 h 97"/>
                  <a:gd name="T18" fmla="*/ 0 w 81"/>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7"/>
                  <a:gd name="T32" fmla="*/ 81 w 8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7">
                    <a:moveTo>
                      <a:pt x="16" y="94"/>
                    </a:moveTo>
                    <a:lnTo>
                      <a:pt x="46" y="85"/>
                    </a:lnTo>
                    <a:lnTo>
                      <a:pt x="81" y="52"/>
                    </a:lnTo>
                    <a:lnTo>
                      <a:pt x="36" y="0"/>
                    </a:lnTo>
                    <a:lnTo>
                      <a:pt x="0" y="32"/>
                    </a:lnTo>
                    <a:lnTo>
                      <a:pt x="29" y="24"/>
                    </a:lnTo>
                    <a:lnTo>
                      <a:pt x="16" y="94"/>
                    </a:lnTo>
                    <a:lnTo>
                      <a:pt x="32" y="97"/>
                    </a:lnTo>
                    <a:lnTo>
                      <a:pt x="46" y="85"/>
                    </a:lnTo>
                    <a:lnTo>
                      <a:pt x="16" y="9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3" name="Freeform 52"/>
              <p:cNvSpPr>
                <a:spLocks/>
              </p:cNvSpPr>
              <p:nvPr/>
            </p:nvSpPr>
            <p:spPr bwMode="auto">
              <a:xfrm>
                <a:off x="5567" y="150"/>
                <a:ext cx="5" cy="8"/>
              </a:xfrm>
              <a:custGeom>
                <a:avLst/>
                <a:gdLst>
                  <a:gd name="T0" fmla="*/ 0 w 94"/>
                  <a:gd name="T1" fmla="*/ 0 h 87"/>
                  <a:gd name="T2" fmla="*/ 0 w 94"/>
                  <a:gd name="T3" fmla="*/ 0 h 87"/>
                  <a:gd name="T4" fmla="*/ 0 w 94"/>
                  <a:gd name="T5" fmla="*/ 0 h 87"/>
                  <a:gd name="T6" fmla="*/ 0 w 94"/>
                  <a:gd name="T7" fmla="*/ 0 h 87"/>
                  <a:gd name="T8" fmla="*/ 0 w 94"/>
                  <a:gd name="T9" fmla="*/ 0 h 87"/>
                  <a:gd name="T10" fmla="*/ 0 w 94"/>
                  <a:gd name="T11" fmla="*/ 0 h 87"/>
                  <a:gd name="T12" fmla="*/ 0 w 94"/>
                  <a:gd name="T13" fmla="*/ 0 h 87"/>
                  <a:gd name="T14" fmla="*/ 0 w 94"/>
                  <a:gd name="T15" fmla="*/ 0 h 87"/>
                  <a:gd name="T16" fmla="*/ 0 w 94"/>
                  <a:gd name="T17" fmla="*/ 0 h 87"/>
                  <a:gd name="T18" fmla="*/ 0 w 94"/>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87"/>
                  <a:gd name="T32" fmla="*/ 94 w 94"/>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87">
                    <a:moveTo>
                      <a:pt x="0" y="70"/>
                    </a:moveTo>
                    <a:lnTo>
                      <a:pt x="2" y="71"/>
                    </a:lnTo>
                    <a:lnTo>
                      <a:pt x="81" y="87"/>
                    </a:lnTo>
                    <a:lnTo>
                      <a:pt x="94" y="17"/>
                    </a:lnTo>
                    <a:lnTo>
                      <a:pt x="14" y="0"/>
                    </a:lnTo>
                    <a:lnTo>
                      <a:pt x="17" y="1"/>
                    </a:lnTo>
                    <a:lnTo>
                      <a:pt x="0" y="70"/>
                    </a:lnTo>
                    <a:lnTo>
                      <a:pt x="1" y="70"/>
                    </a:lnTo>
                    <a:lnTo>
                      <a:pt x="2" y="71"/>
                    </a:lnTo>
                    <a:lnTo>
                      <a:pt x="0"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4" name="Freeform 53"/>
              <p:cNvSpPr>
                <a:spLocks/>
              </p:cNvSpPr>
              <p:nvPr/>
            </p:nvSpPr>
            <p:spPr bwMode="auto">
              <a:xfrm>
                <a:off x="5563" y="149"/>
                <a:ext cx="5" cy="8"/>
              </a:xfrm>
              <a:custGeom>
                <a:avLst/>
                <a:gdLst>
                  <a:gd name="T0" fmla="*/ 0 w 92"/>
                  <a:gd name="T1" fmla="*/ 0 h 90"/>
                  <a:gd name="T2" fmla="*/ 0 w 92"/>
                  <a:gd name="T3" fmla="*/ 0 h 90"/>
                  <a:gd name="T4" fmla="*/ 0 w 92"/>
                  <a:gd name="T5" fmla="*/ 0 h 90"/>
                  <a:gd name="T6" fmla="*/ 0 w 92"/>
                  <a:gd name="T7" fmla="*/ 0 h 90"/>
                  <a:gd name="T8" fmla="*/ 0 w 92"/>
                  <a:gd name="T9" fmla="*/ 0 h 90"/>
                  <a:gd name="T10" fmla="*/ 0 w 92"/>
                  <a:gd name="T11" fmla="*/ 0 h 90"/>
                  <a:gd name="T12" fmla="*/ 0 w 92"/>
                  <a:gd name="T13" fmla="*/ 0 h 90"/>
                  <a:gd name="T14" fmla="*/ 0 w 92"/>
                  <a:gd name="T15" fmla="*/ 0 h 90"/>
                  <a:gd name="T16" fmla="*/ 0 w 92"/>
                  <a:gd name="T17" fmla="*/ 0 h 90"/>
                  <a:gd name="T18" fmla="*/ 0 w 92"/>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90"/>
                  <a:gd name="T32" fmla="*/ 92 w 92"/>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90">
                    <a:moveTo>
                      <a:pt x="42" y="67"/>
                    </a:moveTo>
                    <a:lnTo>
                      <a:pt x="13" y="74"/>
                    </a:lnTo>
                    <a:lnTo>
                      <a:pt x="75" y="90"/>
                    </a:lnTo>
                    <a:lnTo>
                      <a:pt x="92" y="21"/>
                    </a:lnTo>
                    <a:lnTo>
                      <a:pt x="30" y="4"/>
                    </a:lnTo>
                    <a:lnTo>
                      <a:pt x="0" y="11"/>
                    </a:lnTo>
                    <a:lnTo>
                      <a:pt x="30" y="4"/>
                    </a:lnTo>
                    <a:lnTo>
                      <a:pt x="14" y="0"/>
                    </a:lnTo>
                    <a:lnTo>
                      <a:pt x="0" y="11"/>
                    </a:lnTo>
                    <a:lnTo>
                      <a:pt x="42"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5" name="Freeform 54"/>
              <p:cNvSpPr>
                <a:spLocks/>
              </p:cNvSpPr>
              <p:nvPr/>
            </p:nvSpPr>
            <p:spPr bwMode="auto">
              <a:xfrm>
                <a:off x="5561" y="150"/>
                <a:ext cx="4" cy="10"/>
              </a:xfrm>
              <a:custGeom>
                <a:avLst/>
                <a:gdLst>
                  <a:gd name="T0" fmla="*/ 0 w 81"/>
                  <a:gd name="T1" fmla="*/ 0 h 113"/>
                  <a:gd name="T2" fmla="*/ 0 w 81"/>
                  <a:gd name="T3" fmla="*/ 0 h 113"/>
                  <a:gd name="T4" fmla="*/ 0 w 81"/>
                  <a:gd name="T5" fmla="*/ 0 h 113"/>
                  <a:gd name="T6" fmla="*/ 0 w 81"/>
                  <a:gd name="T7" fmla="*/ 0 h 113"/>
                  <a:gd name="T8" fmla="*/ 0 w 81"/>
                  <a:gd name="T9" fmla="*/ 0 h 113"/>
                  <a:gd name="T10" fmla="*/ 0 w 81"/>
                  <a:gd name="T11" fmla="*/ 0 h 113"/>
                  <a:gd name="T12" fmla="*/ 0 w 81"/>
                  <a:gd name="T13" fmla="*/ 0 h 113"/>
                  <a:gd name="T14" fmla="*/ 0 w 81"/>
                  <a:gd name="T15" fmla="*/ 0 h 113"/>
                  <a:gd name="T16" fmla="*/ 0 w 81"/>
                  <a:gd name="T17" fmla="*/ 0 h 113"/>
                  <a:gd name="T18" fmla="*/ 0 w 81"/>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113"/>
                  <a:gd name="T32" fmla="*/ 81 w 81"/>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113">
                    <a:moveTo>
                      <a:pt x="0" y="54"/>
                    </a:moveTo>
                    <a:lnTo>
                      <a:pt x="55" y="77"/>
                    </a:lnTo>
                    <a:lnTo>
                      <a:pt x="81" y="56"/>
                    </a:lnTo>
                    <a:lnTo>
                      <a:pt x="39" y="0"/>
                    </a:lnTo>
                    <a:lnTo>
                      <a:pt x="13" y="20"/>
                    </a:lnTo>
                    <a:lnTo>
                      <a:pt x="68" y="44"/>
                    </a:lnTo>
                    <a:lnTo>
                      <a:pt x="0" y="54"/>
                    </a:lnTo>
                    <a:lnTo>
                      <a:pt x="8" y="113"/>
                    </a:lnTo>
                    <a:lnTo>
                      <a:pt x="55" y="77"/>
                    </a:lnTo>
                    <a:lnTo>
                      <a:pt x="0" y="5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6" name="Freeform 55"/>
              <p:cNvSpPr>
                <a:spLocks/>
              </p:cNvSpPr>
              <p:nvPr/>
            </p:nvSpPr>
            <p:spPr bwMode="auto">
              <a:xfrm>
                <a:off x="5560" y="148"/>
                <a:ext cx="5" cy="7"/>
              </a:xfrm>
              <a:custGeom>
                <a:avLst/>
                <a:gdLst>
                  <a:gd name="T0" fmla="*/ 0 w 77"/>
                  <a:gd name="T1" fmla="*/ 0 h 76"/>
                  <a:gd name="T2" fmla="*/ 0 w 77"/>
                  <a:gd name="T3" fmla="*/ 0 h 76"/>
                  <a:gd name="T4" fmla="*/ 0 w 77"/>
                  <a:gd name="T5" fmla="*/ 0 h 76"/>
                  <a:gd name="T6" fmla="*/ 0 w 77"/>
                  <a:gd name="T7" fmla="*/ 0 h 76"/>
                  <a:gd name="T8" fmla="*/ 0 w 77"/>
                  <a:gd name="T9" fmla="*/ 0 h 76"/>
                  <a:gd name="T10" fmla="*/ 0 w 77"/>
                  <a:gd name="T11" fmla="*/ 0 h 76"/>
                  <a:gd name="T12" fmla="*/ 0 w 77"/>
                  <a:gd name="T13" fmla="*/ 0 h 76"/>
                  <a:gd name="T14" fmla="*/ 0 w 77"/>
                  <a:gd name="T15" fmla="*/ 0 h 76"/>
                  <a:gd name="T16" fmla="*/ 0 w 77"/>
                  <a:gd name="T17" fmla="*/ 0 h 76"/>
                  <a:gd name="T18" fmla="*/ 0 w 77"/>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76"/>
                  <a:gd name="T32" fmla="*/ 77 w 77"/>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76">
                    <a:moveTo>
                      <a:pt x="1" y="17"/>
                    </a:moveTo>
                    <a:lnTo>
                      <a:pt x="0" y="14"/>
                    </a:lnTo>
                    <a:lnTo>
                      <a:pt x="9" y="76"/>
                    </a:lnTo>
                    <a:lnTo>
                      <a:pt x="77" y="66"/>
                    </a:lnTo>
                    <a:lnTo>
                      <a:pt x="68" y="5"/>
                    </a:lnTo>
                    <a:lnTo>
                      <a:pt x="68" y="0"/>
                    </a:lnTo>
                    <a:lnTo>
                      <a:pt x="68" y="5"/>
                    </a:lnTo>
                    <a:lnTo>
                      <a:pt x="68" y="3"/>
                    </a:lnTo>
                    <a:lnTo>
                      <a:pt x="68" y="0"/>
                    </a:lnTo>
                    <a:lnTo>
                      <a:pt x="1" y="1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7" name="Freeform 56"/>
              <p:cNvSpPr>
                <a:spLocks/>
              </p:cNvSpPr>
              <p:nvPr/>
            </p:nvSpPr>
            <p:spPr bwMode="auto">
              <a:xfrm>
                <a:off x="5560" y="142"/>
                <a:ext cx="4" cy="7"/>
              </a:xfrm>
              <a:custGeom>
                <a:avLst/>
                <a:gdLst>
                  <a:gd name="T0" fmla="*/ 0 w 77"/>
                  <a:gd name="T1" fmla="*/ 0 h 79"/>
                  <a:gd name="T2" fmla="*/ 0 w 77"/>
                  <a:gd name="T3" fmla="*/ 0 h 79"/>
                  <a:gd name="T4" fmla="*/ 0 w 77"/>
                  <a:gd name="T5" fmla="*/ 0 h 79"/>
                  <a:gd name="T6" fmla="*/ 0 w 77"/>
                  <a:gd name="T7" fmla="*/ 0 h 79"/>
                  <a:gd name="T8" fmla="*/ 0 w 77"/>
                  <a:gd name="T9" fmla="*/ 0 h 79"/>
                  <a:gd name="T10" fmla="*/ 0 w 77"/>
                  <a:gd name="T11" fmla="*/ 0 h 79"/>
                  <a:gd name="T12" fmla="*/ 0 w 77"/>
                  <a:gd name="T13" fmla="*/ 0 h 79"/>
                  <a:gd name="T14" fmla="*/ 0 w 77"/>
                  <a:gd name="T15" fmla="*/ 0 h 79"/>
                  <a:gd name="T16" fmla="*/ 0 w 77"/>
                  <a:gd name="T17" fmla="*/ 0 h 79"/>
                  <a:gd name="T18" fmla="*/ 0 w 77"/>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79"/>
                  <a:gd name="T32" fmla="*/ 77 w 77"/>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79">
                    <a:moveTo>
                      <a:pt x="24" y="69"/>
                    </a:moveTo>
                    <a:lnTo>
                      <a:pt x="0" y="43"/>
                    </a:lnTo>
                    <a:lnTo>
                      <a:pt x="10" y="79"/>
                    </a:lnTo>
                    <a:lnTo>
                      <a:pt x="77" y="62"/>
                    </a:lnTo>
                    <a:lnTo>
                      <a:pt x="68" y="26"/>
                    </a:lnTo>
                    <a:lnTo>
                      <a:pt x="45" y="0"/>
                    </a:lnTo>
                    <a:lnTo>
                      <a:pt x="68" y="26"/>
                    </a:lnTo>
                    <a:lnTo>
                      <a:pt x="64" y="7"/>
                    </a:lnTo>
                    <a:lnTo>
                      <a:pt x="45" y="0"/>
                    </a:lnTo>
                    <a:lnTo>
                      <a:pt x="24"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8" name="Freeform 57"/>
              <p:cNvSpPr>
                <a:spLocks/>
              </p:cNvSpPr>
              <p:nvPr/>
            </p:nvSpPr>
            <p:spPr bwMode="auto">
              <a:xfrm>
                <a:off x="5557" y="140"/>
                <a:ext cx="5" cy="8"/>
              </a:xfrm>
              <a:custGeom>
                <a:avLst/>
                <a:gdLst>
                  <a:gd name="T0" fmla="*/ 0 w 89"/>
                  <a:gd name="T1" fmla="*/ 0 h 93"/>
                  <a:gd name="T2" fmla="*/ 0 w 89"/>
                  <a:gd name="T3" fmla="*/ 0 h 93"/>
                  <a:gd name="T4" fmla="*/ 0 w 89"/>
                  <a:gd name="T5" fmla="*/ 0 h 93"/>
                  <a:gd name="T6" fmla="*/ 0 w 89"/>
                  <a:gd name="T7" fmla="*/ 0 h 93"/>
                  <a:gd name="T8" fmla="*/ 0 w 89"/>
                  <a:gd name="T9" fmla="*/ 0 h 93"/>
                  <a:gd name="T10" fmla="*/ 0 w 89"/>
                  <a:gd name="T11" fmla="*/ 0 h 93"/>
                  <a:gd name="T12" fmla="*/ 0 w 89"/>
                  <a:gd name="T13" fmla="*/ 0 h 93"/>
                  <a:gd name="T14" fmla="*/ 0 w 89"/>
                  <a:gd name="T15" fmla="*/ 0 h 93"/>
                  <a:gd name="T16" fmla="*/ 0 w 89"/>
                  <a:gd name="T17" fmla="*/ 0 h 93"/>
                  <a:gd name="T18" fmla="*/ 0 w 89"/>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93"/>
                  <a:gd name="T32" fmla="*/ 89 w 89"/>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93">
                    <a:moveTo>
                      <a:pt x="33" y="69"/>
                    </a:moveTo>
                    <a:lnTo>
                      <a:pt x="6" y="72"/>
                    </a:lnTo>
                    <a:lnTo>
                      <a:pt x="68" y="93"/>
                    </a:lnTo>
                    <a:lnTo>
                      <a:pt x="89" y="24"/>
                    </a:lnTo>
                    <a:lnTo>
                      <a:pt x="27" y="4"/>
                    </a:lnTo>
                    <a:lnTo>
                      <a:pt x="0" y="7"/>
                    </a:lnTo>
                    <a:lnTo>
                      <a:pt x="27" y="4"/>
                    </a:lnTo>
                    <a:lnTo>
                      <a:pt x="13" y="0"/>
                    </a:lnTo>
                    <a:lnTo>
                      <a:pt x="0" y="7"/>
                    </a:lnTo>
                    <a:lnTo>
                      <a:pt x="33"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59" name="Freeform 58"/>
              <p:cNvSpPr>
                <a:spLocks/>
              </p:cNvSpPr>
              <p:nvPr/>
            </p:nvSpPr>
            <p:spPr bwMode="auto">
              <a:xfrm>
                <a:off x="5554" y="140"/>
                <a:ext cx="5" cy="10"/>
              </a:xfrm>
              <a:custGeom>
                <a:avLst/>
                <a:gdLst>
                  <a:gd name="T0" fmla="*/ 0 w 89"/>
                  <a:gd name="T1" fmla="*/ 0 h 103"/>
                  <a:gd name="T2" fmla="*/ 0 w 89"/>
                  <a:gd name="T3" fmla="*/ 0 h 103"/>
                  <a:gd name="T4" fmla="*/ 0 w 89"/>
                  <a:gd name="T5" fmla="*/ 0 h 103"/>
                  <a:gd name="T6" fmla="*/ 0 w 89"/>
                  <a:gd name="T7" fmla="*/ 0 h 103"/>
                  <a:gd name="T8" fmla="*/ 0 w 89"/>
                  <a:gd name="T9" fmla="*/ 0 h 103"/>
                  <a:gd name="T10" fmla="*/ 0 w 89"/>
                  <a:gd name="T11" fmla="*/ 0 h 103"/>
                  <a:gd name="T12" fmla="*/ 0 w 89"/>
                  <a:gd name="T13" fmla="*/ 0 h 103"/>
                  <a:gd name="T14" fmla="*/ 0 w 89"/>
                  <a:gd name="T15" fmla="*/ 0 h 103"/>
                  <a:gd name="T16" fmla="*/ 0 w 89"/>
                  <a:gd name="T17" fmla="*/ 0 h 103"/>
                  <a:gd name="T18" fmla="*/ 0 w 89"/>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03"/>
                  <a:gd name="T32" fmla="*/ 89 w 89"/>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03">
                    <a:moveTo>
                      <a:pt x="0" y="75"/>
                    </a:moveTo>
                    <a:lnTo>
                      <a:pt x="44" y="87"/>
                    </a:lnTo>
                    <a:lnTo>
                      <a:pt x="89" y="62"/>
                    </a:lnTo>
                    <a:lnTo>
                      <a:pt x="56" y="0"/>
                    </a:lnTo>
                    <a:lnTo>
                      <a:pt x="12" y="25"/>
                    </a:lnTo>
                    <a:lnTo>
                      <a:pt x="57" y="37"/>
                    </a:lnTo>
                    <a:lnTo>
                      <a:pt x="0" y="75"/>
                    </a:lnTo>
                    <a:lnTo>
                      <a:pt x="16" y="103"/>
                    </a:lnTo>
                    <a:lnTo>
                      <a:pt x="44" y="87"/>
                    </a:lnTo>
                    <a:lnTo>
                      <a:pt x="0" y="7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0" name="Freeform 59"/>
              <p:cNvSpPr>
                <a:spLocks/>
              </p:cNvSpPr>
              <p:nvPr/>
            </p:nvSpPr>
            <p:spPr bwMode="auto">
              <a:xfrm>
                <a:off x="5552" y="140"/>
                <a:ext cx="5" cy="7"/>
              </a:xfrm>
              <a:custGeom>
                <a:avLst/>
                <a:gdLst>
                  <a:gd name="T0" fmla="*/ 0 w 94"/>
                  <a:gd name="T1" fmla="*/ 0 h 78"/>
                  <a:gd name="T2" fmla="*/ 0 w 94"/>
                  <a:gd name="T3" fmla="*/ 0 h 78"/>
                  <a:gd name="T4" fmla="*/ 0 w 94"/>
                  <a:gd name="T5" fmla="*/ 0 h 78"/>
                  <a:gd name="T6" fmla="*/ 0 w 94"/>
                  <a:gd name="T7" fmla="*/ 0 h 78"/>
                  <a:gd name="T8" fmla="*/ 0 w 94"/>
                  <a:gd name="T9" fmla="*/ 0 h 78"/>
                  <a:gd name="T10" fmla="*/ 0 w 94"/>
                  <a:gd name="T11" fmla="*/ 0 h 78"/>
                  <a:gd name="T12" fmla="*/ 0 w 94"/>
                  <a:gd name="T13" fmla="*/ 0 h 78"/>
                  <a:gd name="T14" fmla="*/ 0 w 94"/>
                  <a:gd name="T15" fmla="*/ 0 h 78"/>
                  <a:gd name="T16" fmla="*/ 0 w 94"/>
                  <a:gd name="T17" fmla="*/ 0 h 78"/>
                  <a:gd name="T18" fmla="*/ 0 w 94"/>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78"/>
                  <a:gd name="T32" fmla="*/ 94 w 94"/>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78">
                    <a:moveTo>
                      <a:pt x="29" y="0"/>
                    </a:moveTo>
                    <a:lnTo>
                      <a:pt x="19" y="49"/>
                    </a:lnTo>
                    <a:lnTo>
                      <a:pt x="37" y="78"/>
                    </a:lnTo>
                    <a:lnTo>
                      <a:pt x="94" y="40"/>
                    </a:lnTo>
                    <a:lnTo>
                      <a:pt x="76" y="11"/>
                    </a:lnTo>
                    <a:lnTo>
                      <a:pt x="66" y="60"/>
                    </a:lnTo>
                    <a:lnTo>
                      <a:pt x="29" y="0"/>
                    </a:lnTo>
                    <a:lnTo>
                      <a:pt x="0" y="19"/>
                    </a:lnTo>
                    <a:lnTo>
                      <a:pt x="19" y="49"/>
                    </a:lnTo>
                    <a:lnTo>
                      <a:pt x="2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1" name="Freeform 60"/>
              <p:cNvSpPr>
                <a:spLocks/>
              </p:cNvSpPr>
              <p:nvPr/>
            </p:nvSpPr>
            <p:spPr bwMode="auto">
              <a:xfrm>
                <a:off x="5554" y="138"/>
                <a:ext cx="7" cy="8"/>
              </a:xfrm>
              <a:custGeom>
                <a:avLst/>
                <a:gdLst>
                  <a:gd name="T0" fmla="*/ 0 w 126"/>
                  <a:gd name="T1" fmla="*/ 0 h 89"/>
                  <a:gd name="T2" fmla="*/ 0 w 126"/>
                  <a:gd name="T3" fmla="*/ 0 h 89"/>
                  <a:gd name="T4" fmla="*/ 0 w 126"/>
                  <a:gd name="T5" fmla="*/ 0 h 89"/>
                  <a:gd name="T6" fmla="*/ 0 w 126"/>
                  <a:gd name="T7" fmla="*/ 0 h 89"/>
                  <a:gd name="T8" fmla="*/ 0 w 126"/>
                  <a:gd name="T9" fmla="*/ 0 h 89"/>
                  <a:gd name="T10" fmla="*/ 0 w 126"/>
                  <a:gd name="T11" fmla="*/ 0 h 89"/>
                  <a:gd name="T12" fmla="*/ 0 w 126"/>
                  <a:gd name="T13" fmla="*/ 0 h 89"/>
                  <a:gd name="T14" fmla="*/ 0 w 126"/>
                  <a:gd name="T15" fmla="*/ 0 h 89"/>
                  <a:gd name="T16" fmla="*/ 0 w 126"/>
                  <a:gd name="T17" fmla="*/ 0 h 89"/>
                  <a:gd name="T18" fmla="*/ 0 w 126"/>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89"/>
                  <a:gd name="T32" fmla="*/ 126 w 126"/>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89">
                    <a:moveTo>
                      <a:pt x="44" y="60"/>
                    </a:moveTo>
                    <a:lnTo>
                      <a:pt x="44" y="0"/>
                    </a:lnTo>
                    <a:lnTo>
                      <a:pt x="0" y="29"/>
                    </a:lnTo>
                    <a:lnTo>
                      <a:pt x="37" y="89"/>
                    </a:lnTo>
                    <a:lnTo>
                      <a:pt x="81" y="61"/>
                    </a:lnTo>
                    <a:lnTo>
                      <a:pt x="82" y="1"/>
                    </a:lnTo>
                    <a:lnTo>
                      <a:pt x="81" y="61"/>
                    </a:lnTo>
                    <a:lnTo>
                      <a:pt x="126" y="31"/>
                    </a:lnTo>
                    <a:lnTo>
                      <a:pt x="82" y="1"/>
                    </a:lnTo>
                    <a:lnTo>
                      <a:pt x="44" y="6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2" name="Freeform 61"/>
              <p:cNvSpPr>
                <a:spLocks/>
              </p:cNvSpPr>
              <p:nvPr/>
            </p:nvSpPr>
            <p:spPr bwMode="auto">
              <a:xfrm>
                <a:off x="5554" y="135"/>
                <a:ext cx="4" cy="8"/>
              </a:xfrm>
              <a:custGeom>
                <a:avLst/>
                <a:gdLst>
                  <a:gd name="T0" fmla="*/ 0 w 73"/>
                  <a:gd name="T1" fmla="*/ 0 h 87"/>
                  <a:gd name="T2" fmla="*/ 0 w 73"/>
                  <a:gd name="T3" fmla="*/ 0 h 87"/>
                  <a:gd name="T4" fmla="*/ 0 w 73"/>
                  <a:gd name="T5" fmla="*/ 0 h 87"/>
                  <a:gd name="T6" fmla="*/ 0 w 73"/>
                  <a:gd name="T7" fmla="*/ 0 h 87"/>
                  <a:gd name="T8" fmla="*/ 0 w 73"/>
                  <a:gd name="T9" fmla="*/ 0 h 87"/>
                  <a:gd name="T10" fmla="*/ 0 w 73"/>
                  <a:gd name="T11" fmla="*/ 0 h 87"/>
                  <a:gd name="T12" fmla="*/ 0 w 73"/>
                  <a:gd name="T13" fmla="*/ 0 h 87"/>
                  <a:gd name="T14" fmla="*/ 0 w 73"/>
                  <a:gd name="T15" fmla="*/ 0 h 87"/>
                  <a:gd name="T16" fmla="*/ 0 w 73"/>
                  <a:gd name="T17" fmla="*/ 0 h 87"/>
                  <a:gd name="T18" fmla="*/ 0 w 73"/>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7"/>
                  <a:gd name="T32" fmla="*/ 73 w 7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7">
                    <a:moveTo>
                      <a:pt x="8" y="67"/>
                    </a:moveTo>
                    <a:lnTo>
                      <a:pt x="0" y="63"/>
                    </a:lnTo>
                    <a:lnTo>
                      <a:pt x="35" y="87"/>
                    </a:lnTo>
                    <a:lnTo>
                      <a:pt x="73" y="28"/>
                    </a:lnTo>
                    <a:lnTo>
                      <a:pt x="37" y="4"/>
                    </a:lnTo>
                    <a:lnTo>
                      <a:pt x="28" y="0"/>
                    </a:lnTo>
                    <a:lnTo>
                      <a:pt x="37" y="4"/>
                    </a:lnTo>
                    <a:lnTo>
                      <a:pt x="33" y="1"/>
                    </a:lnTo>
                    <a:lnTo>
                      <a:pt x="28" y="0"/>
                    </a:lnTo>
                    <a:lnTo>
                      <a:pt x="8"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3" name="Freeform 62"/>
              <p:cNvSpPr>
                <a:spLocks/>
              </p:cNvSpPr>
              <p:nvPr/>
            </p:nvSpPr>
            <p:spPr bwMode="auto">
              <a:xfrm>
                <a:off x="5551" y="133"/>
                <a:ext cx="5" cy="8"/>
              </a:xfrm>
              <a:custGeom>
                <a:avLst/>
                <a:gdLst>
                  <a:gd name="T0" fmla="*/ 0 w 85"/>
                  <a:gd name="T1" fmla="*/ 0 h 85"/>
                  <a:gd name="T2" fmla="*/ 0 w 85"/>
                  <a:gd name="T3" fmla="*/ 0 h 85"/>
                  <a:gd name="T4" fmla="*/ 0 w 85"/>
                  <a:gd name="T5" fmla="*/ 0 h 85"/>
                  <a:gd name="T6" fmla="*/ 0 w 85"/>
                  <a:gd name="T7" fmla="*/ 0 h 85"/>
                  <a:gd name="T8" fmla="*/ 0 w 85"/>
                  <a:gd name="T9" fmla="*/ 0 h 85"/>
                  <a:gd name="T10" fmla="*/ 0 w 85"/>
                  <a:gd name="T11" fmla="*/ 0 h 85"/>
                  <a:gd name="T12" fmla="*/ 0 w 85"/>
                  <a:gd name="T13" fmla="*/ 0 h 85"/>
                  <a:gd name="T14" fmla="*/ 0 w 85"/>
                  <a:gd name="T15" fmla="*/ 0 h 85"/>
                  <a:gd name="T16" fmla="*/ 0 w 85"/>
                  <a:gd name="T17" fmla="*/ 0 h 85"/>
                  <a:gd name="T18" fmla="*/ 0 w 85"/>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85"/>
                  <a:gd name="T32" fmla="*/ 85 w 85"/>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85">
                    <a:moveTo>
                      <a:pt x="0" y="61"/>
                    </a:moveTo>
                    <a:lnTo>
                      <a:pt x="12" y="69"/>
                    </a:lnTo>
                    <a:lnTo>
                      <a:pt x="65" y="85"/>
                    </a:lnTo>
                    <a:lnTo>
                      <a:pt x="85" y="18"/>
                    </a:lnTo>
                    <a:lnTo>
                      <a:pt x="32" y="0"/>
                    </a:lnTo>
                    <a:lnTo>
                      <a:pt x="45" y="9"/>
                    </a:lnTo>
                    <a:lnTo>
                      <a:pt x="0" y="61"/>
                    </a:lnTo>
                    <a:lnTo>
                      <a:pt x="5" y="67"/>
                    </a:lnTo>
                    <a:lnTo>
                      <a:pt x="12" y="69"/>
                    </a:lnTo>
                    <a:lnTo>
                      <a:pt x="0" y="6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4" name="Freeform 63"/>
              <p:cNvSpPr>
                <a:spLocks/>
              </p:cNvSpPr>
              <p:nvPr/>
            </p:nvSpPr>
            <p:spPr bwMode="auto">
              <a:xfrm>
                <a:off x="5549" y="131"/>
                <a:ext cx="5" cy="8"/>
              </a:xfrm>
              <a:custGeom>
                <a:avLst/>
                <a:gdLst>
                  <a:gd name="T0" fmla="*/ 0 w 93"/>
                  <a:gd name="T1" fmla="*/ 0 h 85"/>
                  <a:gd name="T2" fmla="*/ 0 w 93"/>
                  <a:gd name="T3" fmla="*/ 0 h 85"/>
                  <a:gd name="T4" fmla="*/ 0 w 93"/>
                  <a:gd name="T5" fmla="*/ 0 h 85"/>
                  <a:gd name="T6" fmla="*/ 0 w 93"/>
                  <a:gd name="T7" fmla="*/ 0 h 85"/>
                  <a:gd name="T8" fmla="*/ 0 w 93"/>
                  <a:gd name="T9" fmla="*/ 0 h 85"/>
                  <a:gd name="T10" fmla="*/ 0 w 93"/>
                  <a:gd name="T11" fmla="*/ 0 h 85"/>
                  <a:gd name="T12" fmla="*/ 0 w 93"/>
                  <a:gd name="T13" fmla="*/ 0 h 85"/>
                  <a:gd name="T14" fmla="*/ 0 w 93"/>
                  <a:gd name="T15" fmla="*/ 0 h 85"/>
                  <a:gd name="T16" fmla="*/ 0 w 93"/>
                  <a:gd name="T17" fmla="*/ 0 h 85"/>
                  <a:gd name="T18" fmla="*/ 0 w 9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85"/>
                  <a:gd name="T32" fmla="*/ 93 w 9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85">
                    <a:moveTo>
                      <a:pt x="0" y="27"/>
                    </a:moveTo>
                    <a:lnTo>
                      <a:pt x="12" y="52"/>
                    </a:lnTo>
                    <a:lnTo>
                      <a:pt x="48" y="85"/>
                    </a:lnTo>
                    <a:lnTo>
                      <a:pt x="93" y="33"/>
                    </a:lnTo>
                    <a:lnTo>
                      <a:pt x="58" y="0"/>
                    </a:lnTo>
                    <a:lnTo>
                      <a:pt x="69" y="27"/>
                    </a:lnTo>
                    <a:lnTo>
                      <a:pt x="0" y="27"/>
                    </a:lnTo>
                    <a:lnTo>
                      <a:pt x="0" y="43"/>
                    </a:lnTo>
                    <a:lnTo>
                      <a:pt x="12" y="52"/>
                    </a:lnTo>
                    <a:lnTo>
                      <a:pt x="0" y="2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5" name="Freeform 64"/>
              <p:cNvSpPr>
                <a:spLocks/>
              </p:cNvSpPr>
              <p:nvPr/>
            </p:nvSpPr>
            <p:spPr bwMode="auto">
              <a:xfrm>
                <a:off x="5549" y="127"/>
                <a:ext cx="3" cy="7"/>
              </a:xfrm>
              <a:custGeom>
                <a:avLst/>
                <a:gdLst>
                  <a:gd name="T0" fmla="*/ 0 w 69"/>
                  <a:gd name="T1" fmla="*/ 0 h 76"/>
                  <a:gd name="T2" fmla="*/ 0 w 69"/>
                  <a:gd name="T3" fmla="*/ 0 h 76"/>
                  <a:gd name="T4" fmla="*/ 0 w 69"/>
                  <a:gd name="T5" fmla="*/ 0 h 76"/>
                  <a:gd name="T6" fmla="*/ 0 w 69"/>
                  <a:gd name="T7" fmla="*/ 0 h 76"/>
                  <a:gd name="T8" fmla="*/ 0 w 69"/>
                  <a:gd name="T9" fmla="*/ 0 h 76"/>
                  <a:gd name="T10" fmla="*/ 0 w 69"/>
                  <a:gd name="T11" fmla="*/ 0 h 76"/>
                  <a:gd name="T12" fmla="*/ 0 w 69"/>
                  <a:gd name="T13" fmla="*/ 0 h 76"/>
                  <a:gd name="T14" fmla="*/ 0 w 69"/>
                  <a:gd name="T15" fmla="*/ 0 h 76"/>
                  <a:gd name="T16" fmla="*/ 0 w 69"/>
                  <a:gd name="T17" fmla="*/ 0 h 76"/>
                  <a:gd name="T18" fmla="*/ 0 w 69"/>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76"/>
                  <a:gd name="T32" fmla="*/ 69 w 69"/>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76">
                    <a:moveTo>
                      <a:pt x="30" y="0"/>
                    </a:moveTo>
                    <a:lnTo>
                      <a:pt x="0" y="34"/>
                    </a:lnTo>
                    <a:lnTo>
                      <a:pt x="0" y="76"/>
                    </a:lnTo>
                    <a:lnTo>
                      <a:pt x="69" y="76"/>
                    </a:lnTo>
                    <a:lnTo>
                      <a:pt x="69" y="34"/>
                    </a:lnTo>
                    <a:lnTo>
                      <a:pt x="40" y="69"/>
                    </a:lnTo>
                    <a:lnTo>
                      <a:pt x="30" y="0"/>
                    </a:lnTo>
                    <a:lnTo>
                      <a:pt x="0" y="4"/>
                    </a:lnTo>
                    <a:lnTo>
                      <a:pt x="0" y="34"/>
                    </a:lnTo>
                    <a:lnTo>
                      <a:pt x="3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6" name="Freeform 65"/>
              <p:cNvSpPr>
                <a:spLocks/>
              </p:cNvSpPr>
              <p:nvPr/>
            </p:nvSpPr>
            <p:spPr bwMode="auto">
              <a:xfrm>
                <a:off x="5550" y="125"/>
                <a:ext cx="8" cy="8"/>
              </a:xfrm>
              <a:custGeom>
                <a:avLst/>
                <a:gdLst>
                  <a:gd name="T0" fmla="*/ 0 w 145"/>
                  <a:gd name="T1" fmla="*/ 0 h 92"/>
                  <a:gd name="T2" fmla="*/ 0 w 145"/>
                  <a:gd name="T3" fmla="*/ 0 h 92"/>
                  <a:gd name="T4" fmla="*/ 0 w 145"/>
                  <a:gd name="T5" fmla="*/ 0 h 92"/>
                  <a:gd name="T6" fmla="*/ 0 w 145"/>
                  <a:gd name="T7" fmla="*/ 0 h 92"/>
                  <a:gd name="T8" fmla="*/ 0 w 145"/>
                  <a:gd name="T9" fmla="*/ 0 h 92"/>
                  <a:gd name="T10" fmla="*/ 0 w 145"/>
                  <a:gd name="T11" fmla="*/ 0 h 92"/>
                  <a:gd name="T12" fmla="*/ 0 w 145"/>
                  <a:gd name="T13" fmla="*/ 0 h 92"/>
                  <a:gd name="T14" fmla="*/ 0 w 145"/>
                  <a:gd name="T15" fmla="*/ 0 h 92"/>
                  <a:gd name="T16" fmla="*/ 0 w 145"/>
                  <a:gd name="T17" fmla="*/ 0 h 92"/>
                  <a:gd name="T18" fmla="*/ 0 w 145"/>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
                  <a:gd name="T31" fmla="*/ 0 h 92"/>
                  <a:gd name="T32" fmla="*/ 145 w 145"/>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 h="92">
                    <a:moveTo>
                      <a:pt x="145" y="41"/>
                    </a:moveTo>
                    <a:lnTo>
                      <a:pt x="106" y="6"/>
                    </a:lnTo>
                    <a:lnTo>
                      <a:pt x="0" y="23"/>
                    </a:lnTo>
                    <a:lnTo>
                      <a:pt x="10" y="92"/>
                    </a:lnTo>
                    <a:lnTo>
                      <a:pt x="116" y="76"/>
                    </a:lnTo>
                    <a:lnTo>
                      <a:pt x="77" y="41"/>
                    </a:lnTo>
                    <a:lnTo>
                      <a:pt x="145" y="41"/>
                    </a:lnTo>
                    <a:lnTo>
                      <a:pt x="145" y="0"/>
                    </a:lnTo>
                    <a:lnTo>
                      <a:pt x="106" y="6"/>
                    </a:lnTo>
                    <a:lnTo>
                      <a:pt x="145" y="4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7" name="Freeform 66"/>
              <p:cNvSpPr>
                <a:spLocks/>
              </p:cNvSpPr>
              <p:nvPr/>
            </p:nvSpPr>
            <p:spPr bwMode="auto">
              <a:xfrm>
                <a:off x="5554" y="128"/>
                <a:ext cx="4" cy="2"/>
              </a:xfrm>
              <a:custGeom>
                <a:avLst/>
                <a:gdLst>
                  <a:gd name="T0" fmla="*/ 0 w 68"/>
                  <a:gd name="T1" fmla="*/ 0 h 13"/>
                  <a:gd name="T2" fmla="*/ 0 w 68"/>
                  <a:gd name="T3" fmla="*/ 0 h 13"/>
                  <a:gd name="T4" fmla="*/ 0 w 68"/>
                  <a:gd name="T5" fmla="*/ 0 h 13"/>
                  <a:gd name="T6" fmla="*/ 0 w 68"/>
                  <a:gd name="T7" fmla="*/ 0 h 13"/>
                  <a:gd name="T8" fmla="*/ 0 w 68"/>
                  <a:gd name="T9" fmla="*/ 0 h 13"/>
                  <a:gd name="T10" fmla="*/ 0 w 68"/>
                  <a:gd name="T11" fmla="*/ 0 h 13"/>
                  <a:gd name="T12" fmla="*/ 0 60000 65536"/>
                  <a:gd name="T13" fmla="*/ 0 60000 65536"/>
                  <a:gd name="T14" fmla="*/ 0 60000 65536"/>
                  <a:gd name="T15" fmla="*/ 0 60000 65536"/>
                  <a:gd name="T16" fmla="*/ 0 60000 65536"/>
                  <a:gd name="T17" fmla="*/ 0 60000 65536"/>
                  <a:gd name="T18" fmla="*/ 0 w 68"/>
                  <a:gd name="T19" fmla="*/ 0 h 13"/>
                  <a:gd name="T20" fmla="*/ 68 w 6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8" h="13">
                    <a:moveTo>
                      <a:pt x="34" y="13"/>
                    </a:moveTo>
                    <a:lnTo>
                      <a:pt x="68" y="13"/>
                    </a:lnTo>
                    <a:lnTo>
                      <a:pt x="68" y="0"/>
                    </a:lnTo>
                    <a:lnTo>
                      <a:pt x="0" y="0"/>
                    </a:lnTo>
                    <a:lnTo>
                      <a:pt x="0" y="13"/>
                    </a:lnTo>
                    <a:lnTo>
                      <a:pt x="34"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8" name="Freeform 67"/>
              <p:cNvSpPr>
                <a:spLocks/>
              </p:cNvSpPr>
              <p:nvPr/>
            </p:nvSpPr>
            <p:spPr bwMode="auto">
              <a:xfrm>
                <a:off x="5556" y="130"/>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69" name="Freeform 68"/>
              <p:cNvSpPr>
                <a:spLocks/>
              </p:cNvSpPr>
              <p:nvPr/>
            </p:nvSpPr>
            <p:spPr bwMode="auto">
              <a:xfrm>
                <a:off x="5564" y="162"/>
                <a:ext cx="4" cy="7"/>
              </a:xfrm>
              <a:custGeom>
                <a:avLst/>
                <a:gdLst>
                  <a:gd name="T0" fmla="*/ 0 w 74"/>
                  <a:gd name="T1" fmla="*/ 0 h 79"/>
                  <a:gd name="T2" fmla="*/ 0 w 74"/>
                  <a:gd name="T3" fmla="*/ 0 h 79"/>
                  <a:gd name="T4" fmla="*/ 0 w 74"/>
                  <a:gd name="T5" fmla="*/ 0 h 79"/>
                  <a:gd name="T6" fmla="*/ 0 w 74"/>
                  <a:gd name="T7" fmla="*/ 0 h 79"/>
                  <a:gd name="T8" fmla="*/ 0 w 74"/>
                  <a:gd name="T9" fmla="*/ 0 h 79"/>
                  <a:gd name="T10" fmla="*/ 0 w 74"/>
                  <a:gd name="T11" fmla="*/ 0 h 79"/>
                  <a:gd name="T12" fmla="*/ 0 w 74"/>
                  <a:gd name="T13" fmla="*/ 0 h 79"/>
                  <a:gd name="T14" fmla="*/ 0 w 74"/>
                  <a:gd name="T15" fmla="*/ 0 h 79"/>
                  <a:gd name="T16" fmla="*/ 0 w 74"/>
                  <a:gd name="T17" fmla="*/ 0 h 79"/>
                  <a:gd name="T18" fmla="*/ 0 w 74"/>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79"/>
                  <a:gd name="T32" fmla="*/ 74 w 74"/>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79">
                    <a:moveTo>
                      <a:pt x="57" y="9"/>
                    </a:moveTo>
                    <a:lnTo>
                      <a:pt x="70" y="8"/>
                    </a:lnTo>
                    <a:lnTo>
                      <a:pt x="8" y="0"/>
                    </a:lnTo>
                    <a:lnTo>
                      <a:pt x="0" y="70"/>
                    </a:lnTo>
                    <a:lnTo>
                      <a:pt x="61" y="78"/>
                    </a:lnTo>
                    <a:lnTo>
                      <a:pt x="74" y="77"/>
                    </a:lnTo>
                    <a:lnTo>
                      <a:pt x="61" y="78"/>
                    </a:lnTo>
                    <a:lnTo>
                      <a:pt x="68" y="79"/>
                    </a:lnTo>
                    <a:lnTo>
                      <a:pt x="74" y="77"/>
                    </a:lnTo>
                    <a:lnTo>
                      <a:pt x="57" y="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0" name="Freeform 69"/>
              <p:cNvSpPr>
                <a:spLocks/>
              </p:cNvSpPr>
              <p:nvPr/>
            </p:nvSpPr>
            <p:spPr bwMode="auto">
              <a:xfrm>
                <a:off x="5567" y="161"/>
                <a:ext cx="4" cy="8"/>
              </a:xfrm>
              <a:custGeom>
                <a:avLst/>
                <a:gdLst>
                  <a:gd name="T0" fmla="*/ 0 w 78"/>
                  <a:gd name="T1" fmla="*/ 0 h 85"/>
                  <a:gd name="T2" fmla="*/ 0 w 78"/>
                  <a:gd name="T3" fmla="*/ 0 h 85"/>
                  <a:gd name="T4" fmla="*/ 0 w 78"/>
                  <a:gd name="T5" fmla="*/ 0 h 85"/>
                  <a:gd name="T6" fmla="*/ 0 w 78"/>
                  <a:gd name="T7" fmla="*/ 0 h 85"/>
                  <a:gd name="T8" fmla="*/ 0 w 78"/>
                  <a:gd name="T9" fmla="*/ 0 h 85"/>
                  <a:gd name="T10" fmla="*/ 0 w 78"/>
                  <a:gd name="T11" fmla="*/ 0 h 85"/>
                  <a:gd name="T12" fmla="*/ 0 w 78"/>
                  <a:gd name="T13" fmla="*/ 0 h 85"/>
                  <a:gd name="T14" fmla="*/ 0 w 78"/>
                  <a:gd name="T15" fmla="*/ 0 h 85"/>
                  <a:gd name="T16" fmla="*/ 0 w 78"/>
                  <a:gd name="T17" fmla="*/ 0 h 85"/>
                  <a:gd name="T18" fmla="*/ 0 w 78"/>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85"/>
                  <a:gd name="T32" fmla="*/ 78 w 78"/>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85">
                    <a:moveTo>
                      <a:pt x="66" y="0"/>
                    </a:moveTo>
                    <a:lnTo>
                      <a:pt x="62" y="1"/>
                    </a:lnTo>
                    <a:lnTo>
                      <a:pt x="0" y="17"/>
                    </a:lnTo>
                    <a:lnTo>
                      <a:pt x="17" y="85"/>
                    </a:lnTo>
                    <a:lnTo>
                      <a:pt x="78" y="69"/>
                    </a:lnTo>
                    <a:lnTo>
                      <a:pt x="74" y="70"/>
                    </a:lnTo>
                    <a:lnTo>
                      <a:pt x="66" y="0"/>
                    </a:lnTo>
                    <a:lnTo>
                      <a:pt x="64" y="0"/>
                    </a:lnTo>
                    <a:lnTo>
                      <a:pt x="62" y="1"/>
                    </a:lnTo>
                    <a:lnTo>
                      <a:pt x="66"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1" name="Freeform 70"/>
              <p:cNvSpPr>
                <a:spLocks/>
              </p:cNvSpPr>
              <p:nvPr/>
            </p:nvSpPr>
            <p:spPr bwMode="auto">
              <a:xfrm>
                <a:off x="5570" y="160"/>
                <a:ext cx="6" cy="7"/>
              </a:xfrm>
              <a:custGeom>
                <a:avLst/>
                <a:gdLst>
                  <a:gd name="T0" fmla="*/ 0 w 106"/>
                  <a:gd name="T1" fmla="*/ 0 h 83"/>
                  <a:gd name="T2" fmla="*/ 0 w 106"/>
                  <a:gd name="T3" fmla="*/ 0 h 83"/>
                  <a:gd name="T4" fmla="*/ 0 w 106"/>
                  <a:gd name="T5" fmla="*/ 0 h 83"/>
                  <a:gd name="T6" fmla="*/ 0 w 106"/>
                  <a:gd name="T7" fmla="*/ 0 h 83"/>
                  <a:gd name="T8" fmla="*/ 0 w 106"/>
                  <a:gd name="T9" fmla="*/ 0 h 83"/>
                  <a:gd name="T10" fmla="*/ 0 w 106"/>
                  <a:gd name="T11" fmla="*/ 0 h 83"/>
                  <a:gd name="T12" fmla="*/ 0 w 106"/>
                  <a:gd name="T13" fmla="*/ 0 h 83"/>
                  <a:gd name="T14" fmla="*/ 0 w 106"/>
                  <a:gd name="T15" fmla="*/ 0 h 83"/>
                  <a:gd name="T16" fmla="*/ 0 w 106"/>
                  <a:gd name="T17" fmla="*/ 0 h 83"/>
                  <a:gd name="T18" fmla="*/ 0 w 106"/>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83"/>
                  <a:gd name="T32" fmla="*/ 106 w 106"/>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83">
                    <a:moveTo>
                      <a:pt x="102" y="0"/>
                    </a:moveTo>
                    <a:lnTo>
                      <a:pt x="98" y="0"/>
                    </a:lnTo>
                    <a:lnTo>
                      <a:pt x="0" y="13"/>
                    </a:lnTo>
                    <a:lnTo>
                      <a:pt x="8" y="83"/>
                    </a:lnTo>
                    <a:lnTo>
                      <a:pt x="106" y="70"/>
                    </a:lnTo>
                    <a:lnTo>
                      <a:pt x="102" y="71"/>
                    </a:lnTo>
                    <a:lnTo>
                      <a:pt x="102" y="0"/>
                    </a:lnTo>
                    <a:lnTo>
                      <a:pt x="100" y="0"/>
                    </a:lnTo>
                    <a:lnTo>
                      <a:pt x="98" y="0"/>
                    </a:lnTo>
                    <a:lnTo>
                      <a:pt x="10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2" name="Freeform 71"/>
              <p:cNvSpPr>
                <a:spLocks/>
              </p:cNvSpPr>
              <p:nvPr/>
            </p:nvSpPr>
            <p:spPr bwMode="auto">
              <a:xfrm>
                <a:off x="5576" y="160"/>
                <a:ext cx="6" cy="6"/>
              </a:xfrm>
              <a:custGeom>
                <a:avLst/>
                <a:gdLst>
                  <a:gd name="T0" fmla="*/ 0 w 105"/>
                  <a:gd name="T1" fmla="*/ 0 h 71"/>
                  <a:gd name="T2" fmla="*/ 0 w 105"/>
                  <a:gd name="T3" fmla="*/ 0 h 71"/>
                  <a:gd name="T4" fmla="*/ 0 w 105"/>
                  <a:gd name="T5" fmla="*/ 0 h 71"/>
                  <a:gd name="T6" fmla="*/ 0 w 105"/>
                  <a:gd name="T7" fmla="*/ 0 h 71"/>
                  <a:gd name="T8" fmla="*/ 0 w 105"/>
                  <a:gd name="T9" fmla="*/ 0 h 71"/>
                  <a:gd name="T10" fmla="*/ 0 w 105"/>
                  <a:gd name="T11" fmla="*/ 0 h 71"/>
                  <a:gd name="T12" fmla="*/ 0 w 105"/>
                  <a:gd name="T13" fmla="*/ 0 h 71"/>
                  <a:gd name="T14" fmla="*/ 0 w 105"/>
                  <a:gd name="T15" fmla="*/ 0 h 71"/>
                  <a:gd name="T16" fmla="*/ 0 w 105"/>
                  <a:gd name="T17" fmla="*/ 0 h 71"/>
                  <a:gd name="T18" fmla="*/ 0 w 105"/>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71"/>
                  <a:gd name="T32" fmla="*/ 105 w 105"/>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71">
                    <a:moveTo>
                      <a:pt x="84" y="50"/>
                    </a:moveTo>
                    <a:lnTo>
                      <a:pt x="53" y="0"/>
                    </a:lnTo>
                    <a:lnTo>
                      <a:pt x="0" y="0"/>
                    </a:lnTo>
                    <a:lnTo>
                      <a:pt x="0" y="71"/>
                    </a:lnTo>
                    <a:lnTo>
                      <a:pt x="53" y="71"/>
                    </a:lnTo>
                    <a:lnTo>
                      <a:pt x="21" y="21"/>
                    </a:lnTo>
                    <a:lnTo>
                      <a:pt x="84" y="50"/>
                    </a:lnTo>
                    <a:lnTo>
                      <a:pt x="105" y="0"/>
                    </a:lnTo>
                    <a:lnTo>
                      <a:pt x="53" y="0"/>
                    </a:lnTo>
                    <a:lnTo>
                      <a:pt x="84" y="5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3" name="Freeform 72"/>
              <p:cNvSpPr>
                <a:spLocks/>
              </p:cNvSpPr>
              <p:nvPr/>
            </p:nvSpPr>
            <p:spPr bwMode="auto">
              <a:xfrm>
                <a:off x="5576" y="162"/>
                <a:ext cx="5" cy="6"/>
              </a:xfrm>
              <a:custGeom>
                <a:avLst/>
                <a:gdLst>
                  <a:gd name="T0" fmla="*/ 0 w 84"/>
                  <a:gd name="T1" fmla="*/ 0 h 65"/>
                  <a:gd name="T2" fmla="*/ 0 w 84"/>
                  <a:gd name="T3" fmla="*/ 0 h 65"/>
                  <a:gd name="T4" fmla="*/ 0 w 84"/>
                  <a:gd name="T5" fmla="*/ 0 h 65"/>
                  <a:gd name="T6" fmla="*/ 0 w 84"/>
                  <a:gd name="T7" fmla="*/ 0 h 65"/>
                  <a:gd name="T8" fmla="*/ 0 w 84"/>
                  <a:gd name="T9" fmla="*/ 0 h 65"/>
                  <a:gd name="T10" fmla="*/ 0 w 84"/>
                  <a:gd name="T11" fmla="*/ 0 h 65"/>
                  <a:gd name="T12" fmla="*/ 0 w 84"/>
                  <a:gd name="T13" fmla="*/ 0 h 65"/>
                  <a:gd name="T14" fmla="*/ 0 w 84"/>
                  <a:gd name="T15" fmla="*/ 0 h 65"/>
                  <a:gd name="T16" fmla="*/ 0 w 84"/>
                  <a:gd name="T17" fmla="*/ 0 h 65"/>
                  <a:gd name="T18" fmla="*/ 0 w 84"/>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65"/>
                  <a:gd name="T32" fmla="*/ 84 w 84"/>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65">
                    <a:moveTo>
                      <a:pt x="61" y="4"/>
                    </a:moveTo>
                    <a:lnTo>
                      <a:pt x="75" y="49"/>
                    </a:lnTo>
                    <a:lnTo>
                      <a:pt x="84" y="29"/>
                    </a:lnTo>
                    <a:lnTo>
                      <a:pt x="21" y="0"/>
                    </a:lnTo>
                    <a:lnTo>
                      <a:pt x="12" y="20"/>
                    </a:lnTo>
                    <a:lnTo>
                      <a:pt x="26" y="65"/>
                    </a:lnTo>
                    <a:lnTo>
                      <a:pt x="12" y="20"/>
                    </a:lnTo>
                    <a:lnTo>
                      <a:pt x="0" y="49"/>
                    </a:lnTo>
                    <a:lnTo>
                      <a:pt x="26" y="65"/>
                    </a:lnTo>
                    <a:lnTo>
                      <a:pt x="61"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4" name="Freeform 73"/>
              <p:cNvSpPr>
                <a:spLocks/>
              </p:cNvSpPr>
              <p:nvPr/>
            </p:nvSpPr>
            <p:spPr bwMode="auto">
              <a:xfrm>
                <a:off x="5577" y="162"/>
                <a:ext cx="4" cy="8"/>
              </a:xfrm>
              <a:custGeom>
                <a:avLst/>
                <a:gdLst>
                  <a:gd name="T0" fmla="*/ 0 w 62"/>
                  <a:gd name="T1" fmla="*/ 0 h 83"/>
                  <a:gd name="T2" fmla="*/ 0 w 62"/>
                  <a:gd name="T3" fmla="*/ 0 h 83"/>
                  <a:gd name="T4" fmla="*/ 0 w 62"/>
                  <a:gd name="T5" fmla="*/ 0 h 83"/>
                  <a:gd name="T6" fmla="*/ 0 w 62"/>
                  <a:gd name="T7" fmla="*/ 0 h 83"/>
                  <a:gd name="T8" fmla="*/ 0 w 62"/>
                  <a:gd name="T9" fmla="*/ 0 h 83"/>
                  <a:gd name="T10" fmla="*/ 0 w 62"/>
                  <a:gd name="T11" fmla="*/ 0 h 83"/>
                  <a:gd name="T12" fmla="*/ 0 w 62"/>
                  <a:gd name="T13" fmla="*/ 0 h 83"/>
                  <a:gd name="T14" fmla="*/ 0 w 62"/>
                  <a:gd name="T15" fmla="*/ 0 h 83"/>
                  <a:gd name="T16" fmla="*/ 0 w 62"/>
                  <a:gd name="T17" fmla="*/ 0 h 83"/>
                  <a:gd name="T18" fmla="*/ 0 w 62"/>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83"/>
                  <a:gd name="T32" fmla="*/ 62 w 62"/>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83">
                    <a:moveTo>
                      <a:pt x="47" y="12"/>
                    </a:moveTo>
                    <a:lnTo>
                      <a:pt x="62" y="16"/>
                    </a:lnTo>
                    <a:lnTo>
                      <a:pt x="35" y="0"/>
                    </a:lnTo>
                    <a:lnTo>
                      <a:pt x="0" y="61"/>
                    </a:lnTo>
                    <a:lnTo>
                      <a:pt x="27" y="77"/>
                    </a:lnTo>
                    <a:lnTo>
                      <a:pt x="41" y="83"/>
                    </a:lnTo>
                    <a:lnTo>
                      <a:pt x="27" y="77"/>
                    </a:lnTo>
                    <a:lnTo>
                      <a:pt x="34" y="82"/>
                    </a:lnTo>
                    <a:lnTo>
                      <a:pt x="41" y="83"/>
                    </a:lnTo>
                    <a:lnTo>
                      <a:pt x="47"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5" name="Freeform 74"/>
              <p:cNvSpPr>
                <a:spLocks/>
              </p:cNvSpPr>
              <p:nvPr/>
            </p:nvSpPr>
            <p:spPr bwMode="auto">
              <a:xfrm>
                <a:off x="5580" y="163"/>
                <a:ext cx="6" cy="7"/>
              </a:xfrm>
              <a:custGeom>
                <a:avLst/>
                <a:gdLst>
                  <a:gd name="T0" fmla="*/ 0 w 113"/>
                  <a:gd name="T1" fmla="*/ 0 h 79"/>
                  <a:gd name="T2" fmla="*/ 0 w 113"/>
                  <a:gd name="T3" fmla="*/ 0 h 79"/>
                  <a:gd name="T4" fmla="*/ 0 w 113"/>
                  <a:gd name="T5" fmla="*/ 0 h 79"/>
                  <a:gd name="T6" fmla="*/ 0 w 113"/>
                  <a:gd name="T7" fmla="*/ 0 h 79"/>
                  <a:gd name="T8" fmla="*/ 0 w 113"/>
                  <a:gd name="T9" fmla="*/ 0 h 79"/>
                  <a:gd name="T10" fmla="*/ 0 w 113"/>
                  <a:gd name="T11" fmla="*/ 0 h 79"/>
                  <a:gd name="T12" fmla="*/ 0 w 113"/>
                  <a:gd name="T13" fmla="*/ 0 h 79"/>
                  <a:gd name="T14" fmla="*/ 0 w 113"/>
                  <a:gd name="T15" fmla="*/ 0 h 79"/>
                  <a:gd name="T16" fmla="*/ 0 w 113"/>
                  <a:gd name="T17" fmla="*/ 0 h 79"/>
                  <a:gd name="T18" fmla="*/ 0 w 113"/>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79"/>
                  <a:gd name="T32" fmla="*/ 113 w 113"/>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79">
                    <a:moveTo>
                      <a:pt x="113" y="10"/>
                    </a:moveTo>
                    <a:lnTo>
                      <a:pt x="103" y="8"/>
                    </a:lnTo>
                    <a:lnTo>
                      <a:pt x="6" y="0"/>
                    </a:lnTo>
                    <a:lnTo>
                      <a:pt x="0" y="71"/>
                    </a:lnTo>
                    <a:lnTo>
                      <a:pt x="98" y="79"/>
                    </a:lnTo>
                    <a:lnTo>
                      <a:pt x="88" y="76"/>
                    </a:lnTo>
                    <a:lnTo>
                      <a:pt x="113" y="10"/>
                    </a:lnTo>
                    <a:lnTo>
                      <a:pt x="108" y="9"/>
                    </a:lnTo>
                    <a:lnTo>
                      <a:pt x="103" y="8"/>
                    </a:lnTo>
                    <a:lnTo>
                      <a:pt x="113" y="1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6" name="Freeform 75"/>
              <p:cNvSpPr>
                <a:spLocks/>
              </p:cNvSpPr>
              <p:nvPr/>
            </p:nvSpPr>
            <p:spPr bwMode="auto">
              <a:xfrm>
                <a:off x="5585" y="164"/>
                <a:ext cx="4" cy="8"/>
              </a:xfrm>
              <a:custGeom>
                <a:avLst/>
                <a:gdLst>
                  <a:gd name="T0" fmla="*/ 0 w 86"/>
                  <a:gd name="T1" fmla="*/ 0 h 92"/>
                  <a:gd name="T2" fmla="*/ 0 w 86"/>
                  <a:gd name="T3" fmla="*/ 0 h 92"/>
                  <a:gd name="T4" fmla="*/ 0 w 86"/>
                  <a:gd name="T5" fmla="*/ 0 h 92"/>
                  <a:gd name="T6" fmla="*/ 0 w 86"/>
                  <a:gd name="T7" fmla="*/ 0 h 92"/>
                  <a:gd name="T8" fmla="*/ 0 w 86"/>
                  <a:gd name="T9" fmla="*/ 0 h 92"/>
                  <a:gd name="T10" fmla="*/ 0 w 86"/>
                  <a:gd name="T11" fmla="*/ 0 h 92"/>
                  <a:gd name="T12" fmla="*/ 0 w 86"/>
                  <a:gd name="T13" fmla="*/ 0 h 92"/>
                  <a:gd name="T14" fmla="*/ 0 w 86"/>
                  <a:gd name="T15" fmla="*/ 0 h 92"/>
                  <a:gd name="T16" fmla="*/ 0 w 86"/>
                  <a:gd name="T17" fmla="*/ 0 h 92"/>
                  <a:gd name="T18" fmla="*/ 0 w 86"/>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2"/>
                  <a:gd name="T32" fmla="*/ 86 w 86"/>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2">
                    <a:moveTo>
                      <a:pt x="85" y="24"/>
                    </a:moveTo>
                    <a:lnTo>
                      <a:pt x="86" y="24"/>
                    </a:lnTo>
                    <a:lnTo>
                      <a:pt x="25" y="0"/>
                    </a:lnTo>
                    <a:lnTo>
                      <a:pt x="0" y="66"/>
                    </a:lnTo>
                    <a:lnTo>
                      <a:pt x="61" y="91"/>
                    </a:lnTo>
                    <a:lnTo>
                      <a:pt x="62" y="92"/>
                    </a:lnTo>
                    <a:lnTo>
                      <a:pt x="61" y="91"/>
                    </a:lnTo>
                    <a:lnTo>
                      <a:pt x="62" y="92"/>
                    </a:lnTo>
                    <a:lnTo>
                      <a:pt x="85" y="2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7" name="Freeform 76"/>
              <p:cNvSpPr>
                <a:spLocks/>
              </p:cNvSpPr>
              <p:nvPr/>
            </p:nvSpPr>
            <p:spPr bwMode="auto">
              <a:xfrm>
                <a:off x="5588" y="166"/>
                <a:ext cx="4" cy="8"/>
              </a:xfrm>
              <a:custGeom>
                <a:avLst/>
                <a:gdLst>
                  <a:gd name="T0" fmla="*/ 0 w 72"/>
                  <a:gd name="T1" fmla="*/ 0 h 84"/>
                  <a:gd name="T2" fmla="*/ 0 w 72"/>
                  <a:gd name="T3" fmla="*/ 0 h 84"/>
                  <a:gd name="T4" fmla="*/ 0 w 72"/>
                  <a:gd name="T5" fmla="*/ 0 h 84"/>
                  <a:gd name="T6" fmla="*/ 0 w 72"/>
                  <a:gd name="T7" fmla="*/ 0 h 84"/>
                  <a:gd name="T8" fmla="*/ 0 w 72"/>
                  <a:gd name="T9" fmla="*/ 0 h 84"/>
                  <a:gd name="T10" fmla="*/ 0 w 72"/>
                  <a:gd name="T11" fmla="*/ 0 h 84"/>
                  <a:gd name="T12" fmla="*/ 0 w 72"/>
                  <a:gd name="T13" fmla="*/ 0 h 84"/>
                  <a:gd name="T14" fmla="*/ 0 w 72"/>
                  <a:gd name="T15" fmla="*/ 0 h 84"/>
                  <a:gd name="T16" fmla="*/ 0 w 72"/>
                  <a:gd name="T17" fmla="*/ 0 h 84"/>
                  <a:gd name="T18" fmla="*/ 0 w 72"/>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4"/>
                  <a:gd name="T32" fmla="*/ 72 w 72"/>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4">
                    <a:moveTo>
                      <a:pt x="72" y="19"/>
                    </a:moveTo>
                    <a:lnTo>
                      <a:pt x="68" y="16"/>
                    </a:lnTo>
                    <a:lnTo>
                      <a:pt x="23" y="0"/>
                    </a:lnTo>
                    <a:lnTo>
                      <a:pt x="0" y="68"/>
                    </a:lnTo>
                    <a:lnTo>
                      <a:pt x="45" y="84"/>
                    </a:lnTo>
                    <a:lnTo>
                      <a:pt x="41" y="82"/>
                    </a:lnTo>
                    <a:lnTo>
                      <a:pt x="72" y="19"/>
                    </a:lnTo>
                    <a:lnTo>
                      <a:pt x="70" y="17"/>
                    </a:lnTo>
                    <a:lnTo>
                      <a:pt x="68" y="16"/>
                    </a:lnTo>
                    <a:lnTo>
                      <a:pt x="72" y="1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8" name="Freeform 77"/>
              <p:cNvSpPr>
                <a:spLocks/>
              </p:cNvSpPr>
              <p:nvPr/>
            </p:nvSpPr>
            <p:spPr bwMode="auto">
              <a:xfrm>
                <a:off x="5590" y="168"/>
                <a:ext cx="6" cy="9"/>
              </a:xfrm>
              <a:custGeom>
                <a:avLst/>
                <a:gdLst>
                  <a:gd name="T0" fmla="*/ 0 w 93"/>
                  <a:gd name="T1" fmla="*/ 0 h 102"/>
                  <a:gd name="T2" fmla="*/ 0 w 93"/>
                  <a:gd name="T3" fmla="*/ 0 h 102"/>
                  <a:gd name="T4" fmla="*/ 0 w 93"/>
                  <a:gd name="T5" fmla="*/ 0 h 102"/>
                  <a:gd name="T6" fmla="*/ 0 w 93"/>
                  <a:gd name="T7" fmla="*/ 0 h 102"/>
                  <a:gd name="T8" fmla="*/ 0 w 93"/>
                  <a:gd name="T9" fmla="*/ 0 h 102"/>
                  <a:gd name="T10" fmla="*/ 0 w 93"/>
                  <a:gd name="T11" fmla="*/ 0 h 102"/>
                  <a:gd name="T12" fmla="*/ 0 w 93"/>
                  <a:gd name="T13" fmla="*/ 0 h 102"/>
                  <a:gd name="T14" fmla="*/ 0 w 93"/>
                  <a:gd name="T15" fmla="*/ 0 h 102"/>
                  <a:gd name="T16" fmla="*/ 0 w 93"/>
                  <a:gd name="T17" fmla="*/ 0 h 102"/>
                  <a:gd name="T18" fmla="*/ 0 w 93"/>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02"/>
                  <a:gd name="T32" fmla="*/ 93 w 93"/>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02">
                    <a:moveTo>
                      <a:pt x="65" y="30"/>
                    </a:moveTo>
                    <a:lnTo>
                      <a:pt x="93" y="33"/>
                    </a:lnTo>
                    <a:lnTo>
                      <a:pt x="31" y="0"/>
                    </a:lnTo>
                    <a:lnTo>
                      <a:pt x="0" y="63"/>
                    </a:lnTo>
                    <a:lnTo>
                      <a:pt x="61" y="96"/>
                    </a:lnTo>
                    <a:lnTo>
                      <a:pt x="89" y="97"/>
                    </a:lnTo>
                    <a:lnTo>
                      <a:pt x="61" y="96"/>
                    </a:lnTo>
                    <a:lnTo>
                      <a:pt x="75" y="102"/>
                    </a:lnTo>
                    <a:lnTo>
                      <a:pt x="89" y="97"/>
                    </a:lnTo>
                    <a:lnTo>
                      <a:pt x="65" y="3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79" name="Freeform 78"/>
              <p:cNvSpPr>
                <a:spLocks/>
              </p:cNvSpPr>
              <p:nvPr/>
            </p:nvSpPr>
            <p:spPr bwMode="auto">
              <a:xfrm>
                <a:off x="5594" y="167"/>
                <a:ext cx="6" cy="10"/>
              </a:xfrm>
              <a:custGeom>
                <a:avLst/>
                <a:gdLst>
                  <a:gd name="T0" fmla="*/ 0 w 114"/>
                  <a:gd name="T1" fmla="*/ 0 h 104"/>
                  <a:gd name="T2" fmla="*/ 0 w 114"/>
                  <a:gd name="T3" fmla="*/ 0 h 104"/>
                  <a:gd name="T4" fmla="*/ 0 w 114"/>
                  <a:gd name="T5" fmla="*/ 0 h 104"/>
                  <a:gd name="T6" fmla="*/ 0 w 114"/>
                  <a:gd name="T7" fmla="*/ 0 h 104"/>
                  <a:gd name="T8" fmla="*/ 0 w 114"/>
                  <a:gd name="T9" fmla="*/ 0 h 104"/>
                  <a:gd name="T10" fmla="*/ 0 w 114"/>
                  <a:gd name="T11" fmla="*/ 0 h 104"/>
                  <a:gd name="T12" fmla="*/ 0 w 114"/>
                  <a:gd name="T13" fmla="*/ 0 h 104"/>
                  <a:gd name="T14" fmla="*/ 0 w 114"/>
                  <a:gd name="T15" fmla="*/ 0 h 104"/>
                  <a:gd name="T16" fmla="*/ 0 w 114"/>
                  <a:gd name="T17" fmla="*/ 0 h 104"/>
                  <a:gd name="T18" fmla="*/ 0 w 114"/>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04"/>
                  <a:gd name="T32" fmla="*/ 114 w 114"/>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04">
                    <a:moveTo>
                      <a:pt x="114" y="5"/>
                    </a:moveTo>
                    <a:lnTo>
                      <a:pt x="89" y="4"/>
                    </a:lnTo>
                    <a:lnTo>
                      <a:pt x="0" y="37"/>
                    </a:lnTo>
                    <a:lnTo>
                      <a:pt x="24" y="104"/>
                    </a:lnTo>
                    <a:lnTo>
                      <a:pt x="112" y="72"/>
                    </a:lnTo>
                    <a:lnTo>
                      <a:pt x="86" y="71"/>
                    </a:lnTo>
                    <a:lnTo>
                      <a:pt x="114" y="5"/>
                    </a:lnTo>
                    <a:lnTo>
                      <a:pt x="102" y="0"/>
                    </a:lnTo>
                    <a:lnTo>
                      <a:pt x="89" y="4"/>
                    </a:lnTo>
                    <a:lnTo>
                      <a:pt x="114" y="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0" name="Freeform 79"/>
              <p:cNvSpPr>
                <a:spLocks/>
              </p:cNvSpPr>
              <p:nvPr/>
            </p:nvSpPr>
            <p:spPr bwMode="auto">
              <a:xfrm>
                <a:off x="5599" y="168"/>
                <a:ext cx="4" cy="8"/>
              </a:xfrm>
              <a:custGeom>
                <a:avLst/>
                <a:gdLst>
                  <a:gd name="T0" fmla="*/ 0 w 81"/>
                  <a:gd name="T1" fmla="*/ 0 h 93"/>
                  <a:gd name="T2" fmla="*/ 0 w 81"/>
                  <a:gd name="T3" fmla="*/ 0 h 93"/>
                  <a:gd name="T4" fmla="*/ 0 w 81"/>
                  <a:gd name="T5" fmla="*/ 0 h 93"/>
                  <a:gd name="T6" fmla="*/ 0 w 81"/>
                  <a:gd name="T7" fmla="*/ 0 h 93"/>
                  <a:gd name="T8" fmla="*/ 0 w 81"/>
                  <a:gd name="T9" fmla="*/ 0 h 93"/>
                  <a:gd name="T10" fmla="*/ 0 w 81"/>
                  <a:gd name="T11" fmla="*/ 0 h 93"/>
                  <a:gd name="T12" fmla="*/ 0 w 81"/>
                  <a:gd name="T13" fmla="*/ 0 h 93"/>
                  <a:gd name="T14" fmla="*/ 0 w 81"/>
                  <a:gd name="T15" fmla="*/ 0 h 93"/>
                  <a:gd name="T16" fmla="*/ 0 w 81"/>
                  <a:gd name="T17" fmla="*/ 0 h 93"/>
                  <a:gd name="T18" fmla="*/ 0 w 81"/>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3"/>
                  <a:gd name="T32" fmla="*/ 81 w 81"/>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3">
                    <a:moveTo>
                      <a:pt x="70" y="22"/>
                    </a:moveTo>
                    <a:lnTo>
                      <a:pt x="81" y="25"/>
                    </a:lnTo>
                    <a:lnTo>
                      <a:pt x="28" y="0"/>
                    </a:lnTo>
                    <a:lnTo>
                      <a:pt x="0" y="66"/>
                    </a:lnTo>
                    <a:lnTo>
                      <a:pt x="53" y="90"/>
                    </a:lnTo>
                    <a:lnTo>
                      <a:pt x="65" y="93"/>
                    </a:lnTo>
                    <a:lnTo>
                      <a:pt x="53" y="90"/>
                    </a:lnTo>
                    <a:lnTo>
                      <a:pt x="60" y="92"/>
                    </a:lnTo>
                    <a:lnTo>
                      <a:pt x="65" y="93"/>
                    </a:lnTo>
                    <a:lnTo>
                      <a:pt x="70" y="2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1" name="Freeform 80"/>
              <p:cNvSpPr>
                <a:spLocks/>
              </p:cNvSpPr>
              <p:nvPr/>
            </p:nvSpPr>
            <p:spPr bwMode="auto">
              <a:xfrm>
                <a:off x="5602" y="170"/>
                <a:ext cx="6" cy="7"/>
              </a:xfrm>
              <a:custGeom>
                <a:avLst/>
                <a:gdLst>
                  <a:gd name="T0" fmla="*/ 0 w 105"/>
                  <a:gd name="T1" fmla="*/ 0 h 79"/>
                  <a:gd name="T2" fmla="*/ 0 w 105"/>
                  <a:gd name="T3" fmla="*/ 0 h 79"/>
                  <a:gd name="T4" fmla="*/ 0 w 105"/>
                  <a:gd name="T5" fmla="*/ 0 h 79"/>
                  <a:gd name="T6" fmla="*/ 0 w 105"/>
                  <a:gd name="T7" fmla="*/ 0 h 79"/>
                  <a:gd name="T8" fmla="*/ 0 w 105"/>
                  <a:gd name="T9" fmla="*/ 0 h 79"/>
                  <a:gd name="T10" fmla="*/ 0 w 105"/>
                  <a:gd name="T11" fmla="*/ 0 h 79"/>
                  <a:gd name="T12" fmla="*/ 0 w 105"/>
                  <a:gd name="T13" fmla="*/ 0 h 79"/>
                  <a:gd name="T14" fmla="*/ 0 w 105"/>
                  <a:gd name="T15" fmla="*/ 0 h 79"/>
                  <a:gd name="T16" fmla="*/ 0 w 105"/>
                  <a:gd name="T17" fmla="*/ 0 h 79"/>
                  <a:gd name="T18" fmla="*/ 0 w 105"/>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79"/>
                  <a:gd name="T32" fmla="*/ 105 w 105"/>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79">
                    <a:moveTo>
                      <a:pt x="105" y="8"/>
                    </a:moveTo>
                    <a:lnTo>
                      <a:pt x="102" y="8"/>
                    </a:lnTo>
                    <a:lnTo>
                      <a:pt x="5" y="0"/>
                    </a:lnTo>
                    <a:lnTo>
                      <a:pt x="0" y="71"/>
                    </a:lnTo>
                    <a:lnTo>
                      <a:pt x="97" y="79"/>
                    </a:lnTo>
                    <a:lnTo>
                      <a:pt x="94" y="79"/>
                    </a:lnTo>
                    <a:lnTo>
                      <a:pt x="105" y="8"/>
                    </a:lnTo>
                    <a:lnTo>
                      <a:pt x="104" y="8"/>
                    </a:lnTo>
                    <a:lnTo>
                      <a:pt x="102" y="8"/>
                    </a:lnTo>
                    <a:lnTo>
                      <a:pt x="105" y="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2" name="Freeform 81"/>
              <p:cNvSpPr>
                <a:spLocks/>
              </p:cNvSpPr>
              <p:nvPr/>
            </p:nvSpPr>
            <p:spPr bwMode="auto">
              <a:xfrm>
                <a:off x="5608" y="170"/>
                <a:ext cx="5" cy="8"/>
              </a:xfrm>
              <a:custGeom>
                <a:avLst/>
                <a:gdLst>
                  <a:gd name="T0" fmla="*/ 0 w 94"/>
                  <a:gd name="T1" fmla="*/ 0 h 83"/>
                  <a:gd name="T2" fmla="*/ 0 w 94"/>
                  <a:gd name="T3" fmla="*/ 0 h 83"/>
                  <a:gd name="T4" fmla="*/ 0 w 94"/>
                  <a:gd name="T5" fmla="*/ 0 h 83"/>
                  <a:gd name="T6" fmla="*/ 0 w 94"/>
                  <a:gd name="T7" fmla="*/ 0 h 83"/>
                  <a:gd name="T8" fmla="*/ 0 w 94"/>
                  <a:gd name="T9" fmla="*/ 0 h 83"/>
                  <a:gd name="T10" fmla="*/ 0 w 94"/>
                  <a:gd name="T11" fmla="*/ 0 h 83"/>
                  <a:gd name="T12" fmla="*/ 0 w 94"/>
                  <a:gd name="T13" fmla="*/ 0 h 83"/>
                  <a:gd name="T14" fmla="*/ 0 w 94"/>
                  <a:gd name="T15" fmla="*/ 0 h 83"/>
                  <a:gd name="T16" fmla="*/ 0 w 94"/>
                  <a:gd name="T17" fmla="*/ 0 h 83"/>
                  <a:gd name="T18" fmla="*/ 0 w 94"/>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83"/>
                  <a:gd name="T32" fmla="*/ 94 w 94"/>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83">
                    <a:moveTo>
                      <a:pt x="94" y="17"/>
                    </a:moveTo>
                    <a:lnTo>
                      <a:pt x="82" y="13"/>
                    </a:lnTo>
                    <a:lnTo>
                      <a:pt x="11" y="0"/>
                    </a:lnTo>
                    <a:lnTo>
                      <a:pt x="0" y="71"/>
                    </a:lnTo>
                    <a:lnTo>
                      <a:pt x="71" y="83"/>
                    </a:lnTo>
                    <a:lnTo>
                      <a:pt x="58" y="78"/>
                    </a:lnTo>
                    <a:lnTo>
                      <a:pt x="94" y="17"/>
                    </a:lnTo>
                    <a:lnTo>
                      <a:pt x="89" y="14"/>
                    </a:lnTo>
                    <a:lnTo>
                      <a:pt x="82" y="13"/>
                    </a:lnTo>
                    <a:lnTo>
                      <a:pt x="94" y="1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3" name="Freeform 82"/>
              <p:cNvSpPr>
                <a:spLocks/>
              </p:cNvSpPr>
              <p:nvPr/>
            </p:nvSpPr>
            <p:spPr bwMode="auto">
              <a:xfrm>
                <a:off x="5611" y="172"/>
                <a:ext cx="4" cy="8"/>
              </a:xfrm>
              <a:custGeom>
                <a:avLst/>
                <a:gdLst>
                  <a:gd name="T0" fmla="*/ 0 w 81"/>
                  <a:gd name="T1" fmla="*/ 0 h 89"/>
                  <a:gd name="T2" fmla="*/ 0 w 81"/>
                  <a:gd name="T3" fmla="*/ 0 h 89"/>
                  <a:gd name="T4" fmla="*/ 0 w 81"/>
                  <a:gd name="T5" fmla="*/ 0 h 89"/>
                  <a:gd name="T6" fmla="*/ 0 w 81"/>
                  <a:gd name="T7" fmla="*/ 0 h 89"/>
                  <a:gd name="T8" fmla="*/ 0 w 81"/>
                  <a:gd name="T9" fmla="*/ 0 h 89"/>
                  <a:gd name="T10" fmla="*/ 0 w 81"/>
                  <a:gd name="T11" fmla="*/ 0 h 89"/>
                  <a:gd name="T12" fmla="*/ 0 w 81"/>
                  <a:gd name="T13" fmla="*/ 0 h 89"/>
                  <a:gd name="T14" fmla="*/ 0 w 81"/>
                  <a:gd name="T15" fmla="*/ 0 h 89"/>
                  <a:gd name="T16" fmla="*/ 0 w 81"/>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89"/>
                  <a:gd name="T29" fmla="*/ 81 w 81"/>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89">
                    <a:moveTo>
                      <a:pt x="81" y="29"/>
                    </a:moveTo>
                    <a:lnTo>
                      <a:pt x="81" y="29"/>
                    </a:lnTo>
                    <a:lnTo>
                      <a:pt x="36" y="0"/>
                    </a:lnTo>
                    <a:lnTo>
                      <a:pt x="0" y="61"/>
                    </a:lnTo>
                    <a:lnTo>
                      <a:pt x="45" y="89"/>
                    </a:lnTo>
                    <a:lnTo>
                      <a:pt x="81" y="2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4" name="Freeform 83"/>
              <p:cNvSpPr>
                <a:spLocks/>
              </p:cNvSpPr>
              <p:nvPr/>
            </p:nvSpPr>
            <p:spPr bwMode="auto">
              <a:xfrm>
                <a:off x="5613" y="175"/>
                <a:ext cx="5" cy="8"/>
              </a:xfrm>
              <a:custGeom>
                <a:avLst/>
                <a:gdLst>
                  <a:gd name="T0" fmla="*/ 0 w 81"/>
                  <a:gd name="T1" fmla="*/ 0 h 94"/>
                  <a:gd name="T2" fmla="*/ 0 w 81"/>
                  <a:gd name="T3" fmla="*/ 0 h 94"/>
                  <a:gd name="T4" fmla="*/ 0 w 81"/>
                  <a:gd name="T5" fmla="*/ 0 h 94"/>
                  <a:gd name="T6" fmla="*/ 0 w 81"/>
                  <a:gd name="T7" fmla="*/ 0 h 94"/>
                  <a:gd name="T8" fmla="*/ 0 w 81"/>
                  <a:gd name="T9" fmla="*/ 0 h 94"/>
                  <a:gd name="T10" fmla="*/ 0 w 81"/>
                  <a:gd name="T11" fmla="*/ 0 h 94"/>
                  <a:gd name="T12" fmla="*/ 0 w 81"/>
                  <a:gd name="T13" fmla="*/ 0 h 94"/>
                  <a:gd name="T14" fmla="*/ 0 w 81"/>
                  <a:gd name="T15" fmla="*/ 0 h 94"/>
                  <a:gd name="T16" fmla="*/ 0 w 81"/>
                  <a:gd name="T17" fmla="*/ 0 h 94"/>
                  <a:gd name="T18" fmla="*/ 0 w 8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4"/>
                  <a:gd name="T32" fmla="*/ 81 w 81"/>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4">
                    <a:moveTo>
                      <a:pt x="62" y="24"/>
                    </a:moveTo>
                    <a:lnTo>
                      <a:pt x="81" y="29"/>
                    </a:lnTo>
                    <a:lnTo>
                      <a:pt x="36" y="0"/>
                    </a:lnTo>
                    <a:lnTo>
                      <a:pt x="0" y="60"/>
                    </a:lnTo>
                    <a:lnTo>
                      <a:pt x="43" y="89"/>
                    </a:lnTo>
                    <a:lnTo>
                      <a:pt x="62" y="94"/>
                    </a:lnTo>
                    <a:lnTo>
                      <a:pt x="43" y="89"/>
                    </a:lnTo>
                    <a:lnTo>
                      <a:pt x="52" y="94"/>
                    </a:lnTo>
                    <a:lnTo>
                      <a:pt x="62" y="94"/>
                    </a:lnTo>
                    <a:lnTo>
                      <a:pt x="62" y="2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5" name="Freeform 84"/>
              <p:cNvSpPr>
                <a:spLocks/>
              </p:cNvSpPr>
              <p:nvPr/>
            </p:nvSpPr>
            <p:spPr bwMode="auto">
              <a:xfrm>
                <a:off x="5617" y="177"/>
                <a:ext cx="3" cy="6"/>
              </a:xfrm>
              <a:custGeom>
                <a:avLst/>
                <a:gdLst>
                  <a:gd name="T0" fmla="*/ 0 w 64"/>
                  <a:gd name="T1" fmla="*/ 0 h 70"/>
                  <a:gd name="T2" fmla="*/ 0 w 64"/>
                  <a:gd name="T3" fmla="*/ 0 h 70"/>
                  <a:gd name="T4" fmla="*/ 0 w 64"/>
                  <a:gd name="T5" fmla="*/ 0 h 70"/>
                  <a:gd name="T6" fmla="*/ 0 w 64"/>
                  <a:gd name="T7" fmla="*/ 0 h 70"/>
                  <a:gd name="T8" fmla="*/ 0 w 64"/>
                  <a:gd name="T9" fmla="*/ 0 h 70"/>
                  <a:gd name="T10" fmla="*/ 0 w 64"/>
                  <a:gd name="T11" fmla="*/ 0 h 70"/>
                  <a:gd name="T12" fmla="*/ 0 w 64"/>
                  <a:gd name="T13" fmla="*/ 0 h 70"/>
                  <a:gd name="T14" fmla="*/ 0 w 64"/>
                  <a:gd name="T15" fmla="*/ 0 h 70"/>
                  <a:gd name="T16" fmla="*/ 0 w 64"/>
                  <a:gd name="T17" fmla="*/ 0 h 70"/>
                  <a:gd name="T18" fmla="*/ 0 w 64"/>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70"/>
                  <a:gd name="T32" fmla="*/ 64 w 64"/>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70">
                    <a:moveTo>
                      <a:pt x="59" y="0"/>
                    </a:moveTo>
                    <a:lnTo>
                      <a:pt x="62" y="0"/>
                    </a:lnTo>
                    <a:lnTo>
                      <a:pt x="0" y="0"/>
                    </a:lnTo>
                    <a:lnTo>
                      <a:pt x="0" y="70"/>
                    </a:lnTo>
                    <a:lnTo>
                      <a:pt x="62" y="70"/>
                    </a:lnTo>
                    <a:lnTo>
                      <a:pt x="64" y="70"/>
                    </a:lnTo>
                    <a:lnTo>
                      <a:pt x="62" y="70"/>
                    </a:lnTo>
                    <a:lnTo>
                      <a:pt x="63" y="70"/>
                    </a:lnTo>
                    <a:lnTo>
                      <a:pt x="64" y="70"/>
                    </a:lnTo>
                    <a:lnTo>
                      <a:pt x="5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6" name="Freeform 85"/>
              <p:cNvSpPr>
                <a:spLocks/>
              </p:cNvSpPr>
              <p:nvPr/>
            </p:nvSpPr>
            <p:spPr bwMode="auto">
              <a:xfrm>
                <a:off x="5620" y="176"/>
                <a:ext cx="7" cy="7"/>
              </a:xfrm>
              <a:custGeom>
                <a:avLst/>
                <a:gdLst>
                  <a:gd name="T0" fmla="*/ 0 w 130"/>
                  <a:gd name="T1" fmla="*/ 0 h 79"/>
                  <a:gd name="T2" fmla="*/ 0 w 130"/>
                  <a:gd name="T3" fmla="*/ 0 h 79"/>
                  <a:gd name="T4" fmla="*/ 0 w 130"/>
                  <a:gd name="T5" fmla="*/ 0 h 79"/>
                  <a:gd name="T6" fmla="*/ 0 w 130"/>
                  <a:gd name="T7" fmla="*/ 0 h 79"/>
                  <a:gd name="T8" fmla="*/ 0 w 130"/>
                  <a:gd name="T9" fmla="*/ 0 h 79"/>
                  <a:gd name="T10" fmla="*/ 0 w 130"/>
                  <a:gd name="T11" fmla="*/ 0 h 79"/>
                  <a:gd name="T12" fmla="*/ 0 w 130"/>
                  <a:gd name="T13" fmla="*/ 0 h 79"/>
                  <a:gd name="T14" fmla="*/ 0 w 130"/>
                  <a:gd name="T15" fmla="*/ 0 h 79"/>
                  <a:gd name="T16" fmla="*/ 0 w 130"/>
                  <a:gd name="T17" fmla="*/ 0 h 79"/>
                  <a:gd name="T18" fmla="*/ 0 w 13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79"/>
                  <a:gd name="T32" fmla="*/ 130 w 13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79">
                    <a:moveTo>
                      <a:pt x="105" y="2"/>
                    </a:moveTo>
                    <a:lnTo>
                      <a:pt x="115" y="0"/>
                    </a:lnTo>
                    <a:lnTo>
                      <a:pt x="0" y="9"/>
                    </a:lnTo>
                    <a:lnTo>
                      <a:pt x="5" y="79"/>
                    </a:lnTo>
                    <a:lnTo>
                      <a:pt x="119" y="72"/>
                    </a:lnTo>
                    <a:lnTo>
                      <a:pt x="130" y="69"/>
                    </a:lnTo>
                    <a:lnTo>
                      <a:pt x="119" y="72"/>
                    </a:lnTo>
                    <a:lnTo>
                      <a:pt x="125" y="71"/>
                    </a:lnTo>
                    <a:lnTo>
                      <a:pt x="130" y="69"/>
                    </a:lnTo>
                    <a:lnTo>
                      <a:pt x="105" y="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7" name="Freeform 86"/>
              <p:cNvSpPr>
                <a:spLocks/>
              </p:cNvSpPr>
              <p:nvPr/>
            </p:nvSpPr>
            <p:spPr bwMode="auto">
              <a:xfrm>
                <a:off x="5626" y="174"/>
                <a:ext cx="5" cy="8"/>
              </a:xfrm>
              <a:custGeom>
                <a:avLst/>
                <a:gdLst>
                  <a:gd name="T0" fmla="*/ 0 w 95"/>
                  <a:gd name="T1" fmla="*/ 0 h 91"/>
                  <a:gd name="T2" fmla="*/ 0 w 95"/>
                  <a:gd name="T3" fmla="*/ 0 h 91"/>
                  <a:gd name="T4" fmla="*/ 0 w 95"/>
                  <a:gd name="T5" fmla="*/ 0 h 91"/>
                  <a:gd name="T6" fmla="*/ 0 w 95"/>
                  <a:gd name="T7" fmla="*/ 0 h 91"/>
                  <a:gd name="T8" fmla="*/ 0 w 95"/>
                  <a:gd name="T9" fmla="*/ 0 h 91"/>
                  <a:gd name="T10" fmla="*/ 0 w 95"/>
                  <a:gd name="T11" fmla="*/ 0 h 91"/>
                  <a:gd name="T12" fmla="*/ 0 w 95"/>
                  <a:gd name="T13" fmla="*/ 0 h 91"/>
                  <a:gd name="T14" fmla="*/ 0 w 95"/>
                  <a:gd name="T15" fmla="*/ 0 h 91"/>
                  <a:gd name="T16" fmla="*/ 0 w 95"/>
                  <a:gd name="T17" fmla="*/ 0 h 91"/>
                  <a:gd name="T18" fmla="*/ 0 w 95"/>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91"/>
                  <a:gd name="T32" fmla="*/ 95 w 95"/>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91">
                    <a:moveTo>
                      <a:pt x="53" y="5"/>
                    </a:moveTo>
                    <a:lnTo>
                      <a:pt x="62" y="0"/>
                    </a:lnTo>
                    <a:lnTo>
                      <a:pt x="0" y="24"/>
                    </a:lnTo>
                    <a:lnTo>
                      <a:pt x="25" y="91"/>
                    </a:lnTo>
                    <a:lnTo>
                      <a:pt x="87" y="67"/>
                    </a:lnTo>
                    <a:lnTo>
                      <a:pt x="95" y="62"/>
                    </a:lnTo>
                    <a:lnTo>
                      <a:pt x="87" y="67"/>
                    </a:lnTo>
                    <a:lnTo>
                      <a:pt x="91" y="65"/>
                    </a:lnTo>
                    <a:lnTo>
                      <a:pt x="95" y="62"/>
                    </a:lnTo>
                    <a:lnTo>
                      <a:pt x="53" y="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8" name="Freeform 87"/>
              <p:cNvSpPr>
                <a:spLocks/>
              </p:cNvSpPr>
              <p:nvPr/>
            </p:nvSpPr>
            <p:spPr bwMode="auto">
              <a:xfrm>
                <a:off x="5629" y="171"/>
                <a:ext cx="4" cy="9"/>
              </a:xfrm>
              <a:custGeom>
                <a:avLst/>
                <a:gdLst>
                  <a:gd name="T0" fmla="*/ 0 w 79"/>
                  <a:gd name="T1" fmla="*/ 0 h 99"/>
                  <a:gd name="T2" fmla="*/ 0 w 79"/>
                  <a:gd name="T3" fmla="*/ 0 h 99"/>
                  <a:gd name="T4" fmla="*/ 0 w 79"/>
                  <a:gd name="T5" fmla="*/ 0 h 99"/>
                  <a:gd name="T6" fmla="*/ 0 w 79"/>
                  <a:gd name="T7" fmla="*/ 0 h 99"/>
                  <a:gd name="T8" fmla="*/ 0 w 79"/>
                  <a:gd name="T9" fmla="*/ 0 h 99"/>
                  <a:gd name="T10" fmla="*/ 0 w 79"/>
                  <a:gd name="T11" fmla="*/ 0 h 99"/>
                  <a:gd name="T12" fmla="*/ 0 w 79"/>
                  <a:gd name="T13" fmla="*/ 0 h 99"/>
                  <a:gd name="T14" fmla="*/ 0 w 79"/>
                  <a:gd name="T15" fmla="*/ 0 h 99"/>
                  <a:gd name="T16" fmla="*/ 0 w 79"/>
                  <a:gd name="T17" fmla="*/ 0 h 99"/>
                  <a:gd name="T18" fmla="*/ 0 w 79"/>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99"/>
                  <a:gd name="T32" fmla="*/ 79 w 79"/>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99">
                    <a:moveTo>
                      <a:pt x="70" y="9"/>
                    </a:moveTo>
                    <a:lnTo>
                      <a:pt x="35" y="14"/>
                    </a:lnTo>
                    <a:lnTo>
                      <a:pt x="0" y="42"/>
                    </a:lnTo>
                    <a:lnTo>
                      <a:pt x="42" y="99"/>
                    </a:lnTo>
                    <a:lnTo>
                      <a:pt x="79" y="70"/>
                    </a:lnTo>
                    <a:lnTo>
                      <a:pt x="42" y="74"/>
                    </a:lnTo>
                    <a:lnTo>
                      <a:pt x="70" y="9"/>
                    </a:lnTo>
                    <a:lnTo>
                      <a:pt x="52" y="0"/>
                    </a:lnTo>
                    <a:lnTo>
                      <a:pt x="35" y="14"/>
                    </a:lnTo>
                    <a:lnTo>
                      <a:pt x="70" y="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89" name="Freeform 88"/>
              <p:cNvSpPr>
                <a:spLocks/>
              </p:cNvSpPr>
              <p:nvPr/>
            </p:nvSpPr>
            <p:spPr bwMode="auto">
              <a:xfrm>
                <a:off x="5631" y="171"/>
                <a:ext cx="7" cy="8"/>
              </a:xfrm>
              <a:custGeom>
                <a:avLst/>
                <a:gdLst>
                  <a:gd name="T0" fmla="*/ 0 w 127"/>
                  <a:gd name="T1" fmla="*/ 0 h 85"/>
                  <a:gd name="T2" fmla="*/ 0 w 127"/>
                  <a:gd name="T3" fmla="*/ 0 h 85"/>
                  <a:gd name="T4" fmla="*/ 0 w 127"/>
                  <a:gd name="T5" fmla="*/ 0 h 85"/>
                  <a:gd name="T6" fmla="*/ 0 w 127"/>
                  <a:gd name="T7" fmla="*/ 0 h 85"/>
                  <a:gd name="T8" fmla="*/ 0 w 127"/>
                  <a:gd name="T9" fmla="*/ 0 h 85"/>
                  <a:gd name="T10" fmla="*/ 0 w 127"/>
                  <a:gd name="T11" fmla="*/ 0 h 85"/>
                  <a:gd name="T12" fmla="*/ 0 w 127"/>
                  <a:gd name="T13" fmla="*/ 0 h 85"/>
                  <a:gd name="T14" fmla="*/ 0 w 127"/>
                  <a:gd name="T15" fmla="*/ 0 h 85"/>
                  <a:gd name="T16" fmla="*/ 0 w 127"/>
                  <a:gd name="T17" fmla="*/ 0 h 85"/>
                  <a:gd name="T18" fmla="*/ 0 w 127"/>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85"/>
                  <a:gd name="T32" fmla="*/ 127 w 127"/>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85">
                    <a:moveTo>
                      <a:pt x="79" y="82"/>
                    </a:moveTo>
                    <a:lnTo>
                      <a:pt x="73" y="21"/>
                    </a:lnTo>
                    <a:lnTo>
                      <a:pt x="28" y="0"/>
                    </a:lnTo>
                    <a:lnTo>
                      <a:pt x="0" y="65"/>
                    </a:lnTo>
                    <a:lnTo>
                      <a:pt x="45" y="85"/>
                    </a:lnTo>
                    <a:lnTo>
                      <a:pt x="39" y="25"/>
                    </a:lnTo>
                    <a:lnTo>
                      <a:pt x="79" y="82"/>
                    </a:lnTo>
                    <a:lnTo>
                      <a:pt x="127" y="46"/>
                    </a:lnTo>
                    <a:lnTo>
                      <a:pt x="73" y="21"/>
                    </a:lnTo>
                    <a:lnTo>
                      <a:pt x="79" y="8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0" name="Freeform 89"/>
              <p:cNvSpPr>
                <a:spLocks/>
              </p:cNvSpPr>
              <p:nvPr/>
            </p:nvSpPr>
            <p:spPr bwMode="auto">
              <a:xfrm>
                <a:off x="5632" y="174"/>
                <a:ext cx="4" cy="7"/>
              </a:xfrm>
              <a:custGeom>
                <a:avLst/>
                <a:gdLst>
                  <a:gd name="T0" fmla="*/ 0 w 67"/>
                  <a:gd name="T1" fmla="*/ 0 h 82"/>
                  <a:gd name="T2" fmla="*/ 0 w 67"/>
                  <a:gd name="T3" fmla="*/ 0 h 82"/>
                  <a:gd name="T4" fmla="*/ 0 w 67"/>
                  <a:gd name="T5" fmla="*/ 0 h 82"/>
                  <a:gd name="T6" fmla="*/ 0 w 67"/>
                  <a:gd name="T7" fmla="*/ 0 h 82"/>
                  <a:gd name="T8" fmla="*/ 0 w 67"/>
                  <a:gd name="T9" fmla="*/ 0 h 82"/>
                  <a:gd name="T10" fmla="*/ 0 w 67"/>
                  <a:gd name="T11" fmla="*/ 0 h 82"/>
                  <a:gd name="T12" fmla="*/ 0 w 67"/>
                  <a:gd name="T13" fmla="*/ 0 h 82"/>
                  <a:gd name="T14" fmla="*/ 0 w 67"/>
                  <a:gd name="T15" fmla="*/ 0 h 82"/>
                  <a:gd name="T16" fmla="*/ 0 w 67"/>
                  <a:gd name="T17" fmla="*/ 0 h 82"/>
                  <a:gd name="T18" fmla="*/ 0 w 67"/>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82"/>
                  <a:gd name="T32" fmla="*/ 67 w 67"/>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82">
                    <a:moveTo>
                      <a:pt x="33" y="82"/>
                    </a:moveTo>
                    <a:lnTo>
                      <a:pt x="41" y="78"/>
                    </a:lnTo>
                    <a:lnTo>
                      <a:pt x="67" y="57"/>
                    </a:lnTo>
                    <a:lnTo>
                      <a:pt x="27" y="0"/>
                    </a:lnTo>
                    <a:lnTo>
                      <a:pt x="0" y="20"/>
                    </a:lnTo>
                    <a:lnTo>
                      <a:pt x="8" y="16"/>
                    </a:lnTo>
                    <a:lnTo>
                      <a:pt x="33" y="82"/>
                    </a:lnTo>
                    <a:lnTo>
                      <a:pt x="37" y="80"/>
                    </a:lnTo>
                    <a:lnTo>
                      <a:pt x="41" y="78"/>
                    </a:lnTo>
                    <a:lnTo>
                      <a:pt x="33" y="8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1" name="Freeform 90"/>
              <p:cNvSpPr>
                <a:spLocks/>
              </p:cNvSpPr>
              <p:nvPr/>
            </p:nvSpPr>
            <p:spPr bwMode="auto">
              <a:xfrm>
                <a:off x="5628" y="175"/>
                <a:ext cx="6" cy="9"/>
              </a:xfrm>
              <a:custGeom>
                <a:avLst/>
                <a:gdLst>
                  <a:gd name="T0" fmla="*/ 0 w 96"/>
                  <a:gd name="T1" fmla="*/ 0 h 97"/>
                  <a:gd name="T2" fmla="*/ 0 w 96"/>
                  <a:gd name="T3" fmla="*/ 0 h 97"/>
                  <a:gd name="T4" fmla="*/ 0 w 96"/>
                  <a:gd name="T5" fmla="*/ 0 h 97"/>
                  <a:gd name="T6" fmla="*/ 0 w 96"/>
                  <a:gd name="T7" fmla="*/ 0 h 97"/>
                  <a:gd name="T8" fmla="*/ 0 w 96"/>
                  <a:gd name="T9" fmla="*/ 0 h 97"/>
                  <a:gd name="T10" fmla="*/ 0 w 96"/>
                  <a:gd name="T11" fmla="*/ 0 h 97"/>
                  <a:gd name="T12" fmla="*/ 0 w 96"/>
                  <a:gd name="T13" fmla="*/ 0 h 97"/>
                  <a:gd name="T14" fmla="*/ 0 w 96"/>
                  <a:gd name="T15" fmla="*/ 0 h 97"/>
                  <a:gd name="T16" fmla="*/ 0 w 96"/>
                  <a:gd name="T17" fmla="*/ 0 h 97"/>
                  <a:gd name="T18" fmla="*/ 0 w 96"/>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97"/>
                  <a:gd name="T32" fmla="*/ 96 w 96"/>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97">
                    <a:moveTo>
                      <a:pt x="14" y="97"/>
                    </a:moveTo>
                    <a:lnTo>
                      <a:pt x="25" y="95"/>
                    </a:lnTo>
                    <a:lnTo>
                      <a:pt x="96" y="66"/>
                    </a:lnTo>
                    <a:lnTo>
                      <a:pt x="71" y="0"/>
                    </a:lnTo>
                    <a:lnTo>
                      <a:pt x="0" y="28"/>
                    </a:lnTo>
                    <a:lnTo>
                      <a:pt x="11" y="25"/>
                    </a:lnTo>
                    <a:lnTo>
                      <a:pt x="14" y="97"/>
                    </a:lnTo>
                    <a:lnTo>
                      <a:pt x="20" y="97"/>
                    </a:lnTo>
                    <a:lnTo>
                      <a:pt x="25" y="95"/>
                    </a:lnTo>
                    <a:lnTo>
                      <a:pt x="14" y="9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2" name="Freeform 91"/>
              <p:cNvSpPr>
                <a:spLocks/>
              </p:cNvSpPr>
              <p:nvPr/>
            </p:nvSpPr>
            <p:spPr bwMode="auto">
              <a:xfrm>
                <a:off x="5618" y="177"/>
                <a:ext cx="11" cy="8"/>
              </a:xfrm>
              <a:custGeom>
                <a:avLst/>
                <a:gdLst>
                  <a:gd name="T0" fmla="*/ 0 w 203"/>
                  <a:gd name="T1" fmla="*/ 0 h 80"/>
                  <a:gd name="T2" fmla="*/ 0 w 203"/>
                  <a:gd name="T3" fmla="*/ 0 h 80"/>
                  <a:gd name="T4" fmla="*/ 0 w 203"/>
                  <a:gd name="T5" fmla="*/ 0 h 80"/>
                  <a:gd name="T6" fmla="*/ 0 w 203"/>
                  <a:gd name="T7" fmla="*/ 0 h 80"/>
                  <a:gd name="T8" fmla="*/ 0 w 203"/>
                  <a:gd name="T9" fmla="*/ 0 h 80"/>
                  <a:gd name="T10" fmla="*/ 0 w 203"/>
                  <a:gd name="T11" fmla="*/ 0 h 80"/>
                  <a:gd name="T12" fmla="*/ 0 w 203"/>
                  <a:gd name="T13" fmla="*/ 0 h 80"/>
                  <a:gd name="T14" fmla="*/ 0 w 203"/>
                  <a:gd name="T15" fmla="*/ 0 h 80"/>
                  <a:gd name="T16" fmla="*/ 0 w 203"/>
                  <a:gd name="T17" fmla="*/ 0 h 80"/>
                  <a:gd name="T18" fmla="*/ 0 w 203"/>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
                  <a:gd name="T31" fmla="*/ 0 h 80"/>
                  <a:gd name="T32" fmla="*/ 203 w 203"/>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 h="80">
                    <a:moveTo>
                      <a:pt x="68" y="44"/>
                    </a:moveTo>
                    <a:lnTo>
                      <a:pt x="36" y="80"/>
                    </a:lnTo>
                    <a:lnTo>
                      <a:pt x="203" y="72"/>
                    </a:lnTo>
                    <a:lnTo>
                      <a:pt x="200" y="0"/>
                    </a:lnTo>
                    <a:lnTo>
                      <a:pt x="32" y="9"/>
                    </a:lnTo>
                    <a:lnTo>
                      <a:pt x="0" y="44"/>
                    </a:lnTo>
                    <a:lnTo>
                      <a:pt x="32" y="9"/>
                    </a:lnTo>
                    <a:lnTo>
                      <a:pt x="0" y="11"/>
                    </a:lnTo>
                    <a:lnTo>
                      <a:pt x="0" y="44"/>
                    </a:lnTo>
                    <a:lnTo>
                      <a:pt x="68" y="4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3" name="Freeform 92"/>
              <p:cNvSpPr>
                <a:spLocks/>
              </p:cNvSpPr>
              <p:nvPr/>
            </p:nvSpPr>
            <p:spPr bwMode="auto">
              <a:xfrm>
                <a:off x="5618" y="181"/>
                <a:ext cx="4" cy="6"/>
              </a:xfrm>
              <a:custGeom>
                <a:avLst/>
                <a:gdLst>
                  <a:gd name="T0" fmla="*/ 0 w 68"/>
                  <a:gd name="T1" fmla="*/ 0 h 64"/>
                  <a:gd name="T2" fmla="*/ 0 w 68"/>
                  <a:gd name="T3" fmla="*/ 0 h 64"/>
                  <a:gd name="T4" fmla="*/ 0 w 68"/>
                  <a:gd name="T5" fmla="*/ 0 h 64"/>
                  <a:gd name="T6" fmla="*/ 0 w 68"/>
                  <a:gd name="T7" fmla="*/ 0 h 64"/>
                  <a:gd name="T8" fmla="*/ 0 w 68"/>
                  <a:gd name="T9" fmla="*/ 0 h 64"/>
                  <a:gd name="T10" fmla="*/ 0 w 68"/>
                  <a:gd name="T11" fmla="*/ 0 h 64"/>
                  <a:gd name="T12" fmla="*/ 0 w 68"/>
                  <a:gd name="T13" fmla="*/ 0 h 64"/>
                  <a:gd name="T14" fmla="*/ 0 w 68"/>
                  <a:gd name="T15" fmla="*/ 0 h 64"/>
                  <a:gd name="T16" fmla="*/ 0 w 68"/>
                  <a:gd name="T17" fmla="*/ 0 h 64"/>
                  <a:gd name="T18" fmla="*/ 0 w 68"/>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64"/>
                  <a:gd name="T32" fmla="*/ 68 w 68"/>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64">
                    <a:moveTo>
                      <a:pt x="48" y="0"/>
                    </a:moveTo>
                    <a:lnTo>
                      <a:pt x="68" y="32"/>
                    </a:lnTo>
                    <a:lnTo>
                      <a:pt x="68" y="3"/>
                    </a:lnTo>
                    <a:lnTo>
                      <a:pt x="0" y="3"/>
                    </a:lnTo>
                    <a:lnTo>
                      <a:pt x="0" y="32"/>
                    </a:lnTo>
                    <a:lnTo>
                      <a:pt x="19" y="64"/>
                    </a:lnTo>
                    <a:lnTo>
                      <a:pt x="0" y="32"/>
                    </a:lnTo>
                    <a:lnTo>
                      <a:pt x="0" y="54"/>
                    </a:lnTo>
                    <a:lnTo>
                      <a:pt x="19" y="64"/>
                    </a:lnTo>
                    <a:lnTo>
                      <a:pt x="4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4" name="Freeform 93"/>
              <p:cNvSpPr>
                <a:spLocks/>
              </p:cNvSpPr>
              <p:nvPr/>
            </p:nvSpPr>
            <p:spPr bwMode="auto">
              <a:xfrm>
                <a:off x="5619" y="181"/>
                <a:ext cx="5" cy="9"/>
              </a:xfrm>
              <a:custGeom>
                <a:avLst/>
                <a:gdLst>
                  <a:gd name="T0" fmla="*/ 0 w 100"/>
                  <a:gd name="T1" fmla="*/ 0 h 99"/>
                  <a:gd name="T2" fmla="*/ 0 w 100"/>
                  <a:gd name="T3" fmla="*/ 0 h 99"/>
                  <a:gd name="T4" fmla="*/ 0 w 100"/>
                  <a:gd name="T5" fmla="*/ 0 h 99"/>
                  <a:gd name="T6" fmla="*/ 0 w 100"/>
                  <a:gd name="T7" fmla="*/ 0 h 99"/>
                  <a:gd name="T8" fmla="*/ 0 w 100"/>
                  <a:gd name="T9" fmla="*/ 0 h 99"/>
                  <a:gd name="T10" fmla="*/ 0 w 100"/>
                  <a:gd name="T11" fmla="*/ 0 h 99"/>
                  <a:gd name="T12" fmla="*/ 0 w 100"/>
                  <a:gd name="T13" fmla="*/ 0 h 99"/>
                  <a:gd name="T14" fmla="*/ 0 w 100"/>
                  <a:gd name="T15" fmla="*/ 0 h 99"/>
                  <a:gd name="T16" fmla="*/ 0 w 100"/>
                  <a:gd name="T17" fmla="*/ 0 h 99"/>
                  <a:gd name="T18" fmla="*/ 0 w 100"/>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99"/>
                  <a:gd name="T32" fmla="*/ 100 w 100"/>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99">
                    <a:moveTo>
                      <a:pt x="92" y="30"/>
                    </a:moveTo>
                    <a:lnTo>
                      <a:pt x="100" y="32"/>
                    </a:lnTo>
                    <a:lnTo>
                      <a:pt x="29" y="0"/>
                    </a:lnTo>
                    <a:lnTo>
                      <a:pt x="0" y="64"/>
                    </a:lnTo>
                    <a:lnTo>
                      <a:pt x="72" y="97"/>
                    </a:lnTo>
                    <a:lnTo>
                      <a:pt x="79" y="99"/>
                    </a:lnTo>
                    <a:lnTo>
                      <a:pt x="72" y="97"/>
                    </a:lnTo>
                    <a:lnTo>
                      <a:pt x="75" y="98"/>
                    </a:lnTo>
                    <a:lnTo>
                      <a:pt x="79" y="99"/>
                    </a:lnTo>
                    <a:lnTo>
                      <a:pt x="92" y="3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5" name="Freeform 94"/>
              <p:cNvSpPr>
                <a:spLocks/>
              </p:cNvSpPr>
              <p:nvPr/>
            </p:nvSpPr>
            <p:spPr bwMode="auto">
              <a:xfrm>
                <a:off x="5623" y="184"/>
                <a:ext cx="15" cy="7"/>
              </a:xfrm>
              <a:custGeom>
                <a:avLst/>
                <a:gdLst>
                  <a:gd name="T0" fmla="*/ 0 w 266"/>
                  <a:gd name="T1" fmla="*/ 0 h 82"/>
                  <a:gd name="T2" fmla="*/ 0 w 266"/>
                  <a:gd name="T3" fmla="*/ 0 h 82"/>
                  <a:gd name="T4" fmla="*/ 0 w 266"/>
                  <a:gd name="T5" fmla="*/ 0 h 82"/>
                  <a:gd name="T6" fmla="*/ 0 w 266"/>
                  <a:gd name="T7" fmla="*/ 0 h 82"/>
                  <a:gd name="T8" fmla="*/ 0 w 266"/>
                  <a:gd name="T9" fmla="*/ 0 h 82"/>
                  <a:gd name="T10" fmla="*/ 0 w 266"/>
                  <a:gd name="T11" fmla="*/ 0 h 82"/>
                  <a:gd name="T12" fmla="*/ 0 w 266"/>
                  <a:gd name="T13" fmla="*/ 0 h 82"/>
                  <a:gd name="T14" fmla="*/ 0 w 266"/>
                  <a:gd name="T15" fmla="*/ 0 h 82"/>
                  <a:gd name="T16" fmla="*/ 0 w 266"/>
                  <a:gd name="T17" fmla="*/ 0 h 82"/>
                  <a:gd name="T18" fmla="*/ 0 w 266"/>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6"/>
                  <a:gd name="T31" fmla="*/ 0 h 82"/>
                  <a:gd name="T32" fmla="*/ 266 w 266"/>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6" h="82">
                    <a:moveTo>
                      <a:pt x="74" y="82"/>
                    </a:moveTo>
                    <a:lnTo>
                      <a:pt x="75" y="11"/>
                    </a:lnTo>
                    <a:lnTo>
                      <a:pt x="13" y="0"/>
                    </a:lnTo>
                    <a:lnTo>
                      <a:pt x="0" y="69"/>
                    </a:lnTo>
                    <a:lnTo>
                      <a:pt x="62" y="82"/>
                    </a:lnTo>
                    <a:lnTo>
                      <a:pt x="63" y="11"/>
                    </a:lnTo>
                    <a:lnTo>
                      <a:pt x="74" y="82"/>
                    </a:lnTo>
                    <a:lnTo>
                      <a:pt x="266" y="51"/>
                    </a:lnTo>
                    <a:lnTo>
                      <a:pt x="75" y="11"/>
                    </a:lnTo>
                    <a:lnTo>
                      <a:pt x="74" y="8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6" name="Freeform 95"/>
              <p:cNvSpPr>
                <a:spLocks/>
              </p:cNvSpPr>
              <p:nvPr/>
            </p:nvSpPr>
            <p:spPr bwMode="auto">
              <a:xfrm>
                <a:off x="5624" y="185"/>
                <a:ext cx="3" cy="7"/>
              </a:xfrm>
              <a:custGeom>
                <a:avLst/>
                <a:gdLst>
                  <a:gd name="T0" fmla="*/ 0 w 63"/>
                  <a:gd name="T1" fmla="*/ 0 h 79"/>
                  <a:gd name="T2" fmla="*/ 0 w 63"/>
                  <a:gd name="T3" fmla="*/ 0 h 79"/>
                  <a:gd name="T4" fmla="*/ 0 w 63"/>
                  <a:gd name="T5" fmla="*/ 0 h 79"/>
                  <a:gd name="T6" fmla="*/ 0 w 63"/>
                  <a:gd name="T7" fmla="*/ 0 h 79"/>
                  <a:gd name="T8" fmla="*/ 0 w 63"/>
                  <a:gd name="T9" fmla="*/ 0 h 79"/>
                  <a:gd name="T10" fmla="*/ 0 w 63"/>
                  <a:gd name="T11" fmla="*/ 0 h 79"/>
                  <a:gd name="T12" fmla="*/ 0 w 63"/>
                  <a:gd name="T13" fmla="*/ 0 h 79"/>
                  <a:gd name="T14" fmla="*/ 0 w 63"/>
                  <a:gd name="T15" fmla="*/ 0 h 79"/>
                  <a:gd name="T16" fmla="*/ 0 w 63"/>
                  <a:gd name="T17" fmla="*/ 0 h 79"/>
                  <a:gd name="T18" fmla="*/ 0 w 63"/>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9"/>
                  <a:gd name="T32" fmla="*/ 63 w 63"/>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9">
                    <a:moveTo>
                      <a:pt x="2" y="79"/>
                    </a:moveTo>
                    <a:lnTo>
                      <a:pt x="9" y="79"/>
                    </a:lnTo>
                    <a:lnTo>
                      <a:pt x="63" y="71"/>
                    </a:lnTo>
                    <a:lnTo>
                      <a:pt x="52" y="0"/>
                    </a:lnTo>
                    <a:lnTo>
                      <a:pt x="0" y="9"/>
                    </a:lnTo>
                    <a:lnTo>
                      <a:pt x="8" y="9"/>
                    </a:lnTo>
                    <a:lnTo>
                      <a:pt x="2" y="79"/>
                    </a:lnTo>
                    <a:lnTo>
                      <a:pt x="6" y="79"/>
                    </a:lnTo>
                    <a:lnTo>
                      <a:pt x="9" y="79"/>
                    </a:lnTo>
                    <a:lnTo>
                      <a:pt x="2" y="7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7" name="Freeform 96"/>
              <p:cNvSpPr>
                <a:spLocks/>
              </p:cNvSpPr>
              <p:nvPr/>
            </p:nvSpPr>
            <p:spPr bwMode="auto">
              <a:xfrm>
                <a:off x="5621" y="185"/>
                <a:ext cx="3" cy="7"/>
              </a:xfrm>
              <a:custGeom>
                <a:avLst/>
                <a:gdLst>
                  <a:gd name="T0" fmla="*/ 0 w 68"/>
                  <a:gd name="T1" fmla="*/ 0 h 74"/>
                  <a:gd name="T2" fmla="*/ 0 w 68"/>
                  <a:gd name="T3" fmla="*/ 0 h 74"/>
                  <a:gd name="T4" fmla="*/ 0 w 68"/>
                  <a:gd name="T5" fmla="*/ 0 h 74"/>
                  <a:gd name="T6" fmla="*/ 0 w 68"/>
                  <a:gd name="T7" fmla="*/ 0 h 74"/>
                  <a:gd name="T8" fmla="*/ 0 w 68"/>
                  <a:gd name="T9" fmla="*/ 0 h 74"/>
                  <a:gd name="T10" fmla="*/ 0 w 68"/>
                  <a:gd name="T11" fmla="*/ 0 h 74"/>
                  <a:gd name="T12" fmla="*/ 0 w 68"/>
                  <a:gd name="T13" fmla="*/ 0 h 74"/>
                  <a:gd name="T14" fmla="*/ 0 w 68"/>
                  <a:gd name="T15" fmla="*/ 0 h 74"/>
                  <a:gd name="T16" fmla="*/ 0 w 68"/>
                  <a:gd name="T17" fmla="*/ 0 h 74"/>
                  <a:gd name="T18" fmla="*/ 0 w 68"/>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4"/>
                  <a:gd name="T32" fmla="*/ 68 w 68"/>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4">
                    <a:moveTo>
                      <a:pt x="0" y="64"/>
                    </a:moveTo>
                    <a:lnTo>
                      <a:pt x="17" y="70"/>
                    </a:lnTo>
                    <a:lnTo>
                      <a:pt x="62" y="74"/>
                    </a:lnTo>
                    <a:lnTo>
                      <a:pt x="68" y="4"/>
                    </a:lnTo>
                    <a:lnTo>
                      <a:pt x="23" y="0"/>
                    </a:lnTo>
                    <a:lnTo>
                      <a:pt x="40" y="6"/>
                    </a:lnTo>
                    <a:lnTo>
                      <a:pt x="0" y="64"/>
                    </a:lnTo>
                    <a:lnTo>
                      <a:pt x="8" y="69"/>
                    </a:lnTo>
                    <a:lnTo>
                      <a:pt x="17" y="70"/>
                    </a:lnTo>
                    <a:lnTo>
                      <a:pt x="0" y="6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8" name="Freeform 97"/>
              <p:cNvSpPr>
                <a:spLocks/>
              </p:cNvSpPr>
              <p:nvPr/>
            </p:nvSpPr>
            <p:spPr bwMode="auto">
              <a:xfrm>
                <a:off x="5617" y="181"/>
                <a:ext cx="6" cy="10"/>
              </a:xfrm>
              <a:custGeom>
                <a:avLst/>
                <a:gdLst>
                  <a:gd name="T0" fmla="*/ 0 w 102"/>
                  <a:gd name="T1" fmla="*/ 0 h 109"/>
                  <a:gd name="T2" fmla="*/ 0 w 102"/>
                  <a:gd name="T3" fmla="*/ 0 h 109"/>
                  <a:gd name="T4" fmla="*/ 0 w 102"/>
                  <a:gd name="T5" fmla="*/ 0 h 109"/>
                  <a:gd name="T6" fmla="*/ 0 w 102"/>
                  <a:gd name="T7" fmla="*/ 0 h 109"/>
                  <a:gd name="T8" fmla="*/ 0 w 102"/>
                  <a:gd name="T9" fmla="*/ 0 h 109"/>
                  <a:gd name="T10" fmla="*/ 0 w 102"/>
                  <a:gd name="T11" fmla="*/ 0 h 109"/>
                  <a:gd name="T12" fmla="*/ 0 w 102"/>
                  <a:gd name="T13" fmla="*/ 0 h 109"/>
                  <a:gd name="T14" fmla="*/ 0 w 102"/>
                  <a:gd name="T15" fmla="*/ 0 h 109"/>
                  <a:gd name="T16" fmla="*/ 0 w 102"/>
                  <a:gd name="T17" fmla="*/ 0 h 109"/>
                  <a:gd name="T18" fmla="*/ 0 w 102"/>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09"/>
                  <a:gd name="T32" fmla="*/ 102 w 102"/>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09">
                    <a:moveTo>
                      <a:pt x="15" y="70"/>
                    </a:moveTo>
                    <a:lnTo>
                      <a:pt x="0" y="64"/>
                    </a:lnTo>
                    <a:lnTo>
                      <a:pt x="62" y="109"/>
                    </a:lnTo>
                    <a:lnTo>
                      <a:pt x="102" y="51"/>
                    </a:lnTo>
                    <a:lnTo>
                      <a:pt x="41" y="6"/>
                    </a:lnTo>
                    <a:lnTo>
                      <a:pt x="26" y="0"/>
                    </a:lnTo>
                    <a:lnTo>
                      <a:pt x="41" y="6"/>
                    </a:lnTo>
                    <a:lnTo>
                      <a:pt x="33" y="1"/>
                    </a:lnTo>
                    <a:lnTo>
                      <a:pt x="26" y="0"/>
                    </a:lnTo>
                    <a:lnTo>
                      <a:pt x="15"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99" name="Freeform 98"/>
              <p:cNvSpPr>
                <a:spLocks/>
              </p:cNvSpPr>
              <p:nvPr/>
            </p:nvSpPr>
            <p:spPr bwMode="auto">
              <a:xfrm>
                <a:off x="5614" y="180"/>
                <a:ext cx="5" cy="8"/>
              </a:xfrm>
              <a:custGeom>
                <a:avLst/>
                <a:gdLst>
                  <a:gd name="T0" fmla="*/ 0 w 82"/>
                  <a:gd name="T1" fmla="*/ 0 h 83"/>
                  <a:gd name="T2" fmla="*/ 0 w 82"/>
                  <a:gd name="T3" fmla="*/ 0 h 83"/>
                  <a:gd name="T4" fmla="*/ 0 w 82"/>
                  <a:gd name="T5" fmla="*/ 0 h 83"/>
                  <a:gd name="T6" fmla="*/ 0 w 82"/>
                  <a:gd name="T7" fmla="*/ 0 h 83"/>
                  <a:gd name="T8" fmla="*/ 0 w 82"/>
                  <a:gd name="T9" fmla="*/ 0 h 83"/>
                  <a:gd name="T10" fmla="*/ 0 w 82"/>
                  <a:gd name="T11" fmla="*/ 0 h 83"/>
                  <a:gd name="T12" fmla="*/ 0 w 82"/>
                  <a:gd name="T13" fmla="*/ 0 h 83"/>
                  <a:gd name="T14" fmla="*/ 0 w 82"/>
                  <a:gd name="T15" fmla="*/ 0 h 83"/>
                  <a:gd name="T16" fmla="*/ 0 w 82"/>
                  <a:gd name="T17" fmla="*/ 0 h 83"/>
                  <a:gd name="T18" fmla="*/ 0 w 82"/>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3"/>
                  <a:gd name="T32" fmla="*/ 82 w 82"/>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3">
                    <a:moveTo>
                      <a:pt x="11" y="71"/>
                    </a:moveTo>
                    <a:lnTo>
                      <a:pt x="0" y="71"/>
                    </a:lnTo>
                    <a:lnTo>
                      <a:pt x="71" y="83"/>
                    </a:lnTo>
                    <a:lnTo>
                      <a:pt x="82" y="13"/>
                    </a:lnTo>
                    <a:lnTo>
                      <a:pt x="12" y="1"/>
                    </a:lnTo>
                    <a:lnTo>
                      <a:pt x="0" y="0"/>
                    </a:lnTo>
                    <a:lnTo>
                      <a:pt x="12" y="1"/>
                    </a:lnTo>
                    <a:lnTo>
                      <a:pt x="6" y="0"/>
                    </a:lnTo>
                    <a:lnTo>
                      <a:pt x="0" y="0"/>
                    </a:lnTo>
                    <a:lnTo>
                      <a:pt x="11"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0" name="Freeform 99"/>
              <p:cNvSpPr>
                <a:spLocks/>
              </p:cNvSpPr>
              <p:nvPr/>
            </p:nvSpPr>
            <p:spPr bwMode="auto">
              <a:xfrm>
                <a:off x="5610" y="180"/>
                <a:ext cx="5" cy="8"/>
              </a:xfrm>
              <a:custGeom>
                <a:avLst/>
                <a:gdLst>
                  <a:gd name="T0" fmla="*/ 0 w 90"/>
                  <a:gd name="T1" fmla="*/ 0 h 83"/>
                  <a:gd name="T2" fmla="*/ 0 w 90"/>
                  <a:gd name="T3" fmla="*/ 0 h 83"/>
                  <a:gd name="T4" fmla="*/ 0 w 90"/>
                  <a:gd name="T5" fmla="*/ 0 h 83"/>
                  <a:gd name="T6" fmla="*/ 0 w 90"/>
                  <a:gd name="T7" fmla="*/ 0 h 83"/>
                  <a:gd name="T8" fmla="*/ 0 w 90"/>
                  <a:gd name="T9" fmla="*/ 0 h 83"/>
                  <a:gd name="T10" fmla="*/ 0 w 90"/>
                  <a:gd name="T11" fmla="*/ 0 h 83"/>
                  <a:gd name="T12" fmla="*/ 0 w 90"/>
                  <a:gd name="T13" fmla="*/ 0 h 83"/>
                  <a:gd name="T14" fmla="*/ 0 w 90"/>
                  <a:gd name="T15" fmla="*/ 0 h 83"/>
                  <a:gd name="T16" fmla="*/ 0 w 90"/>
                  <a:gd name="T17" fmla="*/ 0 h 83"/>
                  <a:gd name="T18" fmla="*/ 0 w 90"/>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83"/>
                  <a:gd name="T32" fmla="*/ 90 w 90"/>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83">
                    <a:moveTo>
                      <a:pt x="9" y="83"/>
                    </a:moveTo>
                    <a:lnTo>
                      <a:pt x="10" y="83"/>
                    </a:lnTo>
                    <a:lnTo>
                      <a:pt x="90" y="71"/>
                    </a:lnTo>
                    <a:lnTo>
                      <a:pt x="79" y="0"/>
                    </a:lnTo>
                    <a:lnTo>
                      <a:pt x="0" y="13"/>
                    </a:lnTo>
                    <a:lnTo>
                      <a:pt x="1" y="13"/>
                    </a:lnTo>
                    <a:lnTo>
                      <a:pt x="9" y="83"/>
                    </a:lnTo>
                    <a:lnTo>
                      <a:pt x="10" y="83"/>
                    </a:lnTo>
                    <a:lnTo>
                      <a:pt x="9" y="8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1" name="Freeform 100"/>
              <p:cNvSpPr>
                <a:spLocks/>
              </p:cNvSpPr>
              <p:nvPr/>
            </p:nvSpPr>
            <p:spPr bwMode="auto">
              <a:xfrm>
                <a:off x="5606" y="181"/>
                <a:ext cx="4" cy="7"/>
              </a:xfrm>
              <a:custGeom>
                <a:avLst/>
                <a:gdLst>
                  <a:gd name="T0" fmla="*/ 0 w 78"/>
                  <a:gd name="T1" fmla="*/ 0 h 79"/>
                  <a:gd name="T2" fmla="*/ 0 w 78"/>
                  <a:gd name="T3" fmla="*/ 0 h 79"/>
                  <a:gd name="T4" fmla="*/ 0 w 78"/>
                  <a:gd name="T5" fmla="*/ 0 h 79"/>
                  <a:gd name="T6" fmla="*/ 0 w 78"/>
                  <a:gd name="T7" fmla="*/ 0 h 79"/>
                  <a:gd name="T8" fmla="*/ 0 w 78"/>
                  <a:gd name="T9" fmla="*/ 0 h 79"/>
                  <a:gd name="T10" fmla="*/ 0 w 78"/>
                  <a:gd name="T11" fmla="*/ 0 h 79"/>
                  <a:gd name="T12" fmla="*/ 0 w 78"/>
                  <a:gd name="T13" fmla="*/ 0 h 79"/>
                  <a:gd name="T14" fmla="*/ 0 w 78"/>
                  <a:gd name="T15" fmla="*/ 0 h 79"/>
                  <a:gd name="T16" fmla="*/ 0 w 78"/>
                  <a:gd name="T17" fmla="*/ 0 h 79"/>
                  <a:gd name="T18" fmla="*/ 0 w 78"/>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79"/>
                  <a:gd name="T32" fmla="*/ 78 w 78"/>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79">
                    <a:moveTo>
                      <a:pt x="0" y="79"/>
                    </a:moveTo>
                    <a:lnTo>
                      <a:pt x="7" y="79"/>
                    </a:lnTo>
                    <a:lnTo>
                      <a:pt x="78" y="70"/>
                    </a:lnTo>
                    <a:lnTo>
                      <a:pt x="70" y="0"/>
                    </a:lnTo>
                    <a:lnTo>
                      <a:pt x="0" y="7"/>
                    </a:lnTo>
                    <a:lnTo>
                      <a:pt x="7" y="7"/>
                    </a:lnTo>
                    <a:lnTo>
                      <a:pt x="0" y="79"/>
                    </a:lnTo>
                    <a:lnTo>
                      <a:pt x="4" y="79"/>
                    </a:lnTo>
                    <a:lnTo>
                      <a:pt x="7" y="79"/>
                    </a:lnTo>
                    <a:lnTo>
                      <a:pt x="0" y="7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2" name="Freeform 101"/>
              <p:cNvSpPr>
                <a:spLocks/>
              </p:cNvSpPr>
              <p:nvPr/>
            </p:nvSpPr>
            <p:spPr bwMode="auto">
              <a:xfrm>
                <a:off x="5601" y="181"/>
                <a:ext cx="5" cy="7"/>
              </a:xfrm>
              <a:custGeom>
                <a:avLst/>
                <a:gdLst>
                  <a:gd name="T0" fmla="*/ 0 w 86"/>
                  <a:gd name="T1" fmla="*/ 0 h 79"/>
                  <a:gd name="T2" fmla="*/ 0 w 86"/>
                  <a:gd name="T3" fmla="*/ 0 h 79"/>
                  <a:gd name="T4" fmla="*/ 0 w 86"/>
                  <a:gd name="T5" fmla="*/ 0 h 79"/>
                  <a:gd name="T6" fmla="*/ 0 w 86"/>
                  <a:gd name="T7" fmla="*/ 0 h 79"/>
                  <a:gd name="T8" fmla="*/ 0 w 86"/>
                  <a:gd name="T9" fmla="*/ 0 h 79"/>
                  <a:gd name="T10" fmla="*/ 0 w 86"/>
                  <a:gd name="T11" fmla="*/ 0 h 79"/>
                  <a:gd name="T12" fmla="*/ 0 w 86"/>
                  <a:gd name="T13" fmla="*/ 0 h 79"/>
                  <a:gd name="T14" fmla="*/ 0 w 86"/>
                  <a:gd name="T15" fmla="*/ 0 h 79"/>
                  <a:gd name="T16" fmla="*/ 0 w 86"/>
                  <a:gd name="T17" fmla="*/ 0 h 79"/>
                  <a:gd name="T18" fmla="*/ 0 w 86"/>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9"/>
                  <a:gd name="T32" fmla="*/ 86 w 86"/>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9">
                    <a:moveTo>
                      <a:pt x="0" y="70"/>
                    </a:moveTo>
                    <a:lnTo>
                      <a:pt x="0" y="70"/>
                    </a:lnTo>
                    <a:lnTo>
                      <a:pt x="79" y="79"/>
                    </a:lnTo>
                    <a:lnTo>
                      <a:pt x="86" y="7"/>
                    </a:lnTo>
                    <a:lnTo>
                      <a:pt x="6" y="0"/>
                    </a:lnTo>
                    <a:lnTo>
                      <a:pt x="0"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3" name="Freeform 102"/>
              <p:cNvSpPr>
                <a:spLocks/>
              </p:cNvSpPr>
              <p:nvPr/>
            </p:nvSpPr>
            <p:spPr bwMode="auto">
              <a:xfrm>
                <a:off x="5590" y="180"/>
                <a:ext cx="12" cy="8"/>
              </a:xfrm>
              <a:custGeom>
                <a:avLst/>
                <a:gdLst>
                  <a:gd name="T0" fmla="*/ 0 w 209"/>
                  <a:gd name="T1" fmla="*/ 0 h 79"/>
                  <a:gd name="T2" fmla="*/ 0 w 209"/>
                  <a:gd name="T3" fmla="*/ 0 h 79"/>
                  <a:gd name="T4" fmla="*/ 0 w 209"/>
                  <a:gd name="T5" fmla="*/ 0 h 79"/>
                  <a:gd name="T6" fmla="*/ 0 w 209"/>
                  <a:gd name="T7" fmla="*/ 0 h 79"/>
                  <a:gd name="T8" fmla="*/ 0 w 209"/>
                  <a:gd name="T9" fmla="*/ 0 h 79"/>
                  <a:gd name="T10" fmla="*/ 0 w 209"/>
                  <a:gd name="T11" fmla="*/ 0 h 79"/>
                  <a:gd name="T12" fmla="*/ 0 w 209"/>
                  <a:gd name="T13" fmla="*/ 0 h 79"/>
                  <a:gd name="T14" fmla="*/ 0 w 209"/>
                  <a:gd name="T15" fmla="*/ 0 h 79"/>
                  <a:gd name="T16" fmla="*/ 0 w 209"/>
                  <a:gd name="T17" fmla="*/ 0 h 79"/>
                  <a:gd name="T18" fmla="*/ 0 w 209"/>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79"/>
                  <a:gd name="T32" fmla="*/ 209 w 209"/>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79">
                    <a:moveTo>
                      <a:pt x="101" y="5"/>
                    </a:moveTo>
                    <a:lnTo>
                      <a:pt x="115" y="71"/>
                    </a:lnTo>
                    <a:lnTo>
                      <a:pt x="203" y="79"/>
                    </a:lnTo>
                    <a:lnTo>
                      <a:pt x="209" y="9"/>
                    </a:lnTo>
                    <a:lnTo>
                      <a:pt x="120" y="0"/>
                    </a:lnTo>
                    <a:lnTo>
                      <a:pt x="134" y="68"/>
                    </a:lnTo>
                    <a:lnTo>
                      <a:pt x="101" y="5"/>
                    </a:lnTo>
                    <a:lnTo>
                      <a:pt x="0" y="61"/>
                    </a:lnTo>
                    <a:lnTo>
                      <a:pt x="115" y="71"/>
                    </a:lnTo>
                    <a:lnTo>
                      <a:pt x="101" y="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4" name="Freeform 103"/>
              <p:cNvSpPr>
                <a:spLocks/>
              </p:cNvSpPr>
              <p:nvPr/>
            </p:nvSpPr>
            <p:spPr bwMode="auto">
              <a:xfrm>
                <a:off x="5596" y="178"/>
                <a:ext cx="7" cy="9"/>
              </a:xfrm>
              <a:custGeom>
                <a:avLst/>
                <a:gdLst>
                  <a:gd name="T0" fmla="*/ 0 w 129"/>
                  <a:gd name="T1" fmla="*/ 0 h 92"/>
                  <a:gd name="T2" fmla="*/ 0 w 129"/>
                  <a:gd name="T3" fmla="*/ 0 h 92"/>
                  <a:gd name="T4" fmla="*/ 0 w 129"/>
                  <a:gd name="T5" fmla="*/ 0 h 92"/>
                  <a:gd name="T6" fmla="*/ 0 w 129"/>
                  <a:gd name="T7" fmla="*/ 0 h 92"/>
                  <a:gd name="T8" fmla="*/ 0 w 129"/>
                  <a:gd name="T9" fmla="*/ 0 h 92"/>
                  <a:gd name="T10" fmla="*/ 0 w 129"/>
                  <a:gd name="T11" fmla="*/ 0 h 92"/>
                  <a:gd name="T12" fmla="*/ 0 w 129"/>
                  <a:gd name="T13" fmla="*/ 0 h 92"/>
                  <a:gd name="T14" fmla="*/ 0 w 129"/>
                  <a:gd name="T15" fmla="*/ 0 h 92"/>
                  <a:gd name="T16" fmla="*/ 0 w 129"/>
                  <a:gd name="T17" fmla="*/ 0 h 92"/>
                  <a:gd name="T18" fmla="*/ 0 w 129"/>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92"/>
                  <a:gd name="T32" fmla="*/ 129 w 129"/>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92">
                    <a:moveTo>
                      <a:pt x="47" y="57"/>
                    </a:moveTo>
                    <a:lnTo>
                      <a:pt x="53" y="0"/>
                    </a:lnTo>
                    <a:lnTo>
                      <a:pt x="0" y="29"/>
                    </a:lnTo>
                    <a:lnTo>
                      <a:pt x="33" y="92"/>
                    </a:lnTo>
                    <a:lnTo>
                      <a:pt x="85" y="63"/>
                    </a:lnTo>
                    <a:lnTo>
                      <a:pt x="93" y="5"/>
                    </a:lnTo>
                    <a:lnTo>
                      <a:pt x="85" y="63"/>
                    </a:lnTo>
                    <a:lnTo>
                      <a:pt x="129" y="39"/>
                    </a:lnTo>
                    <a:lnTo>
                      <a:pt x="93" y="5"/>
                    </a:lnTo>
                    <a:lnTo>
                      <a:pt x="47" y="5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5" name="Freeform 104"/>
              <p:cNvSpPr>
                <a:spLocks/>
              </p:cNvSpPr>
              <p:nvPr/>
            </p:nvSpPr>
            <p:spPr bwMode="auto">
              <a:xfrm>
                <a:off x="5596" y="175"/>
                <a:ext cx="5" cy="8"/>
              </a:xfrm>
              <a:custGeom>
                <a:avLst/>
                <a:gdLst>
                  <a:gd name="T0" fmla="*/ 0 w 81"/>
                  <a:gd name="T1" fmla="*/ 0 h 92"/>
                  <a:gd name="T2" fmla="*/ 0 w 81"/>
                  <a:gd name="T3" fmla="*/ 0 h 92"/>
                  <a:gd name="T4" fmla="*/ 0 w 81"/>
                  <a:gd name="T5" fmla="*/ 0 h 92"/>
                  <a:gd name="T6" fmla="*/ 0 w 81"/>
                  <a:gd name="T7" fmla="*/ 0 h 92"/>
                  <a:gd name="T8" fmla="*/ 0 w 81"/>
                  <a:gd name="T9" fmla="*/ 0 h 92"/>
                  <a:gd name="T10" fmla="*/ 0 w 81"/>
                  <a:gd name="T11" fmla="*/ 0 h 92"/>
                  <a:gd name="T12" fmla="*/ 0 w 81"/>
                  <a:gd name="T13" fmla="*/ 0 h 92"/>
                  <a:gd name="T14" fmla="*/ 0 w 81"/>
                  <a:gd name="T15" fmla="*/ 0 h 92"/>
                  <a:gd name="T16" fmla="*/ 0 w 81"/>
                  <a:gd name="T17" fmla="*/ 0 h 92"/>
                  <a:gd name="T18" fmla="*/ 0 w 81"/>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2"/>
                  <a:gd name="T32" fmla="*/ 81 w 81"/>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2">
                    <a:moveTo>
                      <a:pt x="11" y="67"/>
                    </a:moveTo>
                    <a:lnTo>
                      <a:pt x="0" y="60"/>
                    </a:lnTo>
                    <a:lnTo>
                      <a:pt x="35" y="92"/>
                    </a:lnTo>
                    <a:lnTo>
                      <a:pt x="81" y="40"/>
                    </a:lnTo>
                    <a:lnTo>
                      <a:pt x="45" y="7"/>
                    </a:lnTo>
                    <a:lnTo>
                      <a:pt x="33" y="0"/>
                    </a:lnTo>
                    <a:lnTo>
                      <a:pt x="45" y="7"/>
                    </a:lnTo>
                    <a:lnTo>
                      <a:pt x="40" y="3"/>
                    </a:lnTo>
                    <a:lnTo>
                      <a:pt x="33" y="0"/>
                    </a:lnTo>
                    <a:lnTo>
                      <a:pt x="11"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6" name="Freeform 105"/>
              <p:cNvSpPr>
                <a:spLocks/>
              </p:cNvSpPr>
              <p:nvPr/>
            </p:nvSpPr>
            <p:spPr bwMode="auto">
              <a:xfrm>
                <a:off x="5593" y="173"/>
                <a:ext cx="5" cy="8"/>
              </a:xfrm>
              <a:custGeom>
                <a:avLst/>
                <a:gdLst>
                  <a:gd name="T0" fmla="*/ 0 w 92"/>
                  <a:gd name="T1" fmla="*/ 0 h 94"/>
                  <a:gd name="T2" fmla="*/ 0 w 92"/>
                  <a:gd name="T3" fmla="*/ 0 h 94"/>
                  <a:gd name="T4" fmla="*/ 0 w 92"/>
                  <a:gd name="T5" fmla="*/ 0 h 94"/>
                  <a:gd name="T6" fmla="*/ 0 w 92"/>
                  <a:gd name="T7" fmla="*/ 0 h 94"/>
                  <a:gd name="T8" fmla="*/ 0 w 92"/>
                  <a:gd name="T9" fmla="*/ 0 h 94"/>
                  <a:gd name="T10" fmla="*/ 0 w 92"/>
                  <a:gd name="T11" fmla="*/ 0 h 94"/>
                  <a:gd name="T12" fmla="*/ 0 w 92"/>
                  <a:gd name="T13" fmla="*/ 0 h 94"/>
                  <a:gd name="T14" fmla="*/ 0 w 92"/>
                  <a:gd name="T15" fmla="*/ 0 h 94"/>
                  <a:gd name="T16" fmla="*/ 0 w 92"/>
                  <a:gd name="T17" fmla="*/ 0 h 94"/>
                  <a:gd name="T18" fmla="*/ 0 w 92"/>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94"/>
                  <a:gd name="T32" fmla="*/ 92 w 92"/>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94">
                    <a:moveTo>
                      <a:pt x="13" y="71"/>
                    </a:moveTo>
                    <a:lnTo>
                      <a:pt x="0" y="70"/>
                    </a:lnTo>
                    <a:lnTo>
                      <a:pt x="70" y="94"/>
                    </a:lnTo>
                    <a:lnTo>
                      <a:pt x="92" y="27"/>
                    </a:lnTo>
                    <a:lnTo>
                      <a:pt x="21" y="3"/>
                    </a:lnTo>
                    <a:lnTo>
                      <a:pt x="8" y="1"/>
                    </a:lnTo>
                    <a:lnTo>
                      <a:pt x="21" y="3"/>
                    </a:lnTo>
                    <a:lnTo>
                      <a:pt x="14" y="0"/>
                    </a:lnTo>
                    <a:lnTo>
                      <a:pt x="8" y="1"/>
                    </a:lnTo>
                    <a:lnTo>
                      <a:pt x="13"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7" name="Freeform 106"/>
              <p:cNvSpPr>
                <a:spLocks/>
              </p:cNvSpPr>
              <p:nvPr/>
            </p:nvSpPr>
            <p:spPr bwMode="auto">
              <a:xfrm>
                <a:off x="5588" y="173"/>
                <a:ext cx="6" cy="7"/>
              </a:xfrm>
              <a:custGeom>
                <a:avLst/>
                <a:gdLst>
                  <a:gd name="T0" fmla="*/ 0 w 100"/>
                  <a:gd name="T1" fmla="*/ 0 h 79"/>
                  <a:gd name="T2" fmla="*/ 0 w 100"/>
                  <a:gd name="T3" fmla="*/ 0 h 79"/>
                  <a:gd name="T4" fmla="*/ 0 w 100"/>
                  <a:gd name="T5" fmla="*/ 0 h 79"/>
                  <a:gd name="T6" fmla="*/ 0 w 100"/>
                  <a:gd name="T7" fmla="*/ 0 h 79"/>
                  <a:gd name="T8" fmla="*/ 0 w 100"/>
                  <a:gd name="T9" fmla="*/ 0 h 79"/>
                  <a:gd name="T10" fmla="*/ 0 w 100"/>
                  <a:gd name="T11" fmla="*/ 0 h 79"/>
                  <a:gd name="T12" fmla="*/ 0 w 100"/>
                  <a:gd name="T13" fmla="*/ 0 h 79"/>
                  <a:gd name="T14" fmla="*/ 0 w 100"/>
                  <a:gd name="T15" fmla="*/ 0 h 79"/>
                  <a:gd name="T16" fmla="*/ 0 w 100"/>
                  <a:gd name="T17" fmla="*/ 0 h 79"/>
                  <a:gd name="T18" fmla="*/ 0 w 10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79"/>
                  <a:gd name="T32" fmla="*/ 100 w 10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79">
                    <a:moveTo>
                      <a:pt x="0" y="78"/>
                    </a:moveTo>
                    <a:lnTo>
                      <a:pt x="12" y="79"/>
                    </a:lnTo>
                    <a:lnTo>
                      <a:pt x="100" y="70"/>
                    </a:lnTo>
                    <a:lnTo>
                      <a:pt x="95" y="0"/>
                    </a:lnTo>
                    <a:lnTo>
                      <a:pt x="6" y="7"/>
                    </a:lnTo>
                    <a:lnTo>
                      <a:pt x="19" y="10"/>
                    </a:lnTo>
                    <a:lnTo>
                      <a:pt x="0" y="78"/>
                    </a:lnTo>
                    <a:lnTo>
                      <a:pt x="6" y="79"/>
                    </a:lnTo>
                    <a:lnTo>
                      <a:pt x="12" y="79"/>
                    </a:lnTo>
                    <a:lnTo>
                      <a:pt x="0" y="7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8" name="Freeform 107"/>
              <p:cNvSpPr>
                <a:spLocks/>
              </p:cNvSpPr>
              <p:nvPr/>
            </p:nvSpPr>
            <p:spPr bwMode="auto">
              <a:xfrm>
                <a:off x="5585" y="172"/>
                <a:ext cx="4" cy="8"/>
              </a:xfrm>
              <a:custGeom>
                <a:avLst/>
                <a:gdLst>
                  <a:gd name="T0" fmla="*/ 0 w 72"/>
                  <a:gd name="T1" fmla="*/ 0 h 87"/>
                  <a:gd name="T2" fmla="*/ 0 w 72"/>
                  <a:gd name="T3" fmla="*/ 0 h 87"/>
                  <a:gd name="T4" fmla="*/ 0 w 72"/>
                  <a:gd name="T5" fmla="*/ 0 h 87"/>
                  <a:gd name="T6" fmla="*/ 0 w 72"/>
                  <a:gd name="T7" fmla="*/ 0 h 87"/>
                  <a:gd name="T8" fmla="*/ 0 w 72"/>
                  <a:gd name="T9" fmla="*/ 0 h 87"/>
                  <a:gd name="T10" fmla="*/ 0 w 72"/>
                  <a:gd name="T11" fmla="*/ 0 h 87"/>
                  <a:gd name="T12" fmla="*/ 0 w 72"/>
                  <a:gd name="T13" fmla="*/ 0 h 87"/>
                  <a:gd name="T14" fmla="*/ 0 w 72"/>
                  <a:gd name="T15" fmla="*/ 0 h 87"/>
                  <a:gd name="T16" fmla="*/ 0 w 72"/>
                  <a:gd name="T17" fmla="*/ 0 h 87"/>
                  <a:gd name="T18" fmla="*/ 0 w 72"/>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7"/>
                  <a:gd name="T32" fmla="*/ 72 w 72"/>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7">
                    <a:moveTo>
                      <a:pt x="8" y="72"/>
                    </a:moveTo>
                    <a:lnTo>
                      <a:pt x="0" y="70"/>
                    </a:lnTo>
                    <a:lnTo>
                      <a:pt x="53" y="87"/>
                    </a:lnTo>
                    <a:lnTo>
                      <a:pt x="72" y="19"/>
                    </a:lnTo>
                    <a:lnTo>
                      <a:pt x="19" y="2"/>
                    </a:lnTo>
                    <a:lnTo>
                      <a:pt x="10" y="0"/>
                    </a:lnTo>
                    <a:lnTo>
                      <a:pt x="19" y="2"/>
                    </a:lnTo>
                    <a:lnTo>
                      <a:pt x="14" y="0"/>
                    </a:lnTo>
                    <a:lnTo>
                      <a:pt x="10" y="0"/>
                    </a:lnTo>
                    <a:lnTo>
                      <a:pt x="8"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09" name="Freeform 108"/>
              <p:cNvSpPr>
                <a:spLocks/>
              </p:cNvSpPr>
              <p:nvPr/>
            </p:nvSpPr>
            <p:spPr bwMode="auto">
              <a:xfrm>
                <a:off x="5577" y="172"/>
                <a:ext cx="9" cy="6"/>
              </a:xfrm>
              <a:custGeom>
                <a:avLst/>
                <a:gdLst>
                  <a:gd name="T0" fmla="*/ 0 w 157"/>
                  <a:gd name="T1" fmla="*/ 0 h 76"/>
                  <a:gd name="T2" fmla="*/ 0 w 157"/>
                  <a:gd name="T3" fmla="*/ 0 h 76"/>
                  <a:gd name="T4" fmla="*/ 0 w 157"/>
                  <a:gd name="T5" fmla="*/ 0 h 76"/>
                  <a:gd name="T6" fmla="*/ 0 w 157"/>
                  <a:gd name="T7" fmla="*/ 0 h 76"/>
                  <a:gd name="T8" fmla="*/ 0 w 157"/>
                  <a:gd name="T9" fmla="*/ 0 h 76"/>
                  <a:gd name="T10" fmla="*/ 0 w 157"/>
                  <a:gd name="T11" fmla="*/ 0 h 76"/>
                  <a:gd name="T12" fmla="*/ 0 w 157"/>
                  <a:gd name="T13" fmla="*/ 0 h 76"/>
                  <a:gd name="T14" fmla="*/ 0 w 157"/>
                  <a:gd name="T15" fmla="*/ 0 h 76"/>
                  <a:gd name="T16" fmla="*/ 0 w 157"/>
                  <a:gd name="T17" fmla="*/ 0 h 76"/>
                  <a:gd name="T18" fmla="*/ 0 w 157"/>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76"/>
                  <a:gd name="T32" fmla="*/ 157 w 157"/>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76">
                    <a:moveTo>
                      <a:pt x="0" y="71"/>
                    </a:moveTo>
                    <a:lnTo>
                      <a:pt x="6" y="72"/>
                    </a:lnTo>
                    <a:lnTo>
                      <a:pt x="155" y="76"/>
                    </a:lnTo>
                    <a:lnTo>
                      <a:pt x="157" y="4"/>
                    </a:lnTo>
                    <a:lnTo>
                      <a:pt x="7" y="0"/>
                    </a:lnTo>
                    <a:lnTo>
                      <a:pt x="12" y="1"/>
                    </a:lnTo>
                    <a:lnTo>
                      <a:pt x="0" y="71"/>
                    </a:lnTo>
                    <a:lnTo>
                      <a:pt x="2" y="72"/>
                    </a:lnTo>
                    <a:lnTo>
                      <a:pt x="6" y="72"/>
                    </a:lnTo>
                    <a:lnTo>
                      <a:pt x="0"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0" name="Freeform 109"/>
              <p:cNvSpPr>
                <a:spLocks/>
              </p:cNvSpPr>
              <p:nvPr/>
            </p:nvSpPr>
            <p:spPr bwMode="auto">
              <a:xfrm>
                <a:off x="5566" y="170"/>
                <a:ext cx="12" cy="8"/>
              </a:xfrm>
              <a:custGeom>
                <a:avLst/>
                <a:gdLst>
                  <a:gd name="T0" fmla="*/ 0 w 207"/>
                  <a:gd name="T1" fmla="*/ 0 h 86"/>
                  <a:gd name="T2" fmla="*/ 0 w 207"/>
                  <a:gd name="T3" fmla="*/ 0 h 86"/>
                  <a:gd name="T4" fmla="*/ 0 w 207"/>
                  <a:gd name="T5" fmla="*/ 0 h 86"/>
                  <a:gd name="T6" fmla="*/ 0 w 207"/>
                  <a:gd name="T7" fmla="*/ 0 h 86"/>
                  <a:gd name="T8" fmla="*/ 0 w 207"/>
                  <a:gd name="T9" fmla="*/ 0 h 86"/>
                  <a:gd name="T10" fmla="*/ 0 w 207"/>
                  <a:gd name="T11" fmla="*/ 0 h 86"/>
                  <a:gd name="T12" fmla="*/ 0 w 207"/>
                  <a:gd name="T13" fmla="*/ 0 h 86"/>
                  <a:gd name="T14" fmla="*/ 0 w 207"/>
                  <a:gd name="T15" fmla="*/ 0 h 86"/>
                  <a:gd name="T16" fmla="*/ 0 w 207"/>
                  <a:gd name="T17" fmla="*/ 0 h 86"/>
                  <a:gd name="T18" fmla="*/ 0 w 207"/>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86"/>
                  <a:gd name="T32" fmla="*/ 207 w 20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86">
                    <a:moveTo>
                      <a:pt x="99" y="2"/>
                    </a:moveTo>
                    <a:lnTo>
                      <a:pt x="106" y="70"/>
                    </a:lnTo>
                    <a:lnTo>
                      <a:pt x="195" y="86"/>
                    </a:lnTo>
                    <a:lnTo>
                      <a:pt x="207" y="16"/>
                    </a:lnTo>
                    <a:lnTo>
                      <a:pt x="119" y="0"/>
                    </a:lnTo>
                    <a:lnTo>
                      <a:pt x="127" y="67"/>
                    </a:lnTo>
                    <a:lnTo>
                      <a:pt x="99" y="2"/>
                    </a:lnTo>
                    <a:lnTo>
                      <a:pt x="0" y="48"/>
                    </a:lnTo>
                    <a:lnTo>
                      <a:pt x="106" y="70"/>
                    </a:lnTo>
                    <a:lnTo>
                      <a:pt x="99" y="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1" name="Freeform 110"/>
              <p:cNvSpPr>
                <a:spLocks/>
              </p:cNvSpPr>
              <p:nvPr/>
            </p:nvSpPr>
            <p:spPr bwMode="auto">
              <a:xfrm>
                <a:off x="5572" y="169"/>
                <a:ext cx="7" cy="7"/>
              </a:xfrm>
              <a:custGeom>
                <a:avLst/>
                <a:gdLst>
                  <a:gd name="T0" fmla="*/ 0 w 126"/>
                  <a:gd name="T1" fmla="*/ 0 h 81"/>
                  <a:gd name="T2" fmla="*/ 0 w 126"/>
                  <a:gd name="T3" fmla="*/ 0 h 81"/>
                  <a:gd name="T4" fmla="*/ 0 w 126"/>
                  <a:gd name="T5" fmla="*/ 0 h 81"/>
                  <a:gd name="T6" fmla="*/ 0 w 126"/>
                  <a:gd name="T7" fmla="*/ 0 h 81"/>
                  <a:gd name="T8" fmla="*/ 0 w 126"/>
                  <a:gd name="T9" fmla="*/ 0 h 81"/>
                  <a:gd name="T10" fmla="*/ 0 w 126"/>
                  <a:gd name="T11" fmla="*/ 0 h 81"/>
                  <a:gd name="T12" fmla="*/ 0 w 126"/>
                  <a:gd name="T13" fmla="*/ 0 h 81"/>
                  <a:gd name="T14" fmla="*/ 0 w 126"/>
                  <a:gd name="T15" fmla="*/ 0 h 81"/>
                  <a:gd name="T16" fmla="*/ 0 w 126"/>
                  <a:gd name="T17" fmla="*/ 0 h 81"/>
                  <a:gd name="T18" fmla="*/ 0 w 126"/>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81"/>
                  <a:gd name="T32" fmla="*/ 126 w 126"/>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81">
                    <a:moveTo>
                      <a:pt x="33" y="63"/>
                    </a:moveTo>
                    <a:lnTo>
                      <a:pt x="35" y="0"/>
                    </a:lnTo>
                    <a:lnTo>
                      <a:pt x="0" y="16"/>
                    </a:lnTo>
                    <a:lnTo>
                      <a:pt x="28" y="81"/>
                    </a:lnTo>
                    <a:lnTo>
                      <a:pt x="63" y="64"/>
                    </a:lnTo>
                    <a:lnTo>
                      <a:pt x="65" y="1"/>
                    </a:lnTo>
                    <a:lnTo>
                      <a:pt x="63" y="64"/>
                    </a:lnTo>
                    <a:lnTo>
                      <a:pt x="126" y="35"/>
                    </a:lnTo>
                    <a:lnTo>
                      <a:pt x="65" y="1"/>
                    </a:lnTo>
                    <a:lnTo>
                      <a:pt x="33" y="6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2" name="Freeform 111"/>
              <p:cNvSpPr>
                <a:spLocks/>
              </p:cNvSpPr>
              <p:nvPr/>
            </p:nvSpPr>
            <p:spPr bwMode="auto">
              <a:xfrm>
                <a:off x="5571" y="166"/>
                <a:ext cx="4" cy="9"/>
              </a:xfrm>
              <a:custGeom>
                <a:avLst/>
                <a:gdLst>
                  <a:gd name="T0" fmla="*/ 0 w 76"/>
                  <a:gd name="T1" fmla="*/ 0 h 91"/>
                  <a:gd name="T2" fmla="*/ 0 w 76"/>
                  <a:gd name="T3" fmla="*/ 0 h 91"/>
                  <a:gd name="T4" fmla="*/ 0 w 76"/>
                  <a:gd name="T5" fmla="*/ 0 h 91"/>
                  <a:gd name="T6" fmla="*/ 0 w 76"/>
                  <a:gd name="T7" fmla="*/ 0 h 91"/>
                  <a:gd name="T8" fmla="*/ 0 w 76"/>
                  <a:gd name="T9" fmla="*/ 0 h 91"/>
                  <a:gd name="T10" fmla="*/ 0 w 76"/>
                  <a:gd name="T11" fmla="*/ 0 h 91"/>
                  <a:gd name="T12" fmla="*/ 0 w 76"/>
                  <a:gd name="T13" fmla="*/ 0 h 91"/>
                  <a:gd name="T14" fmla="*/ 0 w 76"/>
                  <a:gd name="T15" fmla="*/ 0 h 91"/>
                  <a:gd name="T16" fmla="*/ 0 w 76"/>
                  <a:gd name="T17" fmla="*/ 0 h 91"/>
                  <a:gd name="T18" fmla="*/ 0 w 76"/>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91"/>
                  <a:gd name="T32" fmla="*/ 76 w 76"/>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91">
                    <a:moveTo>
                      <a:pt x="9" y="71"/>
                    </a:moveTo>
                    <a:lnTo>
                      <a:pt x="0" y="67"/>
                    </a:lnTo>
                    <a:lnTo>
                      <a:pt x="44" y="91"/>
                    </a:lnTo>
                    <a:lnTo>
                      <a:pt x="76" y="29"/>
                    </a:lnTo>
                    <a:lnTo>
                      <a:pt x="32" y="5"/>
                    </a:lnTo>
                    <a:lnTo>
                      <a:pt x="22" y="0"/>
                    </a:lnTo>
                    <a:lnTo>
                      <a:pt x="32" y="5"/>
                    </a:lnTo>
                    <a:lnTo>
                      <a:pt x="28" y="3"/>
                    </a:lnTo>
                    <a:lnTo>
                      <a:pt x="22" y="0"/>
                    </a:lnTo>
                    <a:lnTo>
                      <a:pt x="9"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3" name="Freeform 112"/>
              <p:cNvSpPr>
                <a:spLocks/>
              </p:cNvSpPr>
              <p:nvPr/>
            </p:nvSpPr>
            <p:spPr bwMode="auto">
              <a:xfrm>
                <a:off x="5567" y="165"/>
                <a:ext cx="5" cy="8"/>
              </a:xfrm>
              <a:custGeom>
                <a:avLst/>
                <a:gdLst>
                  <a:gd name="T0" fmla="*/ 0 w 93"/>
                  <a:gd name="T1" fmla="*/ 0 h 87"/>
                  <a:gd name="T2" fmla="*/ 0 w 93"/>
                  <a:gd name="T3" fmla="*/ 0 h 87"/>
                  <a:gd name="T4" fmla="*/ 0 w 93"/>
                  <a:gd name="T5" fmla="*/ 0 h 87"/>
                  <a:gd name="T6" fmla="*/ 0 w 93"/>
                  <a:gd name="T7" fmla="*/ 0 h 87"/>
                  <a:gd name="T8" fmla="*/ 0 w 93"/>
                  <a:gd name="T9" fmla="*/ 0 h 87"/>
                  <a:gd name="T10" fmla="*/ 0 w 93"/>
                  <a:gd name="T11" fmla="*/ 0 h 87"/>
                  <a:gd name="T12" fmla="*/ 0 w 93"/>
                  <a:gd name="T13" fmla="*/ 0 h 87"/>
                  <a:gd name="T14" fmla="*/ 0 w 93"/>
                  <a:gd name="T15" fmla="*/ 0 h 87"/>
                  <a:gd name="T16" fmla="*/ 0 w 93"/>
                  <a:gd name="T17" fmla="*/ 0 h 87"/>
                  <a:gd name="T18" fmla="*/ 0 w 93"/>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87"/>
                  <a:gd name="T32" fmla="*/ 93 w 93"/>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87">
                    <a:moveTo>
                      <a:pt x="7" y="71"/>
                    </a:moveTo>
                    <a:lnTo>
                      <a:pt x="0" y="70"/>
                    </a:lnTo>
                    <a:lnTo>
                      <a:pt x="80" y="87"/>
                    </a:lnTo>
                    <a:lnTo>
                      <a:pt x="93" y="16"/>
                    </a:lnTo>
                    <a:lnTo>
                      <a:pt x="13" y="0"/>
                    </a:lnTo>
                    <a:lnTo>
                      <a:pt x="7" y="0"/>
                    </a:lnTo>
                    <a:lnTo>
                      <a:pt x="13" y="0"/>
                    </a:lnTo>
                    <a:lnTo>
                      <a:pt x="10" y="0"/>
                    </a:lnTo>
                    <a:lnTo>
                      <a:pt x="7" y="0"/>
                    </a:lnTo>
                    <a:lnTo>
                      <a:pt x="7"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4" name="Freeform 113"/>
              <p:cNvSpPr>
                <a:spLocks/>
              </p:cNvSpPr>
              <p:nvPr/>
            </p:nvSpPr>
            <p:spPr bwMode="auto">
              <a:xfrm>
                <a:off x="5561" y="165"/>
                <a:ext cx="7" cy="6"/>
              </a:xfrm>
              <a:custGeom>
                <a:avLst/>
                <a:gdLst>
                  <a:gd name="T0" fmla="*/ 0 w 123"/>
                  <a:gd name="T1" fmla="*/ 0 h 71"/>
                  <a:gd name="T2" fmla="*/ 0 w 123"/>
                  <a:gd name="T3" fmla="*/ 0 h 71"/>
                  <a:gd name="T4" fmla="*/ 0 w 123"/>
                  <a:gd name="T5" fmla="*/ 0 h 71"/>
                  <a:gd name="T6" fmla="*/ 0 w 123"/>
                  <a:gd name="T7" fmla="*/ 0 h 71"/>
                  <a:gd name="T8" fmla="*/ 0 w 123"/>
                  <a:gd name="T9" fmla="*/ 0 h 71"/>
                  <a:gd name="T10" fmla="*/ 0 w 123"/>
                  <a:gd name="T11" fmla="*/ 0 h 71"/>
                  <a:gd name="T12" fmla="*/ 0 w 123"/>
                  <a:gd name="T13" fmla="*/ 0 h 71"/>
                  <a:gd name="T14" fmla="*/ 0 w 123"/>
                  <a:gd name="T15" fmla="*/ 0 h 71"/>
                  <a:gd name="T16" fmla="*/ 0 w 123"/>
                  <a:gd name="T17" fmla="*/ 0 h 71"/>
                  <a:gd name="T18" fmla="*/ 0 w 12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71"/>
                  <a:gd name="T32" fmla="*/ 123 w 12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71">
                    <a:moveTo>
                      <a:pt x="84" y="21"/>
                    </a:moveTo>
                    <a:lnTo>
                      <a:pt x="53" y="71"/>
                    </a:lnTo>
                    <a:lnTo>
                      <a:pt x="123" y="71"/>
                    </a:lnTo>
                    <a:lnTo>
                      <a:pt x="123" y="0"/>
                    </a:lnTo>
                    <a:lnTo>
                      <a:pt x="53" y="0"/>
                    </a:lnTo>
                    <a:lnTo>
                      <a:pt x="22" y="50"/>
                    </a:lnTo>
                    <a:lnTo>
                      <a:pt x="53" y="0"/>
                    </a:lnTo>
                    <a:lnTo>
                      <a:pt x="0" y="0"/>
                    </a:lnTo>
                    <a:lnTo>
                      <a:pt x="22" y="50"/>
                    </a:lnTo>
                    <a:lnTo>
                      <a:pt x="84" y="2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5" name="Freeform 114"/>
              <p:cNvSpPr>
                <a:spLocks/>
              </p:cNvSpPr>
              <p:nvPr/>
            </p:nvSpPr>
            <p:spPr bwMode="auto">
              <a:xfrm>
                <a:off x="5562" y="167"/>
                <a:ext cx="4" cy="8"/>
              </a:xfrm>
              <a:custGeom>
                <a:avLst/>
                <a:gdLst>
                  <a:gd name="T0" fmla="*/ 0 w 79"/>
                  <a:gd name="T1" fmla="*/ 0 h 87"/>
                  <a:gd name="T2" fmla="*/ 0 w 79"/>
                  <a:gd name="T3" fmla="*/ 0 h 87"/>
                  <a:gd name="T4" fmla="*/ 0 w 79"/>
                  <a:gd name="T5" fmla="*/ 0 h 87"/>
                  <a:gd name="T6" fmla="*/ 0 w 79"/>
                  <a:gd name="T7" fmla="*/ 0 h 87"/>
                  <a:gd name="T8" fmla="*/ 0 w 79"/>
                  <a:gd name="T9" fmla="*/ 0 h 87"/>
                  <a:gd name="T10" fmla="*/ 0 w 79"/>
                  <a:gd name="T11" fmla="*/ 0 h 87"/>
                  <a:gd name="T12" fmla="*/ 0 w 79"/>
                  <a:gd name="T13" fmla="*/ 0 h 87"/>
                  <a:gd name="T14" fmla="*/ 0 w 79"/>
                  <a:gd name="T15" fmla="*/ 0 h 87"/>
                  <a:gd name="T16" fmla="*/ 0 w 79"/>
                  <a:gd name="T17" fmla="*/ 0 h 87"/>
                  <a:gd name="T18" fmla="*/ 0 w 79"/>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87"/>
                  <a:gd name="T32" fmla="*/ 79 w 7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87">
                    <a:moveTo>
                      <a:pt x="64" y="23"/>
                    </a:moveTo>
                    <a:lnTo>
                      <a:pt x="79" y="40"/>
                    </a:lnTo>
                    <a:lnTo>
                      <a:pt x="62" y="0"/>
                    </a:lnTo>
                    <a:lnTo>
                      <a:pt x="0" y="29"/>
                    </a:lnTo>
                    <a:lnTo>
                      <a:pt x="17" y="70"/>
                    </a:lnTo>
                    <a:lnTo>
                      <a:pt x="33" y="87"/>
                    </a:lnTo>
                    <a:lnTo>
                      <a:pt x="17" y="70"/>
                    </a:lnTo>
                    <a:lnTo>
                      <a:pt x="21" y="81"/>
                    </a:lnTo>
                    <a:lnTo>
                      <a:pt x="33" y="87"/>
                    </a:lnTo>
                    <a:lnTo>
                      <a:pt x="64" y="2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6" name="Freeform 115"/>
              <p:cNvSpPr>
                <a:spLocks/>
              </p:cNvSpPr>
              <p:nvPr/>
            </p:nvSpPr>
            <p:spPr bwMode="auto">
              <a:xfrm>
                <a:off x="5564" y="169"/>
                <a:ext cx="10" cy="9"/>
              </a:xfrm>
              <a:custGeom>
                <a:avLst/>
                <a:gdLst>
                  <a:gd name="T0" fmla="*/ 0 w 175"/>
                  <a:gd name="T1" fmla="*/ 0 h 100"/>
                  <a:gd name="T2" fmla="*/ 0 w 175"/>
                  <a:gd name="T3" fmla="*/ 0 h 100"/>
                  <a:gd name="T4" fmla="*/ 0 w 175"/>
                  <a:gd name="T5" fmla="*/ 0 h 100"/>
                  <a:gd name="T6" fmla="*/ 0 w 175"/>
                  <a:gd name="T7" fmla="*/ 0 h 100"/>
                  <a:gd name="T8" fmla="*/ 0 w 175"/>
                  <a:gd name="T9" fmla="*/ 0 h 100"/>
                  <a:gd name="T10" fmla="*/ 0 w 175"/>
                  <a:gd name="T11" fmla="*/ 0 h 100"/>
                  <a:gd name="T12" fmla="*/ 0 w 175"/>
                  <a:gd name="T13" fmla="*/ 0 h 100"/>
                  <a:gd name="T14" fmla="*/ 0 w 175"/>
                  <a:gd name="T15" fmla="*/ 0 h 100"/>
                  <a:gd name="T16" fmla="*/ 0 w 175"/>
                  <a:gd name="T17" fmla="*/ 0 h 100"/>
                  <a:gd name="T18" fmla="*/ 0 w 175"/>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00"/>
                  <a:gd name="T32" fmla="*/ 175 w 175"/>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00">
                    <a:moveTo>
                      <a:pt x="85" y="100"/>
                    </a:moveTo>
                    <a:lnTo>
                      <a:pt x="93" y="33"/>
                    </a:lnTo>
                    <a:lnTo>
                      <a:pt x="31" y="0"/>
                    </a:lnTo>
                    <a:lnTo>
                      <a:pt x="0" y="64"/>
                    </a:lnTo>
                    <a:lnTo>
                      <a:pt x="61" y="96"/>
                    </a:lnTo>
                    <a:lnTo>
                      <a:pt x="69" y="30"/>
                    </a:lnTo>
                    <a:lnTo>
                      <a:pt x="85" y="100"/>
                    </a:lnTo>
                    <a:lnTo>
                      <a:pt x="175" y="78"/>
                    </a:lnTo>
                    <a:lnTo>
                      <a:pt x="93" y="33"/>
                    </a:lnTo>
                    <a:lnTo>
                      <a:pt x="85" y="10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7" name="Freeform 116"/>
              <p:cNvSpPr>
                <a:spLocks/>
              </p:cNvSpPr>
              <p:nvPr/>
            </p:nvSpPr>
            <p:spPr bwMode="auto">
              <a:xfrm>
                <a:off x="5564" y="172"/>
                <a:ext cx="5" cy="7"/>
              </a:xfrm>
              <a:custGeom>
                <a:avLst/>
                <a:gdLst>
                  <a:gd name="T0" fmla="*/ 0 w 86"/>
                  <a:gd name="T1" fmla="*/ 0 h 86"/>
                  <a:gd name="T2" fmla="*/ 0 w 86"/>
                  <a:gd name="T3" fmla="*/ 0 h 86"/>
                  <a:gd name="T4" fmla="*/ 0 w 86"/>
                  <a:gd name="T5" fmla="*/ 0 h 86"/>
                  <a:gd name="T6" fmla="*/ 0 w 86"/>
                  <a:gd name="T7" fmla="*/ 0 h 86"/>
                  <a:gd name="T8" fmla="*/ 0 w 86"/>
                  <a:gd name="T9" fmla="*/ 0 h 86"/>
                  <a:gd name="T10" fmla="*/ 0 w 86"/>
                  <a:gd name="T11" fmla="*/ 0 h 86"/>
                  <a:gd name="T12" fmla="*/ 0 w 86"/>
                  <a:gd name="T13" fmla="*/ 0 h 86"/>
                  <a:gd name="T14" fmla="*/ 0 w 86"/>
                  <a:gd name="T15" fmla="*/ 0 h 86"/>
                  <a:gd name="T16" fmla="*/ 0 w 86"/>
                  <a:gd name="T17" fmla="*/ 0 h 86"/>
                  <a:gd name="T18" fmla="*/ 0 w 86"/>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86"/>
                  <a:gd name="T32" fmla="*/ 86 w 86"/>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86">
                    <a:moveTo>
                      <a:pt x="15" y="86"/>
                    </a:moveTo>
                    <a:lnTo>
                      <a:pt x="15" y="86"/>
                    </a:lnTo>
                    <a:lnTo>
                      <a:pt x="86" y="70"/>
                    </a:lnTo>
                    <a:lnTo>
                      <a:pt x="70" y="0"/>
                    </a:lnTo>
                    <a:lnTo>
                      <a:pt x="0" y="16"/>
                    </a:lnTo>
                    <a:lnTo>
                      <a:pt x="15" y="8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8" name="Freeform 117"/>
              <p:cNvSpPr>
                <a:spLocks/>
              </p:cNvSpPr>
              <p:nvPr/>
            </p:nvSpPr>
            <p:spPr bwMode="auto">
              <a:xfrm>
                <a:off x="5559" y="173"/>
                <a:ext cx="6" cy="8"/>
              </a:xfrm>
              <a:custGeom>
                <a:avLst/>
                <a:gdLst>
                  <a:gd name="T0" fmla="*/ 0 w 101"/>
                  <a:gd name="T1" fmla="*/ 0 h 90"/>
                  <a:gd name="T2" fmla="*/ 0 w 101"/>
                  <a:gd name="T3" fmla="*/ 0 h 90"/>
                  <a:gd name="T4" fmla="*/ 0 w 101"/>
                  <a:gd name="T5" fmla="*/ 0 h 90"/>
                  <a:gd name="T6" fmla="*/ 0 w 101"/>
                  <a:gd name="T7" fmla="*/ 0 h 90"/>
                  <a:gd name="T8" fmla="*/ 0 w 101"/>
                  <a:gd name="T9" fmla="*/ 0 h 90"/>
                  <a:gd name="T10" fmla="*/ 0 w 101"/>
                  <a:gd name="T11" fmla="*/ 0 h 90"/>
                  <a:gd name="T12" fmla="*/ 0 w 101"/>
                  <a:gd name="T13" fmla="*/ 0 h 90"/>
                  <a:gd name="T14" fmla="*/ 0 w 101"/>
                  <a:gd name="T15" fmla="*/ 0 h 90"/>
                  <a:gd name="T16" fmla="*/ 0 w 101"/>
                  <a:gd name="T17" fmla="*/ 0 h 90"/>
                  <a:gd name="T18" fmla="*/ 0 w 101"/>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90"/>
                  <a:gd name="T32" fmla="*/ 101 w 101"/>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90">
                    <a:moveTo>
                      <a:pt x="0" y="78"/>
                    </a:moveTo>
                    <a:lnTo>
                      <a:pt x="30" y="87"/>
                    </a:lnTo>
                    <a:lnTo>
                      <a:pt x="101" y="70"/>
                    </a:lnTo>
                    <a:lnTo>
                      <a:pt x="86" y="0"/>
                    </a:lnTo>
                    <a:lnTo>
                      <a:pt x="15" y="17"/>
                    </a:lnTo>
                    <a:lnTo>
                      <a:pt x="45" y="25"/>
                    </a:lnTo>
                    <a:lnTo>
                      <a:pt x="0" y="78"/>
                    </a:lnTo>
                    <a:lnTo>
                      <a:pt x="13" y="90"/>
                    </a:lnTo>
                    <a:lnTo>
                      <a:pt x="30" y="87"/>
                    </a:lnTo>
                    <a:lnTo>
                      <a:pt x="0" y="7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19" name="Freeform 118"/>
              <p:cNvSpPr>
                <a:spLocks/>
              </p:cNvSpPr>
              <p:nvPr/>
            </p:nvSpPr>
            <p:spPr bwMode="auto">
              <a:xfrm>
                <a:off x="5556" y="172"/>
                <a:ext cx="6" cy="8"/>
              </a:xfrm>
              <a:custGeom>
                <a:avLst/>
                <a:gdLst>
                  <a:gd name="T0" fmla="*/ 0 w 109"/>
                  <a:gd name="T1" fmla="*/ 0 h 85"/>
                  <a:gd name="T2" fmla="*/ 0 w 109"/>
                  <a:gd name="T3" fmla="*/ 0 h 85"/>
                  <a:gd name="T4" fmla="*/ 0 w 109"/>
                  <a:gd name="T5" fmla="*/ 0 h 85"/>
                  <a:gd name="T6" fmla="*/ 0 w 109"/>
                  <a:gd name="T7" fmla="*/ 0 h 85"/>
                  <a:gd name="T8" fmla="*/ 0 w 109"/>
                  <a:gd name="T9" fmla="*/ 0 h 85"/>
                  <a:gd name="T10" fmla="*/ 0 w 109"/>
                  <a:gd name="T11" fmla="*/ 0 h 85"/>
                  <a:gd name="T12" fmla="*/ 0 w 109"/>
                  <a:gd name="T13" fmla="*/ 0 h 85"/>
                  <a:gd name="T14" fmla="*/ 0 w 109"/>
                  <a:gd name="T15" fmla="*/ 0 h 85"/>
                  <a:gd name="T16" fmla="*/ 0 w 109"/>
                  <a:gd name="T17" fmla="*/ 0 h 85"/>
                  <a:gd name="T18" fmla="*/ 0 w 10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85"/>
                  <a:gd name="T32" fmla="*/ 109 w 10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85">
                    <a:moveTo>
                      <a:pt x="28" y="0"/>
                    </a:moveTo>
                    <a:lnTo>
                      <a:pt x="28" y="52"/>
                    </a:lnTo>
                    <a:lnTo>
                      <a:pt x="64" y="85"/>
                    </a:lnTo>
                    <a:lnTo>
                      <a:pt x="109" y="32"/>
                    </a:lnTo>
                    <a:lnTo>
                      <a:pt x="74" y="0"/>
                    </a:lnTo>
                    <a:lnTo>
                      <a:pt x="74" y="52"/>
                    </a:lnTo>
                    <a:lnTo>
                      <a:pt x="28" y="0"/>
                    </a:lnTo>
                    <a:lnTo>
                      <a:pt x="0" y="26"/>
                    </a:lnTo>
                    <a:lnTo>
                      <a:pt x="28" y="52"/>
                    </a:lnTo>
                    <a:lnTo>
                      <a:pt x="2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0" name="Freeform 119"/>
              <p:cNvSpPr>
                <a:spLocks/>
              </p:cNvSpPr>
              <p:nvPr/>
            </p:nvSpPr>
            <p:spPr bwMode="auto">
              <a:xfrm>
                <a:off x="5557" y="170"/>
                <a:ext cx="5" cy="7"/>
              </a:xfrm>
              <a:custGeom>
                <a:avLst/>
                <a:gdLst>
                  <a:gd name="T0" fmla="*/ 0 w 81"/>
                  <a:gd name="T1" fmla="*/ 0 h 77"/>
                  <a:gd name="T2" fmla="*/ 0 w 81"/>
                  <a:gd name="T3" fmla="*/ 0 h 77"/>
                  <a:gd name="T4" fmla="*/ 0 w 81"/>
                  <a:gd name="T5" fmla="*/ 0 h 77"/>
                  <a:gd name="T6" fmla="*/ 0 w 81"/>
                  <a:gd name="T7" fmla="*/ 0 h 77"/>
                  <a:gd name="T8" fmla="*/ 0 w 81"/>
                  <a:gd name="T9" fmla="*/ 0 h 77"/>
                  <a:gd name="T10" fmla="*/ 0 w 81"/>
                  <a:gd name="T11" fmla="*/ 0 h 77"/>
                  <a:gd name="T12" fmla="*/ 0 w 81"/>
                  <a:gd name="T13" fmla="*/ 0 h 77"/>
                  <a:gd name="T14" fmla="*/ 0 w 81"/>
                  <a:gd name="T15" fmla="*/ 0 h 77"/>
                  <a:gd name="T16" fmla="*/ 0 w 81"/>
                  <a:gd name="T17" fmla="*/ 0 h 77"/>
                  <a:gd name="T18" fmla="*/ 0 w 81"/>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7"/>
                  <a:gd name="T32" fmla="*/ 81 w 81"/>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7">
                    <a:moveTo>
                      <a:pt x="18" y="12"/>
                    </a:moveTo>
                    <a:lnTo>
                      <a:pt x="27" y="0"/>
                    </a:lnTo>
                    <a:lnTo>
                      <a:pt x="0" y="25"/>
                    </a:lnTo>
                    <a:lnTo>
                      <a:pt x="46" y="77"/>
                    </a:lnTo>
                    <a:lnTo>
                      <a:pt x="73" y="52"/>
                    </a:lnTo>
                    <a:lnTo>
                      <a:pt x="81" y="41"/>
                    </a:lnTo>
                    <a:lnTo>
                      <a:pt x="73" y="52"/>
                    </a:lnTo>
                    <a:lnTo>
                      <a:pt x="78" y="48"/>
                    </a:lnTo>
                    <a:lnTo>
                      <a:pt x="81" y="41"/>
                    </a:lnTo>
                    <a:lnTo>
                      <a:pt x="18"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1" name="Freeform 120"/>
              <p:cNvSpPr>
                <a:spLocks/>
              </p:cNvSpPr>
              <p:nvPr/>
            </p:nvSpPr>
            <p:spPr bwMode="auto">
              <a:xfrm>
                <a:off x="5558" y="166"/>
                <a:ext cx="5" cy="8"/>
              </a:xfrm>
              <a:custGeom>
                <a:avLst/>
                <a:gdLst>
                  <a:gd name="T0" fmla="*/ 0 w 81"/>
                  <a:gd name="T1" fmla="*/ 0 h 83"/>
                  <a:gd name="T2" fmla="*/ 0 w 81"/>
                  <a:gd name="T3" fmla="*/ 0 h 83"/>
                  <a:gd name="T4" fmla="*/ 0 w 81"/>
                  <a:gd name="T5" fmla="*/ 0 h 83"/>
                  <a:gd name="T6" fmla="*/ 0 w 81"/>
                  <a:gd name="T7" fmla="*/ 0 h 83"/>
                  <a:gd name="T8" fmla="*/ 0 w 81"/>
                  <a:gd name="T9" fmla="*/ 0 h 83"/>
                  <a:gd name="T10" fmla="*/ 0 w 81"/>
                  <a:gd name="T11" fmla="*/ 0 h 83"/>
                  <a:gd name="T12" fmla="*/ 0 w 81"/>
                  <a:gd name="T13" fmla="*/ 0 h 83"/>
                  <a:gd name="T14" fmla="*/ 0 w 81"/>
                  <a:gd name="T15" fmla="*/ 0 h 83"/>
                  <a:gd name="T16" fmla="*/ 0 w 81"/>
                  <a:gd name="T17" fmla="*/ 0 h 83"/>
                  <a:gd name="T18" fmla="*/ 0 w 81"/>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3"/>
                  <a:gd name="T32" fmla="*/ 81 w 81"/>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3">
                    <a:moveTo>
                      <a:pt x="28" y="0"/>
                    </a:moveTo>
                    <a:lnTo>
                      <a:pt x="18" y="13"/>
                    </a:lnTo>
                    <a:lnTo>
                      <a:pt x="0" y="54"/>
                    </a:lnTo>
                    <a:lnTo>
                      <a:pt x="63" y="83"/>
                    </a:lnTo>
                    <a:lnTo>
                      <a:pt x="81" y="42"/>
                    </a:lnTo>
                    <a:lnTo>
                      <a:pt x="72" y="55"/>
                    </a:lnTo>
                    <a:lnTo>
                      <a:pt x="28" y="0"/>
                    </a:lnTo>
                    <a:lnTo>
                      <a:pt x="22" y="6"/>
                    </a:lnTo>
                    <a:lnTo>
                      <a:pt x="18" y="13"/>
                    </a:lnTo>
                    <a:lnTo>
                      <a:pt x="2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2" name="Freeform 121"/>
              <p:cNvSpPr>
                <a:spLocks/>
              </p:cNvSpPr>
              <p:nvPr/>
            </p:nvSpPr>
            <p:spPr bwMode="auto">
              <a:xfrm>
                <a:off x="5560" y="162"/>
                <a:ext cx="5" cy="9"/>
              </a:xfrm>
              <a:custGeom>
                <a:avLst/>
                <a:gdLst>
                  <a:gd name="T0" fmla="*/ 0 w 97"/>
                  <a:gd name="T1" fmla="*/ 0 h 99"/>
                  <a:gd name="T2" fmla="*/ 0 w 97"/>
                  <a:gd name="T3" fmla="*/ 0 h 99"/>
                  <a:gd name="T4" fmla="*/ 0 w 97"/>
                  <a:gd name="T5" fmla="*/ 0 h 99"/>
                  <a:gd name="T6" fmla="*/ 0 w 97"/>
                  <a:gd name="T7" fmla="*/ 0 h 99"/>
                  <a:gd name="T8" fmla="*/ 0 w 97"/>
                  <a:gd name="T9" fmla="*/ 0 h 99"/>
                  <a:gd name="T10" fmla="*/ 0 w 97"/>
                  <a:gd name="T11" fmla="*/ 0 h 99"/>
                  <a:gd name="T12" fmla="*/ 0 60000 65536"/>
                  <a:gd name="T13" fmla="*/ 0 60000 65536"/>
                  <a:gd name="T14" fmla="*/ 0 60000 65536"/>
                  <a:gd name="T15" fmla="*/ 0 60000 65536"/>
                  <a:gd name="T16" fmla="*/ 0 60000 65536"/>
                  <a:gd name="T17" fmla="*/ 0 60000 65536"/>
                  <a:gd name="T18" fmla="*/ 0 w 97"/>
                  <a:gd name="T19" fmla="*/ 0 h 99"/>
                  <a:gd name="T20" fmla="*/ 97 w 97"/>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97" h="99">
                    <a:moveTo>
                      <a:pt x="75" y="26"/>
                    </a:moveTo>
                    <a:lnTo>
                      <a:pt x="53" y="0"/>
                    </a:lnTo>
                    <a:lnTo>
                      <a:pt x="0" y="44"/>
                    </a:lnTo>
                    <a:lnTo>
                      <a:pt x="44" y="99"/>
                    </a:lnTo>
                    <a:lnTo>
                      <a:pt x="97" y="54"/>
                    </a:lnTo>
                    <a:lnTo>
                      <a:pt x="75" y="2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3" name="Freeform 122"/>
              <p:cNvSpPr>
                <a:spLocks/>
              </p:cNvSpPr>
              <p:nvPr/>
            </p:nvSpPr>
            <p:spPr bwMode="auto">
              <a:xfrm>
                <a:off x="5564" y="16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4" name="Freeform 123"/>
              <p:cNvSpPr>
                <a:spLocks/>
              </p:cNvSpPr>
              <p:nvPr/>
            </p:nvSpPr>
            <p:spPr bwMode="auto">
              <a:xfrm>
                <a:off x="5627" y="233"/>
                <a:ext cx="5" cy="7"/>
              </a:xfrm>
              <a:custGeom>
                <a:avLst/>
                <a:gdLst>
                  <a:gd name="T0" fmla="*/ 0 w 83"/>
                  <a:gd name="T1" fmla="*/ 0 h 84"/>
                  <a:gd name="T2" fmla="*/ 0 w 83"/>
                  <a:gd name="T3" fmla="*/ 0 h 84"/>
                  <a:gd name="T4" fmla="*/ 0 w 83"/>
                  <a:gd name="T5" fmla="*/ 0 h 84"/>
                  <a:gd name="T6" fmla="*/ 0 w 83"/>
                  <a:gd name="T7" fmla="*/ 0 h 84"/>
                  <a:gd name="T8" fmla="*/ 0 w 83"/>
                  <a:gd name="T9" fmla="*/ 0 h 84"/>
                  <a:gd name="T10" fmla="*/ 0 w 83"/>
                  <a:gd name="T11" fmla="*/ 0 h 84"/>
                  <a:gd name="T12" fmla="*/ 0 w 83"/>
                  <a:gd name="T13" fmla="*/ 0 h 84"/>
                  <a:gd name="T14" fmla="*/ 0 w 83"/>
                  <a:gd name="T15" fmla="*/ 0 h 84"/>
                  <a:gd name="T16" fmla="*/ 0 w 83"/>
                  <a:gd name="T17" fmla="*/ 0 h 84"/>
                  <a:gd name="T18" fmla="*/ 0 w 83"/>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4"/>
                  <a:gd name="T32" fmla="*/ 83 w 83"/>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4">
                    <a:moveTo>
                      <a:pt x="56" y="76"/>
                    </a:moveTo>
                    <a:lnTo>
                      <a:pt x="47" y="84"/>
                    </a:lnTo>
                    <a:lnTo>
                      <a:pt x="83" y="60"/>
                    </a:lnTo>
                    <a:lnTo>
                      <a:pt x="43" y="0"/>
                    </a:lnTo>
                    <a:lnTo>
                      <a:pt x="8" y="24"/>
                    </a:lnTo>
                    <a:lnTo>
                      <a:pt x="0" y="33"/>
                    </a:lnTo>
                    <a:lnTo>
                      <a:pt x="8" y="24"/>
                    </a:lnTo>
                    <a:lnTo>
                      <a:pt x="4" y="28"/>
                    </a:lnTo>
                    <a:lnTo>
                      <a:pt x="0" y="33"/>
                    </a:lnTo>
                    <a:lnTo>
                      <a:pt x="56" y="7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5" name="Freeform 124"/>
              <p:cNvSpPr>
                <a:spLocks/>
              </p:cNvSpPr>
              <p:nvPr/>
            </p:nvSpPr>
            <p:spPr bwMode="auto">
              <a:xfrm>
                <a:off x="5626" y="236"/>
                <a:ext cx="5" cy="8"/>
              </a:xfrm>
              <a:custGeom>
                <a:avLst/>
                <a:gdLst>
                  <a:gd name="T0" fmla="*/ 0 w 82"/>
                  <a:gd name="T1" fmla="*/ 0 h 93"/>
                  <a:gd name="T2" fmla="*/ 0 w 82"/>
                  <a:gd name="T3" fmla="*/ 0 h 93"/>
                  <a:gd name="T4" fmla="*/ 0 w 82"/>
                  <a:gd name="T5" fmla="*/ 0 h 93"/>
                  <a:gd name="T6" fmla="*/ 0 w 82"/>
                  <a:gd name="T7" fmla="*/ 0 h 93"/>
                  <a:gd name="T8" fmla="*/ 0 w 82"/>
                  <a:gd name="T9" fmla="*/ 0 h 93"/>
                  <a:gd name="T10" fmla="*/ 0 w 82"/>
                  <a:gd name="T11" fmla="*/ 0 h 93"/>
                  <a:gd name="T12" fmla="*/ 0 w 82"/>
                  <a:gd name="T13" fmla="*/ 0 h 93"/>
                  <a:gd name="T14" fmla="*/ 0 w 82"/>
                  <a:gd name="T15" fmla="*/ 0 h 93"/>
                  <a:gd name="T16" fmla="*/ 0 w 82"/>
                  <a:gd name="T17" fmla="*/ 0 h 93"/>
                  <a:gd name="T18" fmla="*/ 0 w 82"/>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93"/>
                  <a:gd name="T32" fmla="*/ 82 w 82"/>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93">
                    <a:moveTo>
                      <a:pt x="31" y="93"/>
                    </a:moveTo>
                    <a:lnTo>
                      <a:pt x="55" y="79"/>
                    </a:lnTo>
                    <a:lnTo>
                      <a:pt x="82" y="43"/>
                    </a:lnTo>
                    <a:lnTo>
                      <a:pt x="26" y="0"/>
                    </a:lnTo>
                    <a:lnTo>
                      <a:pt x="0" y="37"/>
                    </a:lnTo>
                    <a:lnTo>
                      <a:pt x="23" y="22"/>
                    </a:lnTo>
                    <a:lnTo>
                      <a:pt x="31" y="93"/>
                    </a:lnTo>
                    <a:lnTo>
                      <a:pt x="46" y="92"/>
                    </a:lnTo>
                    <a:lnTo>
                      <a:pt x="55" y="79"/>
                    </a:lnTo>
                    <a:lnTo>
                      <a:pt x="31" y="9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6" name="Freeform 125"/>
              <p:cNvSpPr>
                <a:spLocks/>
              </p:cNvSpPr>
              <p:nvPr/>
            </p:nvSpPr>
            <p:spPr bwMode="auto">
              <a:xfrm>
                <a:off x="5621" y="238"/>
                <a:ext cx="7" cy="7"/>
              </a:xfrm>
              <a:custGeom>
                <a:avLst/>
                <a:gdLst>
                  <a:gd name="T0" fmla="*/ 0 w 131"/>
                  <a:gd name="T1" fmla="*/ 0 h 84"/>
                  <a:gd name="T2" fmla="*/ 0 w 131"/>
                  <a:gd name="T3" fmla="*/ 0 h 84"/>
                  <a:gd name="T4" fmla="*/ 0 w 131"/>
                  <a:gd name="T5" fmla="*/ 0 h 84"/>
                  <a:gd name="T6" fmla="*/ 0 w 131"/>
                  <a:gd name="T7" fmla="*/ 0 h 84"/>
                  <a:gd name="T8" fmla="*/ 0 w 131"/>
                  <a:gd name="T9" fmla="*/ 0 h 84"/>
                  <a:gd name="T10" fmla="*/ 0 w 131"/>
                  <a:gd name="T11" fmla="*/ 0 h 84"/>
                  <a:gd name="T12" fmla="*/ 0 w 131"/>
                  <a:gd name="T13" fmla="*/ 0 h 84"/>
                  <a:gd name="T14" fmla="*/ 0 w 131"/>
                  <a:gd name="T15" fmla="*/ 0 h 84"/>
                  <a:gd name="T16" fmla="*/ 0 w 131"/>
                  <a:gd name="T17" fmla="*/ 0 h 84"/>
                  <a:gd name="T18" fmla="*/ 0 w 131"/>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84"/>
                  <a:gd name="T32" fmla="*/ 131 w 131"/>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84">
                    <a:moveTo>
                      <a:pt x="61" y="65"/>
                    </a:moveTo>
                    <a:lnTo>
                      <a:pt x="35" y="84"/>
                    </a:lnTo>
                    <a:lnTo>
                      <a:pt x="131" y="71"/>
                    </a:lnTo>
                    <a:lnTo>
                      <a:pt x="123" y="0"/>
                    </a:lnTo>
                    <a:lnTo>
                      <a:pt x="26" y="13"/>
                    </a:lnTo>
                    <a:lnTo>
                      <a:pt x="0" y="31"/>
                    </a:lnTo>
                    <a:lnTo>
                      <a:pt x="26" y="13"/>
                    </a:lnTo>
                    <a:lnTo>
                      <a:pt x="9" y="15"/>
                    </a:lnTo>
                    <a:lnTo>
                      <a:pt x="0" y="31"/>
                    </a:lnTo>
                    <a:lnTo>
                      <a:pt x="61"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7" name="Freeform 126"/>
              <p:cNvSpPr>
                <a:spLocks/>
              </p:cNvSpPr>
              <p:nvPr/>
            </p:nvSpPr>
            <p:spPr bwMode="auto">
              <a:xfrm>
                <a:off x="5620" y="240"/>
                <a:ext cx="4" cy="6"/>
              </a:xfrm>
              <a:custGeom>
                <a:avLst/>
                <a:gdLst>
                  <a:gd name="T0" fmla="*/ 0 w 70"/>
                  <a:gd name="T1" fmla="*/ 0 h 57"/>
                  <a:gd name="T2" fmla="*/ 0 w 70"/>
                  <a:gd name="T3" fmla="*/ 0 h 57"/>
                  <a:gd name="T4" fmla="*/ 0 w 70"/>
                  <a:gd name="T5" fmla="*/ 0 h 57"/>
                  <a:gd name="T6" fmla="*/ 0 w 70"/>
                  <a:gd name="T7" fmla="*/ 0 h 57"/>
                  <a:gd name="T8" fmla="*/ 0 w 70"/>
                  <a:gd name="T9" fmla="*/ 0 h 57"/>
                  <a:gd name="T10" fmla="*/ 0 w 70"/>
                  <a:gd name="T11" fmla="*/ 0 h 57"/>
                  <a:gd name="T12" fmla="*/ 0 w 70"/>
                  <a:gd name="T13" fmla="*/ 0 h 57"/>
                  <a:gd name="T14" fmla="*/ 0 w 70"/>
                  <a:gd name="T15" fmla="*/ 0 h 57"/>
                  <a:gd name="T16" fmla="*/ 0 w 70"/>
                  <a:gd name="T17" fmla="*/ 0 h 57"/>
                  <a:gd name="T18" fmla="*/ 0 w 70"/>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57"/>
                  <a:gd name="T32" fmla="*/ 70 w 70"/>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57">
                    <a:moveTo>
                      <a:pt x="56" y="57"/>
                    </a:moveTo>
                    <a:lnTo>
                      <a:pt x="60" y="50"/>
                    </a:lnTo>
                    <a:lnTo>
                      <a:pt x="70" y="34"/>
                    </a:lnTo>
                    <a:lnTo>
                      <a:pt x="9" y="0"/>
                    </a:lnTo>
                    <a:lnTo>
                      <a:pt x="0" y="16"/>
                    </a:lnTo>
                    <a:lnTo>
                      <a:pt x="4" y="10"/>
                    </a:lnTo>
                    <a:lnTo>
                      <a:pt x="56" y="57"/>
                    </a:lnTo>
                    <a:lnTo>
                      <a:pt x="58" y="54"/>
                    </a:lnTo>
                    <a:lnTo>
                      <a:pt x="60" y="50"/>
                    </a:lnTo>
                    <a:lnTo>
                      <a:pt x="56" y="5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8" name="Freeform 127"/>
              <p:cNvSpPr>
                <a:spLocks/>
              </p:cNvSpPr>
              <p:nvPr/>
            </p:nvSpPr>
            <p:spPr bwMode="auto">
              <a:xfrm>
                <a:off x="5619" y="241"/>
                <a:ext cx="4" cy="7"/>
              </a:xfrm>
              <a:custGeom>
                <a:avLst/>
                <a:gdLst>
                  <a:gd name="T0" fmla="*/ 0 w 69"/>
                  <a:gd name="T1" fmla="*/ 0 h 79"/>
                  <a:gd name="T2" fmla="*/ 0 w 69"/>
                  <a:gd name="T3" fmla="*/ 0 h 79"/>
                  <a:gd name="T4" fmla="*/ 0 w 69"/>
                  <a:gd name="T5" fmla="*/ 0 h 79"/>
                  <a:gd name="T6" fmla="*/ 0 w 69"/>
                  <a:gd name="T7" fmla="*/ 0 h 79"/>
                  <a:gd name="T8" fmla="*/ 0 w 69"/>
                  <a:gd name="T9" fmla="*/ 0 h 79"/>
                  <a:gd name="T10" fmla="*/ 0 w 69"/>
                  <a:gd name="T11" fmla="*/ 0 h 79"/>
                  <a:gd name="T12" fmla="*/ 0 w 69"/>
                  <a:gd name="T13" fmla="*/ 0 h 79"/>
                  <a:gd name="T14" fmla="*/ 0 w 69"/>
                  <a:gd name="T15" fmla="*/ 0 h 79"/>
                  <a:gd name="T16" fmla="*/ 0 w 69"/>
                  <a:gd name="T17" fmla="*/ 0 h 79"/>
                  <a:gd name="T18" fmla="*/ 0 w 69"/>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79"/>
                  <a:gd name="T32" fmla="*/ 69 w 69"/>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79">
                    <a:moveTo>
                      <a:pt x="27" y="79"/>
                    </a:moveTo>
                    <a:lnTo>
                      <a:pt x="51" y="67"/>
                    </a:lnTo>
                    <a:lnTo>
                      <a:pt x="69" y="47"/>
                    </a:lnTo>
                    <a:lnTo>
                      <a:pt x="17" y="0"/>
                    </a:lnTo>
                    <a:lnTo>
                      <a:pt x="0" y="20"/>
                    </a:lnTo>
                    <a:lnTo>
                      <a:pt x="24" y="8"/>
                    </a:lnTo>
                    <a:lnTo>
                      <a:pt x="27" y="79"/>
                    </a:lnTo>
                    <a:lnTo>
                      <a:pt x="41" y="79"/>
                    </a:lnTo>
                    <a:lnTo>
                      <a:pt x="51" y="67"/>
                    </a:lnTo>
                    <a:lnTo>
                      <a:pt x="27" y="7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9" name="Freeform 128"/>
              <p:cNvSpPr>
                <a:spLocks/>
              </p:cNvSpPr>
              <p:nvPr/>
            </p:nvSpPr>
            <p:spPr bwMode="auto">
              <a:xfrm>
                <a:off x="5615" y="242"/>
                <a:ext cx="6" cy="7"/>
              </a:xfrm>
              <a:custGeom>
                <a:avLst/>
                <a:gdLst>
                  <a:gd name="T0" fmla="*/ 0 w 110"/>
                  <a:gd name="T1" fmla="*/ 0 h 75"/>
                  <a:gd name="T2" fmla="*/ 0 w 110"/>
                  <a:gd name="T3" fmla="*/ 0 h 75"/>
                  <a:gd name="T4" fmla="*/ 0 w 110"/>
                  <a:gd name="T5" fmla="*/ 0 h 75"/>
                  <a:gd name="T6" fmla="*/ 0 w 110"/>
                  <a:gd name="T7" fmla="*/ 0 h 75"/>
                  <a:gd name="T8" fmla="*/ 0 w 110"/>
                  <a:gd name="T9" fmla="*/ 0 h 75"/>
                  <a:gd name="T10" fmla="*/ 0 w 110"/>
                  <a:gd name="T11" fmla="*/ 0 h 75"/>
                  <a:gd name="T12" fmla="*/ 0 w 110"/>
                  <a:gd name="T13" fmla="*/ 0 h 75"/>
                  <a:gd name="T14" fmla="*/ 0 w 110"/>
                  <a:gd name="T15" fmla="*/ 0 h 75"/>
                  <a:gd name="T16" fmla="*/ 0 w 110"/>
                  <a:gd name="T17" fmla="*/ 0 h 75"/>
                  <a:gd name="T18" fmla="*/ 0 w 110"/>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75"/>
                  <a:gd name="T32" fmla="*/ 110 w 110"/>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75">
                    <a:moveTo>
                      <a:pt x="23" y="73"/>
                    </a:moveTo>
                    <a:lnTo>
                      <a:pt x="13" y="75"/>
                    </a:lnTo>
                    <a:lnTo>
                      <a:pt x="110" y="71"/>
                    </a:lnTo>
                    <a:lnTo>
                      <a:pt x="107" y="0"/>
                    </a:lnTo>
                    <a:lnTo>
                      <a:pt x="10" y="5"/>
                    </a:lnTo>
                    <a:lnTo>
                      <a:pt x="0" y="7"/>
                    </a:lnTo>
                    <a:lnTo>
                      <a:pt x="10" y="5"/>
                    </a:lnTo>
                    <a:lnTo>
                      <a:pt x="5" y="5"/>
                    </a:lnTo>
                    <a:lnTo>
                      <a:pt x="0" y="7"/>
                    </a:lnTo>
                    <a:lnTo>
                      <a:pt x="23" y="7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30" name="Freeform 129"/>
              <p:cNvSpPr>
                <a:spLocks/>
              </p:cNvSpPr>
              <p:nvPr/>
            </p:nvSpPr>
            <p:spPr bwMode="auto">
              <a:xfrm>
                <a:off x="5612" y="243"/>
                <a:ext cx="4" cy="7"/>
              </a:xfrm>
              <a:custGeom>
                <a:avLst/>
                <a:gdLst>
                  <a:gd name="T0" fmla="*/ 0 w 67"/>
                  <a:gd name="T1" fmla="*/ 0 h 84"/>
                  <a:gd name="T2" fmla="*/ 0 w 67"/>
                  <a:gd name="T3" fmla="*/ 0 h 84"/>
                  <a:gd name="T4" fmla="*/ 0 w 67"/>
                  <a:gd name="T5" fmla="*/ 0 h 84"/>
                  <a:gd name="T6" fmla="*/ 0 w 67"/>
                  <a:gd name="T7" fmla="*/ 0 h 84"/>
                  <a:gd name="T8" fmla="*/ 0 w 67"/>
                  <a:gd name="T9" fmla="*/ 0 h 84"/>
                  <a:gd name="T10" fmla="*/ 0 w 67"/>
                  <a:gd name="T11" fmla="*/ 0 h 84"/>
                  <a:gd name="T12" fmla="*/ 0 w 67"/>
                  <a:gd name="T13" fmla="*/ 0 h 84"/>
                  <a:gd name="T14" fmla="*/ 0 w 67"/>
                  <a:gd name="T15" fmla="*/ 0 h 84"/>
                  <a:gd name="T16" fmla="*/ 0 w 67"/>
                  <a:gd name="T17" fmla="*/ 0 h 84"/>
                  <a:gd name="T18" fmla="*/ 0 w 67"/>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84"/>
                  <a:gd name="T32" fmla="*/ 67 w 67"/>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84">
                    <a:moveTo>
                      <a:pt x="15" y="84"/>
                    </a:moveTo>
                    <a:lnTo>
                      <a:pt x="23" y="83"/>
                    </a:lnTo>
                    <a:lnTo>
                      <a:pt x="67" y="66"/>
                    </a:lnTo>
                    <a:lnTo>
                      <a:pt x="44" y="0"/>
                    </a:lnTo>
                    <a:lnTo>
                      <a:pt x="0" y="16"/>
                    </a:lnTo>
                    <a:lnTo>
                      <a:pt x="8" y="14"/>
                    </a:lnTo>
                    <a:lnTo>
                      <a:pt x="15" y="84"/>
                    </a:lnTo>
                    <a:lnTo>
                      <a:pt x="19" y="84"/>
                    </a:lnTo>
                    <a:lnTo>
                      <a:pt x="23" y="83"/>
                    </a:lnTo>
                    <a:lnTo>
                      <a:pt x="15" y="8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31" name="Freeform 130"/>
              <p:cNvSpPr>
                <a:spLocks/>
              </p:cNvSpPr>
              <p:nvPr/>
            </p:nvSpPr>
            <p:spPr bwMode="auto">
              <a:xfrm>
                <a:off x="5604" y="244"/>
                <a:ext cx="9" cy="7"/>
              </a:xfrm>
              <a:custGeom>
                <a:avLst/>
                <a:gdLst>
                  <a:gd name="T0" fmla="*/ 0 w 162"/>
                  <a:gd name="T1" fmla="*/ 0 h 83"/>
                  <a:gd name="T2" fmla="*/ 0 w 162"/>
                  <a:gd name="T3" fmla="*/ 0 h 83"/>
                  <a:gd name="T4" fmla="*/ 0 w 162"/>
                  <a:gd name="T5" fmla="*/ 0 h 83"/>
                  <a:gd name="T6" fmla="*/ 0 w 162"/>
                  <a:gd name="T7" fmla="*/ 0 h 83"/>
                  <a:gd name="T8" fmla="*/ 0 w 162"/>
                  <a:gd name="T9" fmla="*/ 0 h 83"/>
                  <a:gd name="T10" fmla="*/ 0 w 162"/>
                  <a:gd name="T11" fmla="*/ 0 h 83"/>
                  <a:gd name="T12" fmla="*/ 0 w 162"/>
                  <a:gd name="T13" fmla="*/ 0 h 83"/>
                  <a:gd name="T14" fmla="*/ 0 w 162"/>
                  <a:gd name="T15" fmla="*/ 0 h 83"/>
                  <a:gd name="T16" fmla="*/ 0 w 162"/>
                  <a:gd name="T17" fmla="*/ 0 h 83"/>
                  <a:gd name="T18" fmla="*/ 0 w 162"/>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83"/>
                  <a:gd name="T32" fmla="*/ 162 w 162"/>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83">
                    <a:moveTo>
                      <a:pt x="69" y="48"/>
                    </a:moveTo>
                    <a:lnTo>
                      <a:pt x="38" y="83"/>
                    </a:lnTo>
                    <a:lnTo>
                      <a:pt x="162" y="70"/>
                    </a:lnTo>
                    <a:lnTo>
                      <a:pt x="155" y="0"/>
                    </a:lnTo>
                    <a:lnTo>
                      <a:pt x="31" y="13"/>
                    </a:lnTo>
                    <a:lnTo>
                      <a:pt x="0" y="48"/>
                    </a:lnTo>
                    <a:lnTo>
                      <a:pt x="31" y="13"/>
                    </a:lnTo>
                    <a:lnTo>
                      <a:pt x="0" y="16"/>
                    </a:lnTo>
                    <a:lnTo>
                      <a:pt x="0" y="48"/>
                    </a:lnTo>
                    <a:lnTo>
                      <a:pt x="69" y="4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32" name="Freeform 131"/>
              <p:cNvSpPr>
                <a:spLocks/>
              </p:cNvSpPr>
              <p:nvPr/>
            </p:nvSpPr>
            <p:spPr bwMode="auto">
              <a:xfrm>
                <a:off x="5604" y="248"/>
                <a:ext cx="4" cy="3"/>
              </a:xfrm>
              <a:custGeom>
                <a:avLst/>
                <a:gdLst>
                  <a:gd name="T0" fmla="*/ 0 w 69"/>
                  <a:gd name="T1" fmla="*/ 0 h 32"/>
                  <a:gd name="T2" fmla="*/ 0 w 69"/>
                  <a:gd name="T3" fmla="*/ 0 h 32"/>
                  <a:gd name="T4" fmla="*/ 0 w 69"/>
                  <a:gd name="T5" fmla="*/ 0 h 32"/>
                  <a:gd name="T6" fmla="*/ 0 w 69"/>
                  <a:gd name="T7" fmla="*/ 0 h 32"/>
                  <a:gd name="T8" fmla="*/ 0 w 69"/>
                  <a:gd name="T9" fmla="*/ 0 h 32"/>
                  <a:gd name="T10" fmla="*/ 0 w 69"/>
                  <a:gd name="T11" fmla="*/ 0 h 32"/>
                  <a:gd name="T12" fmla="*/ 0 60000 65536"/>
                  <a:gd name="T13" fmla="*/ 0 60000 65536"/>
                  <a:gd name="T14" fmla="*/ 0 60000 65536"/>
                  <a:gd name="T15" fmla="*/ 0 60000 65536"/>
                  <a:gd name="T16" fmla="*/ 0 60000 65536"/>
                  <a:gd name="T17" fmla="*/ 0 60000 65536"/>
                  <a:gd name="T18" fmla="*/ 0 w 69"/>
                  <a:gd name="T19" fmla="*/ 0 h 32"/>
                  <a:gd name="T20" fmla="*/ 69 w 6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9" h="32">
                    <a:moveTo>
                      <a:pt x="34" y="32"/>
                    </a:moveTo>
                    <a:lnTo>
                      <a:pt x="69" y="32"/>
                    </a:lnTo>
                    <a:lnTo>
                      <a:pt x="69" y="0"/>
                    </a:lnTo>
                    <a:lnTo>
                      <a:pt x="0" y="0"/>
                    </a:lnTo>
                    <a:lnTo>
                      <a:pt x="0" y="32"/>
                    </a:lnTo>
                    <a:lnTo>
                      <a:pt x="34" y="3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33" name="Freeform 132"/>
              <p:cNvSpPr>
                <a:spLocks/>
              </p:cNvSpPr>
              <p:nvPr/>
            </p:nvSpPr>
            <p:spPr bwMode="auto">
              <a:xfrm>
                <a:off x="5591" y="248"/>
                <a:ext cx="15" cy="9"/>
              </a:xfrm>
              <a:custGeom>
                <a:avLst/>
                <a:gdLst>
                  <a:gd name="T0" fmla="*/ 0 w 267"/>
                  <a:gd name="T1" fmla="*/ 0 h 107"/>
                  <a:gd name="T2" fmla="*/ 0 w 267"/>
                  <a:gd name="T3" fmla="*/ 0 h 107"/>
                  <a:gd name="T4" fmla="*/ 0 w 267"/>
                  <a:gd name="T5" fmla="*/ 0 h 107"/>
                  <a:gd name="T6" fmla="*/ 0 w 267"/>
                  <a:gd name="T7" fmla="*/ 0 h 107"/>
                  <a:gd name="T8" fmla="*/ 0 w 267"/>
                  <a:gd name="T9" fmla="*/ 0 h 107"/>
                  <a:gd name="T10" fmla="*/ 0 w 267"/>
                  <a:gd name="T11" fmla="*/ 0 h 107"/>
                  <a:gd name="T12" fmla="*/ 0 w 267"/>
                  <a:gd name="T13" fmla="*/ 0 h 107"/>
                  <a:gd name="T14" fmla="*/ 0 w 267"/>
                  <a:gd name="T15" fmla="*/ 0 h 107"/>
                  <a:gd name="T16" fmla="*/ 0 w 267"/>
                  <a:gd name="T17" fmla="*/ 0 h 107"/>
                  <a:gd name="T18" fmla="*/ 0 w 267"/>
                  <a:gd name="T19" fmla="*/ 0 h 107"/>
                  <a:gd name="T20" fmla="*/ 0 w 267"/>
                  <a:gd name="T21" fmla="*/ 0 h 107"/>
                  <a:gd name="T22" fmla="*/ 0 w 267"/>
                  <a:gd name="T23" fmla="*/ 0 h 107"/>
                  <a:gd name="T24" fmla="*/ 0 w 267"/>
                  <a:gd name="T25" fmla="*/ 0 h 107"/>
                  <a:gd name="T26" fmla="*/ 0 w 267"/>
                  <a:gd name="T27" fmla="*/ 0 h 107"/>
                  <a:gd name="T28" fmla="*/ 0 w 267"/>
                  <a:gd name="T29" fmla="*/ 0 h 107"/>
                  <a:gd name="T30" fmla="*/ 0 w 267"/>
                  <a:gd name="T31" fmla="*/ 0 h 107"/>
                  <a:gd name="T32" fmla="*/ 0 w 267"/>
                  <a:gd name="T33" fmla="*/ 0 h 107"/>
                  <a:gd name="T34" fmla="*/ 0 w 267"/>
                  <a:gd name="T35" fmla="*/ 0 h 107"/>
                  <a:gd name="T36" fmla="*/ 0 w 267"/>
                  <a:gd name="T37" fmla="*/ 0 h 107"/>
                  <a:gd name="T38" fmla="*/ 0 w 267"/>
                  <a:gd name="T39" fmla="*/ 0 h 107"/>
                  <a:gd name="T40" fmla="*/ 0 w 267"/>
                  <a:gd name="T41" fmla="*/ 0 h 107"/>
                  <a:gd name="T42" fmla="*/ 0 w 267"/>
                  <a:gd name="T43" fmla="*/ 0 h 107"/>
                  <a:gd name="T44" fmla="*/ 0 w 267"/>
                  <a:gd name="T45" fmla="*/ 0 h 107"/>
                  <a:gd name="T46" fmla="*/ 0 w 267"/>
                  <a:gd name="T47" fmla="*/ 0 h 107"/>
                  <a:gd name="T48" fmla="*/ 0 w 267"/>
                  <a:gd name="T49" fmla="*/ 0 h 107"/>
                  <a:gd name="T50" fmla="*/ 0 w 267"/>
                  <a:gd name="T51" fmla="*/ 0 h 107"/>
                  <a:gd name="T52" fmla="*/ 0 w 267"/>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7"/>
                  <a:gd name="T82" fmla="*/ 0 h 107"/>
                  <a:gd name="T83" fmla="*/ 267 w 267"/>
                  <a:gd name="T84" fmla="*/ 107 h 10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7" h="107">
                    <a:moveTo>
                      <a:pt x="31" y="107"/>
                    </a:moveTo>
                    <a:lnTo>
                      <a:pt x="48" y="99"/>
                    </a:lnTo>
                    <a:lnTo>
                      <a:pt x="67" y="91"/>
                    </a:lnTo>
                    <a:lnTo>
                      <a:pt x="87" y="86"/>
                    </a:lnTo>
                    <a:lnTo>
                      <a:pt x="105" y="80"/>
                    </a:lnTo>
                    <a:lnTo>
                      <a:pt x="125" y="77"/>
                    </a:lnTo>
                    <a:lnTo>
                      <a:pt x="144" y="74"/>
                    </a:lnTo>
                    <a:lnTo>
                      <a:pt x="162" y="73"/>
                    </a:lnTo>
                    <a:lnTo>
                      <a:pt x="179" y="72"/>
                    </a:lnTo>
                    <a:lnTo>
                      <a:pt x="212" y="71"/>
                    </a:lnTo>
                    <a:lnTo>
                      <a:pt x="237" y="72"/>
                    </a:lnTo>
                    <a:lnTo>
                      <a:pt x="253" y="74"/>
                    </a:lnTo>
                    <a:lnTo>
                      <a:pt x="258" y="74"/>
                    </a:lnTo>
                    <a:lnTo>
                      <a:pt x="267" y="4"/>
                    </a:lnTo>
                    <a:lnTo>
                      <a:pt x="259" y="4"/>
                    </a:lnTo>
                    <a:lnTo>
                      <a:pt x="240" y="1"/>
                    </a:lnTo>
                    <a:lnTo>
                      <a:pt x="212" y="0"/>
                    </a:lnTo>
                    <a:lnTo>
                      <a:pt x="178" y="0"/>
                    </a:lnTo>
                    <a:lnTo>
                      <a:pt x="157" y="1"/>
                    </a:lnTo>
                    <a:lnTo>
                      <a:pt x="136" y="4"/>
                    </a:lnTo>
                    <a:lnTo>
                      <a:pt x="114" y="7"/>
                    </a:lnTo>
                    <a:lnTo>
                      <a:pt x="91" y="11"/>
                    </a:lnTo>
                    <a:lnTo>
                      <a:pt x="68" y="16"/>
                    </a:lnTo>
                    <a:lnTo>
                      <a:pt x="45" y="24"/>
                    </a:lnTo>
                    <a:lnTo>
                      <a:pt x="21" y="33"/>
                    </a:lnTo>
                    <a:lnTo>
                      <a:pt x="0" y="44"/>
                    </a:lnTo>
                    <a:lnTo>
                      <a:pt x="31" y="10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34" name="Freeform 133"/>
              <p:cNvSpPr>
                <a:spLocks/>
              </p:cNvSpPr>
              <p:nvPr/>
            </p:nvSpPr>
            <p:spPr bwMode="auto">
              <a:xfrm>
                <a:off x="5587" y="251"/>
                <a:ext cx="6" cy="9"/>
              </a:xfrm>
              <a:custGeom>
                <a:avLst/>
                <a:gdLst>
                  <a:gd name="T0" fmla="*/ 0 w 109"/>
                  <a:gd name="T1" fmla="*/ 0 h 98"/>
                  <a:gd name="T2" fmla="*/ 0 w 109"/>
                  <a:gd name="T3" fmla="*/ 0 h 98"/>
                  <a:gd name="T4" fmla="*/ 0 w 109"/>
                  <a:gd name="T5" fmla="*/ 0 h 98"/>
                  <a:gd name="T6" fmla="*/ 0 w 109"/>
                  <a:gd name="T7" fmla="*/ 0 h 98"/>
                  <a:gd name="T8" fmla="*/ 0 w 109"/>
                  <a:gd name="T9" fmla="*/ 0 h 98"/>
                  <a:gd name="T10" fmla="*/ 0 w 109"/>
                  <a:gd name="T11" fmla="*/ 0 h 98"/>
                  <a:gd name="T12" fmla="*/ 0 w 109"/>
                  <a:gd name="T13" fmla="*/ 0 h 98"/>
                  <a:gd name="T14" fmla="*/ 0 w 109"/>
                  <a:gd name="T15" fmla="*/ 0 h 98"/>
                  <a:gd name="T16" fmla="*/ 0 w 109"/>
                  <a:gd name="T17" fmla="*/ 0 h 98"/>
                  <a:gd name="T18" fmla="*/ 0 w 109"/>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98"/>
                  <a:gd name="T32" fmla="*/ 109 w 109"/>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98">
                    <a:moveTo>
                      <a:pt x="10" y="98"/>
                    </a:moveTo>
                    <a:lnTo>
                      <a:pt x="20" y="96"/>
                    </a:lnTo>
                    <a:lnTo>
                      <a:pt x="109" y="67"/>
                    </a:lnTo>
                    <a:lnTo>
                      <a:pt x="88" y="0"/>
                    </a:lnTo>
                    <a:lnTo>
                      <a:pt x="0" y="29"/>
                    </a:lnTo>
                    <a:lnTo>
                      <a:pt x="10" y="27"/>
                    </a:lnTo>
                    <a:lnTo>
                      <a:pt x="10" y="98"/>
                    </a:lnTo>
                    <a:lnTo>
                      <a:pt x="15" y="98"/>
                    </a:lnTo>
                    <a:lnTo>
                      <a:pt x="20" y="96"/>
                    </a:lnTo>
                    <a:lnTo>
                      <a:pt x="10" y="9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35" name="Freeform 134"/>
              <p:cNvSpPr>
                <a:spLocks/>
              </p:cNvSpPr>
              <p:nvPr/>
            </p:nvSpPr>
            <p:spPr bwMode="auto">
              <a:xfrm>
                <a:off x="5578" y="254"/>
                <a:ext cx="9" cy="6"/>
              </a:xfrm>
              <a:custGeom>
                <a:avLst/>
                <a:gdLst>
                  <a:gd name="T0" fmla="*/ 0 w 169"/>
                  <a:gd name="T1" fmla="*/ 0 h 71"/>
                  <a:gd name="T2" fmla="*/ 0 w 169"/>
                  <a:gd name="T3" fmla="*/ 0 h 71"/>
                  <a:gd name="T4" fmla="*/ 0 w 169"/>
                  <a:gd name="T5" fmla="*/ 0 h 71"/>
                  <a:gd name="T6" fmla="*/ 0 w 169"/>
                  <a:gd name="T7" fmla="*/ 0 h 71"/>
                  <a:gd name="T8" fmla="*/ 0 w 169"/>
                  <a:gd name="T9" fmla="*/ 0 h 71"/>
                  <a:gd name="T10" fmla="*/ 0 w 169"/>
                  <a:gd name="T11" fmla="*/ 0 h 71"/>
                  <a:gd name="T12" fmla="*/ 0 w 169"/>
                  <a:gd name="T13" fmla="*/ 0 h 71"/>
                  <a:gd name="T14" fmla="*/ 0 w 169"/>
                  <a:gd name="T15" fmla="*/ 0 h 71"/>
                  <a:gd name="T16" fmla="*/ 0 w 169"/>
                  <a:gd name="T17" fmla="*/ 0 h 71"/>
                  <a:gd name="T18" fmla="*/ 0 w 169"/>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71"/>
                  <a:gd name="T32" fmla="*/ 169 w 169"/>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71">
                    <a:moveTo>
                      <a:pt x="112" y="9"/>
                    </a:moveTo>
                    <a:lnTo>
                      <a:pt x="89" y="71"/>
                    </a:lnTo>
                    <a:lnTo>
                      <a:pt x="169" y="71"/>
                    </a:lnTo>
                    <a:lnTo>
                      <a:pt x="169" y="0"/>
                    </a:lnTo>
                    <a:lnTo>
                      <a:pt x="89" y="0"/>
                    </a:lnTo>
                    <a:lnTo>
                      <a:pt x="66" y="62"/>
                    </a:lnTo>
                    <a:lnTo>
                      <a:pt x="89" y="0"/>
                    </a:lnTo>
                    <a:lnTo>
                      <a:pt x="0" y="0"/>
                    </a:lnTo>
                    <a:lnTo>
                      <a:pt x="66" y="62"/>
                    </a:lnTo>
                    <a:lnTo>
                      <a:pt x="112" y="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36" name="Freeform 135"/>
              <p:cNvSpPr>
                <a:spLocks/>
              </p:cNvSpPr>
              <p:nvPr/>
            </p:nvSpPr>
            <p:spPr bwMode="auto">
              <a:xfrm>
                <a:off x="5582" y="255"/>
                <a:ext cx="4" cy="8"/>
              </a:xfrm>
              <a:custGeom>
                <a:avLst/>
                <a:gdLst>
                  <a:gd name="T0" fmla="*/ 0 w 73"/>
                  <a:gd name="T1" fmla="*/ 0 h 86"/>
                  <a:gd name="T2" fmla="*/ 0 w 73"/>
                  <a:gd name="T3" fmla="*/ 0 h 86"/>
                  <a:gd name="T4" fmla="*/ 0 w 73"/>
                  <a:gd name="T5" fmla="*/ 0 h 86"/>
                  <a:gd name="T6" fmla="*/ 0 w 73"/>
                  <a:gd name="T7" fmla="*/ 0 h 86"/>
                  <a:gd name="T8" fmla="*/ 0 w 73"/>
                  <a:gd name="T9" fmla="*/ 0 h 86"/>
                  <a:gd name="T10" fmla="*/ 0 w 73"/>
                  <a:gd name="T11" fmla="*/ 0 h 86"/>
                  <a:gd name="T12" fmla="*/ 0 w 73"/>
                  <a:gd name="T13" fmla="*/ 0 h 86"/>
                  <a:gd name="T14" fmla="*/ 0 w 73"/>
                  <a:gd name="T15" fmla="*/ 0 h 86"/>
                  <a:gd name="T16" fmla="*/ 0 w 73"/>
                  <a:gd name="T17" fmla="*/ 0 h 86"/>
                  <a:gd name="T18" fmla="*/ 0 w 73"/>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6"/>
                  <a:gd name="T32" fmla="*/ 73 w 7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6">
                    <a:moveTo>
                      <a:pt x="52" y="15"/>
                    </a:moveTo>
                    <a:lnTo>
                      <a:pt x="73" y="25"/>
                    </a:lnTo>
                    <a:lnTo>
                      <a:pt x="46" y="0"/>
                    </a:lnTo>
                    <a:lnTo>
                      <a:pt x="0" y="53"/>
                    </a:lnTo>
                    <a:lnTo>
                      <a:pt x="27" y="77"/>
                    </a:lnTo>
                    <a:lnTo>
                      <a:pt x="47" y="86"/>
                    </a:lnTo>
                    <a:lnTo>
                      <a:pt x="27" y="77"/>
                    </a:lnTo>
                    <a:lnTo>
                      <a:pt x="36" y="85"/>
                    </a:lnTo>
                    <a:lnTo>
                      <a:pt x="47" y="86"/>
                    </a:lnTo>
                    <a:lnTo>
                      <a:pt x="52" y="1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37" name="Freeform 136"/>
              <p:cNvSpPr>
                <a:spLocks/>
              </p:cNvSpPr>
              <p:nvPr/>
            </p:nvSpPr>
            <p:spPr bwMode="auto">
              <a:xfrm>
                <a:off x="5584" y="256"/>
                <a:ext cx="6" cy="7"/>
              </a:xfrm>
              <a:custGeom>
                <a:avLst/>
                <a:gdLst>
                  <a:gd name="T0" fmla="*/ 0 w 100"/>
                  <a:gd name="T1" fmla="*/ 0 h 79"/>
                  <a:gd name="T2" fmla="*/ 0 w 100"/>
                  <a:gd name="T3" fmla="*/ 0 h 79"/>
                  <a:gd name="T4" fmla="*/ 0 w 100"/>
                  <a:gd name="T5" fmla="*/ 0 h 79"/>
                  <a:gd name="T6" fmla="*/ 0 w 100"/>
                  <a:gd name="T7" fmla="*/ 0 h 79"/>
                  <a:gd name="T8" fmla="*/ 0 w 100"/>
                  <a:gd name="T9" fmla="*/ 0 h 79"/>
                  <a:gd name="T10" fmla="*/ 0 w 100"/>
                  <a:gd name="T11" fmla="*/ 0 h 79"/>
                  <a:gd name="T12" fmla="*/ 0 w 100"/>
                  <a:gd name="T13" fmla="*/ 0 h 79"/>
                  <a:gd name="T14" fmla="*/ 0 w 100"/>
                  <a:gd name="T15" fmla="*/ 0 h 79"/>
                  <a:gd name="T16" fmla="*/ 0 w 100"/>
                  <a:gd name="T17" fmla="*/ 0 h 79"/>
                  <a:gd name="T18" fmla="*/ 0 w 10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79"/>
                  <a:gd name="T32" fmla="*/ 100 w 10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79">
                    <a:moveTo>
                      <a:pt x="83" y="10"/>
                    </a:moveTo>
                    <a:lnTo>
                      <a:pt x="94" y="9"/>
                    </a:lnTo>
                    <a:lnTo>
                      <a:pt x="5" y="0"/>
                    </a:lnTo>
                    <a:lnTo>
                      <a:pt x="0" y="71"/>
                    </a:lnTo>
                    <a:lnTo>
                      <a:pt x="88" y="79"/>
                    </a:lnTo>
                    <a:lnTo>
                      <a:pt x="100" y="78"/>
                    </a:lnTo>
                    <a:lnTo>
                      <a:pt x="88" y="79"/>
                    </a:lnTo>
                    <a:lnTo>
                      <a:pt x="93" y="79"/>
                    </a:lnTo>
                    <a:lnTo>
                      <a:pt x="100" y="78"/>
                    </a:lnTo>
                    <a:lnTo>
                      <a:pt x="83" y="1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38" name="Freeform 137"/>
              <p:cNvSpPr>
                <a:spLocks/>
              </p:cNvSpPr>
              <p:nvPr/>
            </p:nvSpPr>
            <p:spPr bwMode="auto">
              <a:xfrm>
                <a:off x="5589" y="255"/>
                <a:ext cx="6" cy="8"/>
              </a:xfrm>
              <a:custGeom>
                <a:avLst/>
                <a:gdLst>
                  <a:gd name="T0" fmla="*/ 0 w 113"/>
                  <a:gd name="T1" fmla="*/ 0 h 94"/>
                  <a:gd name="T2" fmla="*/ 0 w 113"/>
                  <a:gd name="T3" fmla="*/ 0 h 94"/>
                  <a:gd name="T4" fmla="*/ 0 w 113"/>
                  <a:gd name="T5" fmla="*/ 0 h 94"/>
                  <a:gd name="T6" fmla="*/ 0 w 113"/>
                  <a:gd name="T7" fmla="*/ 0 h 94"/>
                  <a:gd name="T8" fmla="*/ 0 w 113"/>
                  <a:gd name="T9" fmla="*/ 0 h 94"/>
                  <a:gd name="T10" fmla="*/ 0 w 113"/>
                  <a:gd name="T11" fmla="*/ 0 h 94"/>
                  <a:gd name="T12" fmla="*/ 0 w 113"/>
                  <a:gd name="T13" fmla="*/ 0 h 94"/>
                  <a:gd name="T14" fmla="*/ 0 w 113"/>
                  <a:gd name="T15" fmla="*/ 0 h 94"/>
                  <a:gd name="T16" fmla="*/ 0 w 113"/>
                  <a:gd name="T17" fmla="*/ 0 h 94"/>
                  <a:gd name="T18" fmla="*/ 0 w 113"/>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94"/>
                  <a:gd name="T32" fmla="*/ 113 w 11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94">
                    <a:moveTo>
                      <a:pt x="106" y="0"/>
                    </a:moveTo>
                    <a:lnTo>
                      <a:pt x="97" y="1"/>
                    </a:lnTo>
                    <a:lnTo>
                      <a:pt x="0" y="26"/>
                    </a:lnTo>
                    <a:lnTo>
                      <a:pt x="17" y="94"/>
                    </a:lnTo>
                    <a:lnTo>
                      <a:pt x="113" y="70"/>
                    </a:lnTo>
                    <a:lnTo>
                      <a:pt x="106" y="71"/>
                    </a:lnTo>
                    <a:lnTo>
                      <a:pt x="106" y="0"/>
                    </a:lnTo>
                    <a:lnTo>
                      <a:pt x="102" y="0"/>
                    </a:lnTo>
                    <a:lnTo>
                      <a:pt x="97" y="1"/>
                    </a:lnTo>
                    <a:lnTo>
                      <a:pt x="106"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39" name="Freeform 138"/>
              <p:cNvSpPr>
                <a:spLocks/>
              </p:cNvSpPr>
              <p:nvPr/>
            </p:nvSpPr>
            <p:spPr bwMode="auto">
              <a:xfrm>
                <a:off x="5595" y="255"/>
                <a:ext cx="4" cy="6"/>
              </a:xfrm>
              <a:custGeom>
                <a:avLst/>
                <a:gdLst>
                  <a:gd name="T0" fmla="*/ 0 w 78"/>
                  <a:gd name="T1" fmla="*/ 0 h 71"/>
                  <a:gd name="T2" fmla="*/ 0 w 78"/>
                  <a:gd name="T3" fmla="*/ 0 h 71"/>
                  <a:gd name="T4" fmla="*/ 0 w 78"/>
                  <a:gd name="T5" fmla="*/ 0 h 71"/>
                  <a:gd name="T6" fmla="*/ 0 w 78"/>
                  <a:gd name="T7" fmla="*/ 0 h 71"/>
                  <a:gd name="T8" fmla="*/ 0 w 78"/>
                  <a:gd name="T9" fmla="*/ 0 h 71"/>
                  <a:gd name="T10" fmla="*/ 0 w 78"/>
                  <a:gd name="T11" fmla="*/ 0 h 71"/>
                  <a:gd name="T12" fmla="*/ 0 w 78"/>
                  <a:gd name="T13" fmla="*/ 0 h 71"/>
                  <a:gd name="T14" fmla="*/ 0 w 78"/>
                  <a:gd name="T15" fmla="*/ 0 h 71"/>
                  <a:gd name="T16" fmla="*/ 0 w 78"/>
                  <a:gd name="T17" fmla="*/ 0 h 71"/>
                  <a:gd name="T18" fmla="*/ 0 w 78"/>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71"/>
                  <a:gd name="T32" fmla="*/ 78 w 78"/>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71">
                    <a:moveTo>
                      <a:pt x="62" y="1"/>
                    </a:moveTo>
                    <a:lnTo>
                      <a:pt x="70" y="0"/>
                    </a:lnTo>
                    <a:lnTo>
                      <a:pt x="0" y="0"/>
                    </a:lnTo>
                    <a:lnTo>
                      <a:pt x="0" y="71"/>
                    </a:lnTo>
                    <a:lnTo>
                      <a:pt x="70" y="71"/>
                    </a:lnTo>
                    <a:lnTo>
                      <a:pt x="78" y="70"/>
                    </a:lnTo>
                    <a:lnTo>
                      <a:pt x="70" y="71"/>
                    </a:lnTo>
                    <a:lnTo>
                      <a:pt x="74" y="71"/>
                    </a:lnTo>
                    <a:lnTo>
                      <a:pt x="78" y="70"/>
                    </a:lnTo>
                    <a:lnTo>
                      <a:pt x="62"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40" name="Freeform 139"/>
              <p:cNvSpPr>
                <a:spLocks/>
              </p:cNvSpPr>
              <p:nvPr/>
            </p:nvSpPr>
            <p:spPr bwMode="auto">
              <a:xfrm>
                <a:off x="5598" y="250"/>
                <a:ext cx="13" cy="11"/>
              </a:xfrm>
              <a:custGeom>
                <a:avLst/>
                <a:gdLst>
                  <a:gd name="T0" fmla="*/ 0 w 228"/>
                  <a:gd name="T1" fmla="*/ 0 h 122"/>
                  <a:gd name="T2" fmla="*/ 0 w 228"/>
                  <a:gd name="T3" fmla="*/ 0 h 122"/>
                  <a:gd name="T4" fmla="*/ 0 w 228"/>
                  <a:gd name="T5" fmla="*/ 0 h 122"/>
                  <a:gd name="T6" fmla="*/ 0 w 228"/>
                  <a:gd name="T7" fmla="*/ 0 h 122"/>
                  <a:gd name="T8" fmla="*/ 0 w 228"/>
                  <a:gd name="T9" fmla="*/ 0 h 122"/>
                  <a:gd name="T10" fmla="*/ 0 w 228"/>
                  <a:gd name="T11" fmla="*/ 0 h 122"/>
                  <a:gd name="T12" fmla="*/ 0 w 228"/>
                  <a:gd name="T13" fmla="*/ 0 h 122"/>
                  <a:gd name="T14" fmla="*/ 0 w 228"/>
                  <a:gd name="T15" fmla="*/ 0 h 122"/>
                  <a:gd name="T16" fmla="*/ 0 w 228"/>
                  <a:gd name="T17" fmla="*/ 0 h 122"/>
                  <a:gd name="T18" fmla="*/ 0 w 228"/>
                  <a:gd name="T19" fmla="*/ 0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122"/>
                  <a:gd name="T32" fmla="*/ 228 w 228"/>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122">
                    <a:moveTo>
                      <a:pt x="213" y="0"/>
                    </a:moveTo>
                    <a:lnTo>
                      <a:pt x="212" y="0"/>
                    </a:lnTo>
                    <a:lnTo>
                      <a:pt x="0" y="53"/>
                    </a:lnTo>
                    <a:lnTo>
                      <a:pt x="16" y="122"/>
                    </a:lnTo>
                    <a:lnTo>
                      <a:pt x="228" y="69"/>
                    </a:lnTo>
                    <a:lnTo>
                      <a:pt x="227" y="69"/>
                    </a:lnTo>
                    <a:lnTo>
                      <a:pt x="213" y="0"/>
                    </a:lnTo>
                    <a:lnTo>
                      <a:pt x="212" y="0"/>
                    </a:lnTo>
                    <a:lnTo>
                      <a:pt x="213"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41" name="Freeform 140"/>
              <p:cNvSpPr>
                <a:spLocks/>
              </p:cNvSpPr>
              <p:nvPr/>
            </p:nvSpPr>
            <p:spPr bwMode="auto">
              <a:xfrm>
                <a:off x="5610" y="248"/>
                <a:ext cx="7" cy="8"/>
              </a:xfrm>
              <a:custGeom>
                <a:avLst/>
                <a:gdLst>
                  <a:gd name="T0" fmla="*/ 0 w 121"/>
                  <a:gd name="T1" fmla="*/ 0 h 95"/>
                  <a:gd name="T2" fmla="*/ 0 w 121"/>
                  <a:gd name="T3" fmla="*/ 0 h 95"/>
                  <a:gd name="T4" fmla="*/ 0 w 121"/>
                  <a:gd name="T5" fmla="*/ 0 h 95"/>
                  <a:gd name="T6" fmla="*/ 0 w 121"/>
                  <a:gd name="T7" fmla="*/ 0 h 95"/>
                  <a:gd name="T8" fmla="*/ 0 w 121"/>
                  <a:gd name="T9" fmla="*/ 0 h 95"/>
                  <a:gd name="T10" fmla="*/ 0 w 121"/>
                  <a:gd name="T11" fmla="*/ 0 h 95"/>
                  <a:gd name="T12" fmla="*/ 0 w 121"/>
                  <a:gd name="T13" fmla="*/ 0 h 95"/>
                  <a:gd name="T14" fmla="*/ 0 w 121"/>
                  <a:gd name="T15" fmla="*/ 0 h 95"/>
                  <a:gd name="T16" fmla="*/ 0 w 121"/>
                  <a:gd name="T17" fmla="*/ 0 h 95"/>
                  <a:gd name="T18" fmla="*/ 0 w 121"/>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95"/>
                  <a:gd name="T32" fmla="*/ 121 w 121"/>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95">
                    <a:moveTo>
                      <a:pt x="113" y="0"/>
                    </a:moveTo>
                    <a:lnTo>
                      <a:pt x="105" y="1"/>
                    </a:lnTo>
                    <a:lnTo>
                      <a:pt x="0" y="26"/>
                    </a:lnTo>
                    <a:lnTo>
                      <a:pt x="14" y="95"/>
                    </a:lnTo>
                    <a:lnTo>
                      <a:pt x="121" y="71"/>
                    </a:lnTo>
                    <a:lnTo>
                      <a:pt x="113" y="72"/>
                    </a:lnTo>
                    <a:lnTo>
                      <a:pt x="113" y="0"/>
                    </a:lnTo>
                    <a:lnTo>
                      <a:pt x="110" y="0"/>
                    </a:lnTo>
                    <a:lnTo>
                      <a:pt x="105" y="1"/>
                    </a:lnTo>
                    <a:lnTo>
                      <a:pt x="113"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42" name="Freeform 141"/>
              <p:cNvSpPr>
                <a:spLocks/>
              </p:cNvSpPr>
              <p:nvPr/>
            </p:nvSpPr>
            <p:spPr bwMode="auto">
              <a:xfrm>
                <a:off x="5616" y="248"/>
                <a:ext cx="4" cy="6"/>
              </a:xfrm>
              <a:custGeom>
                <a:avLst/>
                <a:gdLst>
                  <a:gd name="T0" fmla="*/ 0 w 71"/>
                  <a:gd name="T1" fmla="*/ 0 h 72"/>
                  <a:gd name="T2" fmla="*/ 0 w 71"/>
                  <a:gd name="T3" fmla="*/ 0 h 72"/>
                  <a:gd name="T4" fmla="*/ 0 w 71"/>
                  <a:gd name="T5" fmla="*/ 0 h 72"/>
                  <a:gd name="T6" fmla="*/ 0 w 71"/>
                  <a:gd name="T7" fmla="*/ 0 h 72"/>
                  <a:gd name="T8" fmla="*/ 0 w 71"/>
                  <a:gd name="T9" fmla="*/ 0 h 72"/>
                  <a:gd name="T10" fmla="*/ 0 w 71"/>
                  <a:gd name="T11" fmla="*/ 0 h 72"/>
                  <a:gd name="T12" fmla="*/ 0 60000 65536"/>
                  <a:gd name="T13" fmla="*/ 0 60000 65536"/>
                  <a:gd name="T14" fmla="*/ 0 60000 65536"/>
                  <a:gd name="T15" fmla="*/ 0 60000 65536"/>
                  <a:gd name="T16" fmla="*/ 0 60000 65536"/>
                  <a:gd name="T17" fmla="*/ 0 60000 65536"/>
                  <a:gd name="T18" fmla="*/ 0 w 71"/>
                  <a:gd name="T19" fmla="*/ 0 h 72"/>
                  <a:gd name="T20" fmla="*/ 71 w 71"/>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71" h="72">
                    <a:moveTo>
                      <a:pt x="71" y="36"/>
                    </a:moveTo>
                    <a:lnTo>
                      <a:pt x="71" y="0"/>
                    </a:lnTo>
                    <a:lnTo>
                      <a:pt x="0" y="0"/>
                    </a:lnTo>
                    <a:lnTo>
                      <a:pt x="0" y="72"/>
                    </a:lnTo>
                    <a:lnTo>
                      <a:pt x="71" y="72"/>
                    </a:lnTo>
                    <a:lnTo>
                      <a:pt x="71" y="3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43" name="Freeform 142"/>
              <p:cNvSpPr>
                <a:spLocks/>
              </p:cNvSpPr>
              <p:nvPr/>
            </p:nvSpPr>
            <p:spPr bwMode="auto">
              <a:xfrm>
                <a:off x="5619" y="242"/>
                <a:ext cx="15" cy="11"/>
              </a:xfrm>
              <a:custGeom>
                <a:avLst/>
                <a:gdLst>
                  <a:gd name="T0" fmla="*/ 0 w 262"/>
                  <a:gd name="T1" fmla="*/ 0 h 126"/>
                  <a:gd name="T2" fmla="*/ 0 w 262"/>
                  <a:gd name="T3" fmla="*/ 0 h 126"/>
                  <a:gd name="T4" fmla="*/ 0 w 262"/>
                  <a:gd name="T5" fmla="*/ 0 h 126"/>
                  <a:gd name="T6" fmla="*/ 0 w 262"/>
                  <a:gd name="T7" fmla="*/ 0 h 126"/>
                  <a:gd name="T8" fmla="*/ 0 w 262"/>
                  <a:gd name="T9" fmla="*/ 0 h 126"/>
                  <a:gd name="T10" fmla="*/ 0 w 262"/>
                  <a:gd name="T11" fmla="*/ 0 h 126"/>
                  <a:gd name="T12" fmla="*/ 0 w 262"/>
                  <a:gd name="T13" fmla="*/ 0 h 126"/>
                  <a:gd name="T14" fmla="*/ 0 w 262"/>
                  <a:gd name="T15" fmla="*/ 0 h 126"/>
                  <a:gd name="T16" fmla="*/ 0 w 262"/>
                  <a:gd name="T17" fmla="*/ 0 h 126"/>
                  <a:gd name="T18" fmla="*/ 0 w 262"/>
                  <a:gd name="T19" fmla="*/ 0 h 126"/>
                  <a:gd name="T20" fmla="*/ 0 w 262"/>
                  <a:gd name="T21" fmla="*/ 0 h 126"/>
                  <a:gd name="T22" fmla="*/ 0 w 262"/>
                  <a:gd name="T23" fmla="*/ 0 h 126"/>
                  <a:gd name="T24" fmla="*/ 0 w 262"/>
                  <a:gd name="T25" fmla="*/ 0 h 126"/>
                  <a:gd name="T26" fmla="*/ 0 w 262"/>
                  <a:gd name="T27" fmla="*/ 0 h 126"/>
                  <a:gd name="T28" fmla="*/ 0 w 262"/>
                  <a:gd name="T29" fmla="*/ 0 h 126"/>
                  <a:gd name="T30" fmla="*/ 0 w 262"/>
                  <a:gd name="T31" fmla="*/ 0 h 126"/>
                  <a:gd name="T32" fmla="*/ 0 w 262"/>
                  <a:gd name="T33" fmla="*/ 0 h 126"/>
                  <a:gd name="T34" fmla="*/ 0 w 262"/>
                  <a:gd name="T35" fmla="*/ 0 h 126"/>
                  <a:gd name="T36" fmla="*/ 0 w 262"/>
                  <a:gd name="T37" fmla="*/ 0 h 126"/>
                  <a:gd name="T38" fmla="*/ 0 w 262"/>
                  <a:gd name="T39" fmla="*/ 0 h 126"/>
                  <a:gd name="T40" fmla="*/ 0 w 262"/>
                  <a:gd name="T41" fmla="*/ 0 h 126"/>
                  <a:gd name="T42" fmla="*/ 0 w 262"/>
                  <a:gd name="T43" fmla="*/ 0 h 126"/>
                  <a:gd name="T44" fmla="*/ 0 w 262"/>
                  <a:gd name="T45" fmla="*/ 0 h 126"/>
                  <a:gd name="T46" fmla="*/ 0 w 262"/>
                  <a:gd name="T47" fmla="*/ 0 h 126"/>
                  <a:gd name="T48" fmla="*/ 0 w 262"/>
                  <a:gd name="T49" fmla="*/ 0 h 126"/>
                  <a:gd name="T50" fmla="*/ 0 w 262"/>
                  <a:gd name="T51" fmla="*/ 0 h 126"/>
                  <a:gd name="T52" fmla="*/ 0 w 262"/>
                  <a:gd name="T53" fmla="*/ 0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2"/>
                  <a:gd name="T82" fmla="*/ 0 h 126"/>
                  <a:gd name="T83" fmla="*/ 262 w 262"/>
                  <a:gd name="T84" fmla="*/ 126 h 1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2" h="126">
                    <a:moveTo>
                      <a:pt x="257" y="0"/>
                    </a:moveTo>
                    <a:lnTo>
                      <a:pt x="224" y="4"/>
                    </a:lnTo>
                    <a:lnTo>
                      <a:pt x="193" y="8"/>
                    </a:lnTo>
                    <a:lnTo>
                      <a:pt x="165" y="12"/>
                    </a:lnTo>
                    <a:lnTo>
                      <a:pt x="141" y="18"/>
                    </a:lnTo>
                    <a:lnTo>
                      <a:pt x="118" y="23"/>
                    </a:lnTo>
                    <a:lnTo>
                      <a:pt x="97" y="28"/>
                    </a:lnTo>
                    <a:lnTo>
                      <a:pt x="79" y="34"/>
                    </a:lnTo>
                    <a:lnTo>
                      <a:pt x="62" y="39"/>
                    </a:lnTo>
                    <a:lnTo>
                      <a:pt x="37" y="50"/>
                    </a:lnTo>
                    <a:lnTo>
                      <a:pt x="18" y="58"/>
                    </a:lnTo>
                    <a:lnTo>
                      <a:pt x="7" y="65"/>
                    </a:lnTo>
                    <a:lnTo>
                      <a:pt x="0" y="68"/>
                    </a:lnTo>
                    <a:lnTo>
                      <a:pt x="41" y="126"/>
                    </a:lnTo>
                    <a:lnTo>
                      <a:pt x="41" y="125"/>
                    </a:lnTo>
                    <a:lnTo>
                      <a:pt x="48" y="121"/>
                    </a:lnTo>
                    <a:lnTo>
                      <a:pt x="63" y="115"/>
                    </a:lnTo>
                    <a:lnTo>
                      <a:pt x="86" y="106"/>
                    </a:lnTo>
                    <a:lnTo>
                      <a:pt x="99" y="102"/>
                    </a:lnTo>
                    <a:lnTo>
                      <a:pt x="115" y="97"/>
                    </a:lnTo>
                    <a:lnTo>
                      <a:pt x="133" y="92"/>
                    </a:lnTo>
                    <a:lnTo>
                      <a:pt x="154" y="87"/>
                    </a:lnTo>
                    <a:lnTo>
                      <a:pt x="178" y="83"/>
                    </a:lnTo>
                    <a:lnTo>
                      <a:pt x="203" y="78"/>
                    </a:lnTo>
                    <a:lnTo>
                      <a:pt x="232" y="74"/>
                    </a:lnTo>
                    <a:lnTo>
                      <a:pt x="262" y="71"/>
                    </a:lnTo>
                    <a:lnTo>
                      <a:pt x="25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44" name="Freeform 143"/>
              <p:cNvSpPr>
                <a:spLocks/>
              </p:cNvSpPr>
              <p:nvPr/>
            </p:nvSpPr>
            <p:spPr bwMode="auto">
              <a:xfrm>
                <a:off x="5633" y="238"/>
                <a:ext cx="16" cy="10"/>
              </a:xfrm>
              <a:custGeom>
                <a:avLst/>
                <a:gdLst>
                  <a:gd name="T0" fmla="*/ 0 w 293"/>
                  <a:gd name="T1" fmla="*/ 0 h 118"/>
                  <a:gd name="T2" fmla="*/ 0 w 293"/>
                  <a:gd name="T3" fmla="*/ 0 h 118"/>
                  <a:gd name="T4" fmla="*/ 0 w 293"/>
                  <a:gd name="T5" fmla="*/ 0 h 118"/>
                  <a:gd name="T6" fmla="*/ 0 w 293"/>
                  <a:gd name="T7" fmla="*/ 0 h 118"/>
                  <a:gd name="T8" fmla="*/ 0 w 293"/>
                  <a:gd name="T9" fmla="*/ 0 h 118"/>
                  <a:gd name="T10" fmla="*/ 0 w 293"/>
                  <a:gd name="T11" fmla="*/ 0 h 118"/>
                  <a:gd name="T12" fmla="*/ 0 w 293"/>
                  <a:gd name="T13" fmla="*/ 0 h 118"/>
                  <a:gd name="T14" fmla="*/ 0 w 293"/>
                  <a:gd name="T15" fmla="*/ 0 h 118"/>
                  <a:gd name="T16" fmla="*/ 0 w 293"/>
                  <a:gd name="T17" fmla="*/ 0 h 118"/>
                  <a:gd name="T18" fmla="*/ 0 w 293"/>
                  <a:gd name="T19" fmla="*/ 0 h 1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118"/>
                  <a:gd name="T32" fmla="*/ 293 w 293"/>
                  <a:gd name="T33" fmla="*/ 118 h 1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118">
                    <a:moveTo>
                      <a:pt x="141" y="71"/>
                    </a:moveTo>
                    <a:lnTo>
                      <a:pt x="133" y="2"/>
                    </a:lnTo>
                    <a:lnTo>
                      <a:pt x="0" y="52"/>
                    </a:lnTo>
                    <a:lnTo>
                      <a:pt x="24" y="118"/>
                    </a:lnTo>
                    <a:lnTo>
                      <a:pt x="157" y="70"/>
                    </a:lnTo>
                    <a:lnTo>
                      <a:pt x="148" y="0"/>
                    </a:lnTo>
                    <a:lnTo>
                      <a:pt x="157" y="70"/>
                    </a:lnTo>
                    <a:lnTo>
                      <a:pt x="293" y="16"/>
                    </a:lnTo>
                    <a:lnTo>
                      <a:pt x="148" y="0"/>
                    </a:lnTo>
                    <a:lnTo>
                      <a:pt x="141"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45" name="Freeform 144"/>
              <p:cNvSpPr>
                <a:spLocks/>
              </p:cNvSpPr>
              <p:nvPr/>
            </p:nvSpPr>
            <p:spPr bwMode="auto">
              <a:xfrm>
                <a:off x="5629" y="237"/>
                <a:ext cx="12" cy="7"/>
              </a:xfrm>
              <a:custGeom>
                <a:avLst/>
                <a:gdLst>
                  <a:gd name="T0" fmla="*/ 0 w 224"/>
                  <a:gd name="T1" fmla="*/ 0 h 82"/>
                  <a:gd name="T2" fmla="*/ 0 w 224"/>
                  <a:gd name="T3" fmla="*/ 0 h 82"/>
                  <a:gd name="T4" fmla="*/ 0 w 224"/>
                  <a:gd name="T5" fmla="*/ 0 h 82"/>
                  <a:gd name="T6" fmla="*/ 0 w 224"/>
                  <a:gd name="T7" fmla="*/ 0 h 82"/>
                  <a:gd name="T8" fmla="*/ 0 w 224"/>
                  <a:gd name="T9" fmla="*/ 0 h 82"/>
                  <a:gd name="T10" fmla="*/ 0 w 224"/>
                  <a:gd name="T11" fmla="*/ 0 h 82"/>
                  <a:gd name="T12" fmla="*/ 0 w 224"/>
                  <a:gd name="T13" fmla="*/ 0 h 82"/>
                  <a:gd name="T14" fmla="*/ 0 w 224"/>
                  <a:gd name="T15" fmla="*/ 0 h 82"/>
                  <a:gd name="T16" fmla="*/ 0 w 224"/>
                  <a:gd name="T17" fmla="*/ 0 h 82"/>
                  <a:gd name="T18" fmla="*/ 0 w 224"/>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82"/>
                  <a:gd name="T32" fmla="*/ 224 w 224"/>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82">
                    <a:moveTo>
                      <a:pt x="67" y="7"/>
                    </a:moveTo>
                    <a:lnTo>
                      <a:pt x="86" y="70"/>
                    </a:lnTo>
                    <a:lnTo>
                      <a:pt x="217" y="82"/>
                    </a:lnTo>
                    <a:lnTo>
                      <a:pt x="224" y="11"/>
                    </a:lnTo>
                    <a:lnTo>
                      <a:pt x="91" y="0"/>
                    </a:lnTo>
                    <a:lnTo>
                      <a:pt x="110" y="63"/>
                    </a:lnTo>
                    <a:lnTo>
                      <a:pt x="67" y="7"/>
                    </a:lnTo>
                    <a:lnTo>
                      <a:pt x="0" y="61"/>
                    </a:lnTo>
                    <a:lnTo>
                      <a:pt x="86" y="70"/>
                    </a:lnTo>
                    <a:lnTo>
                      <a:pt x="67" y="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46" name="Freeform 145"/>
              <p:cNvSpPr>
                <a:spLocks/>
              </p:cNvSpPr>
              <p:nvPr/>
            </p:nvSpPr>
            <p:spPr bwMode="auto">
              <a:xfrm>
                <a:off x="5632" y="234"/>
                <a:ext cx="8" cy="8"/>
              </a:xfrm>
              <a:custGeom>
                <a:avLst/>
                <a:gdLst>
                  <a:gd name="T0" fmla="*/ 0 w 133"/>
                  <a:gd name="T1" fmla="*/ 0 h 91"/>
                  <a:gd name="T2" fmla="*/ 0 w 133"/>
                  <a:gd name="T3" fmla="*/ 0 h 91"/>
                  <a:gd name="T4" fmla="*/ 0 w 133"/>
                  <a:gd name="T5" fmla="*/ 0 h 91"/>
                  <a:gd name="T6" fmla="*/ 0 w 133"/>
                  <a:gd name="T7" fmla="*/ 0 h 91"/>
                  <a:gd name="T8" fmla="*/ 0 w 133"/>
                  <a:gd name="T9" fmla="*/ 0 h 91"/>
                  <a:gd name="T10" fmla="*/ 0 w 133"/>
                  <a:gd name="T11" fmla="*/ 0 h 91"/>
                  <a:gd name="T12" fmla="*/ 0 w 133"/>
                  <a:gd name="T13" fmla="*/ 0 h 91"/>
                  <a:gd name="T14" fmla="*/ 0 w 133"/>
                  <a:gd name="T15" fmla="*/ 0 h 91"/>
                  <a:gd name="T16" fmla="*/ 0 w 133"/>
                  <a:gd name="T17" fmla="*/ 0 h 91"/>
                  <a:gd name="T18" fmla="*/ 0 w 133"/>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91"/>
                  <a:gd name="T32" fmla="*/ 133 w 133"/>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91">
                    <a:moveTo>
                      <a:pt x="49" y="68"/>
                    </a:moveTo>
                    <a:lnTo>
                      <a:pt x="35" y="6"/>
                    </a:lnTo>
                    <a:lnTo>
                      <a:pt x="0" y="35"/>
                    </a:lnTo>
                    <a:lnTo>
                      <a:pt x="43" y="91"/>
                    </a:lnTo>
                    <a:lnTo>
                      <a:pt x="78" y="62"/>
                    </a:lnTo>
                    <a:lnTo>
                      <a:pt x="65" y="0"/>
                    </a:lnTo>
                    <a:lnTo>
                      <a:pt x="78" y="62"/>
                    </a:lnTo>
                    <a:lnTo>
                      <a:pt x="133" y="17"/>
                    </a:lnTo>
                    <a:lnTo>
                      <a:pt x="65" y="0"/>
                    </a:lnTo>
                    <a:lnTo>
                      <a:pt x="49"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47" name="Freeform 146"/>
              <p:cNvSpPr>
                <a:spLocks/>
              </p:cNvSpPr>
              <p:nvPr/>
            </p:nvSpPr>
            <p:spPr bwMode="auto">
              <a:xfrm>
                <a:off x="5631" y="232"/>
                <a:ext cx="5" cy="8"/>
              </a:xfrm>
              <a:custGeom>
                <a:avLst/>
                <a:gdLst>
                  <a:gd name="T0" fmla="*/ 0 w 96"/>
                  <a:gd name="T1" fmla="*/ 0 h 89"/>
                  <a:gd name="T2" fmla="*/ 0 w 96"/>
                  <a:gd name="T3" fmla="*/ 0 h 89"/>
                  <a:gd name="T4" fmla="*/ 0 w 96"/>
                  <a:gd name="T5" fmla="*/ 0 h 89"/>
                  <a:gd name="T6" fmla="*/ 0 w 96"/>
                  <a:gd name="T7" fmla="*/ 0 h 89"/>
                  <a:gd name="T8" fmla="*/ 0 w 96"/>
                  <a:gd name="T9" fmla="*/ 0 h 89"/>
                  <a:gd name="T10" fmla="*/ 0 w 96"/>
                  <a:gd name="T11" fmla="*/ 0 h 89"/>
                  <a:gd name="T12" fmla="*/ 0 60000 65536"/>
                  <a:gd name="T13" fmla="*/ 0 60000 65536"/>
                  <a:gd name="T14" fmla="*/ 0 60000 65536"/>
                  <a:gd name="T15" fmla="*/ 0 60000 65536"/>
                  <a:gd name="T16" fmla="*/ 0 60000 65536"/>
                  <a:gd name="T17" fmla="*/ 0 60000 65536"/>
                  <a:gd name="T18" fmla="*/ 0 w 96"/>
                  <a:gd name="T19" fmla="*/ 0 h 89"/>
                  <a:gd name="T20" fmla="*/ 96 w 96"/>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96" h="89">
                    <a:moveTo>
                      <a:pt x="8" y="35"/>
                    </a:moveTo>
                    <a:lnTo>
                      <a:pt x="0" y="69"/>
                    </a:lnTo>
                    <a:lnTo>
                      <a:pt x="80" y="89"/>
                    </a:lnTo>
                    <a:lnTo>
                      <a:pt x="96" y="21"/>
                    </a:lnTo>
                    <a:lnTo>
                      <a:pt x="17" y="0"/>
                    </a:lnTo>
                    <a:lnTo>
                      <a:pt x="8" y="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48" name="Freeform 147"/>
              <p:cNvSpPr>
                <a:spLocks/>
              </p:cNvSpPr>
              <p:nvPr/>
            </p:nvSpPr>
            <p:spPr bwMode="auto">
              <a:xfrm>
                <a:off x="5631" y="235"/>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0"/>
                    </a:moveTo>
                    <a:lnTo>
                      <a:pt x="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49" name="Freeform 148"/>
              <p:cNvSpPr>
                <a:spLocks/>
              </p:cNvSpPr>
              <p:nvPr/>
            </p:nvSpPr>
            <p:spPr bwMode="auto">
              <a:xfrm>
                <a:off x="5196" y="306"/>
                <a:ext cx="12" cy="9"/>
              </a:xfrm>
              <a:custGeom>
                <a:avLst/>
                <a:gdLst>
                  <a:gd name="T0" fmla="*/ 0 w 220"/>
                  <a:gd name="T1" fmla="*/ 0 h 98"/>
                  <a:gd name="T2" fmla="*/ 0 w 220"/>
                  <a:gd name="T3" fmla="*/ 0 h 98"/>
                  <a:gd name="T4" fmla="*/ 0 w 220"/>
                  <a:gd name="T5" fmla="*/ 0 h 98"/>
                  <a:gd name="T6" fmla="*/ 0 w 220"/>
                  <a:gd name="T7" fmla="*/ 0 h 98"/>
                  <a:gd name="T8" fmla="*/ 0 w 220"/>
                  <a:gd name="T9" fmla="*/ 0 h 98"/>
                  <a:gd name="T10" fmla="*/ 0 w 220"/>
                  <a:gd name="T11" fmla="*/ 0 h 98"/>
                  <a:gd name="T12" fmla="*/ 0 w 220"/>
                  <a:gd name="T13" fmla="*/ 0 h 98"/>
                  <a:gd name="T14" fmla="*/ 0 w 220"/>
                  <a:gd name="T15" fmla="*/ 0 h 98"/>
                  <a:gd name="T16" fmla="*/ 0 w 220"/>
                  <a:gd name="T17" fmla="*/ 0 h 98"/>
                  <a:gd name="T18" fmla="*/ 0 w 220"/>
                  <a:gd name="T19" fmla="*/ 0 h 98"/>
                  <a:gd name="T20" fmla="*/ 0 w 220"/>
                  <a:gd name="T21" fmla="*/ 0 h 98"/>
                  <a:gd name="T22" fmla="*/ 0 w 220"/>
                  <a:gd name="T23" fmla="*/ 0 h 98"/>
                  <a:gd name="T24" fmla="*/ 0 w 220"/>
                  <a:gd name="T25" fmla="*/ 0 h 98"/>
                  <a:gd name="T26" fmla="*/ 0 w 220"/>
                  <a:gd name="T27" fmla="*/ 0 h 98"/>
                  <a:gd name="T28" fmla="*/ 0 w 220"/>
                  <a:gd name="T29" fmla="*/ 0 h 98"/>
                  <a:gd name="T30" fmla="*/ 0 w 220"/>
                  <a:gd name="T31" fmla="*/ 0 h 98"/>
                  <a:gd name="T32" fmla="*/ 0 w 220"/>
                  <a:gd name="T33" fmla="*/ 0 h 98"/>
                  <a:gd name="T34" fmla="*/ 0 w 220"/>
                  <a:gd name="T35" fmla="*/ 0 h 98"/>
                  <a:gd name="T36" fmla="*/ 0 w 220"/>
                  <a:gd name="T37" fmla="*/ 0 h 98"/>
                  <a:gd name="T38" fmla="*/ 0 w 220"/>
                  <a:gd name="T39" fmla="*/ 0 h 98"/>
                  <a:gd name="T40" fmla="*/ 0 w 220"/>
                  <a:gd name="T41" fmla="*/ 0 h 98"/>
                  <a:gd name="T42" fmla="*/ 0 w 220"/>
                  <a:gd name="T43" fmla="*/ 0 h 98"/>
                  <a:gd name="T44" fmla="*/ 0 w 220"/>
                  <a:gd name="T45" fmla="*/ 0 h 98"/>
                  <a:gd name="T46" fmla="*/ 0 w 220"/>
                  <a:gd name="T47" fmla="*/ 0 h 98"/>
                  <a:gd name="T48" fmla="*/ 0 w 220"/>
                  <a:gd name="T49" fmla="*/ 0 h 98"/>
                  <a:gd name="T50" fmla="*/ 0 w 220"/>
                  <a:gd name="T51" fmla="*/ 0 h 98"/>
                  <a:gd name="T52" fmla="*/ 0 w 220"/>
                  <a:gd name="T53" fmla="*/ 0 h 98"/>
                  <a:gd name="T54" fmla="*/ 0 w 220"/>
                  <a:gd name="T55" fmla="*/ 0 h 98"/>
                  <a:gd name="T56" fmla="*/ 0 w 220"/>
                  <a:gd name="T57" fmla="*/ 0 h 98"/>
                  <a:gd name="T58" fmla="*/ 0 w 220"/>
                  <a:gd name="T59" fmla="*/ 0 h 98"/>
                  <a:gd name="T60" fmla="*/ 0 w 220"/>
                  <a:gd name="T61" fmla="*/ 0 h 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0"/>
                  <a:gd name="T94" fmla="*/ 0 h 98"/>
                  <a:gd name="T95" fmla="*/ 220 w 220"/>
                  <a:gd name="T96" fmla="*/ 98 h 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0" h="98">
                    <a:moveTo>
                      <a:pt x="4" y="73"/>
                    </a:moveTo>
                    <a:lnTo>
                      <a:pt x="32" y="72"/>
                    </a:lnTo>
                    <a:lnTo>
                      <a:pt x="57" y="72"/>
                    </a:lnTo>
                    <a:lnTo>
                      <a:pt x="79" y="74"/>
                    </a:lnTo>
                    <a:lnTo>
                      <a:pt x="97" y="75"/>
                    </a:lnTo>
                    <a:lnTo>
                      <a:pt x="113" y="78"/>
                    </a:lnTo>
                    <a:lnTo>
                      <a:pt x="127" y="82"/>
                    </a:lnTo>
                    <a:lnTo>
                      <a:pt x="136" y="84"/>
                    </a:lnTo>
                    <a:lnTo>
                      <a:pt x="144" y="87"/>
                    </a:lnTo>
                    <a:lnTo>
                      <a:pt x="150" y="90"/>
                    </a:lnTo>
                    <a:lnTo>
                      <a:pt x="155" y="93"/>
                    </a:lnTo>
                    <a:lnTo>
                      <a:pt x="157" y="94"/>
                    </a:lnTo>
                    <a:lnTo>
                      <a:pt x="159" y="98"/>
                    </a:lnTo>
                    <a:lnTo>
                      <a:pt x="156" y="90"/>
                    </a:lnTo>
                    <a:lnTo>
                      <a:pt x="220" y="66"/>
                    </a:lnTo>
                    <a:lnTo>
                      <a:pt x="215" y="55"/>
                    </a:lnTo>
                    <a:lnTo>
                      <a:pt x="207" y="46"/>
                    </a:lnTo>
                    <a:lnTo>
                      <a:pt x="200" y="40"/>
                    </a:lnTo>
                    <a:lnTo>
                      <a:pt x="192" y="34"/>
                    </a:lnTo>
                    <a:lnTo>
                      <a:pt x="183" y="27"/>
                    </a:lnTo>
                    <a:lnTo>
                      <a:pt x="171" y="22"/>
                    </a:lnTo>
                    <a:lnTo>
                      <a:pt x="159" y="18"/>
                    </a:lnTo>
                    <a:lnTo>
                      <a:pt x="143" y="12"/>
                    </a:lnTo>
                    <a:lnTo>
                      <a:pt x="125" y="8"/>
                    </a:lnTo>
                    <a:lnTo>
                      <a:pt x="107" y="5"/>
                    </a:lnTo>
                    <a:lnTo>
                      <a:pt x="84" y="3"/>
                    </a:lnTo>
                    <a:lnTo>
                      <a:pt x="59" y="2"/>
                    </a:lnTo>
                    <a:lnTo>
                      <a:pt x="31" y="0"/>
                    </a:lnTo>
                    <a:lnTo>
                      <a:pt x="0" y="2"/>
                    </a:lnTo>
                    <a:lnTo>
                      <a:pt x="4" y="7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50" name="Freeform 149"/>
              <p:cNvSpPr>
                <a:spLocks/>
              </p:cNvSpPr>
              <p:nvPr/>
            </p:nvSpPr>
            <p:spPr bwMode="auto">
              <a:xfrm>
                <a:off x="5189" y="307"/>
                <a:ext cx="7" cy="7"/>
              </a:xfrm>
              <a:custGeom>
                <a:avLst/>
                <a:gdLst>
                  <a:gd name="T0" fmla="*/ 0 w 122"/>
                  <a:gd name="T1" fmla="*/ 0 h 83"/>
                  <a:gd name="T2" fmla="*/ 0 w 122"/>
                  <a:gd name="T3" fmla="*/ 0 h 83"/>
                  <a:gd name="T4" fmla="*/ 0 w 122"/>
                  <a:gd name="T5" fmla="*/ 0 h 83"/>
                  <a:gd name="T6" fmla="*/ 0 w 122"/>
                  <a:gd name="T7" fmla="*/ 0 h 83"/>
                  <a:gd name="T8" fmla="*/ 0 w 122"/>
                  <a:gd name="T9" fmla="*/ 0 h 83"/>
                  <a:gd name="T10" fmla="*/ 0 w 122"/>
                  <a:gd name="T11" fmla="*/ 0 h 83"/>
                  <a:gd name="T12" fmla="*/ 0 w 122"/>
                  <a:gd name="T13" fmla="*/ 0 h 83"/>
                  <a:gd name="T14" fmla="*/ 0 w 122"/>
                  <a:gd name="T15" fmla="*/ 0 h 83"/>
                  <a:gd name="T16" fmla="*/ 0 w 122"/>
                  <a:gd name="T17" fmla="*/ 0 h 83"/>
                  <a:gd name="T18" fmla="*/ 0 w 122"/>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83"/>
                  <a:gd name="T32" fmla="*/ 122 w 122"/>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83">
                    <a:moveTo>
                      <a:pt x="0" y="80"/>
                    </a:moveTo>
                    <a:lnTo>
                      <a:pt x="15" y="82"/>
                    </a:lnTo>
                    <a:lnTo>
                      <a:pt x="122" y="70"/>
                    </a:lnTo>
                    <a:lnTo>
                      <a:pt x="114" y="0"/>
                    </a:lnTo>
                    <a:lnTo>
                      <a:pt x="8" y="11"/>
                    </a:lnTo>
                    <a:lnTo>
                      <a:pt x="24" y="14"/>
                    </a:lnTo>
                    <a:lnTo>
                      <a:pt x="0" y="80"/>
                    </a:lnTo>
                    <a:lnTo>
                      <a:pt x="8" y="83"/>
                    </a:lnTo>
                    <a:lnTo>
                      <a:pt x="15" y="82"/>
                    </a:lnTo>
                    <a:lnTo>
                      <a:pt x="0" y="8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51" name="Freeform 150"/>
              <p:cNvSpPr>
                <a:spLocks/>
              </p:cNvSpPr>
              <p:nvPr/>
            </p:nvSpPr>
            <p:spPr bwMode="auto">
              <a:xfrm>
                <a:off x="5187" y="306"/>
                <a:ext cx="4" cy="8"/>
              </a:xfrm>
              <a:custGeom>
                <a:avLst/>
                <a:gdLst>
                  <a:gd name="T0" fmla="*/ 0 w 77"/>
                  <a:gd name="T1" fmla="*/ 0 h 89"/>
                  <a:gd name="T2" fmla="*/ 0 w 77"/>
                  <a:gd name="T3" fmla="*/ 0 h 89"/>
                  <a:gd name="T4" fmla="*/ 0 w 77"/>
                  <a:gd name="T5" fmla="*/ 0 h 89"/>
                  <a:gd name="T6" fmla="*/ 0 w 77"/>
                  <a:gd name="T7" fmla="*/ 0 h 89"/>
                  <a:gd name="T8" fmla="*/ 0 w 77"/>
                  <a:gd name="T9" fmla="*/ 0 h 89"/>
                  <a:gd name="T10" fmla="*/ 0 w 77"/>
                  <a:gd name="T11" fmla="*/ 0 h 89"/>
                  <a:gd name="T12" fmla="*/ 0 w 77"/>
                  <a:gd name="T13" fmla="*/ 0 h 89"/>
                  <a:gd name="T14" fmla="*/ 0 w 77"/>
                  <a:gd name="T15" fmla="*/ 0 h 89"/>
                  <a:gd name="T16" fmla="*/ 0 w 77"/>
                  <a:gd name="T17" fmla="*/ 0 h 89"/>
                  <a:gd name="T18" fmla="*/ 0 w 77"/>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9"/>
                  <a:gd name="T32" fmla="*/ 77 w 77"/>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9">
                    <a:moveTo>
                      <a:pt x="8" y="71"/>
                    </a:moveTo>
                    <a:lnTo>
                      <a:pt x="0" y="68"/>
                    </a:lnTo>
                    <a:lnTo>
                      <a:pt x="53" y="89"/>
                    </a:lnTo>
                    <a:lnTo>
                      <a:pt x="77" y="23"/>
                    </a:lnTo>
                    <a:lnTo>
                      <a:pt x="24" y="2"/>
                    </a:lnTo>
                    <a:lnTo>
                      <a:pt x="15" y="0"/>
                    </a:lnTo>
                    <a:lnTo>
                      <a:pt x="24" y="2"/>
                    </a:lnTo>
                    <a:lnTo>
                      <a:pt x="20" y="0"/>
                    </a:lnTo>
                    <a:lnTo>
                      <a:pt x="15" y="0"/>
                    </a:lnTo>
                    <a:lnTo>
                      <a:pt x="8"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52" name="Freeform 151"/>
              <p:cNvSpPr>
                <a:spLocks/>
              </p:cNvSpPr>
              <p:nvPr/>
            </p:nvSpPr>
            <p:spPr bwMode="auto">
              <a:xfrm>
                <a:off x="5181" y="305"/>
                <a:ext cx="6" cy="7"/>
              </a:xfrm>
              <a:custGeom>
                <a:avLst/>
                <a:gdLst>
                  <a:gd name="T0" fmla="*/ 0 w 113"/>
                  <a:gd name="T1" fmla="*/ 0 h 84"/>
                  <a:gd name="T2" fmla="*/ 0 w 113"/>
                  <a:gd name="T3" fmla="*/ 0 h 84"/>
                  <a:gd name="T4" fmla="*/ 0 w 113"/>
                  <a:gd name="T5" fmla="*/ 0 h 84"/>
                  <a:gd name="T6" fmla="*/ 0 w 113"/>
                  <a:gd name="T7" fmla="*/ 0 h 84"/>
                  <a:gd name="T8" fmla="*/ 0 w 113"/>
                  <a:gd name="T9" fmla="*/ 0 h 84"/>
                  <a:gd name="T10" fmla="*/ 0 w 113"/>
                  <a:gd name="T11" fmla="*/ 0 h 84"/>
                  <a:gd name="T12" fmla="*/ 0 w 113"/>
                  <a:gd name="T13" fmla="*/ 0 h 84"/>
                  <a:gd name="T14" fmla="*/ 0 w 113"/>
                  <a:gd name="T15" fmla="*/ 0 h 84"/>
                  <a:gd name="T16" fmla="*/ 0 w 113"/>
                  <a:gd name="T17" fmla="*/ 0 h 84"/>
                  <a:gd name="T18" fmla="*/ 0 w 113"/>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84"/>
                  <a:gd name="T32" fmla="*/ 113 w 113"/>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84">
                    <a:moveTo>
                      <a:pt x="2" y="72"/>
                    </a:moveTo>
                    <a:lnTo>
                      <a:pt x="0" y="72"/>
                    </a:lnTo>
                    <a:lnTo>
                      <a:pt x="106" y="84"/>
                    </a:lnTo>
                    <a:lnTo>
                      <a:pt x="113" y="13"/>
                    </a:lnTo>
                    <a:lnTo>
                      <a:pt x="8" y="0"/>
                    </a:lnTo>
                    <a:lnTo>
                      <a:pt x="6" y="0"/>
                    </a:lnTo>
                    <a:lnTo>
                      <a:pt x="8" y="0"/>
                    </a:lnTo>
                    <a:lnTo>
                      <a:pt x="7" y="0"/>
                    </a:lnTo>
                    <a:lnTo>
                      <a:pt x="6" y="0"/>
                    </a:lnTo>
                    <a:lnTo>
                      <a:pt x="2"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53" name="Freeform 152"/>
              <p:cNvSpPr>
                <a:spLocks/>
              </p:cNvSpPr>
              <p:nvPr/>
            </p:nvSpPr>
            <p:spPr bwMode="auto">
              <a:xfrm>
                <a:off x="5176" y="304"/>
                <a:ext cx="5" cy="7"/>
              </a:xfrm>
              <a:custGeom>
                <a:avLst/>
                <a:gdLst>
                  <a:gd name="T0" fmla="*/ 0 w 93"/>
                  <a:gd name="T1" fmla="*/ 0 h 76"/>
                  <a:gd name="T2" fmla="*/ 0 w 93"/>
                  <a:gd name="T3" fmla="*/ 0 h 76"/>
                  <a:gd name="T4" fmla="*/ 0 w 93"/>
                  <a:gd name="T5" fmla="*/ 0 h 76"/>
                  <a:gd name="T6" fmla="*/ 0 w 93"/>
                  <a:gd name="T7" fmla="*/ 0 h 76"/>
                  <a:gd name="T8" fmla="*/ 0 w 93"/>
                  <a:gd name="T9" fmla="*/ 0 h 76"/>
                  <a:gd name="T10" fmla="*/ 0 w 93"/>
                  <a:gd name="T11" fmla="*/ 0 h 76"/>
                  <a:gd name="T12" fmla="*/ 0 w 93"/>
                  <a:gd name="T13" fmla="*/ 0 h 76"/>
                  <a:gd name="T14" fmla="*/ 0 w 93"/>
                  <a:gd name="T15" fmla="*/ 0 h 76"/>
                  <a:gd name="T16" fmla="*/ 0 w 93"/>
                  <a:gd name="T17" fmla="*/ 0 h 76"/>
                  <a:gd name="T18" fmla="*/ 0 w 93"/>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76"/>
                  <a:gd name="T32" fmla="*/ 93 w 93"/>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76">
                    <a:moveTo>
                      <a:pt x="0" y="72"/>
                    </a:moveTo>
                    <a:lnTo>
                      <a:pt x="1" y="72"/>
                    </a:lnTo>
                    <a:lnTo>
                      <a:pt x="89" y="76"/>
                    </a:lnTo>
                    <a:lnTo>
                      <a:pt x="93" y="4"/>
                    </a:lnTo>
                    <a:lnTo>
                      <a:pt x="4" y="0"/>
                    </a:lnTo>
                    <a:lnTo>
                      <a:pt x="0" y="72"/>
                    </a:lnTo>
                    <a:lnTo>
                      <a:pt x="1" y="72"/>
                    </a:lnTo>
                    <a:lnTo>
                      <a:pt x="0"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54" name="Freeform 153"/>
              <p:cNvSpPr>
                <a:spLocks/>
              </p:cNvSpPr>
              <p:nvPr/>
            </p:nvSpPr>
            <p:spPr bwMode="auto">
              <a:xfrm>
                <a:off x="5170" y="304"/>
                <a:ext cx="7" cy="7"/>
              </a:xfrm>
              <a:custGeom>
                <a:avLst/>
                <a:gdLst>
                  <a:gd name="T0" fmla="*/ 0 w 121"/>
                  <a:gd name="T1" fmla="*/ 0 h 75"/>
                  <a:gd name="T2" fmla="*/ 0 w 121"/>
                  <a:gd name="T3" fmla="*/ 0 h 75"/>
                  <a:gd name="T4" fmla="*/ 0 w 121"/>
                  <a:gd name="T5" fmla="*/ 0 h 75"/>
                  <a:gd name="T6" fmla="*/ 0 w 121"/>
                  <a:gd name="T7" fmla="*/ 0 h 75"/>
                  <a:gd name="T8" fmla="*/ 0 w 121"/>
                  <a:gd name="T9" fmla="*/ 0 h 75"/>
                  <a:gd name="T10" fmla="*/ 0 w 121"/>
                  <a:gd name="T11" fmla="*/ 0 h 75"/>
                  <a:gd name="T12" fmla="*/ 0 w 121"/>
                  <a:gd name="T13" fmla="*/ 0 h 75"/>
                  <a:gd name="T14" fmla="*/ 0 w 121"/>
                  <a:gd name="T15" fmla="*/ 0 h 75"/>
                  <a:gd name="T16" fmla="*/ 0 w 121"/>
                  <a:gd name="T17" fmla="*/ 0 h 75"/>
                  <a:gd name="T18" fmla="*/ 0 w 121"/>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75"/>
                  <a:gd name="T32" fmla="*/ 121 w 121"/>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75">
                    <a:moveTo>
                      <a:pt x="17" y="22"/>
                    </a:moveTo>
                    <a:lnTo>
                      <a:pt x="47" y="70"/>
                    </a:lnTo>
                    <a:lnTo>
                      <a:pt x="117" y="75"/>
                    </a:lnTo>
                    <a:lnTo>
                      <a:pt x="121" y="3"/>
                    </a:lnTo>
                    <a:lnTo>
                      <a:pt x="51" y="0"/>
                    </a:lnTo>
                    <a:lnTo>
                      <a:pt x="81" y="47"/>
                    </a:lnTo>
                    <a:lnTo>
                      <a:pt x="17" y="22"/>
                    </a:lnTo>
                    <a:lnTo>
                      <a:pt x="0" y="67"/>
                    </a:lnTo>
                    <a:lnTo>
                      <a:pt x="47" y="70"/>
                    </a:lnTo>
                    <a:lnTo>
                      <a:pt x="17" y="2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55" name="Freeform 154"/>
              <p:cNvSpPr>
                <a:spLocks/>
              </p:cNvSpPr>
              <p:nvPr/>
            </p:nvSpPr>
            <p:spPr bwMode="auto">
              <a:xfrm>
                <a:off x="5171" y="302"/>
                <a:ext cx="4" cy="6"/>
              </a:xfrm>
              <a:custGeom>
                <a:avLst/>
                <a:gdLst>
                  <a:gd name="T0" fmla="*/ 0 w 73"/>
                  <a:gd name="T1" fmla="*/ 0 h 72"/>
                  <a:gd name="T2" fmla="*/ 0 w 73"/>
                  <a:gd name="T3" fmla="*/ 0 h 72"/>
                  <a:gd name="T4" fmla="*/ 0 w 73"/>
                  <a:gd name="T5" fmla="*/ 0 h 72"/>
                  <a:gd name="T6" fmla="*/ 0 w 73"/>
                  <a:gd name="T7" fmla="*/ 0 h 72"/>
                  <a:gd name="T8" fmla="*/ 0 w 73"/>
                  <a:gd name="T9" fmla="*/ 0 h 72"/>
                  <a:gd name="T10" fmla="*/ 0 w 73"/>
                  <a:gd name="T11" fmla="*/ 0 h 72"/>
                  <a:gd name="T12" fmla="*/ 0 w 73"/>
                  <a:gd name="T13" fmla="*/ 0 h 72"/>
                  <a:gd name="T14" fmla="*/ 0 w 73"/>
                  <a:gd name="T15" fmla="*/ 0 h 72"/>
                  <a:gd name="T16" fmla="*/ 0 w 73"/>
                  <a:gd name="T17" fmla="*/ 0 h 72"/>
                  <a:gd name="T18" fmla="*/ 0 w 73"/>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72"/>
                  <a:gd name="T32" fmla="*/ 73 w 73"/>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72">
                    <a:moveTo>
                      <a:pt x="35" y="0"/>
                    </a:moveTo>
                    <a:lnTo>
                      <a:pt x="8" y="23"/>
                    </a:lnTo>
                    <a:lnTo>
                      <a:pt x="0" y="47"/>
                    </a:lnTo>
                    <a:lnTo>
                      <a:pt x="64" y="72"/>
                    </a:lnTo>
                    <a:lnTo>
                      <a:pt x="73" y="48"/>
                    </a:lnTo>
                    <a:lnTo>
                      <a:pt x="46" y="71"/>
                    </a:lnTo>
                    <a:lnTo>
                      <a:pt x="35" y="0"/>
                    </a:lnTo>
                    <a:lnTo>
                      <a:pt x="15" y="3"/>
                    </a:lnTo>
                    <a:lnTo>
                      <a:pt x="8" y="23"/>
                    </a:lnTo>
                    <a:lnTo>
                      <a:pt x="35"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56" name="Freeform 155"/>
              <p:cNvSpPr>
                <a:spLocks/>
              </p:cNvSpPr>
              <p:nvPr/>
            </p:nvSpPr>
            <p:spPr bwMode="auto">
              <a:xfrm>
                <a:off x="5173" y="301"/>
                <a:ext cx="4" cy="7"/>
              </a:xfrm>
              <a:custGeom>
                <a:avLst/>
                <a:gdLst>
                  <a:gd name="T0" fmla="*/ 0 w 82"/>
                  <a:gd name="T1" fmla="*/ 0 h 84"/>
                  <a:gd name="T2" fmla="*/ 0 w 82"/>
                  <a:gd name="T3" fmla="*/ 0 h 84"/>
                  <a:gd name="T4" fmla="*/ 0 w 82"/>
                  <a:gd name="T5" fmla="*/ 0 h 84"/>
                  <a:gd name="T6" fmla="*/ 0 w 82"/>
                  <a:gd name="T7" fmla="*/ 0 h 84"/>
                  <a:gd name="T8" fmla="*/ 0 w 82"/>
                  <a:gd name="T9" fmla="*/ 0 h 84"/>
                  <a:gd name="T10" fmla="*/ 0 w 82"/>
                  <a:gd name="T11" fmla="*/ 0 h 84"/>
                  <a:gd name="T12" fmla="*/ 0 w 82"/>
                  <a:gd name="T13" fmla="*/ 0 h 84"/>
                  <a:gd name="T14" fmla="*/ 0 w 82"/>
                  <a:gd name="T15" fmla="*/ 0 h 84"/>
                  <a:gd name="T16" fmla="*/ 0 w 82"/>
                  <a:gd name="T17" fmla="*/ 0 h 84"/>
                  <a:gd name="T18" fmla="*/ 0 w 82"/>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4"/>
                  <a:gd name="T32" fmla="*/ 82 w 82"/>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4">
                    <a:moveTo>
                      <a:pt x="75" y="0"/>
                    </a:moveTo>
                    <a:lnTo>
                      <a:pt x="70" y="1"/>
                    </a:lnTo>
                    <a:lnTo>
                      <a:pt x="0" y="13"/>
                    </a:lnTo>
                    <a:lnTo>
                      <a:pt x="11" y="84"/>
                    </a:lnTo>
                    <a:lnTo>
                      <a:pt x="82" y="71"/>
                    </a:lnTo>
                    <a:lnTo>
                      <a:pt x="79" y="72"/>
                    </a:lnTo>
                    <a:lnTo>
                      <a:pt x="75" y="0"/>
                    </a:lnTo>
                    <a:lnTo>
                      <a:pt x="73" y="0"/>
                    </a:lnTo>
                    <a:lnTo>
                      <a:pt x="70" y="1"/>
                    </a:lnTo>
                    <a:lnTo>
                      <a:pt x="75"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57" name="Freeform 156"/>
              <p:cNvSpPr>
                <a:spLocks/>
              </p:cNvSpPr>
              <p:nvPr/>
            </p:nvSpPr>
            <p:spPr bwMode="auto">
              <a:xfrm>
                <a:off x="5177" y="300"/>
                <a:ext cx="4" cy="7"/>
              </a:xfrm>
              <a:custGeom>
                <a:avLst/>
                <a:gdLst>
                  <a:gd name="T0" fmla="*/ 0 w 79"/>
                  <a:gd name="T1" fmla="*/ 0 h 76"/>
                  <a:gd name="T2" fmla="*/ 0 w 79"/>
                  <a:gd name="T3" fmla="*/ 0 h 76"/>
                  <a:gd name="T4" fmla="*/ 0 w 79"/>
                  <a:gd name="T5" fmla="*/ 0 h 76"/>
                  <a:gd name="T6" fmla="*/ 0 w 79"/>
                  <a:gd name="T7" fmla="*/ 0 h 76"/>
                  <a:gd name="T8" fmla="*/ 0 w 79"/>
                  <a:gd name="T9" fmla="*/ 0 h 76"/>
                  <a:gd name="T10" fmla="*/ 0 w 79"/>
                  <a:gd name="T11" fmla="*/ 0 h 76"/>
                  <a:gd name="T12" fmla="*/ 0 w 79"/>
                  <a:gd name="T13" fmla="*/ 0 h 76"/>
                  <a:gd name="T14" fmla="*/ 0 w 79"/>
                  <a:gd name="T15" fmla="*/ 0 h 76"/>
                  <a:gd name="T16" fmla="*/ 0 w 79"/>
                  <a:gd name="T17" fmla="*/ 0 h 76"/>
                  <a:gd name="T18" fmla="*/ 0 w 79"/>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76"/>
                  <a:gd name="T32" fmla="*/ 79 w 79"/>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76">
                    <a:moveTo>
                      <a:pt x="79" y="1"/>
                    </a:moveTo>
                    <a:lnTo>
                      <a:pt x="70" y="0"/>
                    </a:lnTo>
                    <a:lnTo>
                      <a:pt x="0" y="4"/>
                    </a:lnTo>
                    <a:lnTo>
                      <a:pt x="4" y="76"/>
                    </a:lnTo>
                    <a:lnTo>
                      <a:pt x="74" y="72"/>
                    </a:lnTo>
                    <a:lnTo>
                      <a:pt x="65" y="71"/>
                    </a:lnTo>
                    <a:lnTo>
                      <a:pt x="79" y="1"/>
                    </a:lnTo>
                    <a:lnTo>
                      <a:pt x="75" y="0"/>
                    </a:lnTo>
                    <a:lnTo>
                      <a:pt x="70" y="1"/>
                    </a:lnTo>
                    <a:lnTo>
                      <a:pt x="79"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58" name="Freeform 157"/>
              <p:cNvSpPr>
                <a:spLocks/>
              </p:cNvSpPr>
              <p:nvPr/>
            </p:nvSpPr>
            <p:spPr bwMode="auto">
              <a:xfrm>
                <a:off x="5180" y="300"/>
                <a:ext cx="4" cy="8"/>
              </a:xfrm>
              <a:custGeom>
                <a:avLst/>
                <a:gdLst>
                  <a:gd name="T0" fmla="*/ 0 w 72"/>
                  <a:gd name="T1" fmla="*/ 0 h 85"/>
                  <a:gd name="T2" fmla="*/ 0 w 72"/>
                  <a:gd name="T3" fmla="*/ 0 h 85"/>
                  <a:gd name="T4" fmla="*/ 0 w 72"/>
                  <a:gd name="T5" fmla="*/ 0 h 85"/>
                  <a:gd name="T6" fmla="*/ 0 w 72"/>
                  <a:gd name="T7" fmla="*/ 0 h 85"/>
                  <a:gd name="T8" fmla="*/ 0 w 72"/>
                  <a:gd name="T9" fmla="*/ 0 h 85"/>
                  <a:gd name="T10" fmla="*/ 0 w 72"/>
                  <a:gd name="T11" fmla="*/ 0 h 85"/>
                  <a:gd name="T12" fmla="*/ 0 w 72"/>
                  <a:gd name="T13" fmla="*/ 0 h 85"/>
                  <a:gd name="T14" fmla="*/ 0 w 72"/>
                  <a:gd name="T15" fmla="*/ 0 h 85"/>
                  <a:gd name="T16" fmla="*/ 0 w 72"/>
                  <a:gd name="T17" fmla="*/ 0 h 85"/>
                  <a:gd name="T18" fmla="*/ 0 w 7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5"/>
                  <a:gd name="T32" fmla="*/ 72 w 7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5">
                    <a:moveTo>
                      <a:pt x="49" y="14"/>
                    </a:moveTo>
                    <a:lnTo>
                      <a:pt x="67" y="13"/>
                    </a:lnTo>
                    <a:lnTo>
                      <a:pt x="14" y="0"/>
                    </a:lnTo>
                    <a:lnTo>
                      <a:pt x="0" y="70"/>
                    </a:lnTo>
                    <a:lnTo>
                      <a:pt x="53" y="82"/>
                    </a:lnTo>
                    <a:lnTo>
                      <a:pt x="72" y="81"/>
                    </a:lnTo>
                    <a:lnTo>
                      <a:pt x="53" y="82"/>
                    </a:lnTo>
                    <a:lnTo>
                      <a:pt x="62" y="85"/>
                    </a:lnTo>
                    <a:lnTo>
                      <a:pt x="72" y="81"/>
                    </a:lnTo>
                    <a:lnTo>
                      <a:pt x="49" y="1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59" name="Freeform 158"/>
              <p:cNvSpPr>
                <a:spLocks/>
              </p:cNvSpPr>
              <p:nvPr/>
            </p:nvSpPr>
            <p:spPr bwMode="auto">
              <a:xfrm>
                <a:off x="5183" y="299"/>
                <a:ext cx="6" cy="9"/>
              </a:xfrm>
              <a:custGeom>
                <a:avLst/>
                <a:gdLst>
                  <a:gd name="T0" fmla="*/ 0 w 102"/>
                  <a:gd name="T1" fmla="*/ 0 h 98"/>
                  <a:gd name="T2" fmla="*/ 0 w 102"/>
                  <a:gd name="T3" fmla="*/ 0 h 98"/>
                  <a:gd name="T4" fmla="*/ 0 w 102"/>
                  <a:gd name="T5" fmla="*/ 0 h 98"/>
                  <a:gd name="T6" fmla="*/ 0 w 102"/>
                  <a:gd name="T7" fmla="*/ 0 h 98"/>
                  <a:gd name="T8" fmla="*/ 0 w 102"/>
                  <a:gd name="T9" fmla="*/ 0 h 98"/>
                  <a:gd name="T10" fmla="*/ 0 w 102"/>
                  <a:gd name="T11" fmla="*/ 0 h 98"/>
                  <a:gd name="T12" fmla="*/ 0 w 102"/>
                  <a:gd name="T13" fmla="*/ 0 h 98"/>
                  <a:gd name="T14" fmla="*/ 0 w 102"/>
                  <a:gd name="T15" fmla="*/ 0 h 98"/>
                  <a:gd name="T16" fmla="*/ 0 w 102"/>
                  <a:gd name="T17" fmla="*/ 0 h 98"/>
                  <a:gd name="T18" fmla="*/ 0 w 102"/>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98"/>
                  <a:gd name="T32" fmla="*/ 102 w 102"/>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98">
                    <a:moveTo>
                      <a:pt x="93" y="0"/>
                    </a:moveTo>
                    <a:lnTo>
                      <a:pt x="80" y="2"/>
                    </a:lnTo>
                    <a:lnTo>
                      <a:pt x="0" y="31"/>
                    </a:lnTo>
                    <a:lnTo>
                      <a:pt x="23" y="98"/>
                    </a:lnTo>
                    <a:lnTo>
                      <a:pt x="102" y="70"/>
                    </a:lnTo>
                    <a:lnTo>
                      <a:pt x="88" y="72"/>
                    </a:lnTo>
                    <a:lnTo>
                      <a:pt x="93" y="0"/>
                    </a:lnTo>
                    <a:lnTo>
                      <a:pt x="86" y="0"/>
                    </a:lnTo>
                    <a:lnTo>
                      <a:pt x="80" y="2"/>
                    </a:lnTo>
                    <a:lnTo>
                      <a:pt x="93"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60" name="Freeform 159"/>
              <p:cNvSpPr>
                <a:spLocks/>
              </p:cNvSpPr>
              <p:nvPr/>
            </p:nvSpPr>
            <p:spPr bwMode="auto">
              <a:xfrm>
                <a:off x="5188" y="299"/>
                <a:ext cx="6" cy="7"/>
              </a:xfrm>
              <a:custGeom>
                <a:avLst/>
                <a:gdLst>
                  <a:gd name="T0" fmla="*/ 0 w 111"/>
                  <a:gd name="T1" fmla="*/ 0 h 79"/>
                  <a:gd name="T2" fmla="*/ 0 w 111"/>
                  <a:gd name="T3" fmla="*/ 0 h 79"/>
                  <a:gd name="T4" fmla="*/ 0 w 111"/>
                  <a:gd name="T5" fmla="*/ 0 h 79"/>
                  <a:gd name="T6" fmla="*/ 0 w 111"/>
                  <a:gd name="T7" fmla="*/ 0 h 79"/>
                  <a:gd name="T8" fmla="*/ 0 w 111"/>
                  <a:gd name="T9" fmla="*/ 0 h 79"/>
                  <a:gd name="T10" fmla="*/ 0 w 111"/>
                  <a:gd name="T11" fmla="*/ 0 h 79"/>
                  <a:gd name="T12" fmla="*/ 0 w 111"/>
                  <a:gd name="T13" fmla="*/ 0 h 79"/>
                  <a:gd name="T14" fmla="*/ 0 w 111"/>
                  <a:gd name="T15" fmla="*/ 0 h 79"/>
                  <a:gd name="T16" fmla="*/ 0 w 111"/>
                  <a:gd name="T17" fmla="*/ 0 h 79"/>
                  <a:gd name="T18" fmla="*/ 0 w 11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79"/>
                  <a:gd name="T32" fmla="*/ 111 w 11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79">
                    <a:moveTo>
                      <a:pt x="110" y="9"/>
                    </a:moveTo>
                    <a:lnTo>
                      <a:pt x="111" y="9"/>
                    </a:lnTo>
                    <a:lnTo>
                      <a:pt x="5" y="0"/>
                    </a:lnTo>
                    <a:lnTo>
                      <a:pt x="0" y="72"/>
                    </a:lnTo>
                    <a:lnTo>
                      <a:pt x="106" y="79"/>
                    </a:lnTo>
                    <a:lnTo>
                      <a:pt x="108" y="79"/>
                    </a:lnTo>
                    <a:lnTo>
                      <a:pt x="106" y="79"/>
                    </a:lnTo>
                    <a:lnTo>
                      <a:pt x="107" y="79"/>
                    </a:lnTo>
                    <a:lnTo>
                      <a:pt x="108" y="79"/>
                    </a:lnTo>
                    <a:lnTo>
                      <a:pt x="110" y="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61" name="Freeform 160"/>
              <p:cNvSpPr>
                <a:spLocks/>
              </p:cNvSpPr>
              <p:nvPr/>
            </p:nvSpPr>
            <p:spPr bwMode="auto">
              <a:xfrm>
                <a:off x="5194" y="300"/>
                <a:ext cx="5" cy="6"/>
              </a:xfrm>
              <a:custGeom>
                <a:avLst/>
                <a:gdLst>
                  <a:gd name="T0" fmla="*/ 0 w 95"/>
                  <a:gd name="T1" fmla="*/ 0 h 74"/>
                  <a:gd name="T2" fmla="*/ 0 w 95"/>
                  <a:gd name="T3" fmla="*/ 0 h 74"/>
                  <a:gd name="T4" fmla="*/ 0 w 95"/>
                  <a:gd name="T5" fmla="*/ 0 h 74"/>
                  <a:gd name="T6" fmla="*/ 0 w 95"/>
                  <a:gd name="T7" fmla="*/ 0 h 74"/>
                  <a:gd name="T8" fmla="*/ 0 w 95"/>
                  <a:gd name="T9" fmla="*/ 0 h 74"/>
                  <a:gd name="T10" fmla="*/ 0 w 95"/>
                  <a:gd name="T11" fmla="*/ 0 h 74"/>
                  <a:gd name="T12" fmla="*/ 0 w 95"/>
                  <a:gd name="T13" fmla="*/ 0 h 74"/>
                  <a:gd name="T14" fmla="*/ 0 w 95"/>
                  <a:gd name="T15" fmla="*/ 0 h 74"/>
                  <a:gd name="T16" fmla="*/ 0 w 95"/>
                  <a:gd name="T17" fmla="*/ 0 h 74"/>
                  <a:gd name="T18" fmla="*/ 0 w 95"/>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74"/>
                  <a:gd name="T32" fmla="*/ 95 w 95"/>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74">
                    <a:moveTo>
                      <a:pt x="95" y="4"/>
                    </a:moveTo>
                    <a:lnTo>
                      <a:pt x="91" y="4"/>
                    </a:lnTo>
                    <a:lnTo>
                      <a:pt x="2" y="0"/>
                    </a:lnTo>
                    <a:lnTo>
                      <a:pt x="0" y="70"/>
                    </a:lnTo>
                    <a:lnTo>
                      <a:pt x="88" y="74"/>
                    </a:lnTo>
                    <a:lnTo>
                      <a:pt x="84" y="74"/>
                    </a:lnTo>
                    <a:lnTo>
                      <a:pt x="95" y="4"/>
                    </a:lnTo>
                    <a:lnTo>
                      <a:pt x="93" y="4"/>
                    </a:lnTo>
                    <a:lnTo>
                      <a:pt x="91" y="4"/>
                    </a:lnTo>
                    <a:lnTo>
                      <a:pt x="95"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62" name="Freeform 161"/>
              <p:cNvSpPr>
                <a:spLocks/>
              </p:cNvSpPr>
              <p:nvPr/>
            </p:nvSpPr>
            <p:spPr bwMode="auto">
              <a:xfrm>
                <a:off x="5199" y="300"/>
                <a:ext cx="7" cy="8"/>
              </a:xfrm>
              <a:custGeom>
                <a:avLst/>
                <a:gdLst>
                  <a:gd name="T0" fmla="*/ 0 w 128"/>
                  <a:gd name="T1" fmla="*/ 0 h 92"/>
                  <a:gd name="T2" fmla="*/ 0 w 128"/>
                  <a:gd name="T3" fmla="*/ 0 h 92"/>
                  <a:gd name="T4" fmla="*/ 0 w 128"/>
                  <a:gd name="T5" fmla="*/ 0 h 92"/>
                  <a:gd name="T6" fmla="*/ 0 w 128"/>
                  <a:gd name="T7" fmla="*/ 0 h 92"/>
                  <a:gd name="T8" fmla="*/ 0 w 128"/>
                  <a:gd name="T9" fmla="*/ 0 h 92"/>
                  <a:gd name="T10" fmla="*/ 0 w 128"/>
                  <a:gd name="T11" fmla="*/ 0 h 92"/>
                  <a:gd name="T12" fmla="*/ 0 w 128"/>
                  <a:gd name="T13" fmla="*/ 0 h 92"/>
                  <a:gd name="T14" fmla="*/ 0 w 128"/>
                  <a:gd name="T15" fmla="*/ 0 h 92"/>
                  <a:gd name="T16" fmla="*/ 0 w 128"/>
                  <a:gd name="T17" fmla="*/ 0 h 92"/>
                  <a:gd name="T18" fmla="*/ 0 w 128"/>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92"/>
                  <a:gd name="T32" fmla="*/ 128 w 128"/>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92">
                    <a:moveTo>
                      <a:pt x="112" y="21"/>
                    </a:moveTo>
                    <a:lnTo>
                      <a:pt x="125" y="20"/>
                    </a:lnTo>
                    <a:lnTo>
                      <a:pt x="11" y="0"/>
                    </a:lnTo>
                    <a:lnTo>
                      <a:pt x="0" y="70"/>
                    </a:lnTo>
                    <a:lnTo>
                      <a:pt x="114" y="91"/>
                    </a:lnTo>
                    <a:lnTo>
                      <a:pt x="128" y="90"/>
                    </a:lnTo>
                    <a:lnTo>
                      <a:pt x="114" y="91"/>
                    </a:lnTo>
                    <a:lnTo>
                      <a:pt x="121" y="92"/>
                    </a:lnTo>
                    <a:lnTo>
                      <a:pt x="128" y="90"/>
                    </a:lnTo>
                    <a:lnTo>
                      <a:pt x="112" y="2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63" name="Freeform 162"/>
              <p:cNvSpPr>
                <a:spLocks/>
              </p:cNvSpPr>
              <p:nvPr/>
            </p:nvSpPr>
            <p:spPr bwMode="auto">
              <a:xfrm>
                <a:off x="5205" y="300"/>
                <a:ext cx="6" cy="8"/>
              </a:xfrm>
              <a:custGeom>
                <a:avLst/>
                <a:gdLst>
                  <a:gd name="T0" fmla="*/ 0 w 113"/>
                  <a:gd name="T1" fmla="*/ 0 h 94"/>
                  <a:gd name="T2" fmla="*/ 0 w 113"/>
                  <a:gd name="T3" fmla="*/ 0 h 94"/>
                  <a:gd name="T4" fmla="*/ 0 w 113"/>
                  <a:gd name="T5" fmla="*/ 0 h 94"/>
                  <a:gd name="T6" fmla="*/ 0 w 113"/>
                  <a:gd name="T7" fmla="*/ 0 h 94"/>
                  <a:gd name="T8" fmla="*/ 0 w 113"/>
                  <a:gd name="T9" fmla="*/ 0 h 94"/>
                  <a:gd name="T10" fmla="*/ 0 w 113"/>
                  <a:gd name="T11" fmla="*/ 0 h 94"/>
                  <a:gd name="T12" fmla="*/ 0 w 113"/>
                  <a:gd name="T13" fmla="*/ 0 h 94"/>
                  <a:gd name="T14" fmla="*/ 0 w 113"/>
                  <a:gd name="T15" fmla="*/ 0 h 94"/>
                  <a:gd name="T16" fmla="*/ 0 w 113"/>
                  <a:gd name="T17" fmla="*/ 0 h 94"/>
                  <a:gd name="T18" fmla="*/ 0 w 113"/>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94"/>
                  <a:gd name="T32" fmla="*/ 113 w 113"/>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94">
                    <a:moveTo>
                      <a:pt x="106" y="0"/>
                    </a:moveTo>
                    <a:lnTo>
                      <a:pt x="97" y="1"/>
                    </a:lnTo>
                    <a:lnTo>
                      <a:pt x="0" y="25"/>
                    </a:lnTo>
                    <a:lnTo>
                      <a:pt x="16" y="94"/>
                    </a:lnTo>
                    <a:lnTo>
                      <a:pt x="113" y="69"/>
                    </a:lnTo>
                    <a:lnTo>
                      <a:pt x="106" y="70"/>
                    </a:lnTo>
                    <a:lnTo>
                      <a:pt x="106" y="0"/>
                    </a:lnTo>
                    <a:lnTo>
                      <a:pt x="101" y="0"/>
                    </a:lnTo>
                    <a:lnTo>
                      <a:pt x="97" y="1"/>
                    </a:lnTo>
                    <a:lnTo>
                      <a:pt x="106"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64" name="Freeform 163"/>
              <p:cNvSpPr>
                <a:spLocks/>
              </p:cNvSpPr>
              <p:nvPr/>
            </p:nvSpPr>
            <p:spPr bwMode="auto">
              <a:xfrm>
                <a:off x="5211" y="300"/>
                <a:ext cx="7" cy="6"/>
              </a:xfrm>
              <a:custGeom>
                <a:avLst/>
                <a:gdLst>
                  <a:gd name="T0" fmla="*/ 0 w 128"/>
                  <a:gd name="T1" fmla="*/ 0 h 70"/>
                  <a:gd name="T2" fmla="*/ 0 w 128"/>
                  <a:gd name="T3" fmla="*/ 0 h 70"/>
                  <a:gd name="T4" fmla="*/ 0 w 128"/>
                  <a:gd name="T5" fmla="*/ 0 h 70"/>
                  <a:gd name="T6" fmla="*/ 0 w 128"/>
                  <a:gd name="T7" fmla="*/ 0 h 70"/>
                  <a:gd name="T8" fmla="*/ 0 w 128"/>
                  <a:gd name="T9" fmla="*/ 0 h 70"/>
                  <a:gd name="T10" fmla="*/ 0 w 128"/>
                  <a:gd name="T11" fmla="*/ 0 h 70"/>
                  <a:gd name="T12" fmla="*/ 0 w 128"/>
                  <a:gd name="T13" fmla="*/ 0 h 70"/>
                  <a:gd name="T14" fmla="*/ 0 w 128"/>
                  <a:gd name="T15" fmla="*/ 0 h 70"/>
                  <a:gd name="T16" fmla="*/ 0 w 128"/>
                  <a:gd name="T17" fmla="*/ 0 h 70"/>
                  <a:gd name="T18" fmla="*/ 0 w 128"/>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70"/>
                  <a:gd name="T32" fmla="*/ 128 w 128"/>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70">
                    <a:moveTo>
                      <a:pt x="117" y="0"/>
                    </a:moveTo>
                    <a:lnTo>
                      <a:pt x="123" y="0"/>
                    </a:lnTo>
                    <a:lnTo>
                      <a:pt x="0" y="0"/>
                    </a:lnTo>
                    <a:lnTo>
                      <a:pt x="0" y="70"/>
                    </a:lnTo>
                    <a:lnTo>
                      <a:pt x="123" y="70"/>
                    </a:lnTo>
                    <a:lnTo>
                      <a:pt x="128" y="70"/>
                    </a:lnTo>
                    <a:lnTo>
                      <a:pt x="123" y="70"/>
                    </a:lnTo>
                    <a:lnTo>
                      <a:pt x="126" y="70"/>
                    </a:lnTo>
                    <a:lnTo>
                      <a:pt x="128" y="70"/>
                    </a:lnTo>
                    <a:lnTo>
                      <a:pt x="11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65" name="Freeform 164"/>
              <p:cNvSpPr>
                <a:spLocks/>
              </p:cNvSpPr>
              <p:nvPr/>
            </p:nvSpPr>
            <p:spPr bwMode="auto">
              <a:xfrm>
                <a:off x="5217" y="298"/>
                <a:ext cx="10" cy="8"/>
              </a:xfrm>
              <a:custGeom>
                <a:avLst/>
                <a:gdLst>
                  <a:gd name="T0" fmla="*/ 0 w 173"/>
                  <a:gd name="T1" fmla="*/ 0 h 82"/>
                  <a:gd name="T2" fmla="*/ 0 w 173"/>
                  <a:gd name="T3" fmla="*/ 0 h 82"/>
                  <a:gd name="T4" fmla="*/ 0 w 173"/>
                  <a:gd name="T5" fmla="*/ 0 h 82"/>
                  <a:gd name="T6" fmla="*/ 0 w 173"/>
                  <a:gd name="T7" fmla="*/ 0 h 82"/>
                  <a:gd name="T8" fmla="*/ 0 w 173"/>
                  <a:gd name="T9" fmla="*/ 0 h 82"/>
                  <a:gd name="T10" fmla="*/ 0 w 173"/>
                  <a:gd name="T11" fmla="*/ 0 h 82"/>
                  <a:gd name="T12" fmla="*/ 0 w 173"/>
                  <a:gd name="T13" fmla="*/ 0 h 82"/>
                  <a:gd name="T14" fmla="*/ 0 w 173"/>
                  <a:gd name="T15" fmla="*/ 0 h 82"/>
                  <a:gd name="T16" fmla="*/ 0 w 173"/>
                  <a:gd name="T17" fmla="*/ 0 h 82"/>
                  <a:gd name="T18" fmla="*/ 0 w 17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82"/>
                  <a:gd name="T32" fmla="*/ 173 w 173"/>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82">
                    <a:moveTo>
                      <a:pt x="59" y="65"/>
                    </a:moveTo>
                    <a:lnTo>
                      <a:pt x="71" y="0"/>
                    </a:lnTo>
                    <a:lnTo>
                      <a:pt x="0" y="12"/>
                    </a:lnTo>
                    <a:lnTo>
                      <a:pt x="11" y="82"/>
                    </a:lnTo>
                    <a:lnTo>
                      <a:pt x="82" y="69"/>
                    </a:lnTo>
                    <a:lnTo>
                      <a:pt x="94" y="4"/>
                    </a:lnTo>
                    <a:lnTo>
                      <a:pt x="82" y="69"/>
                    </a:lnTo>
                    <a:lnTo>
                      <a:pt x="173" y="53"/>
                    </a:lnTo>
                    <a:lnTo>
                      <a:pt x="94" y="4"/>
                    </a:lnTo>
                    <a:lnTo>
                      <a:pt x="59" y="6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66" name="Freeform 165"/>
              <p:cNvSpPr>
                <a:spLocks/>
              </p:cNvSpPr>
              <p:nvPr/>
            </p:nvSpPr>
            <p:spPr bwMode="auto">
              <a:xfrm>
                <a:off x="5218" y="296"/>
                <a:ext cx="5" cy="8"/>
              </a:xfrm>
              <a:custGeom>
                <a:avLst/>
                <a:gdLst>
                  <a:gd name="T0" fmla="*/ 0 w 90"/>
                  <a:gd name="T1" fmla="*/ 0 h 93"/>
                  <a:gd name="T2" fmla="*/ 0 w 90"/>
                  <a:gd name="T3" fmla="*/ 0 h 93"/>
                  <a:gd name="T4" fmla="*/ 0 w 90"/>
                  <a:gd name="T5" fmla="*/ 0 h 93"/>
                  <a:gd name="T6" fmla="*/ 0 w 90"/>
                  <a:gd name="T7" fmla="*/ 0 h 93"/>
                  <a:gd name="T8" fmla="*/ 0 w 90"/>
                  <a:gd name="T9" fmla="*/ 0 h 93"/>
                  <a:gd name="T10" fmla="*/ 0 w 90"/>
                  <a:gd name="T11" fmla="*/ 0 h 93"/>
                  <a:gd name="T12" fmla="*/ 0 w 90"/>
                  <a:gd name="T13" fmla="*/ 0 h 93"/>
                  <a:gd name="T14" fmla="*/ 0 w 90"/>
                  <a:gd name="T15" fmla="*/ 0 h 93"/>
                  <a:gd name="T16" fmla="*/ 0 w 90"/>
                  <a:gd name="T17" fmla="*/ 0 h 93"/>
                  <a:gd name="T18" fmla="*/ 0 w 90"/>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93"/>
                  <a:gd name="T32" fmla="*/ 90 w 90"/>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93">
                    <a:moveTo>
                      <a:pt x="0" y="60"/>
                    </a:moveTo>
                    <a:lnTo>
                      <a:pt x="2" y="61"/>
                    </a:lnTo>
                    <a:lnTo>
                      <a:pt x="55" y="93"/>
                    </a:lnTo>
                    <a:lnTo>
                      <a:pt x="90" y="32"/>
                    </a:lnTo>
                    <a:lnTo>
                      <a:pt x="37" y="0"/>
                    </a:lnTo>
                    <a:lnTo>
                      <a:pt x="39" y="0"/>
                    </a:lnTo>
                    <a:lnTo>
                      <a:pt x="0" y="60"/>
                    </a:lnTo>
                    <a:lnTo>
                      <a:pt x="1" y="60"/>
                    </a:lnTo>
                    <a:lnTo>
                      <a:pt x="2" y="61"/>
                    </a:lnTo>
                    <a:lnTo>
                      <a:pt x="0" y="6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67" name="Freeform 166"/>
              <p:cNvSpPr>
                <a:spLocks/>
              </p:cNvSpPr>
              <p:nvPr/>
            </p:nvSpPr>
            <p:spPr bwMode="auto">
              <a:xfrm>
                <a:off x="5215" y="292"/>
                <a:ext cx="5" cy="9"/>
              </a:xfrm>
              <a:custGeom>
                <a:avLst/>
                <a:gdLst>
                  <a:gd name="T0" fmla="*/ 0 w 92"/>
                  <a:gd name="T1" fmla="*/ 0 h 100"/>
                  <a:gd name="T2" fmla="*/ 0 w 92"/>
                  <a:gd name="T3" fmla="*/ 0 h 100"/>
                  <a:gd name="T4" fmla="*/ 0 w 92"/>
                  <a:gd name="T5" fmla="*/ 0 h 100"/>
                  <a:gd name="T6" fmla="*/ 0 w 92"/>
                  <a:gd name="T7" fmla="*/ 0 h 100"/>
                  <a:gd name="T8" fmla="*/ 0 w 92"/>
                  <a:gd name="T9" fmla="*/ 0 h 100"/>
                  <a:gd name="T10" fmla="*/ 0 w 92"/>
                  <a:gd name="T11" fmla="*/ 0 h 100"/>
                  <a:gd name="T12" fmla="*/ 0 w 92"/>
                  <a:gd name="T13" fmla="*/ 0 h 100"/>
                  <a:gd name="T14" fmla="*/ 0 w 92"/>
                  <a:gd name="T15" fmla="*/ 0 h 100"/>
                  <a:gd name="T16" fmla="*/ 0 w 92"/>
                  <a:gd name="T17" fmla="*/ 0 h 100"/>
                  <a:gd name="T18" fmla="*/ 0 w 92"/>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100"/>
                  <a:gd name="T32" fmla="*/ 92 w 92"/>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100">
                    <a:moveTo>
                      <a:pt x="10" y="68"/>
                    </a:moveTo>
                    <a:lnTo>
                      <a:pt x="0" y="63"/>
                    </a:lnTo>
                    <a:lnTo>
                      <a:pt x="53" y="100"/>
                    </a:lnTo>
                    <a:lnTo>
                      <a:pt x="92" y="40"/>
                    </a:lnTo>
                    <a:lnTo>
                      <a:pt x="38" y="4"/>
                    </a:lnTo>
                    <a:lnTo>
                      <a:pt x="29" y="0"/>
                    </a:lnTo>
                    <a:lnTo>
                      <a:pt x="38" y="4"/>
                    </a:lnTo>
                    <a:lnTo>
                      <a:pt x="34" y="1"/>
                    </a:lnTo>
                    <a:lnTo>
                      <a:pt x="29" y="0"/>
                    </a:lnTo>
                    <a:lnTo>
                      <a:pt x="10" y="6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68" name="Freeform 167"/>
              <p:cNvSpPr>
                <a:spLocks/>
              </p:cNvSpPr>
              <p:nvPr/>
            </p:nvSpPr>
            <p:spPr bwMode="auto">
              <a:xfrm>
                <a:off x="5211" y="290"/>
                <a:ext cx="5" cy="8"/>
              </a:xfrm>
              <a:custGeom>
                <a:avLst/>
                <a:gdLst>
                  <a:gd name="T0" fmla="*/ 0 w 89"/>
                  <a:gd name="T1" fmla="*/ 0 h 89"/>
                  <a:gd name="T2" fmla="*/ 0 w 89"/>
                  <a:gd name="T3" fmla="*/ 0 h 89"/>
                  <a:gd name="T4" fmla="*/ 0 w 89"/>
                  <a:gd name="T5" fmla="*/ 0 h 89"/>
                  <a:gd name="T6" fmla="*/ 0 w 89"/>
                  <a:gd name="T7" fmla="*/ 0 h 89"/>
                  <a:gd name="T8" fmla="*/ 0 w 89"/>
                  <a:gd name="T9" fmla="*/ 0 h 89"/>
                  <a:gd name="T10" fmla="*/ 0 w 89"/>
                  <a:gd name="T11" fmla="*/ 0 h 89"/>
                  <a:gd name="T12" fmla="*/ 0 60000 65536"/>
                  <a:gd name="T13" fmla="*/ 0 60000 65536"/>
                  <a:gd name="T14" fmla="*/ 0 60000 65536"/>
                  <a:gd name="T15" fmla="*/ 0 60000 65536"/>
                  <a:gd name="T16" fmla="*/ 0 60000 65536"/>
                  <a:gd name="T17" fmla="*/ 0 60000 65536"/>
                  <a:gd name="T18" fmla="*/ 0 w 89"/>
                  <a:gd name="T19" fmla="*/ 0 h 89"/>
                  <a:gd name="T20" fmla="*/ 89 w 89"/>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89" h="89">
                    <a:moveTo>
                      <a:pt x="9" y="34"/>
                    </a:moveTo>
                    <a:lnTo>
                      <a:pt x="0" y="69"/>
                    </a:lnTo>
                    <a:lnTo>
                      <a:pt x="70" y="89"/>
                    </a:lnTo>
                    <a:lnTo>
                      <a:pt x="89" y="21"/>
                    </a:lnTo>
                    <a:lnTo>
                      <a:pt x="19" y="0"/>
                    </a:lnTo>
                    <a:lnTo>
                      <a:pt x="9"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69" name="Freeform 168"/>
              <p:cNvSpPr>
                <a:spLocks/>
              </p:cNvSpPr>
              <p:nvPr/>
            </p:nvSpPr>
            <p:spPr bwMode="auto">
              <a:xfrm>
                <a:off x="5210" y="286"/>
                <a:ext cx="4" cy="8"/>
              </a:xfrm>
              <a:custGeom>
                <a:avLst/>
                <a:gdLst>
                  <a:gd name="T0" fmla="*/ 0 w 69"/>
                  <a:gd name="T1" fmla="*/ 0 h 85"/>
                  <a:gd name="T2" fmla="*/ 0 w 69"/>
                  <a:gd name="T3" fmla="*/ 0 h 85"/>
                  <a:gd name="T4" fmla="*/ 0 w 69"/>
                  <a:gd name="T5" fmla="*/ 0 h 85"/>
                  <a:gd name="T6" fmla="*/ 0 w 69"/>
                  <a:gd name="T7" fmla="*/ 0 h 85"/>
                  <a:gd name="T8" fmla="*/ 0 w 69"/>
                  <a:gd name="T9" fmla="*/ 0 h 85"/>
                  <a:gd name="T10" fmla="*/ 0 w 69"/>
                  <a:gd name="T11" fmla="*/ 0 h 85"/>
                  <a:gd name="T12" fmla="*/ 0 w 69"/>
                  <a:gd name="T13" fmla="*/ 0 h 85"/>
                  <a:gd name="T14" fmla="*/ 0 w 69"/>
                  <a:gd name="T15" fmla="*/ 0 h 85"/>
                  <a:gd name="T16" fmla="*/ 0 w 69"/>
                  <a:gd name="T17" fmla="*/ 0 h 85"/>
                  <a:gd name="T18" fmla="*/ 0 w 69"/>
                  <a:gd name="T19" fmla="*/ 0 h 85"/>
                  <a:gd name="T20" fmla="*/ 0 w 69"/>
                  <a:gd name="T21" fmla="*/ 0 h 85"/>
                  <a:gd name="T22" fmla="*/ 0 w 69"/>
                  <a:gd name="T23" fmla="*/ 0 h 85"/>
                  <a:gd name="T24" fmla="*/ 0 w 69"/>
                  <a:gd name="T25" fmla="*/ 0 h 85"/>
                  <a:gd name="T26" fmla="*/ 0 w 69"/>
                  <a:gd name="T27" fmla="*/ 0 h 85"/>
                  <a:gd name="T28" fmla="*/ 0 w 69"/>
                  <a:gd name="T29" fmla="*/ 0 h 85"/>
                  <a:gd name="T30" fmla="*/ 0 w 69"/>
                  <a:gd name="T31" fmla="*/ 0 h 85"/>
                  <a:gd name="T32" fmla="*/ 0 w 69"/>
                  <a:gd name="T33" fmla="*/ 0 h 85"/>
                  <a:gd name="T34" fmla="*/ 0 w 69"/>
                  <a:gd name="T35" fmla="*/ 0 h 85"/>
                  <a:gd name="T36" fmla="*/ 0 w 69"/>
                  <a:gd name="T37" fmla="*/ 0 h 85"/>
                  <a:gd name="T38" fmla="*/ 0 w 69"/>
                  <a:gd name="T39" fmla="*/ 0 h 85"/>
                  <a:gd name="T40" fmla="*/ 0 w 69"/>
                  <a:gd name="T41" fmla="*/ 0 h 85"/>
                  <a:gd name="T42" fmla="*/ 0 w 69"/>
                  <a:gd name="T43" fmla="*/ 0 h 85"/>
                  <a:gd name="T44" fmla="*/ 0 w 69"/>
                  <a:gd name="T45" fmla="*/ 0 h 85"/>
                  <a:gd name="T46" fmla="*/ 0 w 69"/>
                  <a:gd name="T47" fmla="*/ 0 h 85"/>
                  <a:gd name="T48" fmla="*/ 0 w 69"/>
                  <a:gd name="T49" fmla="*/ 0 h 85"/>
                  <a:gd name="T50" fmla="*/ 0 w 69"/>
                  <a:gd name="T51" fmla="*/ 0 h 85"/>
                  <a:gd name="T52" fmla="*/ 0 w 69"/>
                  <a:gd name="T53" fmla="*/ 0 h 85"/>
                  <a:gd name="T54" fmla="*/ 0 w 69"/>
                  <a:gd name="T55" fmla="*/ 0 h 85"/>
                  <a:gd name="T56" fmla="*/ 0 w 69"/>
                  <a:gd name="T57" fmla="*/ 0 h 85"/>
                  <a:gd name="T58" fmla="*/ 0 w 69"/>
                  <a:gd name="T59" fmla="*/ 0 h 85"/>
                  <a:gd name="T60" fmla="*/ 0 w 69"/>
                  <a:gd name="T61" fmla="*/ 0 h 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9"/>
                  <a:gd name="T94" fmla="*/ 0 h 85"/>
                  <a:gd name="T95" fmla="*/ 69 w 69"/>
                  <a:gd name="T96" fmla="*/ 85 h 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9" h="85">
                    <a:moveTo>
                      <a:pt x="63" y="4"/>
                    </a:moveTo>
                    <a:lnTo>
                      <a:pt x="63" y="4"/>
                    </a:lnTo>
                    <a:lnTo>
                      <a:pt x="51" y="0"/>
                    </a:lnTo>
                    <a:lnTo>
                      <a:pt x="37" y="2"/>
                    </a:lnTo>
                    <a:lnTo>
                      <a:pt x="24" y="8"/>
                    </a:lnTo>
                    <a:lnTo>
                      <a:pt x="13" y="17"/>
                    </a:lnTo>
                    <a:lnTo>
                      <a:pt x="7" y="26"/>
                    </a:lnTo>
                    <a:lnTo>
                      <a:pt x="3" y="36"/>
                    </a:lnTo>
                    <a:lnTo>
                      <a:pt x="1" y="43"/>
                    </a:lnTo>
                    <a:lnTo>
                      <a:pt x="0" y="52"/>
                    </a:lnTo>
                    <a:lnTo>
                      <a:pt x="0" y="63"/>
                    </a:lnTo>
                    <a:lnTo>
                      <a:pt x="1" y="73"/>
                    </a:lnTo>
                    <a:lnTo>
                      <a:pt x="1" y="81"/>
                    </a:lnTo>
                    <a:lnTo>
                      <a:pt x="2" y="85"/>
                    </a:lnTo>
                    <a:lnTo>
                      <a:pt x="69" y="72"/>
                    </a:lnTo>
                    <a:lnTo>
                      <a:pt x="69" y="71"/>
                    </a:lnTo>
                    <a:lnTo>
                      <a:pt x="69" y="68"/>
                    </a:lnTo>
                    <a:lnTo>
                      <a:pt x="69" y="62"/>
                    </a:lnTo>
                    <a:lnTo>
                      <a:pt x="69" y="57"/>
                    </a:lnTo>
                    <a:lnTo>
                      <a:pt x="69" y="58"/>
                    </a:lnTo>
                    <a:lnTo>
                      <a:pt x="68" y="59"/>
                    </a:lnTo>
                    <a:lnTo>
                      <a:pt x="65" y="63"/>
                    </a:lnTo>
                    <a:lnTo>
                      <a:pt x="60" y="68"/>
                    </a:lnTo>
                    <a:lnTo>
                      <a:pt x="53" y="71"/>
                    </a:lnTo>
                    <a:lnTo>
                      <a:pt x="47" y="72"/>
                    </a:lnTo>
                    <a:lnTo>
                      <a:pt x="43" y="71"/>
                    </a:lnTo>
                    <a:lnTo>
                      <a:pt x="63"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70" name="Freeform 169"/>
              <p:cNvSpPr>
                <a:spLocks/>
              </p:cNvSpPr>
              <p:nvPr/>
            </p:nvSpPr>
            <p:spPr bwMode="auto">
              <a:xfrm>
                <a:off x="5212" y="286"/>
                <a:ext cx="5" cy="7"/>
              </a:xfrm>
              <a:custGeom>
                <a:avLst/>
                <a:gdLst>
                  <a:gd name="T0" fmla="*/ 0 w 79"/>
                  <a:gd name="T1" fmla="*/ 0 h 75"/>
                  <a:gd name="T2" fmla="*/ 0 w 79"/>
                  <a:gd name="T3" fmla="*/ 0 h 75"/>
                  <a:gd name="T4" fmla="*/ 0 w 79"/>
                  <a:gd name="T5" fmla="*/ 0 h 75"/>
                  <a:gd name="T6" fmla="*/ 0 w 79"/>
                  <a:gd name="T7" fmla="*/ 0 h 75"/>
                  <a:gd name="T8" fmla="*/ 0 w 79"/>
                  <a:gd name="T9" fmla="*/ 0 h 75"/>
                  <a:gd name="T10" fmla="*/ 0 w 79"/>
                  <a:gd name="T11" fmla="*/ 0 h 75"/>
                  <a:gd name="T12" fmla="*/ 0 w 79"/>
                  <a:gd name="T13" fmla="*/ 0 h 75"/>
                  <a:gd name="T14" fmla="*/ 0 w 79"/>
                  <a:gd name="T15" fmla="*/ 0 h 75"/>
                  <a:gd name="T16" fmla="*/ 0 w 79"/>
                  <a:gd name="T17" fmla="*/ 0 h 75"/>
                  <a:gd name="T18" fmla="*/ 0 w 79"/>
                  <a:gd name="T19" fmla="*/ 0 h 75"/>
                  <a:gd name="T20" fmla="*/ 0 w 79"/>
                  <a:gd name="T21" fmla="*/ 0 h 75"/>
                  <a:gd name="T22" fmla="*/ 0 w 79"/>
                  <a:gd name="T23" fmla="*/ 0 h 75"/>
                  <a:gd name="T24" fmla="*/ 0 w 79"/>
                  <a:gd name="T25" fmla="*/ 0 h 75"/>
                  <a:gd name="T26" fmla="*/ 0 w 79"/>
                  <a:gd name="T27" fmla="*/ 0 h 75"/>
                  <a:gd name="T28" fmla="*/ 0 w 79"/>
                  <a:gd name="T29" fmla="*/ 0 h 75"/>
                  <a:gd name="T30" fmla="*/ 0 w 79"/>
                  <a:gd name="T31" fmla="*/ 0 h 75"/>
                  <a:gd name="T32" fmla="*/ 0 w 79"/>
                  <a:gd name="T33" fmla="*/ 0 h 75"/>
                  <a:gd name="T34" fmla="*/ 0 w 79"/>
                  <a:gd name="T35" fmla="*/ 0 h 75"/>
                  <a:gd name="T36" fmla="*/ 0 w 79"/>
                  <a:gd name="T37" fmla="*/ 0 h 75"/>
                  <a:gd name="T38" fmla="*/ 0 w 79"/>
                  <a:gd name="T39" fmla="*/ 0 h 75"/>
                  <a:gd name="T40" fmla="*/ 0 w 79"/>
                  <a:gd name="T41" fmla="*/ 0 h 75"/>
                  <a:gd name="T42" fmla="*/ 0 w 79"/>
                  <a:gd name="T43" fmla="*/ 0 h 75"/>
                  <a:gd name="T44" fmla="*/ 0 w 79"/>
                  <a:gd name="T45" fmla="*/ 0 h 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9"/>
                  <a:gd name="T70" fmla="*/ 0 h 75"/>
                  <a:gd name="T71" fmla="*/ 79 w 79"/>
                  <a:gd name="T72" fmla="*/ 75 h 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9" h="75">
                    <a:moveTo>
                      <a:pt x="13" y="1"/>
                    </a:moveTo>
                    <a:lnTo>
                      <a:pt x="13" y="0"/>
                    </a:lnTo>
                    <a:lnTo>
                      <a:pt x="12" y="3"/>
                    </a:lnTo>
                    <a:lnTo>
                      <a:pt x="11" y="5"/>
                    </a:lnTo>
                    <a:lnTo>
                      <a:pt x="10" y="7"/>
                    </a:lnTo>
                    <a:lnTo>
                      <a:pt x="15" y="5"/>
                    </a:lnTo>
                    <a:lnTo>
                      <a:pt x="17" y="4"/>
                    </a:lnTo>
                    <a:lnTo>
                      <a:pt x="19" y="4"/>
                    </a:lnTo>
                    <a:lnTo>
                      <a:pt x="20" y="5"/>
                    </a:lnTo>
                    <a:lnTo>
                      <a:pt x="0" y="72"/>
                    </a:lnTo>
                    <a:lnTo>
                      <a:pt x="11" y="74"/>
                    </a:lnTo>
                    <a:lnTo>
                      <a:pt x="22" y="75"/>
                    </a:lnTo>
                    <a:lnTo>
                      <a:pt x="33" y="73"/>
                    </a:lnTo>
                    <a:lnTo>
                      <a:pt x="44" y="68"/>
                    </a:lnTo>
                    <a:lnTo>
                      <a:pt x="56" y="59"/>
                    </a:lnTo>
                    <a:lnTo>
                      <a:pt x="66" y="47"/>
                    </a:lnTo>
                    <a:lnTo>
                      <a:pt x="72" y="38"/>
                    </a:lnTo>
                    <a:lnTo>
                      <a:pt x="76" y="28"/>
                    </a:lnTo>
                    <a:lnTo>
                      <a:pt x="78" y="23"/>
                    </a:lnTo>
                    <a:lnTo>
                      <a:pt x="79" y="19"/>
                    </a:lnTo>
                    <a:lnTo>
                      <a:pt x="13"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71" name="Freeform 170"/>
              <p:cNvSpPr>
                <a:spLocks/>
              </p:cNvSpPr>
              <p:nvPr/>
            </p:nvSpPr>
            <p:spPr bwMode="auto">
              <a:xfrm>
                <a:off x="5214" y="282"/>
                <a:ext cx="5" cy="8"/>
              </a:xfrm>
              <a:custGeom>
                <a:avLst/>
                <a:gdLst>
                  <a:gd name="T0" fmla="*/ 0 w 83"/>
                  <a:gd name="T1" fmla="*/ 0 h 90"/>
                  <a:gd name="T2" fmla="*/ 0 w 83"/>
                  <a:gd name="T3" fmla="*/ 0 h 90"/>
                  <a:gd name="T4" fmla="*/ 0 w 83"/>
                  <a:gd name="T5" fmla="*/ 0 h 90"/>
                  <a:gd name="T6" fmla="*/ 0 w 83"/>
                  <a:gd name="T7" fmla="*/ 0 h 90"/>
                  <a:gd name="T8" fmla="*/ 0 w 83"/>
                  <a:gd name="T9" fmla="*/ 0 h 90"/>
                  <a:gd name="T10" fmla="*/ 0 w 83"/>
                  <a:gd name="T11" fmla="*/ 0 h 90"/>
                  <a:gd name="T12" fmla="*/ 0 w 83"/>
                  <a:gd name="T13" fmla="*/ 0 h 90"/>
                  <a:gd name="T14" fmla="*/ 0 w 83"/>
                  <a:gd name="T15" fmla="*/ 0 h 90"/>
                  <a:gd name="T16" fmla="*/ 0 w 83"/>
                  <a:gd name="T17" fmla="*/ 0 h 90"/>
                  <a:gd name="T18" fmla="*/ 0 w 83"/>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0"/>
                  <a:gd name="T32" fmla="*/ 83 w 83"/>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0">
                    <a:moveTo>
                      <a:pt x="51" y="1"/>
                    </a:moveTo>
                    <a:lnTo>
                      <a:pt x="52" y="0"/>
                    </a:lnTo>
                    <a:lnTo>
                      <a:pt x="0" y="25"/>
                    </a:lnTo>
                    <a:lnTo>
                      <a:pt x="28" y="90"/>
                    </a:lnTo>
                    <a:lnTo>
                      <a:pt x="80" y="66"/>
                    </a:lnTo>
                    <a:lnTo>
                      <a:pt x="83" y="66"/>
                    </a:lnTo>
                    <a:lnTo>
                      <a:pt x="80" y="66"/>
                    </a:lnTo>
                    <a:lnTo>
                      <a:pt x="82" y="66"/>
                    </a:lnTo>
                    <a:lnTo>
                      <a:pt x="83" y="66"/>
                    </a:lnTo>
                    <a:lnTo>
                      <a:pt x="51"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72" name="Freeform 171"/>
              <p:cNvSpPr>
                <a:spLocks/>
              </p:cNvSpPr>
              <p:nvPr/>
            </p:nvSpPr>
            <p:spPr bwMode="auto">
              <a:xfrm>
                <a:off x="5217" y="274"/>
                <a:ext cx="9" cy="14"/>
              </a:xfrm>
              <a:custGeom>
                <a:avLst/>
                <a:gdLst>
                  <a:gd name="T0" fmla="*/ 0 w 166"/>
                  <a:gd name="T1" fmla="*/ 0 h 148"/>
                  <a:gd name="T2" fmla="*/ 0 w 166"/>
                  <a:gd name="T3" fmla="*/ 0 h 148"/>
                  <a:gd name="T4" fmla="*/ 0 w 166"/>
                  <a:gd name="T5" fmla="*/ 0 h 148"/>
                  <a:gd name="T6" fmla="*/ 0 w 166"/>
                  <a:gd name="T7" fmla="*/ 0 h 148"/>
                  <a:gd name="T8" fmla="*/ 0 w 166"/>
                  <a:gd name="T9" fmla="*/ 0 h 148"/>
                  <a:gd name="T10" fmla="*/ 0 w 166"/>
                  <a:gd name="T11" fmla="*/ 0 h 148"/>
                  <a:gd name="T12" fmla="*/ 0 w 166"/>
                  <a:gd name="T13" fmla="*/ 0 h 148"/>
                  <a:gd name="T14" fmla="*/ 0 w 166"/>
                  <a:gd name="T15" fmla="*/ 0 h 148"/>
                  <a:gd name="T16" fmla="*/ 0 w 166"/>
                  <a:gd name="T17" fmla="*/ 0 h 148"/>
                  <a:gd name="T18" fmla="*/ 0 w 166"/>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6"/>
                  <a:gd name="T31" fmla="*/ 0 h 148"/>
                  <a:gd name="T32" fmla="*/ 166 w 166"/>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 h="148">
                    <a:moveTo>
                      <a:pt x="136" y="82"/>
                    </a:moveTo>
                    <a:lnTo>
                      <a:pt x="89" y="39"/>
                    </a:lnTo>
                    <a:lnTo>
                      <a:pt x="0" y="83"/>
                    </a:lnTo>
                    <a:lnTo>
                      <a:pt x="32" y="148"/>
                    </a:lnTo>
                    <a:lnTo>
                      <a:pt x="120" y="103"/>
                    </a:lnTo>
                    <a:lnTo>
                      <a:pt x="72" y="58"/>
                    </a:lnTo>
                    <a:lnTo>
                      <a:pt x="136" y="82"/>
                    </a:lnTo>
                    <a:lnTo>
                      <a:pt x="166" y="0"/>
                    </a:lnTo>
                    <a:lnTo>
                      <a:pt x="89" y="39"/>
                    </a:lnTo>
                    <a:lnTo>
                      <a:pt x="136" y="8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73" name="Freeform 172"/>
              <p:cNvSpPr>
                <a:spLocks/>
              </p:cNvSpPr>
              <p:nvPr/>
            </p:nvSpPr>
            <p:spPr bwMode="auto">
              <a:xfrm>
                <a:off x="5220" y="280"/>
                <a:ext cx="4" cy="7"/>
              </a:xfrm>
              <a:custGeom>
                <a:avLst/>
                <a:gdLst>
                  <a:gd name="T0" fmla="*/ 0 w 82"/>
                  <a:gd name="T1" fmla="*/ 0 h 81"/>
                  <a:gd name="T2" fmla="*/ 0 w 82"/>
                  <a:gd name="T3" fmla="*/ 0 h 81"/>
                  <a:gd name="T4" fmla="*/ 0 w 82"/>
                  <a:gd name="T5" fmla="*/ 0 h 81"/>
                  <a:gd name="T6" fmla="*/ 0 w 82"/>
                  <a:gd name="T7" fmla="*/ 0 h 81"/>
                  <a:gd name="T8" fmla="*/ 0 w 82"/>
                  <a:gd name="T9" fmla="*/ 0 h 81"/>
                  <a:gd name="T10" fmla="*/ 0 w 82"/>
                  <a:gd name="T11" fmla="*/ 0 h 81"/>
                  <a:gd name="T12" fmla="*/ 0 w 82"/>
                  <a:gd name="T13" fmla="*/ 0 h 81"/>
                  <a:gd name="T14" fmla="*/ 0 w 82"/>
                  <a:gd name="T15" fmla="*/ 0 h 81"/>
                  <a:gd name="T16" fmla="*/ 0 w 82"/>
                  <a:gd name="T17" fmla="*/ 0 h 81"/>
                  <a:gd name="T18" fmla="*/ 0 w 82"/>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1"/>
                  <a:gd name="T32" fmla="*/ 82 w 82"/>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1">
                    <a:moveTo>
                      <a:pt x="62" y="81"/>
                    </a:moveTo>
                    <a:lnTo>
                      <a:pt x="65" y="73"/>
                    </a:lnTo>
                    <a:lnTo>
                      <a:pt x="82" y="24"/>
                    </a:lnTo>
                    <a:lnTo>
                      <a:pt x="18" y="0"/>
                    </a:lnTo>
                    <a:lnTo>
                      <a:pt x="0" y="49"/>
                    </a:lnTo>
                    <a:lnTo>
                      <a:pt x="4" y="41"/>
                    </a:lnTo>
                    <a:lnTo>
                      <a:pt x="62" y="81"/>
                    </a:lnTo>
                    <a:lnTo>
                      <a:pt x="64" y="78"/>
                    </a:lnTo>
                    <a:lnTo>
                      <a:pt x="65" y="73"/>
                    </a:lnTo>
                    <a:lnTo>
                      <a:pt x="62" y="8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74" name="Freeform 173"/>
              <p:cNvSpPr>
                <a:spLocks/>
              </p:cNvSpPr>
              <p:nvPr/>
            </p:nvSpPr>
            <p:spPr bwMode="auto">
              <a:xfrm>
                <a:off x="5218" y="283"/>
                <a:ext cx="5" cy="8"/>
              </a:xfrm>
              <a:custGeom>
                <a:avLst/>
                <a:gdLst>
                  <a:gd name="T0" fmla="*/ 0 w 91"/>
                  <a:gd name="T1" fmla="*/ 0 h 81"/>
                  <a:gd name="T2" fmla="*/ 0 w 91"/>
                  <a:gd name="T3" fmla="*/ 0 h 81"/>
                  <a:gd name="T4" fmla="*/ 0 w 91"/>
                  <a:gd name="T5" fmla="*/ 0 h 81"/>
                  <a:gd name="T6" fmla="*/ 0 w 91"/>
                  <a:gd name="T7" fmla="*/ 0 h 81"/>
                  <a:gd name="T8" fmla="*/ 0 w 91"/>
                  <a:gd name="T9" fmla="*/ 0 h 81"/>
                  <a:gd name="T10" fmla="*/ 0 w 91"/>
                  <a:gd name="T11" fmla="*/ 0 h 81"/>
                  <a:gd name="T12" fmla="*/ 0 w 91"/>
                  <a:gd name="T13" fmla="*/ 0 h 81"/>
                  <a:gd name="T14" fmla="*/ 0 w 91"/>
                  <a:gd name="T15" fmla="*/ 0 h 81"/>
                  <a:gd name="T16" fmla="*/ 0 w 91"/>
                  <a:gd name="T17" fmla="*/ 0 h 81"/>
                  <a:gd name="T18" fmla="*/ 0 w 91"/>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81"/>
                  <a:gd name="T32" fmla="*/ 91 w 91"/>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81">
                    <a:moveTo>
                      <a:pt x="70" y="61"/>
                    </a:moveTo>
                    <a:lnTo>
                      <a:pt x="64" y="81"/>
                    </a:lnTo>
                    <a:lnTo>
                      <a:pt x="91" y="40"/>
                    </a:lnTo>
                    <a:lnTo>
                      <a:pt x="33" y="0"/>
                    </a:lnTo>
                    <a:lnTo>
                      <a:pt x="7" y="41"/>
                    </a:lnTo>
                    <a:lnTo>
                      <a:pt x="0" y="61"/>
                    </a:lnTo>
                    <a:lnTo>
                      <a:pt x="7" y="41"/>
                    </a:lnTo>
                    <a:lnTo>
                      <a:pt x="0" y="51"/>
                    </a:lnTo>
                    <a:lnTo>
                      <a:pt x="0" y="61"/>
                    </a:lnTo>
                    <a:lnTo>
                      <a:pt x="70" y="6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75" name="Freeform 174"/>
              <p:cNvSpPr>
                <a:spLocks/>
              </p:cNvSpPr>
              <p:nvPr/>
            </p:nvSpPr>
            <p:spPr bwMode="auto">
              <a:xfrm>
                <a:off x="5218" y="289"/>
                <a:ext cx="4" cy="6"/>
              </a:xfrm>
              <a:custGeom>
                <a:avLst/>
                <a:gdLst>
                  <a:gd name="T0" fmla="*/ 0 w 70"/>
                  <a:gd name="T1" fmla="*/ 0 h 71"/>
                  <a:gd name="T2" fmla="*/ 0 w 70"/>
                  <a:gd name="T3" fmla="*/ 0 h 71"/>
                  <a:gd name="T4" fmla="*/ 0 w 70"/>
                  <a:gd name="T5" fmla="*/ 0 h 71"/>
                  <a:gd name="T6" fmla="*/ 0 w 70"/>
                  <a:gd name="T7" fmla="*/ 0 h 71"/>
                  <a:gd name="T8" fmla="*/ 0 w 70"/>
                  <a:gd name="T9" fmla="*/ 0 h 71"/>
                  <a:gd name="T10" fmla="*/ 0 w 70"/>
                  <a:gd name="T11" fmla="*/ 0 h 71"/>
                  <a:gd name="T12" fmla="*/ 0 w 70"/>
                  <a:gd name="T13" fmla="*/ 0 h 71"/>
                  <a:gd name="T14" fmla="*/ 0 w 70"/>
                  <a:gd name="T15" fmla="*/ 0 h 71"/>
                  <a:gd name="T16" fmla="*/ 0 w 70"/>
                  <a:gd name="T17" fmla="*/ 0 h 71"/>
                  <a:gd name="T18" fmla="*/ 0 w 7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71"/>
                  <a:gd name="T32" fmla="*/ 70 w 70"/>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71">
                    <a:moveTo>
                      <a:pt x="53" y="11"/>
                    </a:moveTo>
                    <a:lnTo>
                      <a:pt x="70" y="41"/>
                    </a:lnTo>
                    <a:lnTo>
                      <a:pt x="70" y="0"/>
                    </a:lnTo>
                    <a:lnTo>
                      <a:pt x="0" y="0"/>
                    </a:lnTo>
                    <a:lnTo>
                      <a:pt x="0" y="41"/>
                    </a:lnTo>
                    <a:lnTo>
                      <a:pt x="17" y="71"/>
                    </a:lnTo>
                    <a:lnTo>
                      <a:pt x="0" y="41"/>
                    </a:lnTo>
                    <a:lnTo>
                      <a:pt x="0" y="60"/>
                    </a:lnTo>
                    <a:lnTo>
                      <a:pt x="17" y="71"/>
                    </a:lnTo>
                    <a:lnTo>
                      <a:pt x="53" y="1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76" name="Freeform 175"/>
              <p:cNvSpPr>
                <a:spLocks/>
              </p:cNvSpPr>
              <p:nvPr/>
            </p:nvSpPr>
            <p:spPr bwMode="auto">
              <a:xfrm>
                <a:off x="5219" y="290"/>
                <a:ext cx="5" cy="8"/>
              </a:xfrm>
              <a:custGeom>
                <a:avLst/>
                <a:gdLst>
                  <a:gd name="T0" fmla="*/ 0 w 82"/>
                  <a:gd name="T1" fmla="*/ 0 h 89"/>
                  <a:gd name="T2" fmla="*/ 0 w 82"/>
                  <a:gd name="T3" fmla="*/ 0 h 89"/>
                  <a:gd name="T4" fmla="*/ 0 w 82"/>
                  <a:gd name="T5" fmla="*/ 0 h 89"/>
                  <a:gd name="T6" fmla="*/ 0 w 82"/>
                  <a:gd name="T7" fmla="*/ 0 h 89"/>
                  <a:gd name="T8" fmla="*/ 0 w 82"/>
                  <a:gd name="T9" fmla="*/ 0 h 89"/>
                  <a:gd name="T10" fmla="*/ 0 w 82"/>
                  <a:gd name="T11" fmla="*/ 0 h 89"/>
                  <a:gd name="T12" fmla="*/ 0 w 82"/>
                  <a:gd name="T13" fmla="*/ 0 h 89"/>
                  <a:gd name="T14" fmla="*/ 0 w 82"/>
                  <a:gd name="T15" fmla="*/ 0 h 89"/>
                  <a:gd name="T16" fmla="*/ 0 w 82"/>
                  <a:gd name="T17" fmla="*/ 0 h 89"/>
                  <a:gd name="T18" fmla="*/ 0 w 82"/>
                  <a:gd name="T19" fmla="*/ 0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9"/>
                  <a:gd name="T32" fmla="*/ 82 w 82"/>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9">
                    <a:moveTo>
                      <a:pt x="82" y="30"/>
                    </a:moveTo>
                    <a:lnTo>
                      <a:pt x="81" y="29"/>
                    </a:lnTo>
                    <a:lnTo>
                      <a:pt x="36" y="0"/>
                    </a:lnTo>
                    <a:lnTo>
                      <a:pt x="0" y="60"/>
                    </a:lnTo>
                    <a:lnTo>
                      <a:pt x="44" y="89"/>
                    </a:lnTo>
                    <a:lnTo>
                      <a:pt x="42" y="88"/>
                    </a:lnTo>
                    <a:lnTo>
                      <a:pt x="82" y="30"/>
                    </a:lnTo>
                    <a:lnTo>
                      <a:pt x="81" y="29"/>
                    </a:lnTo>
                    <a:lnTo>
                      <a:pt x="82" y="3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77" name="Freeform 176"/>
              <p:cNvSpPr>
                <a:spLocks/>
              </p:cNvSpPr>
              <p:nvPr/>
            </p:nvSpPr>
            <p:spPr bwMode="auto">
              <a:xfrm>
                <a:off x="5221" y="293"/>
                <a:ext cx="6" cy="10"/>
              </a:xfrm>
              <a:custGeom>
                <a:avLst/>
                <a:gdLst>
                  <a:gd name="T0" fmla="*/ 0 w 102"/>
                  <a:gd name="T1" fmla="*/ 0 h 108"/>
                  <a:gd name="T2" fmla="*/ 0 w 102"/>
                  <a:gd name="T3" fmla="*/ 0 h 108"/>
                  <a:gd name="T4" fmla="*/ 0 w 102"/>
                  <a:gd name="T5" fmla="*/ 0 h 108"/>
                  <a:gd name="T6" fmla="*/ 0 w 102"/>
                  <a:gd name="T7" fmla="*/ 0 h 108"/>
                  <a:gd name="T8" fmla="*/ 0 w 102"/>
                  <a:gd name="T9" fmla="*/ 0 h 108"/>
                  <a:gd name="T10" fmla="*/ 0 w 102"/>
                  <a:gd name="T11" fmla="*/ 0 h 108"/>
                  <a:gd name="T12" fmla="*/ 0 w 102"/>
                  <a:gd name="T13" fmla="*/ 0 h 108"/>
                  <a:gd name="T14" fmla="*/ 0 w 102"/>
                  <a:gd name="T15" fmla="*/ 0 h 108"/>
                  <a:gd name="T16" fmla="*/ 0 w 102"/>
                  <a:gd name="T17" fmla="*/ 0 h 108"/>
                  <a:gd name="T18" fmla="*/ 0 w 102"/>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08"/>
                  <a:gd name="T32" fmla="*/ 102 w 102"/>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08">
                    <a:moveTo>
                      <a:pt x="89" y="38"/>
                    </a:moveTo>
                    <a:lnTo>
                      <a:pt x="102" y="44"/>
                    </a:lnTo>
                    <a:lnTo>
                      <a:pt x="40" y="0"/>
                    </a:lnTo>
                    <a:lnTo>
                      <a:pt x="0" y="58"/>
                    </a:lnTo>
                    <a:lnTo>
                      <a:pt x="63" y="102"/>
                    </a:lnTo>
                    <a:lnTo>
                      <a:pt x="76" y="108"/>
                    </a:lnTo>
                    <a:lnTo>
                      <a:pt x="63" y="102"/>
                    </a:lnTo>
                    <a:lnTo>
                      <a:pt x="69" y="107"/>
                    </a:lnTo>
                    <a:lnTo>
                      <a:pt x="76" y="108"/>
                    </a:lnTo>
                    <a:lnTo>
                      <a:pt x="89" y="3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78" name="Freeform 177"/>
              <p:cNvSpPr>
                <a:spLocks/>
              </p:cNvSpPr>
              <p:nvPr/>
            </p:nvSpPr>
            <p:spPr bwMode="auto">
              <a:xfrm>
                <a:off x="5226" y="296"/>
                <a:ext cx="6" cy="8"/>
              </a:xfrm>
              <a:custGeom>
                <a:avLst/>
                <a:gdLst>
                  <a:gd name="T0" fmla="*/ 0 w 107"/>
                  <a:gd name="T1" fmla="*/ 0 h 87"/>
                  <a:gd name="T2" fmla="*/ 0 w 107"/>
                  <a:gd name="T3" fmla="*/ 0 h 87"/>
                  <a:gd name="T4" fmla="*/ 0 w 107"/>
                  <a:gd name="T5" fmla="*/ 0 h 87"/>
                  <a:gd name="T6" fmla="*/ 0 w 107"/>
                  <a:gd name="T7" fmla="*/ 0 h 87"/>
                  <a:gd name="T8" fmla="*/ 0 w 107"/>
                  <a:gd name="T9" fmla="*/ 0 h 87"/>
                  <a:gd name="T10" fmla="*/ 0 w 107"/>
                  <a:gd name="T11" fmla="*/ 0 h 87"/>
                  <a:gd name="T12" fmla="*/ 0 w 107"/>
                  <a:gd name="T13" fmla="*/ 0 h 87"/>
                  <a:gd name="T14" fmla="*/ 0 w 107"/>
                  <a:gd name="T15" fmla="*/ 0 h 87"/>
                  <a:gd name="T16" fmla="*/ 0 w 107"/>
                  <a:gd name="T17" fmla="*/ 0 h 87"/>
                  <a:gd name="T18" fmla="*/ 0 w 107"/>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87"/>
                  <a:gd name="T32" fmla="*/ 107 w 107"/>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87">
                    <a:moveTo>
                      <a:pt x="107" y="19"/>
                    </a:moveTo>
                    <a:lnTo>
                      <a:pt x="101" y="16"/>
                    </a:lnTo>
                    <a:lnTo>
                      <a:pt x="13" y="0"/>
                    </a:lnTo>
                    <a:lnTo>
                      <a:pt x="0" y="70"/>
                    </a:lnTo>
                    <a:lnTo>
                      <a:pt x="88" y="87"/>
                    </a:lnTo>
                    <a:lnTo>
                      <a:pt x="82" y="85"/>
                    </a:lnTo>
                    <a:lnTo>
                      <a:pt x="107" y="19"/>
                    </a:lnTo>
                    <a:lnTo>
                      <a:pt x="104" y="17"/>
                    </a:lnTo>
                    <a:lnTo>
                      <a:pt x="101" y="16"/>
                    </a:lnTo>
                    <a:lnTo>
                      <a:pt x="107" y="1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79" name="Freeform 178"/>
              <p:cNvSpPr>
                <a:spLocks/>
              </p:cNvSpPr>
              <p:nvPr/>
            </p:nvSpPr>
            <p:spPr bwMode="auto">
              <a:xfrm>
                <a:off x="5230" y="298"/>
                <a:ext cx="9" cy="9"/>
              </a:xfrm>
              <a:custGeom>
                <a:avLst/>
                <a:gdLst>
                  <a:gd name="T0" fmla="*/ 0 w 157"/>
                  <a:gd name="T1" fmla="*/ 0 h 95"/>
                  <a:gd name="T2" fmla="*/ 0 w 157"/>
                  <a:gd name="T3" fmla="*/ 0 h 95"/>
                  <a:gd name="T4" fmla="*/ 0 w 157"/>
                  <a:gd name="T5" fmla="*/ 0 h 95"/>
                  <a:gd name="T6" fmla="*/ 0 w 157"/>
                  <a:gd name="T7" fmla="*/ 0 h 95"/>
                  <a:gd name="T8" fmla="*/ 0 w 157"/>
                  <a:gd name="T9" fmla="*/ 0 h 95"/>
                  <a:gd name="T10" fmla="*/ 0 w 157"/>
                  <a:gd name="T11" fmla="*/ 0 h 95"/>
                  <a:gd name="T12" fmla="*/ 0 w 157"/>
                  <a:gd name="T13" fmla="*/ 0 h 95"/>
                  <a:gd name="T14" fmla="*/ 0 w 157"/>
                  <a:gd name="T15" fmla="*/ 0 h 95"/>
                  <a:gd name="T16" fmla="*/ 0 w 157"/>
                  <a:gd name="T17" fmla="*/ 0 h 95"/>
                  <a:gd name="T18" fmla="*/ 0 w 157"/>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95"/>
                  <a:gd name="T32" fmla="*/ 157 w 157"/>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95">
                    <a:moveTo>
                      <a:pt x="103" y="90"/>
                    </a:moveTo>
                    <a:lnTo>
                      <a:pt x="96" y="28"/>
                    </a:lnTo>
                    <a:lnTo>
                      <a:pt x="25" y="0"/>
                    </a:lnTo>
                    <a:lnTo>
                      <a:pt x="0" y="66"/>
                    </a:lnTo>
                    <a:lnTo>
                      <a:pt x="71" y="95"/>
                    </a:lnTo>
                    <a:lnTo>
                      <a:pt x="63" y="32"/>
                    </a:lnTo>
                    <a:lnTo>
                      <a:pt x="103" y="90"/>
                    </a:lnTo>
                    <a:lnTo>
                      <a:pt x="157" y="53"/>
                    </a:lnTo>
                    <a:lnTo>
                      <a:pt x="96" y="28"/>
                    </a:lnTo>
                    <a:lnTo>
                      <a:pt x="103" y="9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80" name="Freeform 179"/>
              <p:cNvSpPr>
                <a:spLocks/>
              </p:cNvSpPr>
              <p:nvPr/>
            </p:nvSpPr>
            <p:spPr bwMode="auto">
              <a:xfrm>
                <a:off x="5233" y="301"/>
                <a:ext cx="3" cy="6"/>
              </a:xfrm>
              <a:custGeom>
                <a:avLst/>
                <a:gdLst>
                  <a:gd name="T0" fmla="*/ 0 w 57"/>
                  <a:gd name="T1" fmla="*/ 0 h 72"/>
                  <a:gd name="T2" fmla="*/ 0 w 57"/>
                  <a:gd name="T3" fmla="*/ 0 h 72"/>
                  <a:gd name="T4" fmla="*/ 0 w 57"/>
                  <a:gd name="T5" fmla="*/ 0 h 72"/>
                  <a:gd name="T6" fmla="*/ 0 w 57"/>
                  <a:gd name="T7" fmla="*/ 0 h 72"/>
                  <a:gd name="T8" fmla="*/ 0 w 57"/>
                  <a:gd name="T9" fmla="*/ 0 h 72"/>
                  <a:gd name="T10" fmla="*/ 0 w 57"/>
                  <a:gd name="T11" fmla="*/ 0 h 72"/>
                  <a:gd name="T12" fmla="*/ 0 w 57"/>
                  <a:gd name="T13" fmla="*/ 0 h 72"/>
                  <a:gd name="T14" fmla="*/ 0 w 57"/>
                  <a:gd name="T15" fmla="*/ 0 h 72"/>
                  <a:gd name="T16" fmla="*/ 0 w 57"/>
                  <a:gd name="T17" fmla="*/ 0 h 72"/>
                  <a:gd name="T18" fmla="*/ 0 w 57"/>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72"/>
                  <a:gd name="T32" fmla="*/ 57 w 57"/>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72">
                    <a:moveTo>
                      <a:pt x="37" y="72"/>
                    </a:moveTo>
                    <a:lnTo>
                      <a:pt x="39" y="71"/>
                    </a:lnTo>
                    <a:lnTo>
                      <a:pt x="57" y="58"/>
                    </a:lnTo>
                    <a:lnTo>
                      <a:pt x="17" y="0"/>
                    </a:lnTo>
                    <a:lnTo>
                      <a:pt x="0" y="12"/>
                    </a:lnTo>
                    <a:lnTo>
                      <a:pt x="2" y="11"/>
                    </a:lnTo>
                    <a:lnTo>
                      <a:pt x="37" y="72"/>
                    </a:lnTo>
                    <a:lnTo>
                      <a:pt x="38" y="71"/>
                    </a:lnTo>
                    <a:lnTo>
                      <a:pt x="37" y="7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81" name="Freeform 180"/>
              <p:cNvSpPr>
                <a:spLocks/>
              </p:cNvSpPr>
              <p:nvPr/>
            </p:nvSpPr>
            <p:spPr bwMode="auto">
              <a:xfrm>
                <a:off x="5230" y="302"/>
                <a:ext cx="5" cy="9"/>
              </a:xfrm>
              <a:custGeom>
                <a:avLst/>
                <a:gdLst>
                  <a:gd name="T0" fmla="*/ 0 w 88"/>
                  <a:gd name="T1" fmla="*/ 0 h 99"/>
                  <a:gd name="T2" fmla="*/ 0 w 88"/>
                  <a:gd name="T3" fmla="*/ 0 h 99"/>
                  <a:gd name="T4" fmla="*/ 0 w 88"/>
                  <a:gd name="T5" fmla="*/ 0 h 99"/>
                  <a:gd name="T6" fmla="*/ 0 w 88"/>
                  <a:gd name="T7" fmla="*/ 0 h 99"/>
                  <a:gd name="T8" fmla="*/ 0 w 88"/>
                  <a:gd name="T9" fmla="*/ 0 h 99"/>
                  <a:gd name="T10" fmla="*/ 0 w 88"/>
                  <a:gd name="T11" fmla="*/ 0 h 99"/>
                  <a:gd name="T12" fmla="*/ 0 w 88"/>
                  <a:gd name="T13" fmla="*/ 0 h 99"/>
                  <a:gd name="T14" fmla="*/ 0 w 88"/>
                  <a:gd name="T15" fmla="*/ 0 h 99"/>
                  <a:gd name="T16" fmla="*/ 0 w 88"/>
                  <a:gd name="T17" fmla="*/ 0 h 99"/>
                  <a:gd name="T18" fmla="*/ 0 w 88"/>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99"/>
                  <a:gd name="T32" fmla="*/ 88 w 88"/>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99">
                    <a:moveTo>
                      <a:pt x="23" y="99"/>
                    </a:moveTo>
                    <a:lnTo>
                      <a:pt x="35" y="93"/>
                    </a:lnTo>
                    <a:lnTo>
                      <a:pt x="88" y="61"/>
                    </a:lnTo>
                    <a:lnTo>
                      <a:pt x="53" y="0"/>
                    </a:lnTo>
                    <a:lnTo>
                      <a:pt x="0" y="32"/>
                    </a:lnTo>
                    <a:lnTo>
                      <a:pt x="12" y="28"/>
                    </a:lnTo>
                    <a:lnTo>
                      <a:pt x="23" y="99"/>
                    </a:lnTo>
                    <a:lnTo>
                      <a:pt x="29" y="97"/>
                    </a:lnTo>
                    <a:lnTo>
                      <a:pt x="35" y="93"/>
                    </a:lnTo>
                    <a:lnTo>
                      <a:pt x="23" y="9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82" name="Freeform 181"/>
              <p:cNvSpPr>
                <a:spLocks/>
              </p:cNvSpPr>
              <p:nvPr/>
            </p:nvSpPr>
            <p:spPr bwMode="auto">
              <a:xfrm>
                <a:off x="5225" y="304"/>
                <a:ext cx="6" cy="7"/>
              </a:xfrm>
              <a:custGeom>
                <a:avLst/>
                <a:gdLst>
                  <a:gd name="T0" fmla="*/ 0 w 113"/>
                  <a:gd name="T1" fmla="*/ 0 h 74"/>
                  <a:gd name="T2" fmla="*/ 0 w 113"/>
                  <a:gd name="T3" fmla="*/ 0 h 74"/>
                  <a:gd name="T4" fmla="*/ 0 w 113"/>
                  <a:gd name="T5" fmla="*/ 0 h 74"/>
                  <a:gd name="T6" fmla="*/ 0 w 113"/>
                  <a:gd name="T7" fmla="*/ 0 h 74"/>
                  <a:gd name="T8" fmla="*/ 0 w 113"/>
                  <a:gd name="T9" fmla="*/ 0 h 74"/>
                  <a:gd name="T10" fmla="*/ 0 w 113"/>
                  <a:gd name="T11" fmla="*/ 0 h 74"/>
                  <a:gd name="T12" fmla="*/ 0 w 113"/>
                  <a:gd name="T13" fmla="*/ 0 h 74"/>
                  <a:gd name="T14" fmla="*/ 0 w 113"/>
                  <a:gd name="T15" fmla="*/ 0 h 74"/>
                  <a:gd name="T16" fmla="*/ 0 w 113"/>
                  <a:gd name="T17" fmla="*/ 0 h 74"/>
                  <a:gd name="T18" fmla="*/ 0 w 113"/>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3"/>
                  <a:gd name="T31" fmla="*/ 0 h 74"/>
                  <a:gd name="T32" fmla="*/ 113 w 113"/>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3" h="74">
                    <a:moveTo>
                      <a:pt x="102" y="12"/>
                    </a:moveTo>
                    <a:lnTo>
                      <a:pt x="86" y="74"/>
                    </a:lnTo>
                    <a:lnTo>
                      <a:pt x="113" y="71"/>
                    </a:lnTo>
                    <a:lnTo>
                      <a:pt x="102" y="0"/>
                    </a:lnTo>
                    <a:lnTo>
                      <a:pt x="76" y="4"/>
                    </a:lnTo>
                    <a:lnTo>
                      <a:pt x="59" y="66"/>
                    </a:lnTo>
                    <a:lnTo>
                      <a:pt x="76" y="4"/>
                    </a:lnTo>
                    <a:lnTo>
                      <a:pt x="0" y="16"/>
                    </a:lnTo>
                    <a:lnTo>
                      <a:pt x="59" y="66"/>
                    </a:lnTo>
                    <a:lnTo>
                      <a:pt x="102"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83" name="Freeform 182"/>
              <p:cNvSpPr>
                <a:spLocks/>
              </p:cNvSpPr>
              <p:nvPr/>
            </p:nvSpPr>
            <p:spPr bwMode="auto">
              <a:xfrm>
                <a:off x="5228" y="305"/>
                <a:ext cx="6" cy="11"/>
              </a:xfrm>
              <a:custGeom>
                <a:avLst/>
                <a:gdLst>
                  <a:gd name="T0" fmla="*/ 0 w 97"/>
                  <a:gd name="T1" fmla="*/ 0 h 111"/>
                  <a:gd name="T2" fmla="*/ 0 w 97"/>
                  <a:gd name="T3" fmla="*/ 0 h 111"/>
                  <a:gd name="T4" fmla="*/ 0 w 97"/>
                  <a:gd name="T5" fmla="*/ 0 h 111"/>
                  <a:gd name="T6" fmla="*/ 0 w 97"/>
                  <a:gd name="T7" fmla="*/ 0 h 111"/>
                  <a:gd name="T8" fmla="*/ 0 w 97"/>
                  <a:gd name="T9" fmla="*/ 0 h 111"/>
                  <a:gd name="T10" fmla="*/ 0 w 97"/>
                  <a:gd name="T11" fmla="*/ 0 h 111"/>
                  <a:gd name="T12" fmla="*/ 0 w 97"/>
                  <a:gd name="T13" fmla="*/ 0 h 111"/>
                  <a:gd name="T14" fmla="*/ 0 w 97"/>
                  <a:gd name="T15" fmla="*/ 0 h 111"/>
                  <a:gd name="T16" fmla="*/ 0 w 97"/>
                  <a:gd name="T17" fmla="*/ 0 h 111"/>
                  <a:gd name="T18" fmla="*/ 0 w 97"/>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11"/>
                  <a:gd name="T32" fmla="*/ 97 w 97"/>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11">
                    <a:moveTo>
                      <a:pt x="66" y="37"/>
                    </a:moveTo>
                    <a:lnTo>
                      <a:pt x="97" y="45"/>
                    </a:lnTo>
                    <a:lnTo>
                      <a:pt x="43" y="0"/>
                    </a:lnTo>
                    <a:lnTo>
                      <a:pt x="0" y="54"/>
                    </a:lnTo>
                    <a:lnTo>
                      <a:pt x="53" y="99"/>
                    </a:lnTo>
                    <a:lnTo>
                      <a:pt x="84" y="107"/>
                    </a:lnTo>
                    <a:lnTo>
                      <a:pt x="53" y="99"/>
                    </a:lnTo>
                    <a:lnTo>
                      <a:pt x="66" y="111"/>
                    </a:lnTo>
                    <a:lnTo>
                      <a:pt x="84" y="107"/>
                    </a:lnTo>
                    <a:lnTo>
                      <a:pt x="66" y="3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84" name="Freeform 183"/>
              <p:cNvSpPr>
                <a:spLocks/>
              </p:cNvSpPr>
              <p:nvPr/>
            </p:nvSpPr>
            <p:spPr bwMode="auto">
              <a:xfrm>
                <a:off x="5232" y="307"/>
                <a:ext cx="6" cy="8"/>
              </a:xfrm>
              <a:custGeom>
                <a:avLst/>
                <a:gdLst>
                  <a:gd name="T0" fmla="*/ 0 w 103"/>
                  <a:gd name="T1" fmla="*/ 0 h 86"/>
                  <a:gd name="T2" fmla="*/ 0 w 103"/>
                  <a:gd name="T3" fmla="*/ 0 h 86"/>
                  <a:gd name="T4" fmla="*/ 0 w 103"/>
                  <a:gd name="T5" fmla="*/ 0 h 86"/>
                  <a:gd name="T6" fmla="*/ 0 w 103"/>
                  <a:gd name="T7" fmla="*/ 0 h 86"/>
                  <a:gd name="T8" fmla="*/ 0 w 103"/>
                  <a:gd name="T9" fmla="*/ 0 h 86"/>
                  <a:gd name="T10" fmla="*/ 0 w 103"/>
                  <a:gd name="T11" fmla="*/ 0 h 86"/>
                  <a:gd name="T12" fmla="*/ 0 w 103"/>
                  <a:gd name="T13" fmla="*/ 0 h 86"/>
                  <a:gd name="T14" fmla="*/ 0 w 103"/>
                  <a:gd name="T15" fmla="*/ 0 h 86"/>
                  <a:gd name="T16" fmla="*/ 0 w 103"/>
                  <a:gd name="T17" fmla="*/ 0 h 86"/>
                  <a:gd name="T18" fmla="*/ 0 w 103"/>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86"/>
                  <a:gd name="T32" fmla="*/ 103 w 10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86">
                    <a:moveTo>
                      <a:pt x="39" y="23"/>
                    </a:moveTo>
                    <a:lnTo>
                      <a:pt x="62" y="0"/>
                    </a:lnTo>
                    <a:lnTo>
                      <a:pt x="0" y="16"/>
                    </a:lnTo>
                    <a:lnTo>
                      <a:pt x="18" y="86"/>
                    </a:lnTo>
                    <a:lnTo>
                      <a:pt x="79" y="70"/>
                    </a:lnTo>
                    <a:lnTo>
                      <a:pt x="103" y="47"/>
                    </a:lnTo>
                    <a:lnTo>
                      <a:pt x="79" y="70"/>
                    </a:lnTo>
                    <a:lnTo>
                      <a:pt x="97" y="64"/>
                    </a:lnTo>
                    <a:lnTo>
                      <a:pt x="103" y="47"/>
                    </a:lnTo>
                    <a:lnTo>
                      <a:pt x="39" y="2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85" name="Freeform 184"/>
              <p:cNvSpPr>
                <a:spLocks/>
              </p:cNvSpPr>
              <p:nvPr/>
            </p:nvSpPr>
            <p:spPr bwMode="auto">
              <a:xfrm>
                <a:off x="5234" y="305"/>
                <a:ext cx="4" cy="7"/>
              </a:xfrm>
              <a:custGeom>
                <a:avLst/>
                <a:gdLst>
                  <a:gd name="T0" fmla="*/ 0 w 73"/>
                  <a:gd name="T1" fmla="*/ 0 h 70"/>
                  <a:gd name="T2" fmla="*/ 0 w 73"/>
                  <a:gd name="T3" fmla="*/ 0 h 70"/>
                  <a:gd name="T4" fmla="*/ 0 w 73"/>
                  <a:gd name="T5" fmla="*/ 0 h 70"/>
                  <a:gd name="T6" fmla="*/ 0 w 73"/>
                  <a:gd name="T7" fmla="*/ 0 h 70"/>
                  <a:gd name="T8" fmla="*/ 0 w 73"/>
                  <a:gd name="T9" fmla="*/ 0 h 70"/>
                  <a:gd name="T10" fmla="*/ 0 w 73"/>
                  <a:gd name="T11" fmla="*/ 0 h 70"/>
                  <a:gd name="T12" fmla="*/ 0 w 73"/>
                  <a:gd name="T13" fmla="*/ 0 h 70"/>
                  <a:gd name="T14" fmla="*/ 0 w 73"/>
                  <a:gd name="T15" fmla="*/ 0 h 70"/>
                  <a:gd name="T16" fmla="*/ 0 w 73"/>
                  <a:gd name="T17" fmla="*/ 0 h 70"/>
                  <a:gd name="T18" fmla="*/ 0 w 73"/>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70"/>
                  <a:gd name="T32" fmla="*/ 73 w 73"/>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70">
                    <a:moveTo>
                      <a:pt x="29" y="0"/>
                    </a:moveTo>
                    <a:lnTo>
                      <a:pt x="8" y="21"/>
                    </a:lnTo>
                    <a:lnTo>
                      <a:pt x="0" y="46"/>
                    </a:lnTo>
                    <a:lnTo>
                      <a:pt x="64" y="70"/>
                    </a:lnTo>
                    <a:lnTo>
                      <a:pt x="73" y="46"/>
                    </a:lnTo>
                    <a:lnTo>
                      <a:pt x="52" y="66"/>
                    </a:lnTo>
                    <a:lnTo>
                      <a:pt x="29" y="0"/>
                    </a:lnTo>
                    <a:lnTo>
                      <a:pt x="14" y="6"/>
                    </a:lnTo>
                    <a:lnTo>
                      <a:pt x="8" y="21"/>
                    </a:lnTo>
                    <a:lnTo>
                      <a:pt x="2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86" name="Freeform 185"/>
              <p:cNvSpPr>
                <a:spLocks/>
              </p:cNvSpPr>
              <p:nvPr/>
            </p:nvSpPr>
            <p:spPr bwMode="auto">
              <a:xfrm>
                <a:off x="5236" y="303"/>
                <a:ext cx="4" cy="8"/>
              </a:xfrm>
              <a:custGeom>
                <a:avLst/>
                <a:gdLst>
                  <a:gd name="T0" fmla="*/ 0 w 86"/>
                  <a:gd name="T1" fmla="*/ 0 h 93"/>
                  <a:gd name="T2" fmla="*/ 0 w 86"/>
                  <a:gd name="T3" fmla="*/ 0 h 93"/>
                  <a:gd name="T4" fmla="*/ 0 w 86"/>
                  <a:gd name="T5" fmla="*/ 0 h 93"/>
                  <a:gd name="T6" fmla="*/ 0 w 86"/>
                  <a:gd name="T7" fmla="*/ 0 h 93"/>
                  <a:gd name="T8" fmla="*/ 0 w 86"/>
                  <a:gd name="T9" fmla="*/ 0 h 93"/>
                  <a:gd name="T10" fmla="*/ 0 w 86"/>
                  <a:gd name="T11" fmla="*/ 0 h 93"/>
                  <a:gd name="T12" fmla="*/ 0 w 86"/>
                  <a:gd name="T13" fmla="*/ 0 h 93"/>
                  <a:gd name="T14" fmla="*/ 0 w 86"/>
                  <a:gd name="T15" fmla="*/ 0 h 93"/>
                  <a:gd name="T16" fmla="*/ 0 w 86"/>
                  <a:gd name="T17" fmla="*/ 0 h 93"/>
                  <a:gd name="T18" fmla="*/ 0 w 86"/>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3"/>
                  <a:gd name="T32" fmla="*/ 86 w 8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3">
                    <a:moveTo>
                      <a:pt x="86" y="12"/>
                    </a:moveTo>
                    <a:lnTo>
                      <a:pt x="53" y="6"/>
                    </a:lnTo>
                    <a:lnTo>
                      <a:pt x="0" y="27"/>
                    </a:lnTo>
                    <a:lnTo>
                      <a:pt x="23" y="93"/>
                    </a:lnTo>
                    <a:lnTo>
                      <a:pt x="76" y="73"/>
                    </a:lnTo>
                    <a:lnTo>
                      <a:pt x="44" y="68"/>
                    </a:lnTo>
                    <a:lnTo>
                      <a:pt x="86" y="12"/>
                    </a:lnTo>
                    <a:lnTo>
                      <a:pt x="70" y="0"/>
                    </a:lnTo>
                    <a:lnTo>
                      <a:pt x="53" y="6"/>
                    </a:lnTo>
                    <a:lnTo>
                      <a:pt x="86"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87" name="Freeform 186"/>
              <p:cNvSpPr>
                <a:spLocks/>
              </p:cNvSpPr>
              <p:nvPr/>
            </p:nvSpPr>
            <p:spPr bwMode="auto">
              <a:xfrm>
                <a:off x="5238" y="304"/>
                <a:ext cx="5" cy="9"/>
              </a:xfrm>
              <a:custGeom>
                <a:avLst/>
                <a:gdLst>
                  <a:gd name="T0" fmla="*/ 0 w 95"/>
                  <a:gd name="T1" fmla="*/ 0 h 104"/>
                  <a:gd name="T2" fmla="*/ 0 w 95"/>
                  <a:gd name="T3" fmla="*/ 0 h 104"/>
                  <a:gd name="T4" fmla="*/ 0 w 95"/>
                  <a:gd name="T5" fmla="*/ 0 h 104"/>
                  <a:gd name="T6" fmla="*/ 0 w 95"/>
                  <a:gd name="T7" fmla="*/ 0 h 104"/>
                  <a:gd name="T8" fmla="*/ 0 w 95"/>
                  <a:gd name="T9" fmla="*/ 0 h 104"/>
                  <a:gd name="T10" fmla="*/ 0 w 95"/>
                  <a:gd name="T11" fmla="*/ 0 h 104"/>
                  <a:gd name="T12" fmla="*/ 0 w 95"/>
                  <a:gd name="T13" fmla="*/ 0 h 104"/>
                  <a:gd name="T14" fmla="*/ 0 w 95"/>
                  <a:gd name="T15" fmla="*/ 0 h 104"/>
                  <a:gd name="T16" fmla="*/ 0 w 95"/>
                  <a:gd name="T17" fmla="*/ 0 h 104"/>
                  <a:gd name="T18" fmla="*/ 0 w 95"/>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104"/>
                  <a:gd name="T32" fmla="*/ 95 w 95"/>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104">
                    <a:moveTo>
                      <a:pt x="74" y="33"/>
                    </a:moveTo>
                    <a:lnTo>
                      <a:pt x="95" y="40"/>
                    </a:lnTo>
                    <a:lnTo>
                      <a:pt x="42" y="0"/>
                    </a:lnTo>
                    <a:lnTo>
                      <a:pt x="0" y="56"/>
                    </a:lnTo>
                    <a:lnTo>
                      <a:pt x="53" y="97"/>
                    </a:lnTo>
                    <a:lnTo>
                      <a:pt x="74" y="104"/>
                    </a:lnTo>
                    <a:lnTo>
                      <a:pt x="53" y="97"/>
                    </a:lnTo>
                    <a:lnTo>
                      <a:pt x="62" y="104"/>
                    </a:lnTo>
                    <a:lnTo>
                      <a:pt x="74" y="104"/>
                    </a:lnTo>
                    <a:lnTo>
                      <a:pt x="74" y="3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88" name="Freeform 187"/>
              <p:cNvSpPr>
                <a:spLocks/>
              </p:cNvSpPr>
              <p:nvPr/>
            </p:nvSpPr>
            <p:spPr bwMode="auto">
              <a:xfrm>
                <a:off x="5242" y="307"/>
                <a:ext cx="4" cy="6"/>
              </a:xfrm>
              <a:custGeom>
                <a:avLst/>
                <a:gdLst>
                  <a:gd name="T0" fmla="*/ 0 w 65"/>
                  <a:gd name="T1" fmla="*/ 0 h 71"/>
                  <a:gd name="T2" fmla="*/ 0 w 65"/>
                  <a:gd name="T3" fmla="*/ 0 h 71"/>
                  <a:gd name="T4" fmla="*/ 0 w 65"/>
                  <a:gd name="T5" fmla="*/ 0 h 71"/>
                  <a:gd name="T6" fmla="*/ 0 w 65"/>
                  <a:gd name="T7" fmla="*/ 0 h 71"/>
                  <a:gd name="T8" fmla="*/ 0 w 65"/>
                  <a:gd name="T9" fmla="*/ 0 h 71"/>
                  <a:gd name="T10" fmla="*/ 0 w 65"/>
                  <a:gd name="T11" fmla="*/ 0 h 71"/>
                  <a:gd name="T12" fmla="*/ 0 w 65"/>
                  <a:gd name="T13" fmla="*/ 0 h 71"/>
                  <a:gd name="T14" fmla="*/ 0 w 65"/>
                  <a:gd name="T15" fmla="*/ 0 h 71"/>
                  <a:gd name="T16" fmla="*/ 0 w 65"/>
                  <a:gd name="T17" fmla="*/ 0 h 71"/>
                  <a:gd name="T18" fmla="*/ 0 w 65"/>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71"/>
                  <a:gd name="T32" fmla="*/ 65 w 65"/>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71">
                    <a:moveTo>
                      <a:pt x="65" y="0"/>
                    </a:moveTo>
                    <a:lnTo>
                      <a:pt x="61" y="0"/>
                    </a:lnTo>
                    <a:lnTo>
                      <a:pt x="0" y="0"/>
                    </a:lnTo>
                    <a:lnTo>
                      <a:pt x="0" y="71"/>
                    </a:lnTo>
                    <a:lnTo>
                      <a:pt x="61" y="71"/>
                    </a:lnTo>
                    <a:lnTo>
                      <a:pt x="58" y="70"/>
                    </a:lnTo>
                    <a:lnTo>
                      <a:pt x="65" y="0"/>
                    </a:lnTo>
                    <a:lnTo>
                      <a:pt x="63" y="0"/>
                    </a:lnTo>
                    <a:lnTo>
                      <a:pt x="61" y="0"/>
                    </a:lnTo>
                    <a:lnTo>
                      <a:pt x="65"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89" name="Freeform 188"/>
              <p:cNvSpPr>
                <a:spLocks/>
              </p:cNvSpPr>
              <p:nvPr/>
            </p:nvSpPr>
            <p:spPr bwMode="auto">
              <a:xfrm>
                <a:off x="5245" y="307"/>
                <a:ext cx="17" cy="9"/>
              </a:xfrm>
              <a:custGeom>
                <a:avLst/>
                <a:gdLst>
                  <a:gd name="T0" fmla="*/ 0 w 295"/>
                  <a:gd name="T1" fmla="*/ 0 h 99"/>
                  <a:gd name="T2" fmla="*/ 0 w 295"/>
                  <a:gd name="T3" fmla="*/ 0 h 99"/>
                  <a:gd name="T4" fmla="*/ 0 w 295"/>
                  <a:gd name="T5" fmla="*/ 0 h 99"/>
                  <a:gd name="T6" fmla="*/ 0 w 295"/>
                  <a:gd name="T7" fmla="*/ 0 h 99"/>
                  <a:gd name="T8" fmla="*/ 0 w 295"/>
                  <a:gd name="T9" fmla="*/ 0 h 99"/>
                  <a:gd name="T10" fmla="*/ 0 w 295"/>
                  <a:gd name="T11" fmla="*/ 0 h 99"/>
                  <a:gd name="T12" fmla="*/ 0 w 295"/>
                  <a:gd name="T13" fmla="*/ 0 h 99"/>
                  <a:gd name="T14" fmla="*/ 0 w 295"/>
                  <a:gd name="T15" fmla="*/ 0 h 99"/>
                  <a:gd name="T16" fmla="*/ 0 w 295"/>
                  <a:gd name="T17" fmla="*/ 0 h 99"/>
                  <a:gd name="T18" fmla="*/ 0 w 295"/>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99"/>
                  <a:gd name="T32" fmla="*/ 295 w 295"/>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99">
                    <a:moveTo>
                      <a:pt x="103" y="80"/>
                    </a:moveTo>
                    <a:lnTo>
                      <a:pt x="122" y="13"/>
                    </a:lnTo>
                    <a:lnTo>
                      <a:pt x="7" y="0"/>
                    </a:lnTo>
                    <a:lnTo>
                      <a:pt x="0" y="70"/>
                    </a:lnTo>
                    <a:lnTo>
                      <a:pt x="115" y="83"/>
                    </a:lnTo>
                    <a:lnTo>
                      <a:pt x="134" y="16"/>
                    </a:lnTo>
                    <a:lnTo>
                      <a:pt x="115" y="83"/>
                    </a:lnTo>
                    <a:lnTo>
                      <a:pt x="295" y="99"/>
                    </a:lnTo>
                    <a:lnTo>
                      <a:pt x="134" y="16"/>
                    </a:lnTo>
                    <a:lnTo>
                      <a:pt x="103" y="8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90" name="Freeform 189"/>
              <p:cNvSpPr>
                <a:spLocks/>
              </p:cNvSpPr>
              <p:nvPr/>
            </p:nvSpPr>
            <p:spPr bwMode="auto">
              <a:xfrm>
                <a:off x="5246" y="305"/>
                <a:ext cx="7" cy="9"/>
              </a:xfrm>
              <a:custGeom>
                <a:avLst/>
                <a:gdLst>
                  <a:gd name="T0" fmla="*/ 0 w 120"/>
                  <a:gd name="T1" fmla="*/ 0 h 105"/>
                  <a:gd name="T2" fmla="*/ 0 w 120"/>
                  <a:gd name="T3" fmla="*/ 0 h 105"/>
                  <a:gd name="T4" fmla="*/ 0 w 120"/>
                  <a:gd name="T5" fmla="*/ 0 h 105"/>
                  <a:gd name="T6" fmla="*/ 0 w 120"/>
                  <a:gd name="T7" fmla="*/ 0 h 105"/>
                  <a:gd name="T8" fmla="*/ 0 w 120"/>
                  <a:gd name="T9" fmla="*/ 0 h 105"/>
                  <a:gd name="T10" fmla="*/ 0 w 120"/>
                  <a:gd name="T11" fmla="*/ 0 h 105"/>
                  <a:gd name="T12" fmla="*/ 0 w 120"/>
                  <a:gd name="T13" fmla="*/ 0 h 105"/>
                  <a:gd name="T14" fmla="*/ 0 w 120"/>
                  <a:gd name="T15" fmla="*/ 0 h 105"/>
                  <a:gd name="T16" fmla="*/ 0 w 120"/>
                  <a:gd name="T17" fmla="*/ 0 h 105"/>
                  <a:gd name="T18" fmla="*/ 0 w 120"/>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
                  <a:gd name="T31" fmla="*/ 0 h 105"/>
                  <a:gd name="T32" fmla="*/ 120 w 120"/>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05">
                    <a:moveTo>
                      <a:pt x="0" y="57"/>
                    </a:moveTo>
                    <a:lnTo>
                      <a:pt x="10" y="63"/>
                    </a:lnTo>
                    <a:lnTo>
                      <a:pt x="89" y="105"/>
                    </a:lnTo>
                    <a:lnTo>
                      <a:pt x="120" y="41"/>
                    </a:lnTo>
                    <a:lnTo>
                      <a:pt x="40" y="0"/>
                    </a:lnTo>
                    <a:lnTo>
                      <a:pt x="49" y="7"/>
                    </a:lnTo>
                    <a:lnTo>
                      <a:pt x="0" y="57"/>
                    </a:lnTo>
                    <a:lnTo>
                      <a:pt x="5" y="61"/>
                    </a:lnTo>
                    <a:lnTo>
                      <a:pt x="10" y="63"/>
                    </a:lnTo>
                    <a:lnTo>
                      <a:pt x="0" y="5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91" name="Freeform 190"/>
              <p:cNvSpPr>
                <a:spLocks/>
              </p:cNvSpPr>
              <p:nvPr/>
            </p:nvSpPr>
            <p:spPr bwMode="auto">
              <a:xfrm>
                <a:off x="5242" y="301"/>
                <a:ext cx="7" cy="9"/>
              </a:xfrm>
              <a:custGeom>
                <a:avLst/>
                <a:gdLst>
                  <a:gd name="T0" fmla="*/ 0 w 126"/>
                  <a:gd name="T1" fmla="*/ 0 h 96"/>
                  <a:gd name="T2" fmla="*/ 0 w 126"/>
                  <a:gd name="T3" fmla="*/ 0 h 96"/>
                  <a:gd name="T4" fmla="*/ 0 w 126"/>
                  <a:gd name="T5" fmla="*/ 0 h 96"/>
                  <a:gd name="T6" fmla="*/ 0 w 126"/>
                  <a:gd name="T7" fmla="*/ 0 h 96"/>
                  <a:gd name="T8" fmla="*/ 0 w 126"/>
                  <a:gd name="T9" fmla="*/ 0 h 96"/>
                  <a:gd name="T10" fmla="*/ 0 w 126"/>
                  <a:gd name="T11" fmla="*/ 0 h 96"/>
                  <a:gd name="T12" fmla="*/ 0 w 126"/>
                  <a:gd name="T13" fmla="*/ 0 h 96"/>
                  <a:gd name="T14" fmla="*/ 0 w 126"/>
                  <a:gd name="T15" fmla="*/ 0 h 96"/>
                  <a:gd name="T16" fmla="*/ 0 w 126"/>
                  <a:gd name="T17" fmla="*/ 0 h 96"/>
                  <a:gd name="T18" fmla="*/ 0 w 126"/>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96"/>
                  <a:gd name="T32" fmla="*/ 126 w 126"/>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96">
                    <a:moveTo>
                      <a:pt x="59" y="0"/>
                    </a:moveTo>
                    <a:lnTo>
                      <a:pt x="42" y="60"/>
                    </a:lnTo>
                    <a:lnTo>
                      <a:pt x="77" y="96"/>
                    </a:lnTo>
                    <a:lnTo>
                      <a:pt x="126" y="46"/>
                    </a:lnTo>
                    <a:lnTo>
                      <a:pt x="91" y="9"/>
                    </a:lnTo>
                    <a:lnTo>
                      <a:pt x="74" y="69"/>
                    </a:lnTo>
                    <a:lnTo>
                      <a:pt x="59" y="0"/>
                    </a:lnTo>
                    <a:lnTo>
                      <a:pt x="0" y="15"/>
                    </a:lnTo>
                    <a:lnTo>
                      <a:pt x="42" y="60"/>
                    </a:lnTo>
                    <a:lnTo>
                      <a:pt x="59"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92" name="Freeform 191"/>
              <p:cNvSpPr>
                <a:spLocks/>
              </p:cNvSpPr>
              <p:nvPr/>
            </p:nvSpPr>
            <p:spPr bwMode="auto">
              <a:xfrm>
                <a:off x="5245" y="299"/>
                <a:ext cx="6" cy="8"/>
              </a:xfrm>
              <a:custGeom>
                <a:avLst/>
                <a:gdLst>
                  <a:gd name="T0" fmla="*/ 0 w 96"/>
                  <a:gd name="T1" fmla="*/ 0 h 90"/>
                  <a:gd name="T2" fmla="*/ 0 w 96"/>
                  <a:gd name="T3" fmla="*/ 0 h 90"/>
                  <a:gd name="T4" fmla="*/ 0 w 96"/>
                  <a:gd name="T5" fmla="*/ 0 h 90"/>
                  <a:gd name="T6" fmla="*/ 0 w 96"/>
                  <a:gd name="T7" fmla="*/ 0 h 90"/>
                  <a:gd name="T8" fmla="*/ 0 w 96"/>
                  <a:gd name="T9" fmla="*/ 0 h 90"/>
                  <a:gd name="T10" fmla="*/ 0 w 96"/>
                  <a:gd name="T11" fmla="*/ 0 h 90"/>
                  <a:gd name="T12" fmla="*/ 0 w 96"/>
                  <a:gd name="T13" fmla="*/ 0 h 90"/>
                  <a:gd name="T14" fmla="*/ 0 w 96"/>
                  <a:gd name="T15" fmla="*/ 0 h 90"/>
                  <a:gd name="T16" fmla="*/ 0 w 96"/>
                  <a:gd name="T17" fmla="*/ 0 h 90"/>
                  <a:gd name="T18" fmla="*/ 0 w 96"/>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90"/>
                  <a:gd name="T32" fmla="*/ 96 w 96"/>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90">
                    <a:moveTo>
                      <a:pt x="78" y="0"/>
                    </a:moveTo>
                    <a:lnTo>
                      <a:pt x="79" y="0"/>
                    </a:lnTo>
                    <a:lnTo>
                      <a:pt x="0" y="21"/>
                    </a:lnTo>
                    <a:lnTo>
                      <a:pt x="15" y="90"/>
                    </a:lnTo>
                    <a:lnTo>
                      <a:pt x="95" y="70"/>
                    </a:lnTo>
                    <a:lnTo>
                      <a:pt x="96" y="69"/>
                    </a:lnTo>
                    <a:lnTo>
                      <a:pt x="95" y="70"/>
                    </a:lnTo>
                    <a:lnTo>
                      <a:pt x="96" y="69"/>
                    </a:lnTo>
                    <a:lnTo>
                      <a:pt x="78"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93" name="Freeform 192"/>
              <p:cNvSpPr>
                <a:spLocks/>
              </p:cNvSpPr>
              <p:nvPr/>
            </p:nvSpPr>
            <p:spPr bwMode="auto">
              <a:xfrm>
                <a:off x="5250" y="297"/>
                <a:ext cx="5" cy="8"/>
              </a:xfrm>
              <a:custGeom>
                <a:avLst/>
                <a:gdLst>
                  <a:gd name="T0" fmla="*/ 0 w 95"/>
                  <a:gd name="T1" fmla="*/ 0 h 92"/>
                  <a:gd name="T2" fmla="*/ 0 w 95"/>
                  <a:gd name="T3" fmla="*/ 0 h 92"/>
                  <a:gd name="T4" fmla="*/ 0 w 95"/>
                  <a:gd name="T5" fmla="*/ 0 h 92"/>
                  <a:gd name="T6" fmla="*/ 0 w 95"/>
                  <a:gd name="T7" fmla="*/ 0 h 92"/>
                  <a:gd name="T8" fmla="*/ 0 w 95"/>
                  <a:gd name="T9" fmla="*/ 0 h 92"/>
                  <a:gd name="T10" fmla="*/ 0 w 95"/>
                  <a:gd name="T11" fmla="*/ 0 h 92"/>
                  <a:gd name="T12" fmla="*/ 0 w 95"/>
                  <a:gd name="T13" fmla="*/ 0 h 92"/>
                  <a:gd name="T14" fmla="*/ 0 w 95"/>
                  <a:gd name="T15" fmla="*/ 0 h 92"/>
                  <a:gd name="T16" fmla="*/ 0 w 95"/>
                  <a:gd name="T17" fmla="*/ 0 h 92"/>
                  <a:gd name="T18" fmla="*/ 0 w 95"/>
                  <a:gd name="T19" fmla="*/ 0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92"/>
                  <a:gd name="T32" fmla="*/ 95 w 95"/>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92">
                    <a:moveTo>
                      <a:pt x="95" y="5"/>
                    </a:moveTo>
                    <a:lnTo>
                      <a:pt x="70" y="3"/>
                    </a:lnTo>
                    <a:lnTo>
                      <a:pt x="0" y="23"/>
                    </a:lnTo>
                    <a:lnTo>
                      <a:pt x="18" y="92"/>
                    </a:lnTo>
                    <a:lnTo>
                      <a:pt x="89" y="72"/>
                    </a:lnTo>
                    <a:lnTo>
                      <a:pt x="64" y="69"/>
                    </a:lnTo>
                    <a:lnTo>
                      <a:pt x="95" y="5"/>
                    </a:lnTo>
                    <a:lnTo>
                      <a:pt x="84" y="0"/>
                    </a:lnTo>
                    <a:lnTo>
                      <a:pt x="70" y="3"/>
                    </a:lnTo>
                    <a:lnTo>
                      <a:pt x="95" y="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94" name="Freeform 193"/>
              <p:cNvSpPr>
                <a:spLocks/>
              </p:cNvSpPr>
              <p:nvPr/>
            </p:nvSpPr>
            <p:spPr bwMode="auto">
              <a:xfrm>
                <a:off x="5253" y="298"/>
                <a:ext cx="9" cy="9"/>
              </a:xfrm>
              <a:custGeom>
                <a:avLst/>
                <a:gdLst>
                  <a:gd name="T0" fmla="*/ 0 w 158"/>
                  <a:gd name="T1" fmla="*/ 0 h 101"/>
                  <a:gd name="T2" fmla="*/ 0 w 158"/>
                  <a:gd name="T3" fmla="*/ 0 h 101"/>
                  <a:gd name="T4" fmla="*/ 0 w 158"/>
                  <a:gd name="T5" fmla="*/ 0 h 101"/>
                  <a:gd name="T6" fmla="*/ 0 w 158"/>
                  <a:gd name="T7" fmla="*/ 0 h 101"/>
                  <a:gd name="T8" fmla="*/ 0 w 158"/>
                  <a:gd name="T9" fmla="*/ 0 h 101"/>
                  <a:gd name="T10" fmla="*/ 0 w 158"/>
                  <a:gd name="T11" fmla="*/ 0 h 101"/>
                  <a:gd name="T12" fmla="*/ 0 w 158"/>
                  <a:gd name="T13" fmla="*/ 0 h 101"/>
                  <a:gd name="T14" fmla="*/ 0 w 158"/>
                  <a:gd name="T15" fmla="*/ 0 h 101"/>
                  <a:gd name="T16" fmla="*/ 0 w 158"/>
                  <a:gd name="T17" fmla="*/ 0 h 101"/>
                  <a:gd name="T18" fmla="*/ 0 w 158"/>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101"/>
                  <a:gd name="T32" fmla="*/ 158 w 158"/>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101">
                    <a:moveTo>
                      <a:pt x="104" y="100"/>
                    </a:moveTo>
                    <a:lnTo>
                      <a:pt x="102" y="38"/>
                    </a:lnTo>
                    <a:lnTo>
                      <a:pt x="31" y="0"/>
                    </a:lnTo>
                    <a:lnTo>
                      <a:pt x="0" y="64"/>
                    </a:lnTo>
                    <a:lnTo>
                      <a:pt x="70" y="101"/>
                    </a:lnTo>
                    <a:lnTo>
                      <a:pt x="68" y="39"/>
                    </a:lnTo>
                    <a:lnTo>
                      <a:pt x="104" y="100"/>
                    </a:lnTo>
                    <a:lnTo>
                      <a:pt x="158" y="67"/>
                    </a:lnTo>
                    <a:lnTo>
                      <a:pt x="102" y="38"/>
                    </a:lnTo>
                    <a:lnTo>
                      <a:pt x="104" y="10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95" name="Freeform 194"/>
              <p:cNvSpPr>
                <a:spLocks/>
              </p:cNvSpPr>
              <p:nvPr/>
            </p:nvSpPr>
            <p:spPr bwMode="auto">
              <a:xfrm>
                <a:off x="5255" y="301"/>
                <a:ext cx="4" cy="7"/>
              </a:xfrm>
              <a:custGeom>
                <a:avLst/>
                <a:gdLst>
                  <a:gd name="T0" fmla="*/ 0 w 73"/>
                  <a:gd name="T1" fmla="*/ 0 h 77"/>
                  <a:gd name="T2" fmla="*/ 0 w 73"/>
                  <a:gd name="T3" fmla="*/ 0 h 77"/>
                  <a:gd name="T4" fmla="*/ 0 w 73"/>
                  <a:gd name="T5" fmla="*/ 0 h 77"/>
                  <a:gd name="T6" fmla="*/ 0 w 73"/>
                  <a:gd name="T7" fmla="*/ 0 h 77"/>
                  <a:gd name="T8" fmla="*/ 0 w 73"/>
                  <a:gd name="T9" fmla="*/ 0 h 77"/>
                  <a:gd name="T10" fmla="*/ 0 w 73"/>
                  <a:gd name="T11" fmla="*/ 0 h 77"/>
                  <a:gd name="T12" fmla="*/ 0 w 73"/>
                  <a:gd name="T13" fmla="*/ 0 h 77"/>
                  <a:gd name="T14" fmla="*/ 0 w 73"/>
                  <a:gd name="T15" fmla="*/ 0 h 77"/>
                  <a:gd name="T16" fmla="*/ 0 w 73"/>
                  <a:gd name="T17" fmla="*/ 0 h 77"/>
                  <a:gd name="T18" fmla="*/ 0 w 73"/>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77"/>
                  <a:gd name="T32" fmla="*/ 73 w 73"/>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77">
                    <a:moveTo>
                      <a:pt x="58" y="66"/>
                    </a:moveTo>
                    <a:lnTo>
                      <a:pt x="47" y="77"/>
                    </a:lnTo>
                    <a:lnTo>
                      <a:pt x="73" y="61"/>
                    </a:lnTo>
                    <a:lnTo>
                      <a:pt x="37" y="0"/>
                    </a:lnTo>
                    <a:lnTo>
                      <a:pt x="11" y="16"/>
                    </a:lnTo>
                    <a:lnTo>
                      <a:pt x="0" y="28"/>
                    </a:lnTo>
                    <a:lnTo>
                      <a:pt x="11" y="16"/>
                    </a:lnTo>
                    <a:lnTo>
                      <a:pt x="4" y="20"/>
                    </a:lnTo>
                    <a:lnTo>
                      <a:pt x="0" y="28"/>
                    </a:lnTo>
                    <a:lnTo>
                      <a:pt x="58" y="6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96" name="Freeform 195"/>
              <p:cNvSpPr>
                <a:spLocks/>
              </p:cNvSpPr>
              <p:nvPr/>
            </p:nvSpPr>
            <p:spPr bwMode="auto">
              <a:xfrm>
                <a:off x="5254" y="304"/>
                <a:ext cx="4" cy="6"/>
              </a:xfrm>
              <a:custGeom>
                <a:avLst/>
                <a:gdLst>
                  <a:gd name="T0" fmla="*/ 0 w 76"/>
                  <a:gd name="T1" fmla="*/ 0 h 66"/>
                  <a:gd name="T2" fmla="*/ 0 w 76"/>
                  <a:gd name="T3" fmla="*/ 0 h 66"/>
                  <a:gd name="T4" fmla="*/ 0 w 76"/>
                  <a:gd name="T5" fmla="*/ 0 h 66"/>
                  <a:gd name="T6" fmla="*/ 0 w 76"/>
                  <a:gd name="T7" fmla="*/ 0 h 66"/>
                  <a:gd name="T8" fmla="*/ 0 w 76"/>
                  <a:gd name="T9" fmla="*/ 0 h 66"/>
                  <a:gd name="T10" fmla="*/ 0 w 76"/>
                  <a:gd name="T11" fmla="*/ 0 h 66"/>
                  <a:gd name="T12" fmla="*/ 0 60000 65536"/>
                  <a:gd name="T13" fmla="*/ 0 60000 65536"/>
                  <a:gd name="T14" fmla="*/ 0 60000 65536"/>
                  <a:gd name="T15" fmla="*/ 0 60000 65536"/>
                  <a:gd name="T16" fmla="*/ 0 60000 65536"/>
                  <a:gd name="T17" fmla="*/ 0 60000 65536"/>
                  <a:gd name="T18" fmla="*/ 0 w 76"/>
                  <a:gd name="T19" fmla="*/ 0 h 66"/>
                  <a:gd name="T20" fmla="*/ 76 w 76"/>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76" h="66">
                    <a:moveTo>
                      <a:pt x="29" y="48"/>
                    </a:moveTo>
                    <a:lnTo>
                      <a:pt x="58" y="66"/>
                    </a:lnTo>
                    <a:lnTo>
                      <a:pt x="76" y="38"/>
                    </a:lnTo>
                    <a:lnTo>
                      <a:pt x="18" y="0"/>
                    </a:lnTo>
                    <a:lnTo>
                      <a:pt x="0" y="28"/>
                    </a:lnTo>
                    <a:lnTo>
                      <a:pt x="29" y="4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97" name="Freeform 196"/>
              <p:cNvSpPr>
                <a:spLocks/>
              </p:cNvSpPr>
              <p:nvPr/>
            </p:nvSpPr>
            <p:spPr bwMode="auto">
              <a:xfrm>
                <a:off x="5254" y="306"/>
                <a:ext cx="4" cy="7"/>
              </a:xfrm>
              <a:custGeom>
                <a:avLst/>
                <a:gdLst>
                  <a:gd name="T0" fmla="*/ 0 w 76"/>
                  <a:gd name="T1" fmla="*/ 0 h 84"/>
                  <a:gd name="T2" fmla="*/ 0 w 76"/>
                  <a:gd name="T3" fmla="*/ 0 h 84"/>
                  <a:gd name="T4" fmla="*/ 0 w 76"/>
                  <a:gd name="T5" fmla="*/ 0 h 84"/>
                  <a:gd name="T6" fmla="*/ 0 w 76"/>
                  <a:gd name="T7" fmla="*/ 0 h 84"/>
                  <a:gd name="T8" fmla="*/ 0 w 76"/>
                  <a:gd name="T9" fmla="*/ 0 h 84"/>
                  <a:gd name="T10" fmla="*/ 0 w 76"/>
                  <a:gd name="T11" fmla="*/ 0 h 84"/>
                  <a:gd name="T12" fmla="*/ 0 w 76"/>
                  <a:gd name="T13" fmla="*/ 0 h 84"/>
                  <a:gd name="T14" fmla="*/ 0 w 76"/>
                  <a:gd name="T15" fmla="*/ 0 h 84"/>
                  <a:gd name="T16" fmla="*/ 0 w 76"/>
                  <a:gd name="T17" fmla="*/ 0 h 84"/>
                  <a:gd name="T18" fmla="*/ 0 w 76"/>
                  <a:gd name="T19" fmla="*/ 0 h 84"/>
                  <a:gd name="T20" fmla="*/ 0 w 76"/>
                  <a:gd name="T21" fmla="*/ 0 h 84"/>
                  <a:gd name="T22" fmla="*/ 0 w 76"/>
                  <a:gd name="T23" fmla="*/ 0 h 84"/>
                  <a:gd name="T24" fmla="*/ 0 w 76"/>
                  <a:gd name="T25" fmla="*/ 0 h 84"/>
                  <a:gd name="T26" fmla="*/ 0 w 76"/>
                  <a:gd name="T27" fmla="*/ 0 h 84"/>
                  <a:gd name="T28" fmla="*/ 0 w 76"/>
                  <a:gd name="T29" fmla="*/ 0 h 84"/>
                  <a:gd name="T30" fmla="*/ 0 w 76"/>
                  <a:gd name="T31" fmla="*/ 0 h 84"/>
                  <a:gd name="T32" fmla="*/ 0 w 76"/>
                  <a:gd name="T33" fmla="*/ 0 h 84"/>
                  <a:gd name="T34" fmla="*/ 0 w 76"/>
                  <a:gd name="T35" fmla="*/ 0 h 84"/>
                  <a:gd name="T36" fmla="*/ 0 w 76"/>
                  <a:gd name="T37" fmla="*/ 0 h 84"/>
                  <a:gd name="T38" fmla="*/ 0 w 76"/>
                  <a:gd name="T39" fmla="*/ 0 h 84"/>
                  <a:gd name="T40" fmla="*/ 0 w 76"/>
                  <a:gd name="T41" fmla="*/ 0 h 84"/>
                  <a:gd name="T42" fmla="*/ 0 w 76"/>
                  <a:gd name="T43" fmla="*/ 0 h 84"/>
                  <a:gd name="T44" fmla="*/ 0 w 76"/>
                  <a:gd name="T45" fmla="*/ 0 h 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6"/>
                  <a:gd name="T70" fmla="*/ 0 h 84"/>
                  <a:gd name="T71" fmla="*/ 76 w 76"/>
                  <a:gd name="T72" fmla="*/ 84 h 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6" h="84">
                    <a:moveTo>
                      <a:pt x="76" y="17"/>
                    </a:moveTo>
                    <a:lnTo>
                      <a:pt x="76" y="17"/>
                    </a:lnTo>
                    <a:lnTo>
                      <a:pt x="69" y="14"/>
                    </a:lnTo>
                    <a:lnTo>
                      <a:pt x="63" y="12"/>
                    </a:lnTo>
                    <a:lnTo>
                      <a:pt x="58" y="8"/>
                    </a:lnTo>
                    <a:lnTo>
                      <a:pt x="53" y="5"/>
                    </a:lnTo>
                    <a:lnTo>
                      <a:pt x="49" y="3"/>
                    </a:lnTo>
                    <a:lnTo>
                      <a:pt x="46" y="1"/>
                    </a:lnTo>
                    <a:lnTo>
                      <a:pt x="45" y="0"/>
                    </a:lnTo>
                    <a:lnTo>
                      <a:pt x="0" y="52"/>
                    </a:lnTo>
                    <a:lnTo>
                      <a:pt x="1" y="54"/>
                    </a:lnTo>
                    <a:lnTo>
                      <a:pt x="5" y="56"/>
                    </a:lnTo>
                    <a:lnTo>
                      <a:pt x="9" y="61"/>
                    </a:lnTo>
                    <a:lnTo>
                      <a:pt x="16" y="65"/>
                    </a:lnTo>
                    <a:lnTo>
                      <a:pt x="23" y="70"/>
                    </a:lnTo>
                    <a:lnTo>
                      <a:pt x="34" y="76"/>
                    </a:lnTo>
                    <a:lnTo>
                      <a:pt x="44" y="80"/>
                    </a:lnTo>
                    <a:lnTo>
                      <a:pt x="57" y="84"/>
                    </a:lnTo>
                    <a:lnTo>
                      <a:pt x="76" y="1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98" name="Freeform 197"/>
              <p:cNvSpPr>
                <a:spLocks/>
              </p:cNvSpPr>
              <p:nvPr/>
            </p:nvSpPr>
            <p:spPr bwMode="auto">
              <a:xfrm>
                <a:off x="5257" y="307"/>
                <a:ext cx="6" cy="7"/>
              </a:xfrm>
              <a:custGeom>
                <a:avLst/>
                <a:gdLst>
                  <a:gd name="T0" fmla="*/ 0 w 109"/>
                  <a:gd name="T1" fmla="*/ 0 h 81"/>
                  <a:gd name="T2" fmla="*/ 0 w 109"/>
                  <a:gd name="T3" fmla="*/ 0 h 81"/>
                  <a:gd name="T4" fmla="*/ 0 w 109"/>
                  <a:gd name="T5" fmla="*/ 0 h 81"/>
                  <a:gd name="T6" fmla="*/ 0 w 109"/>
                  <a:gd name="T7" fmla="*/ 0 h 81"/>
                  <a:gd name="T8" fmla="*/ 0 w 109"/>
                  <a:gd name="T9" fmla="*/ 0 h 81"/>
                  <a:gd name="T10" fmla="*/ 0 w 109"/>
                  <a:gd name="T11" fmla="*/ 0 h 81"/>
                  <a:gd name="T12" fmla="*/ 0 w 109"/>
                  <a:gd name="T13" fmla="*/ 0 h 81"/>
                  <a:gd name="T14" fmla="*/ 0 w 109"/>
                  <a:gd name="T15" fmla="*/ 0 h 81"/>
                  <a:gd name="T16" fmla="*/ 0 w 109"/>
                  <a:gd name="T17" fmla="*/ 0 h 81"/>
                  <a:gd name="T18" fmla="*/ 0 w 109"/>
                  <a:gd name="T19" fmla="*/ 0 h 81"/>
                  <a:gd name="T20" fmla="*/ 0 w 109"/>
                  <a:gd name="T21" fmla="*/ 0 h 81"/>
                  <a:gd name="T22" fmla="*/ 0 w 109"/>
                  <a:gd name="T23" fmla="*/ 0 h 81"/>
                  <a:gd name="T24" fmla="*/ 0 w 109"/>
                  <a:gd name="T25" fmla="*/ 0 h 81"/>
                  <a:gd name="T26" fmla="*/ 0 w 109"/>
                  <a:gd name="T27" fmla="*/ 0 h 81"/>
                  <a:gd name="T28" fmla="*/ 0 w 109"/>
                  <a:gd name="T29" fmla="*/ 0 h 81"/>
                  <a:gd name="T30" fmla="*/ 0 w 109"/>
                  <a:gd name="T31" fmla="*/ 0 h 81"/>
                  <a:gd name="T32" fmla="*/ 0 w 109"/>
                  <a:gd name="T33" fmla="*/ 0 h 81"/>
                  <a:gd name="T34" fmla="*/ 0 w 109"/>
                  <a:gd name="T35" fmla="*/ 0 h 81"/>
                  <a:gd name="T36" fmla="*/ 0 w 109"/>
                  <a:gd name="T37" fmla="*/ 0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9"/>
                  <a:gd name="T58" fmla="*/ 0 h 81"/>
                  <a:gd name="T59" fmla="*/ 109 w 109"/>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9" h="81">
                    <a:moveTo>
                      <a:pt x="109" y="11"/>
                    </a:moveTo>
                    <a:lnTo>
                      <a:pt x="105" y="11"/>
                    </a:lnTo>
                    <a:lnTo>
                      <a:pt x="97" y="10"/>
                    </a:lnTo>
                    <a:lnTo>
                      <a:pt x="86" y="9"/>
                    </a:lnTo>
                    <a:lnTo>
                      <a:pt x="71" y="7"/>
                    </a:lnTo>
                    <a:lnTo>
                      <a:pt x="56" y="5"/>
                    </a:lnTo>
                    <a:lnTo>
                      <a:pt x="41" y="4"/>
                    </a:lnTo>
                    <a:lnTo>
                      <a:pt x="28" y="1"/>
                    </a:lnTo>
                    <a:lnTo>
                      <a:pt x="19" y="0"/>
                    </a:lnTo>
                    <a:lnTo>
                      <a:pt x="0" y="67"/>
                    </a:lnTo>
                    <a:lnTo>
                      <a:pt x="14" y="72"/>
                    </a:lnTo>
                    <a:lnTo>
                      <a:pt x="31" y="74"/>
                    </a:lnTo>
                    <a:lnTo>
                      <a:pt x="48" y="76"/>
                    </a:lnTo>
                    <a:lnTo>
                      <a:pt x="65" y="78"/>
                    </a:lnTo>
                    <a:lnTo>
                      <a:pt x="80" y="79"/>
                    </a:lnTo>
                    <a:lnTo>
                      <a:pt x="93" y="80"/>
                    </a:lnTo>
                    <a:lnTo>
                      <a:pt x="101" y="81"/>
                    </a:lnTo>
                    <a:lnTo>
                      <a:pt x="104" y="81"/>
                    </a:lnTo>
                    <a:lnTo>
                      <a:pt x="109" y="1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99" name="Freeform 198"/>
              <p:cNvSpPr>
                <a:spLocks/>
              </p:cNvSpPr>
              <p:nvPr/>
            </p:nvSpPr>
            <p:spPr bwMode="auto">
              <a:xfrm>
                <a:off x="5263" y="308"/>
                <a:ext cx="7" cy="7"/>
              </a:xfrm>
              <a:custGeom>
                <a:avLst/>
                <a:gdLst>
                  <a:gd name="T0" fmla="*/ 0 w 121"/>
                  <a:gd name="T1" fmla="*/ 0 h 80"/>
                  <a:gd name="T2" fmla="*/ 0 w 121"/>
                  <a:gd name="T3" fmla="*/ 0 h 80"/>
                  <a:gd name="T4" fmla="*/ 0 w 121"/>
                  <a:gd name="T5" fmla="*/ 0 h 80"/>
                  <a:gd name="T6" fmla="*/ 0 w 121"/>
                  <a:gd name="T7" fmla="*/ 0 h 80"/>
                  <a:gd name="T8" fmla="*/ 0 w 121"/>
                  <a:gd name="T9" fmla="*/ 0 h 80"/>
                  <a:gd name="T10" fmla="*/ 0 w 121"/>
                  <a:gd name="T11" fmla="*/ 0 h 80"/>
                  <a:gd name="T12" fmla="*/ 0 w 121"/>
                  <a:gd name="T13" fmla="*/ 0 h 80"/>
                  <a:gd name="T14" fmla="*/ 0 w 121"/>
                  <a:gd name="T15" fmla="*/ 0 h 80"/>
                  <a:gd name="T16" fmla="*/ 0 w 121"/>
                  <a:gd name="T17" fmla="*/ 0 h 80"/>
                  <a:gd name="T18" fmla="*/ 0 w 121"/>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80"/>
                  <a:gd name="T32" fmla="*/ 121 w 121"/>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80">
                    <a:moveTo>
                      <a:pt x="26" y="58"/>
                    </a:moveTo>
                    <a:lnTo>
                      <a:pt x="59" y="4"/>
                    </a:lnTo>
                    <a:lnTo>
                      <a:pt x="6" y="0"/>
                    </a:lnTo>
                    <a:lnTo>
                      <a:pt x="0" y="70"/>
                    </a:lnTo>
                    <a:lnTo>
                      <a:pt x="53" y="74"/>
                    </a:lnTo>
                    <a:lnTo>
                      <a:pt x="84" y="20"/>
                    </a:lnTo>
                    <a:lnTo>
                      <a:pt x="53" y="74"/>
                    </a:lnTo>
                    <a:lnTo>
                      <a:pt x="121" y="80"/>
                    </a:lnTo>
                    <a:lnTo>
                      <a:pt x="84" y="20"/>
                    </a:lnTo>
                    <a:lnTo>
                      <a:pt x="26" y="5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00" name="Freeform 199"/>
              <p:cNvSpPr>
                <a:spLocks/>
              </p:cNvSpPr>
              <p:nvPr/>
            </p:nvSpPr>
            <p:spPr bwMode="auto">
              <a:xfrm>
                <a:off x="5263" y="306"/>
                <a:ext cx="5" cy="7"/>
              </a:xfrm>
              <a:custGeom>
                <a:avLst/>
                <a:gdLst>
                  <a:gd name="T0" fmla="*/ 0 w 95"/>
                  <a:gd name="T1" fmla="*/ 0 h 79"/>
                  <a:gd name="T2" fmla="*/ 0 w 95"/>
                  <a:gd name="T3" fmla="*/ 0 h 79"/>
                  <a:gd name="T4" fmla="*/ 0 w 95"/>
                  <a:gd name="T5" fmla="*/ 0 h 79"/>
                  <a:gd name="T6" fmla="*/ 0 w 95"/>
                  <a:gd name="T7" fmla="*/ 0 h 79"/>
                  <a:gd name="T8" fmla="*/ 0 w 95"/>
                  <a:gd name="T9" fmla="*/ 0 h 79"/>
                  <a:gd name="T10" fmla="*/ 0 w 95"/>
                  <a:gd name="T11" fmla="*/ 0 h 79"/>
                  <a:gd name="T12" fmla="*/ 0 w 95"/>
                  <a:gd name="T13" fmla="*/ 0 h 79"/>
                  <a:gd name="T14" fmla="*/ 0 w 95"/>
                  <a:gd name="T15" fmla="*/ 0 h 79"/>
                  <a:gd name="T16" fmla="*/ 0 w 95"/>
                  <a:gd name="T17" fmla="*/ 0 h 79"/>
                  <a:gd name="T18" fmla="*/ 0 w 95"/>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
                  <a:gd name="T31" fmla="*/ 0 h 79"/>
                  <a:gd name="T32" fmla="*/ 95 w 95"/>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 h="79">
                    <a:moveTo>
                      <a:pt x="32" y="0"/>
                    </a:moveTo>
                    <a:lnTo>
                      <a:pt x="20" y="51"/>
                    </a:lnTo>
                    <a:lnTo>
                      <a:pt x="37" y="79"/>
                    </a:lnTo>
                    <a:lnTo>
                      <a:pt x="95" y="41"/>
                    </a:lnTo>
                    <a:lnTo>
                      <a:pt x="78" y="12"/>
                    </a:lnTo>
                    <a:lnTo>
                      <a:pt x="65" y="62"/>
                    </a:lnTo>
                    <a:lnTo>
                      <a:pt x="32" y="0"/>
                    </a:lnTo>
                    <a:lnTo>
                      <a:pt x="0" y="19"/>
                    </a:lnTo>
                    <a:lnTo>
                      <a:pt x="20" y="51"/>
                    </a:lnTo>
                    <a:lnTo>
                      <a:pt x="3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01" name="Freeform 200"/>
              <p:cNvSpPr>
                <a:spLocks/>
              </p:cNvSpPr>
              <p:nvPr/>
            </p:nvSpPr>
            <p:spPr bwMode="auto">
              <a:xfrm>
                <a:off x="5264" y="304"/>
                <a:ext cx="4" cy="8"/>
              </a:xfrm>
              <a:custGeom>
                <a:avLst/>
                <a:gdLst>
                  <a:gd name="T0" fmla="*/ 0 w 70"/>
                  <a:gd name="T1" fmla="*/ 0 h 86"/>
                  <a:gd name="T2" fmla="*/ 0 w 70"/>
                  <a:gd name="T3" fmla="*/ 0 h 86"/>
                  <a:gd name="T4" fmla="*/ 0 w 70"/>
                  <a:gd name="T5" fmla="*/ 0 h 86"/>
                  <a:gd name="T6" fmla="*/ 0 w 70"/>
                  <a:gd name="T7" fmla="*/ 0 h 86"/>
                  <a:gd name="T8" fmla="*/ 0 w 70"/>
                  <a:gd name="T9" fmla="*/ 0 h 86"/>
                  <a:gd name="T10" fmla="*/ 0 w 70"/>
                  <a:gd name="T11" fmla="*/ 0 h 86"/>
                  <a:gd name="T12" fmla="*/ 0 w 70"/>
                  <a:gd name="T13" fmla="*/ 0 h 86"/>
                  <a:gd name="T14" fmla="*/ 0 w 70"/>
                  <a:gd name="T15" fmla="*/ 0 h 86"/>
                  <a:gd name="T16" fmla="*/ 0 w 70"/>
                  <a:gd name="T17" fmla="*/ 0 h 86"/>
                  <a:gd name="T18" fmla="*/ 0 w 70"/>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86"/>
                  <a:gd name="T32" fmla="*/ 70 w 70"/>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86">
                    <a:moveTo>
                      <a:pt x="52" y="0"/>
                    </a:moveTo>
                    <a:lnTo>
                      <a:pt x="35" y="4"/>
                    </a:lnTo>
                    <a:lnTo>
                      <a:pt x="0" y="24"/>
                    </a:lnTo>
                    <a:lnTo>
                      <a:pt x="33" y="86"/>
                    </a:lnTo>
                    <a:lnTo>
                      <a:pt x="70" y="66"/>
                    </a:lnTo>
                    <a:lnTo>
                      <a:pt x="52" y="70"/>
                    </a:lnTo>
                    <a:lnTo>
                      <a:pt x="52" y="0"/>
                    </a:lnTo>
                    <a:lnTo>
                      <a:pt x="44" y="0"/>
                    </a:lnTo>
                    <a:lnTo>
                      <a:pt x="35" y="4"/>
                    </a:lnTo>
                    <a:lnTo>
                      <a:pt x="5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02" name="Freeform 201"/>
              <p:cNvSpPr>
                <a:spLocks/>
              </p:cNvSpPr>
              <p:nvPr/>
            </p:nvSpPr>
            <p:spPr bwMode="auto">
              <a:xfrm>
                <a:off x="5267" y="304"/>
                <a:ext cx="4" cy="6"/>
              </a:xfrm>
              <a:custGeom>
                <a:avLst/>
                <a:gdLst>
                  <a:gd name="T0" fmla="*/ 0 w 68"/>
                  <a:gd name="T1" fmla="*/ 0 h 70"/>
                  <a:gd name="T2" fmla="*/ 0 w 68"/>
                  <a:gd name="T3" fmla="*/ 0 h 70"/>
                  <a:gd name="T4" fmla="*/ 0 w 68"/>
                  <a:gd name="T5" fmla="*/ 0 h 70"/>
                  <a:gd name="T6" fmla="*/ 0 w 68"/>
                  <a:gd name="T7" fmla="*/ 0 h 70"/>
                  <a:gd name="T8" fmla="*/ 0 w 68"/>
                  <a:gd name="T9" fmla="*/ 0 h 70"/>
                  <a:gd name="T10" fmla="*/ 0 w 68"/>
                  <a:gd name="T11" fmla="*/ 0 h 70"/>
                  <a:gd name="T12" fmla="*/ 0 w 68"/>
                  <a:gd name="T13" fmla="*/ 0 h 70"/>
                  <a:gd name="T14" fmla="*/ 0 w 68"/>
                  <a:gd name="T15" fmla="*/ 0 h 70"/>
                  <a:gd name="T16" fmla="*/ 0 w 68"/>
                  <a:gd name="T17" fmla="*/ 0 h 70"/>
                  <a:gd name="T18" fmla="*/ 0 w 68"/>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0"/>
                  <a:gd name="T32" fmla="*/ 68 w 68"/>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0">
                    <a:moveTo>
                      <a:pt x="0" y="35"/>
                    </a:moveTo>
                    <a:lnTo>
                      <a:pt x="34" y="0"/>
                    </a:lnTo>
                    <a:lnTo>
                      <a:pt x="7" y="0"/>
                    </a:lnTo>
                    <a:lnTo>
                      <a:pt x="7" y="70"/>
                    </a:lnTo>
                    <a:lnTo>
                      <a:pt x="34" y="70"/>
                    </a:lnTo>
                    <a:lnTo>
                      <a:pt x="68" y="35"/>
                    </a:lnTo>
                    <a:lnTo>
                      <a:pt x="34" y="70"/>
                    </a:lnTo>
                    <a:lnTo>
                      <a:pt x="68" y="70"/>
                    </a:lnTo>
                    <a:lnTo>
                      <a:pt x="68" y="35"/>
                    </a:lnTo>
                    <a:lnTo>
                      <a:pt x="0" y="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03" name="Freeform 202"/>
              <p:cNvSpPr>
                <a:spLocks/>
              </p:cNvSpPr>
              <p:nvPr/>
            </p:nvSpPr>
            <p:spPr bwMode="auto">
              <a:xfrm>
                <a:off x="5267" y="300"/>
                <a:ext cx="4" cy="7"/>
              </a:xfrm>
              <a:custGeom>
                <a:avLst/>
                <a:gdLst>
                  <a:gd name="T0" fmla="*/ 0 w 68"/>
                  <a:gd name="T1" fmla="*/ 0 h 76"/>
                  <a:gd name="T2" fmla="*/ 0 w 68"/>
                  <a:gd name="T3" fmla="*/ 0 h 76"/>
                  <a:gd name="T4" fmla="*/ 0 w 68"/>
                  <a:gd name="T5" fmla="*/ 0 h 76"/>
                  <a:gd name="T6" fmla="*/ 0 w 68"/>
                  <a:gd name="T7" fmla="*/ 0 h 76"/>
                  <a:gd name="T8" fmla="*/ 0 w 68"/>
                  <a:gd name="T9" fmla="*/ 0 h 76"/>
                  <a:gd name="T10" fmla="*/ 0 w 68"/>
                  <a:gd name="T11" fmla="*/ 0 h 76"/>
                  <a:gd name="T12" fmla="*/ 0 w 68"/>
                  <a:gd name="T13" fmla="*/ 0 h 76"/>
                  <a:gd name="T14" fmla="*/ 0 w 68"/>
                  <a:gd name="T15" fmla="*/ 0 h 76"/>
                  <a:gd name="T16" fmla="*/ 0 w 68"/>
                  <a:gd name="T17" fmla="*/ 0 h 76"/>
                  <a:gd name="T18" fmla="*/ 0 w 68"/>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6"/>
                  <a:gd name="T32" fmla="*/ 68 w 68"/>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6">
                    <a:moveTo>
                      <a:pt x="27" y="70"/>
                    </a:moveTo>
                    <a:lnTo>
                      <a:pt x="0" y="35"/>
                    </a:lnTo>
                    <a:lnTo>
                      <a:pt x="0" y="76"/>
                    </a:lnTo>
                    <a:lnTo>
                      <a:pt x="68" y="76"/>
                    </a:lnTo>
                    <a:lnTo>
                      <a:pt x="68" y="35"/>
                    </a:lnTo>
                    <a:lnTo>
                      <a:pt x="41" y="0"/>
                    </a:lnTo>
                    <a:lnTo>
                      <a:pt x="68" y="35"/>
                    </a:lnTo>
                    <a:lnTo>
                      <a:pt x="68" y="7"/>
                    </a:lnTo>
                    <a:lnTo>
                      <a:pt x="41" y="0"/>
                    </a:lnTo>
                    <a:lnTo>
                      <a:pt x="27"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04" name="Freeform 203"/>
              <p:cNvSpPr>
                <a:spLocks/>
              </p:cNvSpPr>
              <p:nvPr/>
            </p:nvSpPr>
            <p:spPr bwMode="auto">
              <a:xfrm>
                <a:off x="5257" y="299"/>
                <a:ext cx="12" cy="8"/>
              </a:xfrm>
              <a:custGeom>
                <a:avLst/>
                <a:gdLst>
                  <a:gd name="T0" fmla="*/ 0 w 213"/>
                  <a:gd name="T1" fmla="*/ 0 h 86"/>
                  <a:gd name="T2" fmla="*/ 0 w 213"/>
                  <a:gd name="T3" fmla="*/ 0 h 86"/>
                  <a:gd name="T4" fmla="*/ 0 w 213"/>
                  <a:gd name="T5" fmla="*/ 0 h 86"/>
                  <a:gd name="T6" fmla="*/ 0 w 213"/>
                  <a:gd name="T7" fmla="*/ 0 h 86"/>
                  <a:gd name="T8" fmla="*/ 0 w 213"/>
                  <a:gd name="T9" fmla="*/ 0 h 86"/>
                  <a:gd name="T10" fmla="*/ 0 w 213"/>
                  <a:gd name="T11" fmla="*/ 0 h 86"/>
                  <a:gd name="T12" fmla="*/ 0 w 213"/>
                  <a:gd name="T13" fmla="*/ 0 h 86"/>
                  <a:gd name="T14" fmla="*/ 0 w 213"/>
                  <a:gd name="T15" fmla="*/ 0 h 86"/>
                  <a:gd name="T16" fmla="*/ 0 w 213"/>
                  <a:gd name="T17" fmla="*/ 0 h 86"/>
                  <a:gd name="T18" fmla="*/ 0 w 213"/>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
                  <a:gd name="T31" fmla="*/ 0 h 86"/>
                  <a:gd name="T32" fmla="*/ 213 w 21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 h="86">
                    <a:moveTo>
                      <a:pt x="126" y="0"/>
                    </a:moveTo>
                    <a:lnTo>
                      <a:pt x="127" y="70"/>
                    </a:lnTo>
                    <a:lnTo>
                      <a:pt x="199" y="86"/>
                    </a:lnTo>
                    <a:lnTo>
                      <a:pt x="213" y="16"/>
                    </a:lnTo>
                    <a:lnTo>
                      <a:pt x="143" y="0"/>
                    </a:lnTo>
                    <a:lnTo>
                      <a:pt x="145" y="69"/>
                    </a:lnTo>
                    <a:lnTo>
                      <a:pt x="126" y="0"/>
                    </a:lnTo>
                    <a:lnTo>
                      <a:pt x="0" y="39"/>
                    </a:lnTo>
                    <a:lnTo>
                      <a:pt x="127" y="70"/>
                    </a:lnTo>
                    <a:lnTo>
                      <a:pt x="126"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05" name="Freeform 204"/>
              <p:cNvSpPr>
                <a:spLocks/>
              </p:cNvSpPr>
              <p:nvPr/>
            </p:nvSpPr>
            <p:spPr bwMode="auto">
              <a:xfrm>
                <a:off x="5264" y="297"/>
                <a:ext cx="5" cy="8"/>
              </a:xfrm>
              <a:custGeom>
                <a:avLst/>
                <a:gdLst>
                  <a:gd name="T0" fmla="*/ 0 w 89"/>
                  <a:gd name="T1" fmla="*/ 0 h 89"/>
                  <a:gd name="T2" fmla="*/ 0 w 89"/>
                  <a:gd name="T3" fmla="*/ 0 h 89"/>
                  <a:gd name="T4" fmla="*/ 0 w 89"/>
                  <a:gd name="T5" fmla="*/ 0 h 89"/>
                  <a:gd name="T6" fmla="*/ 0 w 89"/>
                  <a:gd name="T7" fmla="*/ 0 h 89"/>
                  <a:gd name="T8" fmla="*/ 0 w 89"/>
                  <a:gd name="T9" fmla="*/ 0 h 89"/>
                  <a:gd name="T10" fmla="*/ 0 w 89"/>
                  <a:gd name="T11" fmla="*/ 0 h 89"/>
                  <a:gd name="T12" fmla="*/ 0 60000 65536"/>
                  <a:gd name="T13" fmla="*/ 0 60000 65536"/>
                  <a:gd name="T14" fmla="*/ 0 60000 65536"/>
                  <a:gd name="T15" fmla="*/ 0 60000 65536"/>
                  <a:gd name="T16" fmla="*/ 0 60000 65536"/>
                  <a:gd name="T17" fmla="*/ 0 60000 65536"/>
                  <a:gd name="T18" fmla="*/ 0 w 89"/>
                  <a:gd name="T19" fmla="*/ 0 h 89"/>
                  <a:gd name="T20" fmla="*/ 89 w 89"/>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89" h="89">
                    <a:moveTo>
                      <a:pt x="80" y="34"/>
                    </a:moveTo>
                    <a:lnTo>
                      <a:pt x="71" y="0"/>
                    </a:lnTo>
                    <a:lnTo>
                      <a:pt x="0" y="20"/>
                    </a:lnTo>
                    <a:lnTo>
                      <a:pt x="19" y="89"/>
                    </a:lnTo>
                    <a:lnTo>
                      <a:pt x="89" y="68"/>
                    </a:lnTo>
                    <a:lnTo>
                      <a:pt x="80"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06" name="Freeform 205"/>
              <p:cNvSpPr>
                <a:spLocks/>
              </p:cNvSpPr>
              <p:nvPr/>
            </p:nvSpPr>
            <p:spPr bwMode="auto">
              <a:xfrm>
                <a:off x="5268" y="294"/>
                <a:ext cx="22" cy="9"/>
              </a:xfrm>
              <a:custGeom>
                <a:avLst/>
                <a:gdLst>
                  <a:gd name="T0" fmla="*/ 0 w 392"/>
                  <a:gd name="T1" fmla="*/ 0 h 106"/>
                  <a:gd name="T2" fmla="*/ 0 w 392"/>
                  <a:gd name="T3" fmla="*/ 0 h 106"/>
                  <a:gd name="T4" fmla="*/ 0 w 392"/>
                  <a:gd name="T5" fmla="*/ 0 h 106"/>
                  <a:gd name="T6" fmla="*/ 0 w 392"/>
                  <a:gd name="T7" fmla="*/ 0 h 106"/>
                  <a:gd name="T8" fmla="*/ 0 w 392"/>
                  <a:gd name="T9" fmla="*/ 0 h 106"/>
                  <a:gd name="T10" fmla="*/ 0 w 392"/>
                  <a:gd name="T11" fmla="*/ 0 h 106"/>
                  <a:gd name="T12" fmla="*/ 0 w 392"/>
                  <a:gd name="T13" fmla="*/ 0 h 106"/>
                  <a:gd name="T14" fmla="*/ 0 w 392"/>
                  <a:gd name="T15" fmla="*/ 0 h 106"/>
                  <a:gd name="T16" fmla="*/ 0 w 392"/>
                  <a:gd name="T17" fmla="*/ 0 h 106"/>
                  <a:gd name="T18" fmla="*/ 0 w 392"/>
                  <a:gd name="T19" fmla="*/ 0 h 106"/>
                  <a:gd name="T20" fmla="*/ 0 w 392"/>
                  <a:gd name="T21" fmla="*/ 0 h 106"/>
                  <a:gd name="T22" fmla="*/ 0 w 392"/>
                  <a:gd name="T23" fmla="*/ 0 h 106"/>
                  <a:gd name="T24" fmla="*/ 0 w 392"/>
                  <a:gd name="T25" fmla="*/ 0 h 106"/>
                  <a:gd name="T26" fmla="*/ 0 w 392"/>
                  <a:gd name="T27" fmla="*/ 0 h 106"/>
                  <a:gd name="T28" fmla="*/ 0 w 392"/>
                  <a:gd name="T29" fmla="*/ 0 h 106"/>
                  <a:gd name="T30" fmla="*/ 0 w 392"/>
                  <a:gd name="T31" fmla="*/ 0 h 106"/>
                  <a:gd name="T32" fmla="*/ 0 w 392"/>
                  <a:gd name="T33" fmla="*/ 0 h 106"/>
                  <a:gd name="T34" fmla="*/ 0 w 392"/>
                  <a:gd name="T35" fmla="*/ 0 h 106"/>
                  <a:gd name="T36" fmla="*/ 0 w 392"/>
                  <a:gd name="T37" fmla="*/ 0 h 106"/>
                  <a:gd name="T38" fmla="*/ 0 w 392"/>
                  <a:gd name="T39" fmla="*/ 0 h 106"/>
                  <a:gd name="T40" fmla="*/ 0 w 392"/>
                  <a:gd name="T41" fmla="*/ 0 h 106"/>
                  <a:gd name="T42" fmla="*/ 0 w 392"/>
                  <a:gd name="T43" fmla="*/ 0 h 106"/>
                  <a:gd name="T44" fmla="*/ 0 w 392"/>
                  <a:gd name="T45" fmla="*/ 0 h 1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2"/>
                  <a:gd name="T70" fmla="*/ 0 h 106"/>
                  <a:gd name="T71" fmla="*/ 392 w 392"/>
                  <a:gd name="T72" fmla="*/ 106 h 1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2" h="106">
                    <a:moveTo>
                      <a:pt x="392" y="4"/>
                    </a:moveTo>
                    <a:lnTo>
                      <a:pt x="370" y="1"/>
                    </a:lnTo>
                    <a:lnTo>
                      <a:pt x="346" y="0"/>
                    </a:lnTo>
                    <a:lnTo>
                      <a:pt x="319" y="1"/>
                    </a:lnTo>
                    <a:lnTo>
                      <a:pt x="290" y="2"/>
                    </a:lnTo>
                    <a:lnTo>
                      <a:pt x="227" y="7"/>
                    </a:lnTo>
                    <a:lnTo>
                      <a:pt x="162" y="13"/>
                    </a:lnTo>
                    <a:lnTo>
                      <a:pt x="99" y="22"/>
                    </a:lnTo>
                    <a:lnTo>
                      <a:pt x="49" y="29"/>
                    </a:lnTo>
                    <a:lnTo>
                      <a:pt x="13" y="34"/>
                    </a:lnTo>
                    <a:lnTo>
                      <a:pt x="0" y="37"/>
                    </a:lnTo>
                    <a:lnTo>
                      <a:pt x="10" y="106"/>
                    </a:lnTo>
                    <a:lnTo>
                      <a:pt x="23" y="104"/>
                    </a:lnTo>
                    <a:lnTo>
                      <a:pt x="58" y="99"/>
                    </a:lnTo>
                    <a:lnTo>
                      <a:pt x="109" y="92"/>
                    </a:lnTo>
                    <a:lnTo>
                      <a:pt x="169" y="84"/>
                    </a:lnTo>
                    <a:lnTo>
                      <a:pt x="233" y="77"/>
                    </a:lnTo>
                    <a:lnTo>
                      <a:pt x="294" y="72"/>
                    </a:lnTo>
                    <a:lnTo>
                      <a:pt x="321" y="71"/>
                    </a:lnTo>
                    <a:lnTo>
                      <a:pt x="345" y="71"/>
                    </a:lnTo>
                    <a:lnTo>
                      <a:pt x="365" y="72"/>
                    </a:lnTo>
                    <a:lnTo>
                      <a:pt x="378" y="73"/>
                    </a:lnTo>
                    <a:lnTo>
                      <a:pt x="392"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07" name="Freeform 206"/>
              <p:cNvSpPr>
                <a:spLocks/>
              </p:cNvSpPr>
              <p:nvPr/>
            </p:nvSpPr>
            <p:spPr bwMode="auto">
              <a:xfrm>
                <a:off x="5289" y="291"/>
                <a:ext cx="10" cy="9"/>
              </a:xfrm>
              <a:custGeom>
                <a:avLst/>
                <a:gdLst>
                  <a:gd name="T0" fmla="*/ 0 w 181"/>
                  <a:gd name="T1" fmla="*/ 0 h 101"/>
                  <a:gd name="T2" fmla="*/ 0 w 181"/>
                  <a:gd name="T3" fmla="*/ 0 h 101"/>
                  <a:gd name="T4" fmla="*/ 0 w 181"/>
                  <a:gd name="T5" fmla="*/ 0 h 101"/>
                  <a:gd name="T6" fmla="*/ 0 w 181"/>
                  <a:gd name="T7" fmla="*/ 0 h 101"/>
                  <a:gd name="T8" fmla="*/ 0 w 181"/>
                  <a:gd name="T9" fmla="*/ 0 h 101"/>
                  <a:gd name="T10" fmla="*/ 0 w 181"/>
                  <a:gd name="T11" fmla="*/ 0 h 101"/>
                  <a:gd name="T12" fmla="*/ 0 60000 65536"/>
                  <a:gd name="T13" fmla="*/ 0 60000 65536"/>
                  <a:gd name="T14" fmla="*/ 0 60000 65536"/>
                  <a:gd name="T15" fmla="*/ 0 60000 65536"/>
                  <a:gd name="T16" fmla="*/ 0 60000 65536"/>
                  <a:gd name="T17" fmla="*/ 0 60000 65536"/>
                  <a:gd name="T18" fmla="*/ 0 w 181"/>
                  <a:gd name="T19" fmla="*/ 0 h 101"/>
                  <a:gd name="T20" fmla="*/ 181 w 181"/>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181" h="101">
                    <a:moveTo>
                      <a:pt x="175" y="34"/>
                    </a:moveTo>
                    <a:lnTo>
                      <a:pt x="168" y="0"/>
                    </a:lnTo>
                    <a:lnTo>
                      <a:pt x="0" y="32"/>
                    </a:lnTo>
                    <a:lnTo>
                      <a:pt x="13" y="101"/>
                    </a:lnTo>
                    <a:lnTo>
                      <a:pt x="181" y="69"/>
                    </a:lnTo>
                    <a:lnTo>
                      <a:pt x="175" y="3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08" name="Freeform 207"/>
              <p:cNvSpPr>
                <a:spLocks/>
              </p:cNvSpPr>
              <p:nvPr/>
            </p:nvSpPr>
            <p:spPr bwMode="auto">
              <a:xfrm>
                <a:off x="5299" y="291"/>
                <a:ext cx="12" cy="10"/>
              </a:xfrm>
              <a:custGeom>
                <a:avLst/>
                <a:gdLst>
                  <a:gd name="T0" fmla="*/ 0 w 214"/>
                  <a:gd name="T1" fmla="*/ 0 h 111"/>
                  <a:gd name="T2" fmla="*/ 0 w 214"/>
                  <a:gd name="T3" fmla="*/ 0 h 111"/>
                  <a:gd name="T4" fmla="*/ 0 w 214"/>
                  <a:gd name="T5" fmla="*/ 0 h 111"/>
                  <a:gd name="T6" fmla="*/ 0 w 214"/>
                  <a:gd name="T7" fmla="*/ 0 h 111"/>
                  <a:gd name="T8" fmla="*/ 0 w 214"/>
                  <a:gd name="T9" fmla="*/ 0 h 111"/>
                  <a:gd name="T10" fmla="*/ 0 w 214"/>
                  <a:gd name="T11" fmla="*/ 0 h 111"/>
                  <a:gd name="T12" fmla="*/ 0 w 214"/>
                  <a:gd name="T13" fmla="*/ 0 h 111"/>
                  <a:gd name="T14" fmla="*/ 0 w 214"/>
                  <a:gd name="T15" fmla="*/ 0 h 111"/>
                  <a:gd name="T16" fmla="*/ 0 w 214"/>
                  <a:gd name="T17" fmla="*/ 0 h 111"/>
                  <a:gd name="T18" fmla="*/ 0 w 214"/>
                  <a:gd name="T19" fmla="*/ 0 h 111"/>
                  <a:gd name="T20" fmla="*/ 0 w 214"/>
                  <a:gd name="T21" fmla="*/ 0 h 111"/>
                  <a:gd name="T22" fmla="*/ 0 w 214"/>
                  <a:gd name="T23" fmla="*/ 0 h 111"/>
                  <a:gd name="T24" fmla="*/ 0 w 214"/>
                  <a:gd name="T25" fmla="*/ 0 h 111"/>
                  <a:gd name="T26" fmla="*/ 0 w 214"/>
                  <a:gd name="T27" fmla="*/ 0 h 111"/>
                  <a:gd name="T28" fmla="*/ 0 w 214"/>
                  <a:gd name="T29" fmla="*/ 0 h 111"/>
                  <a:gd name="T30" fmla="*/ 0 w 214"/>
                  <a:gd name="T31" fmla="*/ 0 h 111"/>
                  <a:gd name="T32" fmla="*/ 0 w 214"/>
                  <a:gd name="T33" fmla="*/ 0 h 111"/>
                  <a:gd name="T34" fmla="*/ 0 w 214"/>
                  <a:gd name="T35" fmla="*/ 0 h 111"/>
                  <a:gd name="T36" fmla="*/ 0 w 214"/>
                  <a:gd name="T37" fmla="*/ 0 h 111"/>
                  <a:gd name="T38" fmla="*/ 0 w 214"/>
                  <a:gd name="T39" fmla="*/ 0 h 111"/>
                  <a:gd name="T40" fmla="*/ 0 w 214"/>
                  <a:gd name="T41" fmla="*/ 0 h 111"/>
                  <a:gd name="T42" fmla="*/ 0 w 214"/>
                  <a:gd name="T43" fmla="*/ 0 h 111"/>
                  <a:gd name="T44" fmla="*/ 0 w 214"/>
                  <a:gd name="T45" fmla="*/ 0 h 1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
                  <a:gd name="T70" fmla="*/ 0 h 111"/>
                  <a:gd name="T71" fmla="*/ 214 w 214"/>
                  <a:gd name="T72" fmla="*/ 111 h 1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 h="111">
                    <a:moveTo>
                      <a:pt x="214" y="39"/>
                    </a:moveTo>
                    <a:lnTo>
                      <a:pt x="214" y="39"/>
                    </a:lnTo>
                    <a:lnTo>
                      <a:pt x="194" y="37"/>
                    </a:lnTo>
                    <a:lnTo>
                      <a:pt x="166" y="32"/>
                    </a:lnTo>
                    <a:lnTo>
                      <a:pt x="134" y="25"/>
                    </a:lnTo>
                    <a:lnTo>
                      <a:pt x="100" y="18"/>
                    </a:lnTo>
                    <a:lnTo>
                      <a:pt x="68" y="11"/>
                    </a:lnTo>
                    <a:lnTo>
                      <a:pt x="41" y="5"/>
                    </a:lnTo>
                    <a:lnTo>
                      <a:pt x="22" y="1"/>
                    </a:lnTo>
                    <a:lnTo>
                      <a:pt x="15" y="0"/>
                    </a:lnTo>
                    <a:lnTo>
                      <a:pt x="0" y="69"/>
                    </a:lnTo>
                    <a:lnTo>
                      <a:pt x="8" y="70"/>
                    </a:lnTo>
                    <a:lnTo>
                      <a:pt x="26" y="75"/>
                    </a:lnTo>
                    <a:lnTo>
                      <a:pt x="53" y="81"/>
                    </a:lnTo>
                    <a:lnTo>
                      <a:pt x="85" y="87"/>
                    </a:lnTo>
                    <a:lnTo>
                      <a:pt x="121" y="95"/>
                    </a:lnTo>
                    <a:lnTo>
                      <a:pt x="154" y="102"/>
                    </a:lnTo>
                    <a:lnTo>
                      <a:pt x="184" y="108"/>
                    </a:lnTo>
                    <a:lnTo>
                      <a:pt x="208" y="111"/>
                    </a:lnTo>
                    <a:lnTo>
                      <a:pt x="214" y="3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09" name="Freeform 208"/>
              <p:cNvSpPr>
                <a:spLocks/>
              </p:cNvSpPr>
              <p:nvPr/>
            </p:nvSpPr>
            <p:spPr bwMode="auto">
              <a:xfrm>
                <a:off x="5310" y="294"/>
                <a:ext cx="16" cy="7"/>
              </a:xfrm>
              <a:custGeom>
                <a:avLst/>
                <a:gdLst>
                  <a:gd name="T0" fmla="*/ 0 w 287"/>
                  <a:gd name="T1" fmla="*/ 0 h 77"/>
                  <a:gd name="T2" fmla="*/ 0 w 287"/>
                  <a:gd name="T3" fmla="*/ 0 h 77"/>
                  <a:gd name="T4" fmla="*/ 0 w 287"/>
                  <a:gd name="T5" fmla="*/ 0 h 77"/>
                  <a:gd name="T6" fmla="*/ 0 w 287"/>
                  <a:gd name="T7" fmla="*/ 0 h 77"/>
                  <a:gd name="T8" fmla="*/ 0 w 287"/>
                  <a:gd name="T9" fmla="*/ 0 h 77"/>
                  <a:gd name="T10" fmla="*/ 0 w 287"/>
                  <a:gd name="T11" fmla="*/ 0 h 77"/>
                  <a:gd name="T12" fmla="*/ 0 w 287"/>
                  <a:gd name="T13" fmla="*/ 0 h 77"/>
                  <a:gd name="T14" fmla="*/ 0 w 287"/>
                  <a:gd name="T15" fmla="*/ 0 h 77"/>
                  <a:gd name="T16" fmla="*/ 0 w 287"/>
                  <a:gd name="T17" fmla="*/ 0 h 77"/>
                  <a:gd name="T18" fmla="*/ 0 w 287"/>
                  <a:gd name="T19" fmla="*/ 0 h 77"/>
                  <a:gd name="T20" fmla="*/ 0 w 287"/>
                  <a:gd name="T21" fmla="*/ 0 h 77"/>
                  <a:gd name="T22" fmla="*/ 0 w 287"/>
                  <a:gd name="T23" fmla="*/ 0 h 77"/>
                  <a:gd name="T24" fmla="*/ 0 w 287"/>
                  <a:gd name="T25" fmla="*/ 0 h 77"/>
                  <a:gd name="T26" fmla="*/ 0 w 287"/>
                  <a:gd name="T27" fmla="*/ 0 h 77"/>
                  <a:gd name="T28" fmla="*/ 0 w 287"/>
                  <a:gd name="T29" fmla="*/ 0 h 77"/>
                  <a:gd name="T30" fmla="*/ 0 w 287"/>
                  <a:gd name="T31" fmla="*/ 0 h 77"/>
                  <a:gd name="T32" fmla="*/ 0 w 287"/>
                  <a:gd name="T33" fmla="*/ 0 h 77"/>
                  <a:gd name="T34" fmla="*/ 0 w 287"/>
                  <a:gd name="T35" fmla="*/ 0 h 77"/>
                  <a:gd name="T36" fmla="*/ 0 w 287"/>
                  <a:gd name="T37" fmla="*/ 0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7"/>
                  <a:gd name="T58" fmla="*/ 0 h 77"/>
                  <a:gd name="T59" fmla="*/ 287 w 287"/>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7" h="77">
                    <a:moveTo>
                      <a:pt x="285" y="0"/>
                    </a:moveTo>
                    <a:lnTo>
                      <a:pt x="275" y="1"/>
                    </a:lnTo>
                    <a:lnTo>
                      <a:pt x="247" y="2"/>
                    </a:lnTo>
                    <a:lnTo>
                      <a:pt x="207" y="3"/>
                    </a:lnTo>
                    <a:lnTo>
                      <a:pt x="161" y="4"/>
                    </a:lnTo>
                    <a:lnTo>
                      <a:pt x="111" y="5"/>
                    </a:lnTo>
                    <a:lnTo>
                      <a:pt x="65" y="5"/>
                    </a:lnTo>
                    <a:lnTo>
                      <a:pt x="28" y="5"/>
                    </a:lnTo>
                    <a:lnTo>
                      <a:pt x="6" y="4"/>
                    </a:lnTo>
                    <a:lnTo>
                      <a:pt x="0" y="76"/>
                    </a:lnTo>
                    <a:lnTo>
                      <a:pt x="27" y="77"/>
                    </a:lnTo>
                    <a:lnTo>
                      <a:pt x="66" y="77"/>
                    </a:lnTo>
                    <a:lnTo>
                      <a:pt x="112" y="76"/>
                    </a:lnTo>
                    <a:lnTo>
                      <a:pt x="162" y="75"/>
                    </a:lnTo>
                    <a:lnTo>
                      <a:pt x="208" y="74"/>
                    </a:lnTo>
                    <a:lnTo>
                      <a:pt x="249" y="73"/>
                    </a:lnTo>
                    <a:lnTo>
                      <a:pt x="277" y="72"/>
                    </a:lnTo>
                    <a:lnTo>
                      <a:pt x="287" y="72"/>
                    </a:lnTo>
                    <a:lnTo>
                      <a:pt x="285"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10" name="Freeform 209"/>
              <p:cNvSpPr>
                <a:spLocks/>
              </p:cNvSpPr>
              <p:nvPr/>
            </p:nvSpPr>
            <p:spPr bwMode="auto">
              <a:xfrm>
                <a:off x="5326" y="291"/>
                <a:ext cx="9" cy="10"/>
              </a:xfrm>
              <a:custGeom>
                <a:avLst/>
                <a:gdLst>
                  <a:gd name="T0" fmla="*/ 0 w 166"/>
                  <a:gd name="T1" fmla="*/ 0 h 111"/>
                  <a:gd name="T2" fmla="*/ 0 w 166"/>
                  <a:gd name="T3" fmla="*/ 0 h 111"/>
                  <a:gd name="T4" fmla="*/ 0 w 166"/>
                  <a:gd name="T5" fmla="*/ 0 h 111"/>
                  <a:gd name="T6" fmla="*/ 0 w 166"/>
                  <a:gd name="T7" fmla="*/ 0 h 111"/>
                  <a:gd name="T8" fmla="*/ 0 w 166"/>
                  <a:gd name="T9" fmla="*/ 0 h 111"/>
                  <a:gd name="T10" fmla="*/ 0 w 166"/>
                  <a:gd name="T11" fmla="*/ 0 h 111"/>
                  <a:gd name="T12" fmla="*/ 0 w 166"/>
                  <a:gd name="T13" fmla="*/ 0 h 111"/>
                  <a:gd name="T14" fmla="*/ 0 w 166"/>
                  <a:gd name="T15" fmla="*/ 0 h 111"/>
                  <a:gd name="T16" fmla="*/ 0 w 166"/>
                  <a:gd name="T17" fmla="*/ 0 h 111"/>
                  <a:gd name="T18" fmla="*/ 0 w 166"/>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6"/>
                  <a:gd name="T31" fmla="*/ 0 h 111"/>
                  <a:gd name="T32" fmla="*/ 166 w 166"/>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 h="111">
                    <a:moveTo>
                      <a:pt x="166" y="15"/>
                    </a:moveTo>
                    <a:lnTo>
                      <a:pt x="133" y="6"/>
                    </a:lnTo>
                    <a:lnTo>
                      <a:pt x="0" y="42"/>
                    </a:lnTo>
                    <a:lnTo>
                      <a:pt x="17" y="111"/>
                    </a:lnTo>
                    <a:lnTo>
                      <a:pt x="150" y="74"/>
                    </a:lnTo>
                    <a:lnTo>
                      <a:pt x="117" y="66"/>
                    </a:lnTo>
                    <a:lnTo>
                      <a:pt x="166" y="15"/>
                    </a:lnTo>
                    <a:lnTo>
                      <a:pt x="151" y="0"/>
                    </a:lnTo>
                    <a:lnTo>
                      <a:pt x="133" y="6"/>
                    </a:lnTo>
                    <a:lnTo>
                      <a:pt x="166" y="1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11" name="Freeform 210"/>
              <p:cNvSpPr>
                <a:spLocks/>
              </p:cNvSpPr>
              <p:nvPr/>
            </p:nvSpPr>
            <p:spPr bwMode="auto">
              <a:xfrm>
                <a:off x="5332" y="292"/>
                <a:ext cx="5" cy="9"/>
              </a:xfrm>
              <a:custGeom>
                <a:avLst/>
                <a:gdLst>
                  <a:gd name="T0" fmla="*/ 0 w 84"/>
                  <a:gd name="T1" fmla="*/ 0 h 98"/>
                  <a:gd name="T2" fmla="*/ 0 w 84"/>
                  <a:gd name="T3" fmla="*/ 0 h 98"/>
                  <a:gd name="T4" fmla="*/ 0 w 84"/>
                  <a:gd name="T5" fmla="*/ 0 h 98"/>
                  <a:gd name="T6" fmla="*/ 0 w 84"/>
                  <a:gd name="T7" fmla="*/ 0 h 98"/>
                  <a:gd name="T8" fmla="*/ 0 w 84"/>
                  <a:gd name="T9" fmla="*/ 0 h 98"/>
                  <a:gd name="T10" fmla="*/ 0 w 84"/>
                  <a:gd name="T11" fmla="*/ 0 h 98"/>
                  <a:gd name="T12" fmla="*/ 0 w 84"/>
                  <a:gd name="T13" fmla="*/ 0 h 98"/>
                  <a:gd name="T14" fmla="*/ 0 w 84"/>
                  <a:gd name="T15" fmla="*/ 0 h 98"/>
                  <a:gd name="T16" fmla="*/ 0 w 84"/>
                  <a:gd name="T17" fmla="*/ 0 h 98"/>
                  <a:gd name="T18" fmla="*/ 0 w 84"/>
                  <a:gd name="T19" fmla="*/ 0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98"/>
                  <a:gd name="T32" fmla="*/ 84 w 84"/>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98">
                    <a:moveTo>
                      <a:pt x="62" y="26"/>
                    </a:moveTo>
                    <a:lnTo>
                      <a:pt x="84" y="37"/>
                    </a:lnTo>
                    <a:lnTo>
                      <a:pt x="49" y="0"/>
                    </a:lnTo>
                    <a:lnTo>
                      <a:pt x="0" y="51"/>
                    </a:lnTo>
                    <a:lnTo>
                      <a:pt x="35" y="87"/>
                    </a:lnTo>
                    <a:lnTo>
                      <a:pt x="57" y="98"/>
                    </a:lnTo>
                    <a:lnTo>
                      <a:pt x="35" y="87"/>
                    </a:lnTo>
                    <a:lnTo>
                      <a:pt x="45" y="96"/>
                    </a:lnTo>
                    <a:lnTo>
                      <a:pt x="57" y="98"/>
                    </a:lnTo>
                    <a:lnTo>
                      <a:pt x="62" y="2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12" name="Freeform 211"/>
              <p:cNvSpPr>
                <a:spLocks/>
              </p:cNvSpPr>
              <p:nvPr/>
            </p:nvSpPr>
            <p:spPr bwMode="auto">
              <a:xfrm>
                <a:off x="5335" y="294"/>
                <a:ext cx="7" cy="8"/>
              </a:xfrm>
              <a:custGeom>
                <a:avLst/>
                <a:gdLst>
                  <a:gd name="T0" fmla="*/ 0 w 114"/>
                  <a:gd name="T1" fmla="*/ 0 h 80"/>
                  <a:gd name="T2" fmla="*/ 0 w 114"/>
                  <a:gd name="T3" fmla="*/ 0 h 80"/>
                  <a:gd name="T4" fmla="*/ 0 w 114"/>
                  <a:gd name="T5" fmla="*/ 0 h 80"/>
                  <a:gd name="T6" fmla="*/ 0 w 114"/>
                  <a:gd name="T7" fmla="*/ 0 h 80"/>
                  <a:gd name="T8" fmla="*/ 0 w 114"/>
                  <a:gd name="T9" fmla="*/ 0 h 80"/>
                  <a:gd name="T10" fmla="*/ 0 w 114"/>
                  <a:gd name="T11" fmla="*/ 0 h 80"/>
                  <a:gd name="T12" fmla="*/ 0 w 114"/>
                  <a:gd name="T13" fmla="*/ 0 h 80"/>
                  <a:gd name="T14" fmla="*/ 0 w 114"/>
                  <a:gd name="T15" fmla="*/ 0 h 80"/>
                  <a:gd name="T16" fmla="*/ 0 w 114"/>
                  <a:gd name="T17" fmla="*/ 0 h 80"/>
                  <a:gd name="T18" fmla="*/ 0 w 114"/>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0"/>
                  <a:gd name="T32" fmla="*/ 114 w 114"/>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0">
                    <a:moveTo>
                      <a:pt x="86" y="12"/>
                    </a:moveTo>
                    <a:lnTo>
                      <a:pt x="103" y="9"/>
                    </a:lnTo>
                    <a:lnTo>
                      <a:pt x="5" y="0"/>
                    </a:lnTo>
                    <a:lnTo>
                      <a:pt x="0" y="72"/>
                    </a:lnTo>
                    <a:lnTo>
                      <a:pt x="98" y="79"/>
                    </a:lnTo>
                    <a:lnTo>
                      <a:pt x="114" y="77"/>
                    </a:lnTo>
                    <a:lnTo>
                      <a:pt x="98" y="79"/>
                    </a:lnTo>
                    <a:lnTo>
                      <a:pt x="106" y="80"/>
                    </a:lnTo>
                    <a:lnTo>
                      <a:pt x="114" y="77"/>
                    </a:lnTo>
                    <a:lnTo>
                      <a:pt x="86" y="1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13" name="Freeform 212"/>
              <p:cNvSpPr>
                <a:spLocks/>
              </p:cNvSpPr>
              <p:nvPr/>
            </p:nvSpPr>
            <p:spPr bwMode="auto">
              <a:xfrm>
                <a:off x="5340" y="293"/>
                <a:ext cx="5" cy="8"/>
              </a:xfrm>
              <a:custGeom>
                <a:avLst/>
                <a:gdLst>
                  <a:gd name="T0" fmla="*/ 0 w 81"/>
                  <a:gd name="T1" fmla="*/ 0 h 94"/>
                  <a:gd name="T2" fmla="*/ 0 w 81"/>
                  <a:gd name="T3" fmla="*/ 0 h 94"/>
                  <a:gd name="T4" fmla="*/ 0 w 81"/>
                  <a:gd name="T5" fmla="*/ 0 h 94"/>
                  <a:gd name="T6" fmla="*/ 0 w 81"/>
                  <a:gd name="T7" fmla="*/ 0 h 94"/>
                  <a:gd name="T8" fmla="*/ 0 w 81"/>
                  <a:gd name="T9" fmla="*/ 0 h 94"/>
                  <a:gd name="T10" fmla="*/ 0 w 81"/>
                  <a:gd name="T11" fmla="*/ 0 h 94"/>
                  <a:gd name="T12" fmla="*/ 0 w 81"/>
                  <a:gd name="T13" fmla="*/ 0 h 94"/>
                  <a:gd name="T14" fmla="*/ 0 w 81"/>
                  <a:gd name="T15" fmla="*/ 0 h 94"/>
                  <a:gd name="T16" fmla="*/ 0 w 81"/>
                  <a:gd name="T17" fmla="*/ 0 h 94"/>
                  <a:gd name="T18" fmla="*/ 0 w 8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4"/>
                  <a:gd name="T32" fmla="*/ 81 w 81"/>
                  <a:gd name="T33" fmla="*/ 94 h 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4">
                    <a:moveTo>
                      <a:pt x="71" y="1"/>
                    </a:moveTo>
                    <a:lnTo>
                      <a:pt x="53" y="4"/>
                    </a:lnTo>
                    <a:lnTo>
                      <a:pt x="0" y="29"/>
                    </a:lnTo>
                    <a:lnTo>
                      <a:pt x="28" y="94"/>
                    </a:lnTo>
                    <a:lnTo>
                      <a:pt x="81" y="69"/>
                    </a:lnTo>
                    <a:lnTo>
                      <a:pt x="62" y="71"/>
                    </a:lnTo>
                    <a:lnTo>
                      <a:pt x="71" y="1"/>
                    </a:lnTo>
                    <a:lnTo>
                      <a:pt x="61" y="0"/>
                    </a:lnTo>
                    <a:lnTo>
                      <a:pt x="53" y="4"/>
                    </a:lnTo>
                    <a:lnTo>
                      <a:pt x="71"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14" name="Freeform 213"/>
              <p:cNvSpPr>
                <a:spLocks/>
              </p:cNvSpPr>
              <p:nvPr/>
            </p:nvSpPr>
            <p:spPr bwMode="auto">
              <a:xfrm>
                <a:off x="5344" y="293"/>
                <a:ext cx="9" cy="8"/>
              </a:xfrm>
              <a:custGeom>
                <a:avLst/>
                <a:gdLst>
                  <a:gd name="T0" fmla="*/ 0 w 162"/>
                  <a:gd name="T1" fmla="*/ 0 h 91"/>
                  <a:gd name="T2" fmla="*/ 0 w 162"/>
                  <a:gd name="T3" fmla="*/ 0 h 91"/>
                  <a:gd name="T4" fmla="*/ 0 w 162"/>
                  <a:gd name="T5" fmla="*/ 0 h 91"/>
                  <a:gd name="T6" fmla="*/ 0 w 162"/>
                  <a:gd name="T7" fmla="*/ 0 h 91"/>
                  <a:gd name="T8" fmla="*/ 0 w 162"/>
                  <a:gd name="T9" fmla="*/ 0 h 91"/>
                  <a:gd name="T10" fmla="*/ 0 w 162"/>
                  <a:gd name="T11" fmla="*/ 0 h 91"/>
                  <a:gd name="T12" fmla="*/ 0 w 162"/>
                  <a:gd name="T13" fmla="*/ 0 h 91"/>
                  <a:gd name="T14" fmla="*/ 0 w 162"/>
                  <a:gd name="T15" fmla="*/ 0 h 91"/>
                  <a:gd name="T16" fmla="*/ 0 w 162"/>
                  <a:gd name="T17" fmla="*/ 0 h 91"/>
                  <a:gd name="T18" fmla="*/ 0 w 162"/>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2"/>
                  <a:gd name="T31" fmla="*/ 0 h 91"/>
                  <a:gd name="T32" fmla="*/ 162 w 162"/>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2" h="91">
                    <a:moveTo>
                      <a:pt x="95" y="45"/>
                    </a:moveTo>
                    <a:lnTo>
                      <a:pt x="133" y="17"/>
                    </a:lnTo>
                    <a:lnTo>
                      <a:pt x="9" y="0"/>
                    </a:lnTo>
                    <a:lnTo>
                      <a:pt x="0" y="70"/>
                    </a:lnTo>
                    <a:lnTo>
                      <a:pt x="124" y="88"/>
                    </a:lnTo>
                    <a:lnTo>
                      <a:pt x="162" y="59"/>
                    </a:lnTo>
                    <a:lnTo>
                      <a:pt x="124" y="88"/>
                    </a:lnTo>
                    <a:lnTo>
                      <a:pt x="156" y="91"/>
                    </a:lnTo>
                    <a:lnTo>
                      <a:pt x="162" y="59"/>
                    </a:lnTo>
                    <a:lnTo>
                      <a:pt x="95" y="4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15" name="Freeform 214"/>
              <p:cNvSpPr>
                <a:spLocks/>
              </p:cNvSpPr>
              <p:nvPr/>
            </p:nvSpPr>
            <p:spPr bwMode="auto">
              <a:xfrm>
                <a:off x="5349" y="290"/>
                <a:ext cx="4" cy="8"/>
              </a:xfrm>
              <a:custGeom>
                <a:avLst/>
                <a:gdLst>
                  <a:gd name="T0" fmla="*/ 0 w 77"/>
                  <a:gd name="T1" fmla="*/ 0 h 88"/>
                  <a:gd name="T2" fmla="*/ 0 w 77"/>
                  <a:gd name="T3" fmla="*/ 0 h 88"/>
                  <a:gd name="T4" fmla="*/ 0 w 77"/>
                  <a:gd name="T5" fmla="*/ 0 h 88"/>
                  <a:gd name="T6" fmla="*/ 0 w 77"/>
                  <a:gd name="T7" fmla="*/ 0 h 88"/>
                  <a:gd name="T8" fmla="*/ 0 w 77"/>
                  <a:gd name="T9" fmla="*/ 0 h 88"/>
                  <a:gd name="T10" fmla="*/ 0 w 77"/>
                  <a:gd name="T11" fmla="*/ 0 h 88"/>
                  <a:gd name="T12" fmla="*/ 0 w 77"/>
                  <a:gd name="T13" fmla="*/ 0 h 88"/>
                  <a:gd name="T14" fmla="*/ 0 w 77"/>
                  <a:gd name="T15" fmla="*/ 0 h 88"/>
                  <a:gd name="T16" fmla="*/ 0 w 77"/>
                  <a:gd name="T17" fmla="*/ 0 h 88"/>
                  <a:gd name="T18" fmla="*/ 0 w 77"/>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88"/>
                  <a:gd name="T32" fmla="*/ 77 w 77"/>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88">
                    <a:moveTo>
                      <a:pt x="42" y="0"/>
                    </a:moveTo>
                    <a:lnTo>
                      <a:pt x="9" y="29"/>
                    </a:lnTo>
                    <a:lnTo>
                      <a:pt x="0" y="74"/>
                    </a:lnTo>
                    <a:lnTo>
                      <a:pt x="67" y="88"/>
                    </a:lnTo>
                    <a:lnTo>
                      <a:pt x="77" y="43"/>
                    </a:lnTo>
                    <a:lnTo>
                      <a:pt x="42" y="72"/>
                    </a:lnTo>
                    <a:lnTo>
                      <a:pt x="42" y="0"/>
                    </a:lnTo>
                    <a:lnTo>
                      <a:pt x="14" y="0"/>
                    </a:lnTo>
                    <a:lnTo>
                      <a:pt x="9" y="29"/>
                    </a:lnTo>
                    <a:lnTo>
                      <a:pt x="4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16" name="Freeform 215"/>
              <p:cNvSpPr>
                <a:spLocks/>
              </p:cNvSpPr>
              <p:nvPr/>
            </p:nvSpPr>
            <p:spPr bwMode="auto">
              <a:xfrm>
                <a:off x="5351" y="290"/>
                <a:ext cx="5" cy="7"/>
              </a:xfrm>
              <a:custGeom>
                <a:avLst/>
                <a:gdLst>
                  <a:gd name="T0" fmla="*/ 0 w 82"/>
                  <a:gd name="T1" fmla="*/ 0 h 72"/>
                  <a:gd name="T2" fmla="*/ 0 w 82"/>
                  <a:gd name="T3" fmla="*/ 0 h 72"/>
                  <a:gd name="T4" fmla="*/ 0 w 82"/>
                  <a:gd name="T5" fmla="*/ 0 h 72"/>
                  <a:gd name="T6" fmla="*/ 0 w 82"/>
                  <a:gd name="T7" fmla="*/ 0 h 72"/>
                  <a:gd name="T8" fmla="*/ 0 w 82"/>
                  <a:gd name="T9" fmla="*/ 0 h 72"/>
                  <a:gd name="T10" fmla="*/ 0 w 82"/>
                  <a:gd name="T11" fmla="*/ 0 h 72"/>
                  <a:gd name="T12" fmla="*/ 0 w 82"/>
                  <a:gd name="T13" fmla="*/ 0 h 72"/>
                  <a:gd name="T14" fmla="*/ 0 w 82"/>
                  <a:gd name="T15" fmla="*/ 0 h 72"/>
                  <a:gd name="T16" fmla="*/ 0 w 82"/>
                  <a:gd name="T17" fmla="*/ 0 h 72"/>
                  <a:gd name="T18" fmla="*/ 0 w 82"/>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72"/>
                  <a:gd name="T32" fmla="*/ 82 w 82"/>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72">
                    <a:moveTo>
                      <a:pt x="59" y="2"/>
                    </a:moveTo>
                    <a:lnTo>
                      <a:pt x="71" y="0"/>
                    </a:lnTo>
                    <a:lnTo>
                      <a:pt x="0" y="0"/>
                    </a:lnTo>
                    <a:lnTo>
                      <a:pt x="0" y="72"/>
                    </a:lnTo>
                    <a:lnTo>
                      <a:pt x="71" y="72"/>
                    </a:lnTo>
                    <a:lnTo>
                      <a:pt x="82" y="70"/>
                    </a:lnTo>
                    <a:lnTo>
                      <a:pt x="71" y="72"/>
                    </a:lnTo>
                    <a:lnTo>
                      <a:pt x="77" y="72"/>
                    </a:lnTo>
                    <a:lnTo>
                      <a:pt x="82" y="70"/>
                    </a:lnTo>
                    <a:lnTo>
                      <a:pt x="59" y="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17" name="Freeform 216"/>
              <p:cNvSpPr>
                <a:spLocks/>
              </p:cNvSpPr>
              <p:nvPr/>
            </p:nvSpPr>
            <p:spPr bwMode="auto">
              <a:xfrm>
                <a:off x="5354" y="286"/>
                <a:ext cx="8" cy="11"/>
              </a:xfrm>
              <a:custGeom>
                <a:avLst/>
                <a:gdLst>
                  <a:gd name="T0" fmla="*/ 0 w 138"/>
                  <a:gd name="T1" fmla="*/ 0 h 112"/>
                  <a:gd name="T2" fmla="*/ 0 w 138"/>
                  <a:gd name="T3" fmla="*/ 0 h 112"/>
                  <a:gd name="T4" fmla="*/ 0 w 138"/>
                  <a:gd name="T5" fmla="*/ 0 h 112"/>
                  <a:gd name="T6" fmla="*/ 0 w 138"/>
                  <a:gd name="T7" fmla="*/ 0 h 112"/>
                  <a:gd name="T8" fmla="*/ 0 w 138"/>
                  <a:gd name="T9" fmla="*/ 0 h 112"/>
                  <a:gd name="T10" fmla="*/ 0 w 138"/>
                  <a:gd name="T11" fmla="*/ 0 h 112"/>
                  <a:gd name="T12" fmla="*/ 0 w 138"/>
                  <a:gd name="T13" fmla="*/ 0 h 112"/>
                  <a:gd name="T14" fmla="*/ 0 w 138"/>
                  <a:gd name="T15" fmla="*/ 0 h 112"/>
                  <a:gd name="T16" fmla="*/ 0 w 138"/>
                  <a:gd name="T17" fmla="*/ 0 h 112"/>
                  <a:gd name="T18" fmla="*/ 0 w 138"/>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112"/>
                  <a:gd name="T32" fmla="*/ 138 w 138"/>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112">
                    <a:moveTo>
                      <a:pt x="133" y="3"/>
                    </a:moveTo>
                    <a:lnTo>
                      <a:pt x="116" y="4"/>
                    </a:lnTo>
                    <a:lnTo>
                      <a:pt x="0" y="44"/>
                    </a:lnTo>
                    <a:lnTo>
                      <a:pt x="23" y="112"/>
                    </a:lnTo>
                    <a:lnTo>
                      <a:pt x="138" y="71"/>
                    </a:lnTo>
                    <a:lnTo>
                      <a:pt x="121" y="72"/>
                    </a:lnTo>
                    <a:lnTo>
                      <a:pt x="133" y="3"/>
                    </a:lnTo>
                    <a:lnTo>
                      <a:pt x="124" y="0"/>
                    </a:lnTo>
                    <a:lnTo>
                      <a:pt x="116" y="4"/>
                    </a:lnTo>
                    <a:lnTo>
                      <a:pt x="133" y="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18" name="Freeform 217"/>
              <p:cNvSpPr>
                <a:spLocks/>
              </p:cNvSpPr>
              <p:nvPr/>
            </p:nvSpPr>
            <p:spPr bwMode="auto">
              <a:xfrm>
                <a:off x="5361" y="287"/>
                <a:ext cx="12" cy="9"/>
              </a:xfrm>
              <a:custGeom>
                <a:avLst/>
                <a:gdLst>
                  <a:gd name="T0" fmla="*/ 0 w 216"/>
                  <a:gd name="T1" fmla="*/ 0 h 106"/>
                  <a:gd name="T2" fmla="*/ 0 w 216"/>
                  <a:gd name="T3" fmla="*/ 0 h 106"/>
                  <a:gd name="T4" fmla="*/ 0 w 216"/>
                  <a:gd name="T5" fmla="*/ 0 h 106"/>
                  <a:gd name="T6" fmla="*/ 0 w 216"/>
                  <a:gd name="T7" fmla="*/ 0 h 106"/>
                  <a:gd name="T8" fmla="*/ 0 w 216"/>
                  <a:gd name="T9" fmla="*/ 0 h 106"/>
                  <a:gd name="T10" fmla="*/ 0 w 216"/>
                  <a:gd name="T11" fmla="*/ 0 h 106"/>
                  <a:gd name="T12" fmla="*/ 0 w 216"/>
                  <a:gd name="T13" fmla="*/ 0 h 106"/>
                  <a:gd name="T14" fmla="*/ 0 w 216"/>
                  <a:gd name="T15" fmla="*/ 0 h 106"/>
                  <a:gd name="T16" fmla="*/ 0 w 216"/>
                  <a:gd name="T17" fmla="*/ 0 h 106"/>
                  <a:gd name="T18" fmla="*/ 0 w 216"/>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
                  <a:gd name="T31" fmla="*/ 0 h 106"/>
                  <a:gd name="T32" fmla="*/ 216 w 216"/>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 h="106">
                    <a:moveTo>
                      <a:pt x="209" y="35"/>
                    </a:moveTo>
                    <a:lnTo>
                      <a:pt x="216" y="36"/>
                    </a:lnTo>
                    <a:lnTo>
                      <a:pt x="12" y="0"/>
                    </a:lnTo>
                    <a:lnTo>
                      <a:pt x="0" y="69"/>
                    </a:lnTo>
                    <a:lnTo>
                      <a:pt x="203" y="106"/>
                    </a:lnTo>
                    <a:lnTo>
                      <a:pt x="209" y="106"/>
                    </a:lnTo>
                    <a:lnTo>
                      <a:pt x="203" y="106"/>
                    </a:lnTo>
                    <a:lnTo>
                      <a:pt x="206" y="106"/>
                    </a:lnTo>
                    <a:lnTo>
                      <a:pt x="209" y="106"/>
                    </a:lnTo>
                    <a:lnTo>
                      <a:pt x="209" y="3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19" name="Freeform 218"/>
              <p:cNvSpPr>
                <a:spLocks/>
              </p:cNvSpPr>
              <p:nvPr/>
            </p:nvSpPr>
            <p:spPr bwMode="auto">
              <a:xfrm>
                <a:off x="5373" y="290"/>
                <a:ext cx="14" cy="6"/>
              </a:xfrm>
              <a:custGeom>
                <a:avLst/>
                <a:gdLst>
                  <a:gd name="T0" fmla="*/ 0 w 260"/>
                  <a:gd name="T1" fmla="*/ 0 h 71"/>
                  <a:gd name="T2" fmla="*/ 0 w 260"/>
                  <a:gd name="T3" fmla="*/ 0 h 71"/>
                  <a:gd name="T4" fmla="*/ 0 w 260"/>
                  <a:gd name="T5" fmla="*/ 0 h 71"/>
                  <a:gd name="T6" fmla="*/ 0 w 260"/>
                  <a:gd name="T7" fmla="*/ 0 h 71"/>
                  <a:gd name="T8" fmla="*/ 0 w 260"/>
                  <a:gd name="T9" fmla="*/ 0 h 71"/>
                  <a:gd name="T10" fmla="*/ 0 w 260"/>
                  <a:gd name="T11" fmla="*/ 0 h 71"/>
                  <a:gd name="T12" fmla="*/ 0 w 260"/>
                  <a:gd name="T13" fmla="*/ 0 h 71"/>
                  <a:gd name="T14" fmla="*/ 0 w 260"/>
                  <a:gd name="T15" fmla="*/ 0 h 71"/>
                  <a:gd name="T16" fmla="*/ 0 w 260"/>
                  <a:gd name="T17" fmla="*/ 0 h 71"/>
                  <a:gd name="T18" fmla="*/ 0 w 26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0"/>
                  <a:gd name="T31" fmla="*/ 0 h 71"/>
                  <a:gd name="T32" fmla="*/ 260 w 260"/>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0" h="71">
                    <a:moveTo>
                      <a:pt x="260" y="1"/>
                    </a:moveTo>
                    <a:lnTo>
                      <a:pt x="256" y="0"/>
                    </a:lnTo>
                    <a:lnTo>
                      <a:pt x="0" y="0"/>
                    </a:lnTo>
                    <a:lnTo>
                      <a:pt x="0" y="71"/>
                    </a:lnTo>
                    <a:lnTo>
                      <a:pt x="256" y="71"/>
                    </a:lnTo>
                    <a:lnTo>
                      <a:pt x="253" y="71"/>
                    </a:lnTo>
                    <a:lnTo>
                      <a:pt x="260" y="1"/>
                    </a:lnTo>
                    <a:lnTo>
                      <a:pt x="259" y="0"/>
                    </a:lnTo>
                    <a:lnTo>
                      <a:pt x="256" y="0"/>
                    </a:lnTo>
                    <a:lnTo>
                      <a:pt x="260"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20" name="Freeform 219"/>
              <p:cNvSpPr>
                <a:spLocks/>
              </p:cNvSpPr>
              <p:nvPr/>
            </p:nvSpPr>
            <p:spPr bwMode="auto">
              <a:xfrm>
                <a:off x="5387" y="290"/>
                <a:ext cx="9" cy="8"/>
              </a:xfrm>
              <a:custGeom>
                <a:avLst/>
                <a:gdLst>
                  <a:gd name="T0" fmla="*/ 0 w 166"/>
                  <a:gd name="T1" fmla="*/ 0 h 86"/>
                  <a:gd name="T2" fmla="*/ 0 w 166"/>
                  <a:gd name="T3" fmla="*/ 0 h 86"/>
                  <a:gd name="T4" fmla="*/ 0 w 166"/>
                  <a:gd name="T5" fmla="*/ 0 h 86"/>
                  <a:gd name="T6" fmla="*/ 0 w 166"/>
                  <a:gd name="T7" fmla="*/ 0 h 86"/>
                  <a:gd name="T8" fmla="*/ 0 w 166"/>
                  <a:gd name="T9" fmla="*/ 0 h 86"/>
                  <a:gd name="T10" fmla="*/ 0 w 166"/>
                  <a:gd name="T11" fmla="*/ 0 h 86"/>
                  <a:gd name="T12" fmla="*/ 0 w 166"/>
                  <a:gd name="T13" fmla="*/ 0 h 86"/>
                  <a:gd name="T14" fmla="*/ 0 w 166"/>
                  <a:gd name="T15" fmla="*/ 0 h 86"/>
                  <a:gd name="T16" fmla="*/ 0 w 166"/>
                  <a:gd name="T17" fmla="*/ 0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86"/>
                  <a:gd name="T29" fmla="*/ 166 w 166"/>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86">
                    <a:moveTo>
                      <a:pt x="166" y="16"/>
                    </a:moveTo>
                    <a:lnTo>
                      <a:pt x="166" y="16"/>
                    </a:lnTo>
                    <a:lnTo>
                      <a:pt x="7" y="0"/>
                    </a:lnTo>
                    <a:lnTo>
                      <a:pt x="0" y="70"/>
                    </a:lnTo>
                    <a:lnTo>
                      <a:pt x="159" y="86"/>
                    </a:lnTo>
                    <a:lnTo>
                      <a:pt x="166" y="1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21" name="Freeform 220"/>
              <p:cNvSpPr>
                <a:spLocks/>
              </p:cNvSpPr>
              <p:nvPr/>
            </p:nvSpPr>
            <p:spPr bwMode="auto">
              <a:xfrm>
                <a:off x="5396" y="291"/>
                <a:ext cx="7" cy="8"/>
              </a:xfrm>
              <a:custGeom>
                <a:avLst/>
                <a:gdLst>
                  <a:gd name="T0" fmla="*/ 0 w 126"/>
                  <a:gd name="T1" fmla="*/ 0 h 83"/>
                  <a:gd name="T2" fmla="*/ 0 w 126"/>
                  <a:gd name="T3" fmla="*/ 0 h 83"/>
                  <a:gd name="T4" fmla="*/ 0 w 126"/>
                  <a:gd name="T5" fmla="*/ 0 h 83"/>
                  <a:gd name="T6" fmla="*/ 0 w 126"/>
                  <a:gd name="T7" fmla="*/ 0 h 83"/>
                  <a:gd name="T8" fmla="*/ 0 w 126"/>
                  <a:gd name="T9" fmla="*/ 0 h 83"/>
                  <a:gd name="T10" fmla="*/ 0 w 126"/>
                  <a:gd name="T11" fmla="*/ 0 h 83"/>
                  <a:gd name="T12" fmla="*/ 0 w 126"/>
                  <a:gd name="T13" fmla="*/ 0 h 83"/>
                  <a:gd name="T14" fmla="*/ 0 w 126"/>
                  <a:gd name="T15" fmla="*/ 0 h 83"/>
                  <a:gd name="T16" fmla="*/ 0 w 126"/>
                  <a:gd name="T17" fmla="*/ 0 h 83"/>
                  <a:gd name="T18" fmla="*/ 0 w 126"/>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83"/>
                  <a:gd name="T32" fmla="*/ 126 w 126"/>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83">
                    <a:moveTo>
                      <a:pt x="111" y="13"/>
                    </a:moveTo>
                    <a:lnTo>
                      <a:pt x="121" y="12"/>
                    </a:lnTo>
                    <a:lnTo>
                      <a:pt x="7" y="0"/>
                    </a:lnTo>
                    <a:lnTo>
                      <a:pt x="0" y="70"/>
                    </a:lnTo>
                    <a:lnTo>
                      <a:pt x="115" y="83"/>
                    </a:lnTo>
                    <a:lnTo>
                      <a:pt x="126" y="82"/>
                    </a:lnTo>
                    <a:lnTo>
                      <a:pt x="115" y="83"/>
                    </a:lnTo>
                    <a:lnTo>
                      <a:pt x="120" y="83"/>
                    </a:lnTo>
                    <a:lnTo>
                      <a:pt x="126" y="82"/>
                    </a:lnTo>
                    <a:lnTo>
                      <a:pt x="111"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22" name="Freeform 221"/>
              <p:cNvSpPr>
                <a:spLocks/>
              </p:cNvSpPr>
              <p:nvPr/>
            </p:nvSpPr>
            <p:spPr bwMode="auto">
              <a:xfrm>
                <a:off x="5402" y="292"/>
                <a:ext cx="3" cy="7"/>
              </a:xfrm>
              <a:custGeom>
                <a:avLst/>
                <a:gdLst>
                  <a:gd name="T0" fmla="*/ 0 w 50"/>
                  <a:gd name="T1" fmla="*/ 0 h 78"/>
                  <a:gd name="T2" fmla="*/ 0 w 50"/>
                  <a:gd name="T3" fmla="*/ 0 h 78"/>
                  <a:gd name="T4" fmla="*/ 0 w 50"/>
                  <a:gd name="T5" fmla="*/ 0 h 78"/>
                  <a:gd name="T6" fmla="*/ 0 w 50"/>
                  <a:gd name="T7" fmla="*/ 0 h 78"/>
                  <a:gd name="T8" fmla="*/ 0 w 50"/>
                  <a:gd name="T9" fmla="*/ 0 h 78"/>
                  <a:gd name="T10" fmla="*/ 0 w 50"/>
                  <a:gd name="T11" fmla="*/ 0 h 78"/>
                  <a:gd name="T12" fmla="*/ 0 w 50"/>
                  <a:gd name="T13" fmla="*/ 0 h 78"/>
                  <a:gd name="T14" fmla="*/ 0 w 50"/>
                  <a:gd name="T15" fmla="*/ 0 h 78"/>
                  <a:gd name="T16" fmla="*/ 0 w 50"/>
                  <a:gd name="T17" fmla="*/ 0 h 78"/>
                  <a:gd name="T18" fmla="*/ 0 w 50"/>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78"/>
                  <a:gd name="T32" fmla="*/ 50 w 50"/>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78">
                    <a:moveTo>
                      <a:pt x="42" y="0"/>
                    </a:moveTo>
                    <a:lnTo>
                      <a:pt x="35" y="0"/>
                    </a:lnTo>
                    <a:lnTo>
                      <a:pt x="0" y="9"/>
                    </a:lnTo>
                    <a:lnTo>
                      <a:pt x="15" y="78"/>
                    </a:lnTo>
                    <a:lnTo>
                      <a:pt x="50" y="70"/>
                    </a:lnTo>
                    <a:lnTo>
                      <a:pt x="44" y="71"/>
                    </a:lnTo>
                    <a:lnTo>
                      <a:pt x="42" y="0"/>
                    </a:lnTo>
                    <a:lnTo>
                      <a:pt x="38" y="0"/>
                    </a:lnTo>
                    <a:lnTo>
                      <a:pt x="35" y="0"/>
                    </a:lnTo>
                    <a:lnTo>
                      <a:pt x="42"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23" name="Freeform 222"/>
              <p:cNvSpPr>
                <a:spLocks/>
              </p:cNvSpPr>
              <p:nvPr/>
            </p:nvSpPr>
            <p:spPr bwMode="auto">
              <a:xfrm>
                <a:off x="5404" y="291"/>
                <a:ext cx="6" cy="7"/>
              </a:xfrm>
              <a:custGeom>
                <a:avLst/>
                <a:gdLst>
                  <a:gd name="T0" fmla="*/ 0 w 112"/>
                  <a:gd name="T1" fmla="*/ 0 h 75"/>
                  <a:gd name="T2" fmla="*/ 0 w 112"/>
                  <a:gd name="T3" fmla="*/ 0 h 75"/>
                  <a:gd name="T4" fmla="*/ 0 w 112"/>
                  <a:gd name="T5" fmla="*/ 0 h 75"/>
                  <a:gd name="T6" fmla="*/ 0 w 112"/>
                  <a:gd name="T7" fmla="*/ 0 h 75"/>
                  <a:gd name="T8" fmla="*/ 0 w 112"/>
                  <a:gd name="T9" fmla="*/ 0 h 75"/>
                  <a:gd name="T10" fmla="*/ 0 w 112"/>
                  <a:gd name="T11" fmla="*/ 0 h 75"/>
                  <a:gd name="T12" fmla="*/ 0 w 112"/>
                  <a:gd name="T13" fmla="*/ 0 h 75"/>
                  <a:gd name="T14" fmla="*/ 0 w 112"/>
                  <a:gd name="T15" fmla="*/ 0 h 75"/>
                  <a:gd name="T16" fmla="*/ 0 w 112"/>
                  <a:gd name="T17" fmla="*/ 0 h 75"/>
                  <a:gd name="T18" fmla="*/ 0 w 112"/>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75"/>
                  <a:gd name="T32" fmla="*/ 112 w 112"/>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75">
                    <a:moveTo>
                      <a:pt x="84" y="3"/>
                    </a:moveTo>
                    <a:lnTo>
                      <a:pt x="97" y="0"/>
                    </a:lnTo>
                    <a:lnTo>
                      <a:pt x="0" y="4"/>
                    </a:lnTo>
                    <a:lnTo>
                      <a:pt x="2" y="75"/>
                    </a:lnTo>
                    <a:lnTo>
                      <a:pt x="99" y="70"/>
                    </a:lnTo>
                    <a:lnTo>
                      <a:pt x="112" y="67"/>
                    </a:lnTo>
                    <a:lnTo>
                      <a:pt x="99" y="70"/>
                    </a:lnTo>
                    <a:lnTo>
                      <a:pt x="106" y="70"/>
                    </a:lnTo>
                    <a:lnTo>
                      <a:pt x="112" y="67"/>
                    </a:lnTo>
                    <a:lnTo>
                      <a:pt x="84" y="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24" name="Freeform 223"/>
              <p:cNvSpPr>
                <a:spLocks/>
              </p:cNvSpPr>
              <p:nvPr/>
            </p:nvSpPr>
            <p:spPr bwMode="auto">
              <a:xfrm>
                <a:off x="5409" y="290"/>
                <a:ext cx="3" cy="7"/>
              </a:xfrm>
              <a:custGeom>
                <a:avLst/>
                <a:gdLst>
                  <a:gd name="T0" fmla="*/ 0 w 55"/>
                  <a:gd name="T1" fmla="*/ 0 h 80"/>
                  <a:gd name="T2" fmla="*/ 0 w 55"/>
                  <a:gd name="T3" fmla="*/ 0 h 80"/>
                  <a:gd name="T4" fmla="*/ 0 w 55"/>
                  <a:gd name="T5" fmla="*/ 0 h 80"/>
                  <a:gd name="T6" fmla="*/ 0 w 55"/>
                  <a:gd name="T7" fmla="*/ 0 h 80"/>
                  <a:gd name="T8" fmla="*/ 0 w 55"/>
                  <a:gd name="T9" fmla="*/ 0 h 80"/>
                  <a:gd name="T10" fmla="*/ 0 w 55"/>
                  <a:gd name="T11" fmla="*/ 0 h 80"/>
                  <a:gd name="T12" fmla="*/ 0 w 55"/>
                  <a:gd name="T13" fmla="*/ 0 h 80"/>
                  <a:gd name="T14" fmla="*/ 0 w 55"/>
                  <a:gd name="T15" fmla="*/ 0 h 80"/>
                  <a:gd name="T16" fmla="*/ 0 w 55"/>
                  <a:gd name="T17" fmla="*/ 0 h 80"/>
                  <a:gd name="T18" fmla="*/ 0 w 55"/>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80"/>
                  <a:gd name="T32" fmla="*/ 55 w 55"/>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80">
                    <a:moveTo>
                      <a:pt x="40" y="0"/>
                    </a:moveTo>
                    <a:lnTo>
                      <a:pt x="27" y="3"/>
                    </a:lnTo>
                    <a:lnTo>
                      <a:pt x="0" y="16"/>
                    </a:lnTo>
                    <a:lnTo>
                      <a:pt x="28" y="80"/>
                    </a:lnTo>
                    <a:lnTo>
                      <a:pt x="55" y="68"/>
                    </a:lnTo>
                    <a:lnTo>
                      <a:pt x="40" y="72"/>
                    </a:lnTo>
                    <a:lnTo>
                      <a:pt x="40" y="0"/>
                    </a:lnTo>
                    <a:lnTo>
                      <a:pt x="33" y="0"/>
                    </a:lnTo>
                    <a:lnTo>
                      <a:pt x="27" y="3"/>
                    </a:lnTo>
                    <a:lnTo>
                      <a:pt x="40"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25" name="Freeform 224"/>
              <p:cNvSpPr>
                <a:spLocks/>
              </p:cNvSpPr>
              <p:nvPr/>
            </p:nvSpPr>
            <p:spPr bwMode="auto">
              <a:xfrm>
                <a:off x="5411" y="290"/>
                <a:ext cx="5" cy="7"/>
              </a:xfrm>
              <a:custGeom>
                <a:avLst/>
                <a:gdLst>
                  <a:gd name="T0" fmla="*/ 0 w 86"/>
                  <a:gd name="T1" fmla="*/ 0 h 72"/>
                  <a:gd name="T2" fmla="*/ 0 w 86"/>
                  <a:gd name="T3" fmla="*/ 0 h 72"/>
                  <a:gd name="T4" fmla="*/ 0 w 86"/>
                  <a:gd name="T5" fmla="*/ 0 h 72"/>
                  <a:gd name="T6" fmla="*/ 0 w 86"/>
                  <a:gd name="T7" fmla="*/ 0 h 72"/>
                  <a:gd name="T8" fmla="*/ 0 w 86"/>
                  <a:gd name="T9" fmla="*/ 0 h 72"/>
                  <a:gd name="T10" fmla="*/ 0 w 86"/>
                  <a:gd name="T11" fmla="*/ 0 h 72"/>
                  <a:gd name="T12" fmla="*/ 0 w 86"/>
                  <a:gd name="T13" fmla="*/ 0 h 72"/>
                  <a:gd name="T14" fmla="*/ 0 w 86"/>
                  <a:gd name="T15" fmla="*/ 0 h 72"/>
                  <a:gd name="T16" fmla="*/ 0 w 86"/>
                  <a:gd name="T17" fmla="*/ 0 h 72"/>
                  <a:gd name="T18" fmla="*/ 0 w 86"/>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72"/>
                  <a:gd name="T32" fmla="*/ 86 w 86"/>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72">
                    <a:moveTo>
                      <a:pt x="86" y="1"/>
                    </a:moveTo>
                    <a:lnTo>
                      <a:pt x="80" y="0"/>
                    </a:lnTo>
                    <a:lnTo>
                      <a:pt x="0" y="0"/>
                    </a:lnTo>
                    <a:lnTo>
                      <a:pt x="0" y="72"/>
                    </a:lnTo>
                    <a:lnTo>
                      <a:pt x="80" y="72"/>
                    </a:lnTo>
                    <a:lnTo>
                      <a:pt x="74" y="71"/>
                    </a:lnTo>
                    <a:lnTo>
                      <a:pt x="86" y="1"/>
                    </a:lnTo>
                    <a:lnTo>
                      <a:pt x="83" y="0"/>
                    </a:lnTo>
                    <a:lnTo>
                      <a:pt x="80" y="0"/>
                    </a:lnTo>
                    <a:lnTo>
                      <a:pt x="86"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26" name="Freeform 225"/>
              <p:cNvSpPr>
                <a:spLocks/>
              </p:cNvSpPr>
              <p:nvPr/>
            </p:nvSpPr>
            <p:spPr bwMode="auto">
              <a:xfrm>
                <a:off x="5415" y="290"/>
                <a:ext cx="4" cy="8"/>
              </a:xfrm>
              <a:custGeom>
                <a:avLst/>
                <a:gdLst>
                  <a:gd name="T0" fmla="*/ 0 w 68"/>
                  <a:gd name="T1" fmla="*/ 0 h 80"/>
                  <a:gd name="T2" fmla="*/ 0 w 68"/>
                  <a:gd name="T3" fmla="*/ 0 h 80"/>
                  <a:gd name="T4" fmla="*/ 0 w 68"/>
                  <a:gd name="T5" fmla="*/ 0 h 80"/>
                  <a:gd name="T6" fmla="*/ 0 w 68"/>
                  <a:gd name="T7" fmla="*/ 0 h 80"/>
                  <a:gd name="T8" fmla="*/ 0 w 68"/>
                  <a:gd name="T9" fmla="*/ 0 h 80"/>
                  <a:gd name="T10" fmla="*/ 0 w 68"/>
                  <a:gd name="T11" fmla="*/ 0 h 80"/>
                  <a:gd name="T12" fmla="*/ 0 w 68"/>
                  <a:gd name="T13" fmla="*/ 0 h 80"/>
                  <a:gd name="T14" fmla="*/ 0 w 68"/>
                  <a:gd name="T15" fmla="*/ 0 h 80"/>
                  <a:gd name="T16" fmla="*/ 0 w 68"/>
                  <a:gd name="T17" fmla="*/ 0 h 80"/>
                  <a:gd name="T18" fmla="*/ 0 w 68"/>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80"/>
                  <a:gd name="T32" fmla="*/ 68 w 68"/>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80">
                    <a:moveTo>
                      <a:pt x="32" y="13"/>
                    </a:moveTo>
                    <a:lnTo>
                      <a:pt x="56" y="8"/>
                    </a:lnTo>
                    <a:lnTo>
                      <a:pt x="12" y="0"/>
                    </a:lnTo>
                    <a:lnTo>
                      <a:pt x="0" y="70"/>
                    </a:lnTo>
                    <a:lnTo>
                      <a:pt x="44" y="78"/>
                    </a:lnTo>
                    <a:lnTo>
                      <a:pt x="68" y="74"/>
                    </a:lnTo>
                    <a:lnTo>
                      <a:pt x="44" y="78"/>
                    </a:lnTo>
                    <a:lnTo>
                      <a:pt x="57" y="80"/>
                    </a:lnTo>
                    <a:lnTo>
                      <a:pt x="68" y="73"/>
                    </a:lnTo>
                    <a:lnTo>
                      <a:pt x="32" y="1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27" name="Freeform 226"/>
              <p:cNvSpPr>
                <a:spLocks/>
              </p:cNvSpPr>
              <p:nvPr/>
            </p:nvSpPr>
            <p:spPr bwMode="auto">
              <a:xfrm>
                <a:off x="5417" y="287"/>
                <a:ext cx="6" cy="10"/>
              </a:xfrm>
              <a:custGeom>
                <a:avLst/>
                <a:gdLst>
                  <a:gd name="T0" fmla="*/ 0 w 107"/>
                  <a:gd name="T1" fmla="*/ 0 h 111"/>
                  <a:gd name="T2" fmla="*/ 0 w 107"/>
                  <a:gd name="T3" fmla="*/ 0 h 111"/>
                  <a:gd name="T4" fmla="*/ 0 w 107"/>
                  <a:gd name="T5" fmla="*/ 0 h 111"/>
                  <a:gd name="T6" fmla="*/ 0 w 107"/>
                  <a:gd name="T7" fmla="*/ 0 h 111"/>
                  <a:gd name="T8" fmla="*/ 0 w 107"/>
                  <a:gd name="T9" fmla="*/ 0 h 111"/>
                  <a:gd name="T10" fmla="*/ 0 w 107"/>
                  <a:gd name="T11" fmla="*/ 0 h 111"/>
                  <a:gd name="T12" fmla="*/ 0 w 107"/>
                  <a:gd name="T13" fmla="*/ 0 h 111"/>
                  <a:gd name="T14" fmla="*/ 0 w 107"/>
                  <a:gd name="T15" fmla="*/ 0 h 111"/>
                  <a:gd name="T16" fmla="*/ 0 w 107"/>
                  <a:gd name="T17" fmla="*/ 0 h 111"/>
                  <a:gd name="T18" fmla="*/ 0 w 107"/>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111"/>
                  <a:gd name="T32" fmla="*/ 107 w 107"/>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111">
                    <a:moveTo>
                      <a:pt x="87" y="0"/>
                    </a:moveTo>
                    <a:lnTo>
                      <a:pt x="70" y="5"/>
                    </a:lnTo>
                    <a:lnTo>
                      <a:pt x="0" y="50"/>
                    </a:lnTo>
                    <a:lnTo>
                      <a:pt x="36" y="111"/>
                    </a:lnTo>
                    <a:lnTo>
                      <a:pt x="107" y="66"/>
                    </a:lnTo>
                    <a:lnTo>
                      <a:pt x="90" y="71"/>
                    </a:lnTo>
                    <a:lnTo>
                      <a:pt x="87" y="0"/>
                    </a:lnTo>
                    <a:lnTo>
                      <a:pt x="79" y="0"/>
                    </a:lnTo>
                    <a:lnTo>
                      <a:pt x="70" y="5"/>
                    </a:lnTo>
                    <a:lnTo>
                      <a:pt x="87"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28" name="Freeform 227"/>
              <p:cNvSpPr>
                <a:spLocks/>
              </p:cNvSpPr>
              <p:nvPr/>
            </p:nvSpPr>
            <p:spPr bwMode="auto">
              <a:xfrm>
                <a:off x="5422" y="287"/>
                <a:ext cx="6" cy="6"/>
              </a:xfrm>
              <a:custGeom>
                <a:avLst/>
                <a:gdLst>
                  <a:gd name="T0" fmla="*/ 0 w 107"/>
                  <a:gd name="T1" fmla="*/ 0 h 75"/>
                  <a:gd name="T2" fmla="*/ 0 w 107"/>
                  <a:gd name="T3" fmla="*/ 0 h 75"/>
                  <a:gd name="T4" fmla="*/ 0 w 107"/>
                  <a:gd name="T5" fmla="*/ 0 h 75"/>
                  <a:gd name="T6" fmla="*/ 0 w 107"/>
                  <a:gd name="T7" fmla="*/ 0 h 75"/>
                  <a:gd name="T8" fmla="*/ 0 w 107"/>
                  <a:gd name="T9" fmla="*/ 0 h 75"/>
                  <a:gd name="T10" fmla="*/ 0 w 107"/>
                  <a:gd name="T11" fmla="*/ 0 h 75"/>
                  <a:gd name="T12" fmla="*/ 0 w 107"/>
                  <a:gd name="T13" fmla="*/ 0 h 75"/>
                  <a:gd name="T14" fmla="*/ 0 w 107"/>
                  <a:gd name="T15" fmla="*/ 0 h 75"/>
                  <a:gd name="T16" fmla="*/ 0 w 107"/>
                  <a:gd name="T17" fmla="*/ 0 h 75"/>
                  <a:gd name="T18" fmla="*/ 0 w 107"/>
                  <a:gd name="T19" fmla="*/ 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75"/>
                  <a:gd name="T32" fmla="*/ 107 w 107"/>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75">
                    <a:moveTo>
                      <a:pt x="107" y="1"/>
                    </a:moveTo>
                    <a:lnTo>
                      <a:pt x="97" y="0"/>
                    </a:lnTo>
                    <a:lnTo>
                      <a:pt x="0" y="4"/>
                    </a:lnTo>
                    <a:lnTo>
                      <a:pt x="3" y="75"/>
                    </a:lnTo>
                    <a:lnTo>
                      <a:pt x="101" y="71"/>
                    </a:lnTo>
                    <a:lnTo>
                      <a:pt x="91" y="70"/>
                    </a:lnTo>
                    <a:lnTo>
                      <a:pt x="107" y="1"/>
                    </a:lnTo>
                    <a:lnTo>
                      <a:pt x="103" y="0"/>
                    </a:lnTo>
                    <a:lnTo>
                      <a:pt x="97" y="0"/>
                    </a:lnTo>
                    <a:lnTo>
                      <a:pt x="107"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29" name="Freeform 228"/>
              <p:cNvSpPr>
                <a:spLocks/>
              </p:cNvSpPr>
              <p:nvPr/>
            </p:nvSpPr>
            <p:spPr bwMode="auto">
              <a:xfrm>
                <a:off x="5427" y="287"/>
                <a:ext cx="3" cy="7"/>
              </a:xfrm>
              <a:custGeom>
                <a:avLst/>
                <a:gdLst>
                  <a:gd name="T0" fmla="*/ 0 w 57"/>
                  <a:gd name="T1" fmla="*/ 0 h 77"/>
                  <a:gd name="T2" fmla="*/ 0 w 57"/>
                  <a:gd name="T3" fmla="*/ 0 h 77"/>
                  <a:gd name="T4" fmla="*/ 0 w 57"/>
                  <a:gd name="T5" fmla="*/ 0 h 77"/>
                  <a:gd name="T6" fmla="*/ 0 w 57"/>
                  <a:gd name="T7" fmla="*/ 0 h 77"/>
                  <a:gd name="T8" fmla="*/ 0 w 57"/>
                  <a:gd name="T9" fmla="*/ 0 h 77"/>
                  <a:gd name="T10" fmla="*/ 0 w 57"/>
                  <a:gd name="T11" fmla="*/ 0 h 77"/>
                  <a:gd name="T12" fmla="*/ 0 w 57"/>
                  <a:gd name="T13" fmla="*/ 0 h 77"/>
                  <a:gd name="T14" fmla="*/ 0 w 57"/>
                  <a:gd name="T15" fmla="*/ 0 h 77"/>
                  <a:gd name="T16" fmla="*/ 0 w 57"/>
                  <a:gd name="T17" fmla="*/ 0 h 77"/>
                  <a:gd name="T18" fmla="*/ 0 w 57"/>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77"/>
                  <a:gd name="T32" fmla="*/ 57 w 57"/>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77">
                    <a:moveTo>
                      <a:pt x="57" y="10"/>
                    </a:moveTo>
                    <a:lnTo>
                      <a:pt x="51" y="8"/>
                    </a:lnTo>
                    <a:lnTo>
                      <a:pt x="16" y="0"/>
                    </a:lnTo>
                    <a:lnTo>
                      <a:pt x="0" y="69"/>
                    </a:lnTo>
                    <a:lnTo>
                      <a:pt x="35" y="77"/>
                    </a:lnTo>
                    <a:lnTo>
                      <a:pt x="29" y="74"/>
                    </a:lnTo>
                    <a:lnTo>
                      <a:pt x="57" y="10"/>
                    </a:lnTo>
                    <a:lnTo>
                      <a:pt x="54" y="8"/>
                    </a:lnTo>
                    <a:lnTo>
                      <a:pt x="51" y="8"/>
                    </a:lnTo>
                    <a:lnTo>
                      <a:pt x="57" y="1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30" name="Freeform 229"/>
              <p:cNvSpPr>
                <a:spLocks/>
              </p:cNvSpPr>
              <p:nvPr/>
            </p:nvSpPr>
            <p:spPr bwMode="auto">
              <a:xfrm>
                <a:off x="5428" y="288"/>
                <a:ext cx="4" cy="7"/>
              </a:xfrm>
              <a:custGeom>
                <a:avLst/>
                <a:gdLst>
                  <a:gd name="T0" fmla="*/ 0 w 55"/>
                  <a:gd name="T1" fmla="*/ 0 h 79"/>
                  <a:gd name="T2" fmla="*/ 0 w 55"/>
                  <a:gd name="T3" fmla="*/ 0 h 79"/>
                  <a:gd name="T4" fmla="*/ 0 w 55"/>
                  <a:gd name="T5" fmla="*/ 0 h 79"/>
                  <a:gd name="T6" fmla="*/ 0 w 55"/>
                  <a:gd name="T7" fmla="*/ 0 h 79"/>
                  <a:gd name="T8" fmla="*/ 0 w 55"/>
                  <a:gd name="T9" fmla="*/ 0 h 79"/>
                  <a:gd name="T10" fmla="*/ 0 w 55"/>
                  <a:gd name="T11" fmla="*/ 0 h 79"/>
                  <a:gd name="T12" fmla="*/ 0 w 55"/>
                  <a:gd name="T13" fmla="*/ 0 h 79"/>
                  <a:gd name="T14" fmla="*/ 0 w 55"/>
                  <a:gd name="T15" fmla="*/ 0 h 79"/>
                  <a:gd name="T16" fmla="*/ 0 w 55"/>
                  <a:gd name="T17" fmla="*/ 0 h 79"/>
                  <a:gd name="T18" fmla="*/ 0 w 55"/>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79"/>
                  <a:gd name="T32" fmla="*/ 55 w 55"/>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79">
                    <a:moveTo>
                      <a:pt x="46" y="10"/>
                    </a:moveTo>
                    <a:lnTo>
                      <a:pt x="55" y="12"/>
                    </a:lnTo>
                    <a:lnTo>
                      <a:pt x="28" y="0"/>
                    </a:lnTo>
                    <a:lnTo>
                      <a:pt x="0" y="64"/>
                    </a:lnTo>
                    <a:lnTo>
                      <a:pt x="27" y="77"/>
                    </a:lnTo>
                    <a:lnTo>
                      <a:pt x="36" y="79"/>
                    </a:lnTo>
                    <a:lnTo>
                      <a:pt x="27" y="77"/>
                    </a:lnTo>
                    <a:lnTo>
                      <a:pt x="31" y="79"/>
                    </a:lnTo>
                    <a:lnTo>
                      <a:pt x="36" y="79"/>
                    </a:lnTo>
                    <a:lnTo>
                      <a:pt x="46" y="1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31" name="Freeform 230"/>
              <p:cNvSpPr>
                <a:spLocks/>
              </p:cNvSpPr>
              <p:nvPr/>
            </p:nvSpPr>
            <p:spPr bwMode="auto">
              <a:xfrm>
                <a:off x="5430" y="288"/>
                <a:ext cx="4" cy="8"/>
              </a:xfrm>
              <a:custGeom>
                <a:avLst/>
                <a:gdLst>
                  <a:gd name="T0" fmla="*/ 0 w 63"/>
                  <a:gd name="T1" fmla="*/ 0 h 78"/>
                  <a:gd name="T2" fmla="*/ 0 w 63"/>
                  <a:gd name="T3" fmla="*/ 0 h 78"/>
                  <a:gd name="T4" fmla="*/ 0 w 63"/>
                  <a:gd name="T5" fmla="*/ 0 h 78"/>
                  <a:gd name="T6" fmla="*/ 0 w 63"/>
                  <a:gd name="T7" fmla="*/ 0 h 78"/>
                  <a:gd name="T8" fmla="*/ 0 w 63"/>
                  <a:gd name="T9" fmla="*/ 0 h 78"/>
                  <a:gd name="T10" fmla="*/ 0 w 63"/>
                  <a:gd name="T11" fmla="*/ 0 h 78"/>
                  <a:gd name="T12" fmla="*/ 0 w 63"/>
                  <a:gd name="T13" fmla="*/ 0 h 78"/>
                  <a:gd name="T14" fmla="*/ 0 w 63"/>
                  <a:gd name="T15" fmla="*/ 0 h 78"/>
                  <a:gd name="T16" fmla="*/ 0 w 63"/>
                  <a:gd name="T17" fmla="*/ 0 h 78"/>
                  <a:gd name="T18" fmla="*/ 0 w 63"/>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8"/>
                  <a:gd name="T32" fmla="*/ 63 w 63"/>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8">
                    <a:moveTo>
                      <a:pt x="58" y="7"/>
                    </a:moveTo>
                    <a:lnTo>
                      <a:pt x="63" y="7"/>
                    </a:lnTo>
                    <a:lnTo>
                      <a:pt x="10" y="0"/>
                    </a:lnTo>
                    <a:lnTo>
                      <a:pt x="0" y="69"/>
                    </a:lnTo>
                    <a:lnTo>
                      <a:pt x="52" y="78"/>
                    </a:lnTo>
                    <a:lnTo>
                      <a:pt x="58" y="78"/>
                    </a:lnTo>
                    <a:lnTo>
                      <a:pt x="52" y="78"/>
                    </a:lnTo>
                    <a:lnTo>
                      <a:pt x="56" y="78"/>
                    </a:lnTo>
                    <a:lnTo>
                      <a:pt x="58" y="78"/>
                    </a:lnTo>
                    <a:lnTo>
                      <a:pt x="58" y="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32" name="Freeform 231"/>
              <p:cNvSpPr>
                <a:spLocks/>
              </p:cNvSpPr>
              <p:nvPr/>
            </p:nvSpPr>
            <p:spPr bwMode="auto">
              <a:xfrm>
                <a:off x="5434" y="289"/>
                <a:ext cx="2" cy="7"/>
              </a:xfrm>
              <a:custGeom>
                <a:avLst/>
                <a:gdLst>
                  <a:gd name="T0" fmla="*/ 0 w 35"/>
                  <a:gd name="T1" fmla="*/ 0 h 71"/>
                  <a:gd name="T2" fmla="*/ 0 w 35"/>
                  <a:gd name="T3" fmla="*/ 0 h 71"/>
                  <a:gd name="T4" fmla="*/ 0 w 35"/>
                  <a:gd name="T5" fmla="*/ 0 h 71"/>
                  <a:gd name="T6" fmla="*/ 0 w 35"/>
                  <a:gd name="T7" fmla="*/ 0 h 71"/>
                  <a:gd name="T8" fmla="*/ 0 w 35"/>
                  <a:gd name="T9" fmla="*/ 0 h 71"/>
                  <a:gd name="T10" fmla="*/ 0 w 35"/>
                  <a:gd name="T11" fmla="*/ 0 h 71"/>
                  <a:gd name="T12" fmla="*/ 0 w 35"/>
                  <a:gd name="T13" fmla="*/ 0 h 71"/>
                  <a:gd name="T14" fmla="*/ 0 w 35"/>
                  <a:gd name="T15" fmla="*/ 0 h 71"/>
                  <a:gd name="T16" fmla="*/ 0 w 35"/>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71"/>
                  <a:gd name="T29" fmla="*/ 35 w 35"/>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71">
                    <a:moveTo>
                      <a:pt x="35" y="0"/>
                    </a:moveTo>
                    <a:lnTo>
                      <a:pt x="35" y="0"/>
                    </a:lnTo>
                    <a:lnTo>
                      <a:pt x="0" y="0"/>
                    </a:lnTo>
                    <a:lnTo>
                      <a:pt x="0" y="71"/>
                    </a:lnTo>
                    <a:lnTo>
                      <a:pt x="35" y="71"/>
                    </a:lnTo>
                    <a:lnTo>
                      <a:pt x="35"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33" name="Freeform 232"/>
              <p:cNvSpPr>
                <a:spLocks/>
              </p:cNvSpPr>
              <p:nvPr/>
            </p:nvSpPr>
            <p:spPr bwMode="auto">
              <a:xfrm>
                <a:off x="5436" y="289"/>
                <a:ext cx="5" cy="7"/>
              </a:xfrm>
              <a:custGeom>
                <a:avLst/>
                <a:gdLst>
                  <a:gd name="T0" fmla="*/ 0 w 89"/>
                  <a:gd name="T1" fmla="*/ 0 h 71"/>
                  <a:gd name="T2" fmla="*/ 0 w 89"/>
                  <a:gd name="T3" fmla="*/ 0 h 71"/>
                  <a:gd name="T4" fmla="*/ 0 w 89"/>
                  <a:gd name="T5" fmla="*/ 0 h 71"/>
                  <a:gd name="T6" fmla="*/ 0 w 89"/>
                  <a:gd name="T7" fmla="*/ 0 h 71"/>
                  <a:gd name="T8" fmla="*/ 0 w 89"/>
                  <a:gd name="T9" fmla="*/ 0 h 71"/>
                  <a:gd name="T10" fmla="*/ 0 w 89"/>
                  <a:gd name="T11" fmla="*/ 0 h 71"/>
                  <a:gd name="T12" fmla="*/ 0 w 89"/>
                  <a:gd name="T13" fmla="*/ 0 h 71"/>
                  <a:gd name="T14" fmla="*/ 0 w 89"/>
                  <a:gd name="T15" fmla="*/ 0 h 71"/>
                  <a:gd name="T16" fmla="*/ 0 w 89"/>
                  <a:gd name="T17" fmla="*/ 0 h 71"/>
                  <a:gd name="T18" fmla="*/ 0 w 89"/>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71"/>
                  <a:gd name="T32" fmla="*/ 89 w 89"/>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71">
                    <a:moveTo>
                      <a:pt x="70" y="1"/>
                    </a:moveTo>
                    <a:lnTo>
                      <a:pt x="80" y="0"/>
                    </a:lnTo>
                    <a:lnTo>
                      <a:pt x="0" y="0"/>
                    </a:lnTo>
                    <a:lnTo>
                      <a:pt x="0" y="71"/>
                    </a:lnTo>
                    <a:lnTo>
                      <a:pt x="80" y="71"/>
                    </a:lnTo>
                    <a:lnTo>
                      <a:pt x="89" y="70"/>
                    </a:lnTo>
                    <a:lnTo>
                      <a:pt x="80" y="71"/>
                    </a:lnTo>
                    <a:lnTo>
                      <a:pt x="84" y="71"/>
                    </a:lnTo>
                    <a:lnTo>
                      <a:pt x="89" y="70"/>
                    </a:lnTo>
                    <a:lnTo>
                      <a:pt x="70"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34" name="Freeform 233"/>
              <p:cNvSpPr>
                <a:spLocks/>
              </p:cNvSpPr>
              <p:nvPr/>
            </p:nvSpPr>
            <p:spPr bwMode="auto">
              <a:xfrm>
                <a:off x="5440" y="288"/>
                <a:ext cx="3" cy="7"/>
              </a:xfrm>
              <a:custGeom>
                <a:avLst/>
                <a:gdLst>
                  <a:gd name="T0" fmla="*/ 0 w 63"/>
                  <a:gd name="T1" fmla="*/ 0 h 82"/>
                  <a:gd name="T2" fmla="*/ 0 w 63"/>
                  <a:gd name="T3" fmla="*/ 0 h 82"/>
                  <a:gd name="T4" fmla="*/ 0 w 63"/>
                  <a:gd name="T5" fmla="*/ 0 h 82"/>
                  <a:gd name="T6" fmla="*/ 0 w 63"/>
                  <a:gd name="T7" fmla="*/ 0 h 82"/>
                  <a:gd name="T8" fmla="*/ 0 w 63"/>
                  <a:gd name="T9" fmla="*/ 0 h 82"/>
                  <a:gd name="T10" fmla="*/ 0 w 63"/>
                  <a:gd name="T11" fmla="*/ 0 h 82"/>
                  <a:gd name="T12" fmla="*/ 0 w 63"/>
                  <a:gd name="T13" fmla="*/ 0 h 82"/>
                  <a:gd name="T14" fmla="*/ 0 w 63"/>
                  <a:gd name="T15" fmla="*/ 0 h 82"/>
                  <a:gd name="T16" fmla="*/ 0 w 63"/>
                  <a:gd name="T17" fmla="*/ 0 h 82"/>
                  <a:gd name="T18" fmla="*/ 0 w 6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82"/>
                  <a:gd name="T32" fmla="*/ 63 w 63"/>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82">
                    <a:moveTo>
                      <a:pt x="56" y="1"/>
                    </a:moveTo>
                    <a:lnTo>
                      <a:pt x="45" y="2"/>
                    </a:lnTo>
                    <a:lnTo>
                      <a:pt x="0" y="13"/>
                    </a:lnTo>
                    <a:lnTo>
                      <a:pt x="19" y="82"/>
                    </a:lnTo>
                    <a:lnTo>
                      <a:pt x="63" y="70"/>
                    </a:lnTo>
                    <a:lnTo>
                      <a:pt x="52" y="71"/>
                    </a:lnTo>
                    <a:lnTo>
                      <a:pt x="56" y="1"/>
                    </a:lnTo>
                    <a:lnTo>
                      <a:pt x="50" y="0"/>
                    </a:lnTo>
                    <a:lnTo>
                      <a:pt x="45" y="2"/>
                    </a:lnTo>
                    <a:lnTo>
                      <a:pt x="56"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35" name="Freeform 234"/>
              <p:cNvSpPr>
                <a:spLocks/>
              </p:cNvSpPr>
              <p:nvPr/>
            </p:nvSpPr>
            <p:spPr bwMode="auto">
              <a:xfrm>
                <a:off x="5442" y="288"/>
                <a:ext cx="4" cy="7"/>
              </a:xfrm>
              <a:custGeom>
                <a:avLst/>
                <a:gdLst>
                  <a:gd name="T0" fmla="*/ 0 w 69"/>
                  <a:gd name="T1" fmla="*/ 0 h 74"/>
                  <a:gd name="T2" fmla="*/ 0 w 69"/>
                  <a:gd name="T3" fmla="*/ 0 h 74"/>
                  <a:gd name="T4" fmla="*/ 0 w 69"/>
                  <a:gd name="T5" fmla="*/ 0 h 74"/>
                  <a:gd name="T6" fmla="*/ 0 w 69"/>
                  <a:gd name="T7" fmla="*/ 0 h 74"/>
                  <a:gd name="T8" fmla="*/ 0 w 69"/>
                  <a:gd name="T9" fmla="*/ 0 h 74"/>
                  <a:gd name="T10" fmla="*/ 0 w 69"/>
                  <a:gd name="T11" fmla="*/ 0 h 74"/>
                  <a:gd name="T12" fmla="*/ 0 w 69"/>
                  <a:gd name="T13" fmla="*/ 0 h 74"/>
                  <a:gd name="T14" fmla="*/ 0 w 69"/>
                  <a:gd name="T15" fmla="*/ 0 h 74"/>
                  <a:gd name="T16" fmla="*/ 0 w 69"/>
                  <a:gd name="T17" fmla="*/ 0 h 74"/>
                  <a:gd name="T18" fmla="*/ 0 w 69"/>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74"/>
                  <a:gd name="T32" fmla="*/ 69 w 69"/>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74">
                    <a:moveTo>
                      <a:pt x="69" y="4"/>
                    </a:moveTo>
                    <a:lnTo>
                      <a:pt x="66" y="3"/>
                    </a:lnTo>
                    <a:lnTo>
                      <a:pt x="4" y="0"/>
                    </a:lnTo>
                    <a:lnTo>
                      <a:pt x="0" y="70"/>
                    </a:lnTo>
                    <a:lnTo>
                      <a:pt x="61" y="74"/>
                    </a:lnTo>
                    <a:lnTo>
                      <a:pt x="58" y="73"/>
                    </a:lnTo>
                    <a:lnTo>
                      <a:pt x="69" y="4"/>
                    </a:lnTo>
                    <a:lnTo>
                      <a:pt x="68" y="3"/>
                    </a:lnTo>
                    <a:lnTo>
                      <a:pt x="66" y="3"/>
                    </a:lnTo>
                    <a:lnTo>
                      <a:pt x="69"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36" name="Freeform 235"/>
              <p:cNvSpPr>
                <a:spLocks/>
              </p:cNvSpPr>
              <p:nvPr/>
            </p:nvSpPr>
            <p:spPr bwMode="auto">
              <a:xfrm>
                <a:off x="5446" y="288"/>
                <a:ext cx="3" cy="8"/>
              </a:xfrm>
              <a:custGeom>
                <a:avLst/>
                <a:gdLst>
                  <a:gd name="T0" fmla="*/ 0 w 65"/>
                  <a:gd name="T1" fmla="*/ 0 h 79"/>
                  <a:gd name="T2" fmla="*/ 0 w 65"/>
                  <a:gd name="T3" fmla="*/ 0 h 79"/>
                  <a:gd name="T4" fmla="*/ 0 w 65"/>
                  <a:gd name="T5" fmla="*/ 0 h 79"/>
                  <a:gd name="T6" fmla="*/ 0 w 65"/>
                  <a:gd name="T7" fmla="*/ 0 h 79"/>
                  <a:gd name="T8" fmla="*/ 0 w 65"/>
                  <a:gd name="T9" fmla="*/ 0 h 79"/>
                  <a:gd name="T10" fmla="*/ 0 w 65"/>
                  <a:gd name="T11" fmla="*/ 0 h 79"/>
                  <a:gd name="T12" fmla="*/ 0 w 65"/>
                  <a:gd name="T13" fmla="*/ 0 h 79"/>
                  <a:gd name="T14" fmla="*/ 0 w 65"/>
                  <a:gd name="T15" fmla="*/ 0 h 79"/>
                  <a:gd name="T16" fmla="*/ 0 w 65"/>
                  <a:gd name="T17" fmla="*/ 0 h 79"/>
                  <a:gd name="T18" fmla="*/ 0 w 65"/>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79"/>
                  <a:gd name="T32" fmla="*/ 65 w 65"/>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79">
                    <a:moveTo>
                      <a:pt x="53" y="7"/>
                    </a:moveTo>
                    <a:lnTo>
                      <a:pt x="64" y="7"/>
                    </a:lnTo>
                    <a:lnTo>
                      <a:pt x="11" y="0"/>
                    </a:lnTo>
                    <a:lnTo>
                      <a:pt x="0" y="69"/>
                    </a:lnTo>
                    <a:lnTo>
                      <a:pt x="54" y="78"/>
                    </a:lnTo>
                    <a:lnTo>
                      <a:pt x="65" y="78"/>
                    </a:lnTo>
                    <a:lnTo>
                      <a:pt x="54" y="78"/>
                    </a:lnTo>
                    <a:lnTo>
                      <a:pt x="59" y="79"/>
                    </a:lnTo>
                    <a:lnTo>
                      <a:pt x="65" y="78"/>
                    </a:lnTo>
                    <a:lnTo>
                      <a:pt x="53" y="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37" name="Freeform 236"/>
              <p:cNvSpPr>
                <a:spLocks/>
              </p:cNvSpPr>
              <p:nvPr/>
            </p:nvSpPr>
            <p:spPr bwMode="auto">
              <a:xfrm>
                <a:off x="5449" y="288"/>
                <a:ext cx="4" cy="8"/>
              </a:xfrm>
              <a:custGeom>
                <a:avLst/>
                <a:gdLst>
                  <a:gd name="T0" fmla="*/ 0 w 82"/>
                  <a:gd name="T1" fmla="*/ 0 h 82"/>
                  <a:gd name="T2" fmla="*/ 0 w 82"/>
                  <a:gd name="T3" fmla="*/ 0 h 82"/>
                  <a:gd name="T4" fmla="*/ 0 w 82"/>
                  <a:gd name="T5" fmla="*/ 0 h 82"/>
                  <a:gd name="T6" fmla="*/ 0 w 82"/>
                  <a:gd name="T7" fmla="*/ 0 h 82"/>
                  <a:gd name="T8" fmla="*/ 0 w 82"/>
                  <a:gd name="T9" fmla="*/ 0 h 82"/>
                  <a:gd name="T10" fmla="*/ 0 w 82"/>
                  <a:gd name="T11" fmla="*/ 0 h 82"/>
                  <a:gd name="T12" fmla="*/ 0 w 82"/>
                  <a:gd name="T13" fmla="*/ 0 h 82"/>
                  <a:gd name="T14" fmla="*/ 0 w 82"/>
                  <a:gd name="T15" fmla="*/ 0 h 82"/>
                  <a:gd name="T16" fmla="*/ 0 w 82"/>
                  <a:gd name="T17" fmla="*/ 0 h 82"/>
                  <a:gd name="T18" fmla="*/ 0 w 82"/>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82"/>
                  <a:gd name="T32" fmla="*/ 82 w 82"/>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82">
                    <a:moveTo>
                      <a:pt x="74" y="0"/>
                    </a:moveTo>
                    <a:lnTo>
                      <a:pt x="71" y="0"/>
                    </a:lnTo>
                    <a:lnTo>
                      <a:pt x="0" y="11"/>
                    </a:lnTo>
                    <a:lnTo>
                      <a:pt x="12" y="82"/>
                    </a:lnTo>
                    <a:lnTo>
                      <a:pt x="82" y="69"/>
                    </a:lnTo>
                    <a:lnTo>
                      <a:pt x="79" y="70"/>
                    </a:lnTo>
                    <a:lnTo>
                      <a:pt x="74" y="0"/>
                    </a:lnTo>
                    <a:lnTo>
                      <a:pt x="73" y="0"/>
                    </a:lnTo>
                    <a:lnTo>
                      <a:pt x="71" y="0"/>
                    </a:lnTo>
                    <a:lnTo>
                      <a:pt x="74" y="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38" name="Freeform 237"/>
              <p:cNvSpPr>
                <a:spLocks/>
              </p:cNvSpPr>
              <p:nvPr/>
            </p:nvSpPr>
            <p:spPr bwMode="auto">
              <a:xfrm>
                <a:off x="5453" y="288"/>
                <a:ext cx="4" cy="6"/>
              </a:xfrm>
              <a:custGeom>
                <a:avLst/>
                <a:gdLst>
                  <a:gd name="T0" fmla="*/ 0 w 70"/>
                  <a:gd name="T1" fmla="*/ 0 h 76"/>
                  <a:gd name="T2" fmla="*/ 0 w 70"/>
                  <a:gd name="T3" fmla="*/ 0 h 76"/>
                  <a:gd name="T4" fmla="*/ 0 w 70"/>
                  <a:gd name="T5" fmla="*/ 0 h 76"/>
                  <a:gd name="T6" fmla="*/ 0 w 70"/>
                  <a:gd name="T7" fmla="*/ 0 h 76"/>
                  <a:gd name="T8" fmla="*/ 0 w 70"/>
                  <a:gd name="T9" fmla="*/ 0 h 76"/>
                  <a:gd name="T10" fmla="*/ 0 w 70"/>
                  <a:gd name="T11" fmla="*/ 0 h 76"/>
                  <a:gd name="T12" fmla="*/ 0 w 70"/>
                  <a:gd name="T13" fmla="*/ 0 h 76"/>
                  <a:gd name="T14" fmla="*/ 0 w 70"/>
                  <a:gd name="T15" fmla="*/ 0 h 76"/>
                  <a:gd name="T16" fmla="*/ 0 w 70"/>
                  <a:gd name="T17" fmla="*/ 0 h 76"/>
                  <a:gd name="T18" fmla="*/ 0 w 70"/>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76"/>
                  <a:gd name="T32" fmla="*/ 70 w 70"/>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76">
                    <a:moveTo>
                      <a:pt x="70" y="1"/>
                    </a:moveTo>
                    <a:lnTo>
                      <a:pt x="62" y="1"/>
                    </a:lnTo>
                    <a:lnTo>
                      <a:pt x="0" y="6"/>
                    </a:lnTo>
                    <a:lnTo>
                      <a:pt x="5" y="76"/>
                    </a:lnTo>
                    <a:lnTo>
                      <a:pt x="66" y="72"/>
                    </a:lnTo>
                    <a:lnTo>
                      <a:pt x="59" y="72"/>
                    </a:lnTo>
                    <a:lnTo>
                      <a:pt x="70" y="1"/>
                    </a:lnTo>
                    <a:lnTo>
                      <a:pt x="66" y="0"/>
                    </a:lnTo>
                    <a:lnTo>
                      <a:pt x="62" y="1"/>
                    </a:lnTo>
                    <a:lnTo>
                      <a:pt x="70" y="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39" name="Freeform 238"/>
              <p:cNvSpPr>
                <a:spLocks/>
              </p:cNvSpPr>
              <p:nvPr/>
            </p:nvSpPr>
            <p:spPr bwMode="auto">
              <a:xfrm>
                <a:off x="5456" y="288"/>
                <a:ext cx="4" cy="7"/>
              </a:xfrm>
              <a:custGeom>
                <a:avLst/>
                <a:gdLst>
                  <a:gd name="T0" fmla="*/ 0 w 82"/>
                  <a:gd name="T1" fmla="*/ 0 h 83"/>
                  <a:gd name="T2" fmla="*/ 0 w 82"/>
                  <a:gd name="T3" fmla="*/ 0 h 83"/>
                  <a:gd name="T4" fmla="*/ 0 w 82"/>
                  <a:gd name="T5" fmla="*/ 0 h 83"/>
                  <a:gd name="T6" fmla="*/ 0 w 82"/>
                  <a:gd name="T7" fmla="*/ 0 h 83"/>
                  <a:gd name="T8" fmla="*/ 0 w 82"/>
                  <a:gd name="T9" fmla="*/ 0 h 83"/>
                  <a:gd name="T10" fmla="*/ 0 w 82"/>
                  <a:gd name="T11" fmla="*/ 0 h 83"/>
                  <a:gd name="T12" fmla="*/ 0 60000 65536"/>
                  <a:gd name="T13" fmla="*/ 0 60000 65536"/>
                  <a:gd name="T14" fmla="*/ 0 60000 65536"/>
                  <a:gd name="T15" fmla="*/ 0 60000 65536"/>
                  <a:gd name="T16" fmla="*/ 0 60000 65536"/>
                  <a:gd name="T17" fmla="*/ 0 60000 65536"/>
                  <a:gd name="T18" fmla="*/ 0 w 82"/>
                  <a:gd name="T19" fmla="*/ 0 h 83"/>
                  <a:gd name="T20" fmla="*/ 82 w 8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82" h="83">
                    <a:moveTo>
                      <a:pt x="76" y="47"/>
                    </a:moveTo>
                    <a:lnTo>
                      <a:pt x="82" y="13"/>
                    </a:lnTo>
                    <a:lnTo>
                      <a:pt x="11" y="0"/>
                    </a:lnTo>
                    <a:lnTo>
                      <a:pt x="0" y="71"/>
                    </a:lnTo>
                    <a:lnTo>
                      <a:pt x="71" y="83"/>
                    </a:lnTo>
                    <a:lnTo>
                      <a:pt x="76" y="4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40" name="Freeform 239"/>
              <p:cNvSpPr>
                <a:spLocks/>
              </p:cNvSpPr>
              <p:nvPr/>
            </p:nvSpPr>
            <p:spPr bwMode="auto">
              <a:xfrm>
                <a:off x="5460" y="289"/>
                <a:ext cx="4" cy="7"/>
              </a:xfrm>
              <a:custGeom>
                <a:avLst/>
                <a:gdLst>
                  <a:gd name="T0" fmla="*/ 0 w 75"/>
                  <a:gd name="T1" fmla="*/ 0 h 75"/>
                  <a:gd name="T2" fmla="*/ 0 w 75"/>
                  <a:gd name="T3" fmla="*/ 0 h 75"/>
                  <a:gd name="T4" fmla="*/ 0 w 75"/>
                  <a:gd name="T5" fmla="*/ 0 h 75"/>
                  <a:gd name="T6" fmla="*/ 0 w 75"/>
                  <a:gd name="T7" fmla="*/ 0 h 75"/>
                  <a:gd name="T8" fmla="*/ 0 w 75"/>
                  <a:gd name="T9" fmla="*/ 0 h 75"/>
                  <a:gd name="T10" fmla="*/ 0 w 75"/>
                  <a:gd name="T11" fmla="*/ 0 h 75"/>
                  <a:gd name="T12" fmla="*/ 0 w 75"/>
                  <a:gd name="T13" fmla="*/ 0 h 75"/>
                  <a:gd name="T14" fmla="*/ 0 w 75"/>
                  <a:gd name="T15" fmla="*/ 0 h 75"/>
                  <a:gd name="T16" fmla="*/ 0 w 75"/>
                  <a:gd name="T17" fmla="*/ 0 h 75"/>
                  <a:gd name="T18" fmla="*/ 0 w 75"/>
                  <a:gd name="T19" fmla="*/ 0 h 75"/>
                  <a:gd name="T20" fmla="*/ 0 w 75"/>
                  <a:gd name="T21" fmla="*/ 0 h 75"/>
                  <a:gd name="T22" fmla="*/ 0 w 75"/>
                  <a:gd name="T23" fmla="*/ 0 h 75"/>
                  <a:gd name="T24" fmla="*/ 0 w 75"/>
                  <a:gd name="T25" fmla="*/ 0 h 75"/>
                  <a:gd name="T26" fmla="*/ 0 w 75"/>
                  <a:gd name="T27" fmla="*/ 0 h 75"/>
                  <a:gd name="T28" fmla="*/ 0 w 75"/>
                  <a:gd name="T29" fmla="*/ 0 h 75"/>
                  <a:gd name="T30" fmla="*/ 0 w 75"/>
                  <a:gd name="T31" fmla="*/ 0 h 75"/>
                  <a:gd name="T32" fmla="*/ 0 w 75"/>
                  <a:gd name="T33" fmla="*/ 0 h 75"/>
                  <a:gd name="T34" fmla="*/ 0 w 75"/>
                  <a:gd name="T35" fmla="*/ 0 h 75"/>
                  <a:gd name="T36" fmla="*/ 0 w 75"/>
                  <a:gd name="T37" fmla="*/ 0 h 75"/>
                  <a:gd name="T38" fmla="*/ 0 w 75"/>
                  <a:gd name="T39" fmla="*/ 0 h 75"/>
                  <a:gd name="T40" fmla="*/ 0 w 75"/>
                  <a:gd name="T41" fmla="*/ 0 h 75"/>
                  <a:gd name="T42" fmla="*/ 0 w 75"/>
                  <a:gd name="T43" fmla="*/ 0 h 75"/>
                  <a:gd name="T44" fmla="*/ 0 w 75"/>
                  <a:gd name="T45" fmla="*/ 0 h 75"/>
                  <a:gd name="T46" fmla="*/ 0 w 75"/>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75"/>
                  <a:gd name="T74" fmla="*/ 75 w 75"/>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75">
                    <a:moveTo>
                      <a:pt x="75" y="4"/>
                    </a:moveTo>
                    <a:lnTo>
                      <a:pt x="75" y="4"/>
                    </a:lnTo>
                    <a:lnTo>
                      <a:pt x="64" y="3"/>
                    </a:lnTo>
                    <a:lnTo>
                      <a:pt x="51" y="2"/>
                    </a:lnTo>
                    <a:lnTo>
                      <a:pt x="38" y="1"/>
                    </a:lnTo>
                    <a:lnTo>
                      <a:pt x="27" y="0"/>
                    </a:lnTo>
                    <a:lnTo>
                      <a:pt x="16" y="0"/>
                    </a:lnTo>
                    <a:lnTo>
                      <a:pt x="8" y="0"/>
                    </a:lnTo>
                    <a:lnTo>
                      <a:pt x="2" y="0"/>
                    </a:lnTo>
                    <a:lnTo>
                      <a:pt x="0" y="0"/>
                    </a:lnTo>
                    <a:lnTo>
                      <a:pt x="0" y="72"/>
                    </a:lnTo>
                    <a:lnTo>
                      <a:pt x="2" y="72"/>
                    </a:lnTo>
                    <a:lnTo>
                      <a:pt x="7" y="72"/>
                    </a:lnTo>
                    <a:lnTo>
                      <a:pt x="14" y="72"/>
                    </a:lnTo>
                    <a:lnTo>
                      <a:pt x="25" y="72"/>
                    </a:lnTo>
                    <a:lnTo>
                      <a:pt x="35" y="72"/>
                    </a:lnTo>
                    <a:lnTo>
                      <a:pt x="46" y="73"/>
                    </a:lnTo>
                    <a:lnTo>
                      <a:pt x="57" y="74"/>
                    </a:lnTo>
                    <a:lnTo>
                      <a:pt x="66" y="75"/>
                    </a:lnTo>
                    <a:lnTo>
                      <a:pt x="75" y="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41" name="Freeform 240"/>
              <p:cNvSpPr>
                <a:spLocks/>
              </p:cNvSpPr>
              <p:nvPr/>
            </p:nvSpPr>
            <p:spPr bwMode="auto">
              <a:xfrm>
                <a:off x="5464" y="289"/>
                <a:ext cx="6" cy="8"/>
              </a:xfrm>
              <a:custGeom>
                <a:avLst/>
                <a:gdLst>
                  <a:gd name="T0" fmla="*/ 0 w 117"/>
                  <a:gd name="T1" fmla="*/ 0 h 91"/>
                  <a:gd name="T2" fmla="*/ 0 w 117"/>
                  <a:gd name="T3" fmla="*/ 0 h 91"/>
                  <a:gd name="T4" fmla="*/ 0 w 117"/>
                  <a:gd name="T5" fmla="*/ 0 h 91"/>
                  <a:gd name="T6" fmla="*/ 0 w 117"/>
                  <a:gd name="T7" fmla="*/ 0 h 91"/>
                  <a:gd name="T8" fmla="*/ 0 w 117"/>
                  <a:gd name="T9" fmla="*/ 0 h 91"/>
                  <a:gd name="T10" fmla="*/ 0 w 117"/>
                  <a:gd name="T11" fmla="*/ 0 h 91"/>
                  <a:gd name="T12" fmla="*/ 0 w 117"/>
                  <a:gd name="T13" fmla="*/ 0 h 91"/>
                  <a:gd name="T14" fmla="*/ 0 w 117"/>
                  <a:gd name="T15" fmla="*/ 0 h 91"/>
                  <a:gd name="T16" fmla="*/ 0 w 117"/>
                  <a:gd name="T17" fmla="*/ 0 h 91"/>
                  <a:gd name="T18" fmla="*/ 0 w 117"/>
                  <a:gd name="T19" fmla="*/ 0 h 91"/>
                  <a:gd name="T20" fmla="*/ 0 w 117"/>
                  <a:gd name="T21" fmla="*/ 0 h 91"/>
                  <a:gd name="T22" fmla="*/ 0 w 117"/>
                  <a:gd name="T23" fmla="*/ 0 h 91"/>
                  <a:gd name="T24" fmla="*/ 0 w 117"/>
                  <a:gd name="T25" fmla="*/ 0 h 91"/>
                  <a:gd name="T26" fmla="*/ 0 w 117"/>
                  <a:gd name="T27" fmla="*/ 0 h 91"/>
                  <a:gd name="T28" fmla="*/ 0 w 117"/>
                  <a:gd name="T29" fmla="*/ 0 h 91"/>
                  <a:gd name="T30" fmla="*/ 0 w 117"/>
                  <a:gd name="T31" fmla="*/ 0 h 91"/>
                  <a:gd name="T32" fmla="*/ 0 w 117"/>
                  <a:gd name="T33" fmla="*/ 0 h 91"/>
                  <a:gd name="T34" fmla="*/ 0 w 117"/>
                  <a:gd name="T35" fmla="*/ 0 h 91"/>
                  <a:gd name="T36" fmla="*/ 0 w 117"/>
                  <a:gd name="T37" fmla="*/ 0 h 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91"/>
                  <a:gd name="T59" fmla="*/ 117 w 117"/>
                  <a:gd name="T60" fmla="*/ 91 h 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91">
                    <a:moveTo>
                      <a:pt x="117" y="22"/>
                    </a:moveTo>
                    <a:lnTo>
                      <a:pt x="114" y="21"/>
                    </a:lnTo>
                    <a:lnTo>
                      <a:pt x="105" y="19"/>
                    </a:lnTo>
                    <a:lnTo>
                      <a:pt x="90" y="16"/>
                    </a:lnTo>
                    <a:lnTo>
                      <a:pt x="74" y="12"/>
                    </a:lnTo>
                    <a:lnTo>
                      <a:pt x="56" y="9"/>
                    </a:lnTo>
                    <a:lnTo>
                      <a:pt x="39" y="6"/>
                    </a:lnTo>
                    <a:lnTo>
                      <a:pt x="23" y="3"/>
                    </a:lnTo>
                    <a:lnTo>
                      <a:pt x="9" y="0"/>
                    </a:lnTo>
                    <a:lnTo>
                      <a:pt x="0" y="71"/>
                    </a:lnTo>
                    <a:lnTo>
                      <a:pt x="12" y="73"/>
                    </a:lnTo>
                    <a:lnTo>
                      <a:pt x="26" y="75"/>
                    </a:lnTo>
                    <a:lnTo>
                      <a:pt x="44" y="79"/>
                    </a:lnTo>
                    <a:lnTo>
                      <a:pt x="61" y="83"/>
                    </a:lnTo>
                    <a:lnTo>
                      <a:pt x="78" y="86"/>
                    </a:lnTo>
                    <a:lnTo>
                      <a:pt x="91" y="88"/>
                    </a:lnTo>
                    <a:lnTo>
                      <a:pt x="101" y="90"/>
                    </a:lnTo>
                    <a:lnTo>
                      <a:pt x="104" y="91"/>
                    </a:lnTo>
                    <a:lnTo>
                      <a:pt x="117" y="2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42" name="Freeform 241"/>
              <p:cNvSpPr>
                <a:spLocks/>
              </p:cNvSpPr>
              <p:nvPr/>
            </p:nvSpPr>
            <p:spPr bwMode="auto">
              <a:xfrm>
                <a:off x="5469" y="291"/>
                <a:ext cx="5" cy="8"/>
              </a:xfrm>
              <a:custGeom>
                <a:avLst/>
                <a:gdLst>
                  <a:gd name="T0" fmla="*/ 0 w 86"/>
                  <a:gd name="T1" fmla="*/ 0 h 91"/>
                  <a:gd name="T2" fmla="*/ 0 w 86"/>
                  <a:gd name="T3" fmla="*/ 0 h 91"/>
                  <a:gd name="T4" fmla="*/ 0 w 86"/>
                  <a:gd name="T5" fmla="*/ 0 h 91"/>
                  <a:gd name="T6" fmla="*/ 0 w 86"/>
                  <a:gd name="T7" fmla="*/ 0 h 91"/>
                  <a:gd name="T8" fmla="*/ 0 w 86"/>
                  <a:gd name="T9" fmla="*/ 0 h 91"/>
                  <a:gd name="T10" fmla="*/ 0 w 86"/>
                  <a:gd name="T11" fmla="*/ 0 h 91"/>
                  <a:gd name="T12" fmla="*/ 0 w 86"/>
                  <a:gd name="T13" fmla="*/ 0 h 91"/>
                  <a:gd name="T14" fmla="*/ 0 w 86"/>
                  <a:gd name="T15" fmla="*/ 0 h 91"/>
                  <a:gd name="T16" fmla="*/ 0 w 86"/>
                  <a:gd name="T17" fmla="*/ 0 h 91"/>
                  <a:gd name="T18" fmla="*/ 0 w 86"/>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91"/>
                  <a:gd name="T32" fmla="*/ 86 w 86"/>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91">
                    <a:moveTo>
                      <a:pt x="86" y="24"/>
                    </a:moveTo>
                    <a:lnTo>
                      <a:pt x="86" y="24"/>
                    </a:lnTo>
                    <a:lnTo>
                      <a:pt x="25" y="0"/>
                    </a:lnTo>
                    <a:lnTo>
                      <a:pt x="0" y="66"/>
                    </a:lnTo>
                    <a:lnTo>
                      <a:pt x="61" y="91"/>
                    </a:lnTo>
                    <a:lnTo>
                      <a:pt x="62" y="91"/>
                    </a:lnTo>
                    <a:lnTo>
                      <a:pt x="61" y="91"/>
                    </a:lnTo>
                    <a:lnTo>
                      <a:pt x="62" y="91"/>
                    </a:lnTo>
                    <a:lnTo>
                      <a:pt x="86" y="2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grpSp>
        <p:sp>
          <p:nvSpPr>
            <p:cNvPr id="11" name="Freeform 10"/>
            <p:cNvSpPr>
              <a:spLocks/>
            </p:cNvSpPr>
            <p:nvPr/>
          </p:nvSpPr>
          <p:spPr bwMode="auto">
            <a:xfrm>
              <a:off x="5473" y="293"/>
              <a:ext cx="13" cy="10"/>
            </a:xfrm>
            <a:custGeom>
              <a:avLst/>
              <a:gdLst>
                <a:gd name="T0" fmla="*/ 0 w 237"/>
                <a:gd name="T1" fmla="*/ 0 h 102"/>
                <a:gd name="T2" fmla="*/ 0 w 237"/>
                <a:gd name="T3" fmla="*/ 0 h 102"/>
                <a:gd name="T4" fmla="*/ 0 w 237"/>
                <a:gd name="T5" fmla="*/ 0 h 102"/>
                <a:gd name="T6" fmla="*/ 0 w 237"/>
                <a:gd name="T7" fmla="*/ 0 h 102"/>
                <a:gd name="T8" fmla="*/ 0 w 237"/>
                <a:gd name="T9" fmla="*/ 0 h 102"/>
                <a:gd name="T10" fmla="*/ 0 w 237"/>
                <a:gd name="T11" fmla="*/ 0 h 102"/>
                <a:gd name="T12" fmla="*/ 0 w 237"/>
                <a:gd name="T13" fmla="*/ 0 h 102"/>
                <a:gd name="T14" fmla="*/ 0 w 237"/>
                <a:gd name="T15" fmla="*/ 0 h 102"/>
                <a:gd name="T16" fmla="*/ 0 w 237"/>
                <a:gd name="T17" fmla="*/ 0 h 102"/>
                <a:gd name="T18" fmla="*/ 0 w 237"/>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7"/>
                <a:gd name="T31" fmla="*/ 0 h 102"/>
                <a:gd name="T32" fmla="*/ 237 w 237"/>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7" h="102">
                  <a:moveTo>
                    <a:pt x="105" y="102"/>
                  </a:moveTo>
                  <a:lnTo>
                    <a:pt x="112" y="32"/>
                  </a:lnTo>
                  <a:lnTo>
                    <a:pt x="24" y="0"/>
                  </a:lnTo>
                  <a:lnTo>
                    <a:pt x="0" y="67"/>
                  </a:lnTo>
                  <a:lnTo>
                    <a:pt x="88" y="100"/>
                  </a:lnTo>
                  <a:lnTo>
                    <a:pt x="95" y="31"/>
                  </a:lnTo>
                  <a:lnTo>
                    <a:pt x="105" y="102"/>
                  </a:lnTo>
                  <a:lnTo>
                    <a:pt x="237" y="82"/>
                  </a:lnTo>
                  <a:lnTo>
                    <a:pt x="112" y="32"/>
                  </a:lnTo>
                  <a:lnTo>
                    <a:pt x="105" y="10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2" name="Freeform 11"/>
            <p:cNvSpPr>
              <a:spLocks/>
            </p:cNvSpPr>
            <p:nvPr/>
          </p:nvSpPr>
          <p:spPr bwMode="auto">
            <a:xfrm>
              <a:off x="5475" y="296"/>
              <a:ext cx="4" cy="7"/>
            </a:xfrm>
            <a:custGeom>
              <a:avLst/>
              <a:gdLst>
                <a:gd name="T0" fmla="*/ 0 w 71"/>
                <a:gd name="T1" fmla="*/ 0 h 79"/>
                <a:gd name="T2" fmla="*/ 0 w 71"/>
                <a:gd name="T3" fmla="*/ 0 h 79"/>
                <a:gd name="T4" fmla="*/ 0 w 71"/>
                <a:gd name="T5" fmla="*/ 0 h 79"/>
                <a:gd name="T6" fmla="*/ 0 w 71"/>
                <a:gd name="T7" fmla="*/ 0 h 79"/>
                <a:gd name="T8" fmla="*/ 0 w 71"/>
                <a:gd name="T9" fmla="*/ 0 h 79"/>
                <a:gd name="T10" fmla="*/ 0 w 71"/>
                <a:gd name="T11" fmla="*/ 0 h 79"/>
                <a:gd name="T12" fmla="*/ 0 w 71"/>
                <a:gd name="T13" fmla="*/ 0 h 79"/>
                <a:gd name="T14" fmla="*/ 0 w 71"/>
                <a:gd name="T15" fmla="*/ 0 h 79"/>
                <a:gd name="T16" fmla="*/ 0 w 71"/>
                <a:gd name="T17" fmla="*/ 0 h 79"/>
                <a:gd name="T18" fmla="*/ 0 w 71"/>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1" y="79"/>
                  </a:moveTo>
                  <a:lnTo>
                    <a:pt x="8" y="78"/>
                  </a:lnTo>
                  <a:lnTo>
                    <a:pt x="71" y="71"/>
                  </a:lnTo>
                  <a:lnTo>
                    <a:pt x="61" y="0"/>
                  </a:lnTo>
                  <a:lnTo>
                    <a:pt x="0" y="8"/>
                  </a:lnTo>
                  <a:lnTo>
                    <a:pt x="7" y="8"/>
                  </a:lnTo>
                  <a:lnTo>
                    <a:pt x="1" y="78"/>
                  </a:lnTo>
                  <a:lnTo>
                    <a:pt x="5" y="79"/>
                  </a:lnTo>
                  <a:lnTo>
                    <a:pt x="8" y="78"/>
                  </a:lnTo>
                  <a:lnTo>
                    <a:pt x="1" y="7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3" name="Freeform 12"/>
            <p:cNvSpPr>
              <a:spLocks/>
            </p:cNvSpPr>
            <p:nvPr/>
          </p:nvSpPr>
          <p:spPr bwMode="auto">
            <a:xfrm>
              <a:off x="5467" y="296"/>
              <a:ext cx="8" cy="7"/>
            </a:xfrm>
            <a:custGeom>
              <a:avLst/>
              <a:gdLst>
                <a:gd name="T0" fmla="*/ 0 w 139"/>
                <a:gd name="T1" fmla="*/ 0 h 83"/>
                <a:gd name="T2" fmla="*/ 0 w 139"/>
                <a:gd name="T3" fmla="*/ 0 h 83"/>
                <a:gd name="T4" fmla="*/ 0 w 139"/>
                <a:gd name="T5" fmla="*/ 0 h 83"/>
                <a:gd name="T6" fmla="*/ 0 w 139"/>
                <a:gd name="T7" fmla="*/ 0 h 83"/>
                <a:gd name="T8" fmla="*/ 0 w 139"/>
                <a:gd name="T9" fmla="*/ 0 h 83"/>
                <a:gd name="T10" fmla="*/ 0 w 139"/>
                <a:gd name="T11" fmla="*/ 0 h 83"/>
                <a:gd name="T12" fmla="*/ 0 w 139"/>
                <a:gd name="T13" fmla="*/ 0 h 83"/>
                <a:gd name="T14" fmla="*/ 0 w 139"/>
                <a:gd name="T15" fmla="*/ 0 h 83"/>
                <a:gd name="T16" fmla="*/ 0 w 139"/>
                <a:gd name="T17" fmla="*/ 0 h 83"/>
                <a:gd name="T18" fmla="*/ 0 w 139"/>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83"/>
                <a:gd name="T32" fmla="*/ 139 w 139"/>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83">
                  <a:moveTo>
                    <a:pt x="7" y="71"/>
                  </a:moveTo>
                  <a:lnTo>
                    <a:pt x="0" y="71"/>
                  </a:lnTo>
                  <a:lnTo>
                    <a:pt x="133" y="83"/>
                  </a:lnTo>
                  <a:lnTo>
                    <a:pt x="139" y="12"/>
                  </a:lnTo>
                  <a:lnTo>
                    <a:pt x="7" y="0"/>
                  </a:lnTo>
                  <a:lnTo>
                    <a:pt x="0" y="0"/>
                  </a:lnTo>
                  <a:lnTo>
                    <a:pt x="7" y="0"/>
                  </a:lnTo>
                  <a:lnTo>
                    <a:pt x="4" y="0"/>
                  </a:lnTo>
                  <a:lnTo>
                    <a:pt x="0" y="0"/>
                  </a:lnTo>
                  <a:lnTo>
                    <a:pt x="7" y="71"/>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4" name="Freeform 13"/>
            <p:cNvSpPr>
              <a:spLocks/>
            </p:cNvSpPr>
            <p:nvPr/>
          </p:nvSpPr>
          <p:spPr bwMode="auto">
            <a:xfrm>
              <a:off x="5459" y="296"/>
              <a:ext cx="9" cy="7"/>
            </a:xfrm>
            <a:custGeom>
              <a:avLst/>
              <a:gdLst>
                <a:gd name="T0" fmla="*/ 0 w 158"/>
                <a:gd name="T1" fmla="*/ 0 h 83"/>
                <a:gd name="T2" fmla="*/ 0 w 158"/>
                <a:gd name="T3" fmla="*/ 0 h 83"/>
                <a:gd name="T4" fmla="*/ 0 w 158"/>
                <a:gd name="T5" fmla="*/ 0 h 83"/>
                <a:gd name="T6" fmla="*/ 0 w 158"/>
                <a:gd name="T7" fmla="*/ 0 h 83"/>
                <a:gd name="T8" fmla="*/ 0 w 158"/>
                <a:gd name="T9" fmla="*/ 0 h 83"/>
                <a:gd name="T10" fmla="*/ 0 w 158"/>
                <a:gd name="T11" fmla="*/ 0 h 83"/>
                <a:gd name="T12" fmla="*/ 0 w 158"/>
                <a:gd name="T13" fmla="*/ 0 h 83"/>
                <a:gd name="T14" fmla="*/ 0 w 158"/>
                <a:gd name="T15" fmla="*/ 0 h 83"/>
                <a:gd name="T16" fmla="*/ 0 w 158"/>
                <a:gd name="T17" fmla="*/ 0 h 83"/>
                <a:gd name="T18" fmla="*/ 0 w 158"/>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83"/>
                <a:gd name="T32" fmla="*/ 158 w 158"/>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83">
                  <a:moveTo>
                    <a:pt x="9" y="82"/>
                  </a:moveTo>
                  <a:lnTo>
                    <a:pt x="7" y="83"/>
                  </a:lnTo>
                  <a:lnTo>
                    <a:pt x="158" y="71"/>
                  </a:lnTo>
                  <a:lnTo>
                    <a:pt x="151" y="0"/>
                  </a:lnTo>
                  <a:lnTo>
                    <a:pt x="2" y="12"/>
                  </a:lnTo>
                  <a:lnTo>
                    <a:pt x="0" y="12"/>
                  </a:lnTo>
                  <a:lnTo>
                    <a:pt x="2" y="12"/>
                  </a:lnTo>
                  <a:lnTo>
                    <a:pt x="1" y="12"/>
                  </a:lnTo>
                  <a:lnTo>
                    <a:pt x="0" y="12"/>
                  </a:lnTo>
                  <a:lnTo>
                    <a:pt x="9" y="8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5" name="Freeform 14"/>
            <p:cNvSpPr>
              <a:spLocks/>
            </p:cNvSpPr>
            <p:nvPr/>
          </p:nvSpPr>
          <p:spPr bwMode="auto">
            <a:xfrm>
              <a:off x="5454" y="297"/>
              <a:ext cx="5" cy="7"/>
            </a:xfrm>
            <a:custGeom>
              <a:avLst/>
              <a:gdLst>
                <a:gd name="T0" fmla="*/ 0 w 97"/>
                <a:gd name="T1" fmla="*/ 0 h 83"/>
                <a:gd name="T2" fmla="*/ 0 w 97"/>
                <a:gd name="T3" fmla="*/ 0 h 83"/>
                <a:gd name="T4" fmla="*/ 0 w 97"/>
                <a:gd name="T5" fmla="*/ 0 h 83"/>
                <a:gd name="T6" fmla="*/ 0 w 97"/>
                <a:gd name="T7" fmla="*/ 0 h 83"/>
                <a:gd name="T8" fmla="*/ 0 w 97"/>
                <a:gd name="T9" fmla="*/ 0 h 83"/>
                <a:gd name="T10" fmla="*/ 0 w 97"/>
                <a:gd name="T11" fmla="*/ 0 h 83"/>
                <a:gd name="T12" fmla="*/ 0 w 97"/>
                <a:gd name="T13" fmla="*/ 0 h 83"/>
                <a:gd name="T14" fmla="*/ 0 w 97"/>
                <a:gd name="T15" fmla="*/ 0 h 83"/>
                <a:gd name="T16" fmla="*/ 0 w 97"/>
                <a:gd name="T17" fmla="*/ 0 h 83"/>
                <a:gd name="T18" fmla="*/ 0 w 97"/>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83"/>
                <a:gd name="T32" fmla="*/ 97 w 97"/>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83">
                  <a:moveTo>
                    <a:pt x="4" y="83"/>
                  </a:moveTo>
                  <a:lnTo>
                    <a:pt x="8" y="83"/>
                  </a:lnTo>
                  <a:lnTo>
                    <a:pt x="97" y="70"/>
                  </a:lnTo>
                  <a:lnTo>
                    <a:pt x="88" y="0"/>
                  </a:lnTo>
                  <a:lnTo>
                    <a:pt x="0" y="13"/>
                  </a:lnTo>
                  <a:lnTo>
                    <a:pt x="4" y="13"/>
                  </a:lnTo>
                  <a:lnTo>
                    <a:pt x="4" y="83"/>
                  </a:lnTo>
                  <a:lnTo>
                    <a:pt x="6" y="83"/>
                  </a:lnTo>
                  <a:lnTo>
                    <a:pt x="8" y="83"/>
                  </a:lnTo>
                  <a:lnTo>
                    <a:pt x="4" y="8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6" name="Freeform 15"/>
            <p:cNvSpPr>
              <a:spLocks/>
            </p:cNvSpPr>
            <p:nvPr/>
          </p:nvSpPr>
          <p:spPr bwMode="auto">
            <a:xfrm>
              <a:off x="5451" y="298"/>
              <a:ext cx="3" cy="6"/>
            </a:xfrm>
            <a:custGeom>
              <a:avLst/>
              <a:gdLst>
                <a:gd name="T0" fmla="*/ 0 w 53"/>
                <a:gd name="T1" fmla="*/ 0 h 70"/>
                <a:gd name="T2" fmla="*/ 0 w 53"/>
                <a:gd name="T3" fmla="*/ 0 h 70"/>
                <a:gd name="T4" fmla="*/ 0 w 53"/>
                <a:gd name="T5" fmla="*/ 0 h 70"/>
                <a:gd name="T6" fmla="*/ 0 w 53"/>
                <a:gd name="T7" fmla="*/ 0 h 70"/>
                <a:gd name="T8" fmla="*/ 0 w 53"/>
                <a:gd name="T9" fmla="*/ 0 h 70"/>
                <a:gd name="T10" fmla="*/ 0 w 53"/>
                <a:gd name="T11" fmla="*/ 0 h 70"/>
                <a:gd name="T12" fmla="*/ 0 w 53"/>
                <a:gd name="T13" fmla="*/ 0 h 70"/>
                <a:gd name="T14" fmla="*/ 0 w 53"/>
                <a:gd name="T15" fmla="*/ 0 h 70"/>
                <a:gd name="T16" fmla="*/ 0 w 53"/>
                <a:gd name="T17" fmla="*/ 0 h 70"/>
                <a:gd name="T18" fmla="*/ 0 w 53"/>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70"/>
                <a:gd name="T32" fmla="*/ 53 w 53"/>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70">
                  <a:moveTo>
                    <a:pt x="18" y="69"/>
                  </a:moveTo>
                  <a:lnTo>
                    <a:pt x="8" y="70"/>
                  </a:lnTo>
                  <a:lnTo>
                    <a:pt x="53" y="70"/>
                  </a:lnTo>
                  <a:lnTo>
                    <a:pt x="53" y="0"/>
                  </a:lnTo>
                  <a:lnTo>
                    <a:pt x="8" y="0"/>
                  </a:lnTo>
                  <a:lnTo>
                    <a:pt x="0" y="1"/>
                  </a:lnTo>
                  <a:lnTo>
                    <a:pt x="8" y="0"/>
                  </a:lnTo>
                  <a:lnTo>
                    <a:pt x="4" y="0"/>
                  </a:lnTo>
                  <a:lnTo>
                    <a:pt x="0" y="1"/>
                  </a:lnTo>
                  <a:lnTo>
                    <a:pt x="18" y="6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7" name="Freeform 16"/>
            <p:cNvSpPr>
              <a:spLocks/>
            </p:cNvSpPr>
            <p:nvPr/>
          </p:nvSpPr>
          <p:spPr bwMode="auto">
            <a:xfrm>
              <a:off x="5446" y="298"/>
              <a:ext cx="6" cy="9"/>
            </a:xfrm>
            <a:custGeom>
              <a:avLst/>
              <a:gdLst>
                <a:gd name="T0" fmla="*/ 0 w 106"/>
                <a:gd name="T1" fmla="*/ 0 h 93"/>
                <a:gd name="T2" fmla="*/ 0 w 106"/>
                <a:gd name="T3" fmla="*/ 0 h 93"/>
                <a:gd name="T4" fmla="*/ 0 w 106"/>
                <a:gd name="T5" fmla="*/ 0 h 93"/>
                <a:gd name="T6" fmla="*/ 0 w 106"/>
                <a:gd name="T7" fmla="*/ 0 h 93"/>
                <a:gd name="T8" fmla="*/ 0 w 106"/>
                <a:gd name="T9" fmla="*/ 0 h 93"/>
                <a:gd name="T10" fmla="*/ 0 w 106"/>
                <a:gd name="T11" fmla="*/ 0 h 93"/>
                <a:gd name="T12" fmla="*/ 0 w 106"/>
                <a:gd name="T13" fmla="*/ 0 h 93"/>
                <a:gd name="T14" fmla="*/ 0 w 106"/>
                <a:gd name="T15" fmla="*/ 0 h 93"/>
                <a:gd name="T16" fmla="*/ 0 w 106"/>
                <a:gd name="T17" fmla="*/ 0 h 93"/>
                <a:gd name="T18" fmla="*/ 0 w 106"/>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93"/>
                <a:gd name="T32" fmla="*/ 106 w 106"/>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93">
                  <a:moveTo>
                    <a:pt x="15" y="93"/>
                  </a:moveTo>
                  <a:lnTo>
                    <a:pt x="18" y="93"/>
                  </a:lnTo>
                  <a:lnTo>
                    <a:pt x="106" y="68"/>
                  </a:lnTo>
                  <a:lnTo>
                    <a:pt x="88" y="0"/>
                  </a:lnTo>
                  <a:lnTo>
                    <a:pt x="0" y="24"/>
                  </a:lnTo>
                  <a:lnTo>
                    <a:pt x="2" y="23"/>
                  </a:lnTo>
                  <a:lnTo>
                    <a:pt x="15" y="93"/>
                  </a:lnTo>
                  <a:lnTo>
                    <a:pt x="16" y="93"/>
                  </a:lnTo>
                  <a:lnTo>
                    <a:pt x="18" y="93"/>
                  </a:lnTo>
                  <a:lnTo>
                    <a:pt x="15" y="93"/>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8" name="Freeform 17"/>
            <p:cNvSpPr>
              <a:spLocks/>
            </p:cNvSpPr>
            <p:nvPr/>
          </p:nvSpPr>
          <p:spPr bwMode="auto">
            <a:xfrm>
              <a:off x="5443" y="300"/>
              <a:ext cx="4" cy="8"/>
            </a:xfrm>
            <a:custGeom>
              <a:avLst/>
              <a:gdLst>
                <a:gd name="T0" fmla="*/ 0 w 75"/>
                <a:gd name="T1" fmla="*/ 0 h 82"/>
                <a:gd name="T2" fmla="*/ 0 w 75"/>
                <a:gd name="T3" fmla="*/ 0 h 82"/>
                <a:gd name="T4" fmla="*/ 0 w 75"/>
                <a:gd name="T5" fmla="*/ 0 h 82"/>
                <a:gd name="T6" fmla="*/ 0 w 75"/>
                <a:gd name="T7" fmla="*/ 0 h 82"/>
                <a:gd name="T8" fmla="*/ 0 w 75"/>
                <a:gd name="T9" fmla="*/ 0 h 82"/>
                <a:gd name="T10" fmla="*/ 0 w 75"/>
                <a:gd name="T11" fmla="*/ 0 h 82"/>
                <a:gd name="T12" fmla="*/ 0 w 75"/>
                <a:gd name="T13" fmla="*/ 0 h 82"/>
                <a:gd name="T14" fmla="*/ 0 w 75"/>
                <a:gd name="T15" fmla="*/ 0 h 82"/>
                <a:gd name="T16" fmla="*/ 0 w 75"/>
                <a:gd name="T17" fmla="*/ 0 h 82"/>
                <a:gd name="T18" fmla="*/ 0 w 75"/>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82"/>
                <a:gd name="T32" fmla="*/ 75 w 75"/>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82">
                  <a:moveTo>
                    <a:pt x="7" y="82"/>
                  </a:moveTo>
                  <a:lnTo>
                    <a:pt x="13" y="82"/>
                  </a:lnTo>
                  <a:lnTo>
                    <a:pt x="75" y="70"/>
                  </a:lnTo>
                  <a:lnTo>
                    <a:pt x="62" y="0"/>
                  </a:lnTo>
                  <a:lnTo>
                    <a:pt x="0" y="13"/>
                  </a:lnTo>
                  <a:lnTo>
                    <a:pt x="7" y="12"/>
                  </a:lnTo>
                  <a:lnTo>
                    <a:pt x="7" y="82"/>
                  </a:lnTo>
                  <a:lnTo>
                    <a:pt x="10" y="82"/>
                  </a:lnTo>
                  <a:lnTo>
                    <a:pt x="13" y="82"/>
                  </a:lnTo>
                  <a:lnTo>
                    <a:pt x="7" y="82"/>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19" name="Freeform 18"/>
            <p:cNvSpPr>
              <a:spLocks/>
            </p:cNvSpPr>
            <p:nvPr/>
          </p:nvSpPr>
          <p:spPr bwMode="auto">
            <a:xfrm>
              <a:off x="5437" y="301"/>
              <a:ext cx="6" cy="7"/>
            </a:xfrm>
            <a:custGeom>
              <a:avLst/>
              <a:gdLst>
                <a:gd name="T0" fmla="*/ 0 w 112"/>
                <a:gd name="T1" fmla="*/ 0 h 70"/>
                <a:gd name="T2" fmla="*/ 0 w 112"/>
                <a:gd name="T3" fmla="*/ 0 h 70"/>
                <a:gd name="T4" fmla="*/ 0 w 112"/>
                <a:gd name="T5" fmla="*/ 0 h 70"/>
                <a:gd name="T6" fmla="*/ 0 w 112"/>
                <a:gd name="T7" fmla="*/ 0 h 70"/>
                <a:gd name="T8" fmla="*/ 0 w 112"/>
                <a:gd name="T9" fmla="*/ 0 h 70"/>
                <a:gd name="T10" fmla="*/ 0 w 112"/>
                <a:gd name="T11" fmla="*/ 0 h 70"/>
                <a:gd name="T12" fmla="*/ 0 w 112"/>
                <a:gd name="T13" fmla="*/ 0 h 70"/>
                <a:gd name="T14" fmla="*/ 0 w 112"/>
                <a:gd name="T15" fmla="*/ 0 h 70"/>
                <a:gd name="T16" fmla="*/ 0 w 112"/>
                <a:gd name="T17" fmla="*/ 0 h 70"/>
                <a:gd name="T18" fmla="*/ 0 w 112"/>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70"/>
                <a:gd name="T32" fmla="*/ 112 w 112"/>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70">
                  <a:moveTo>
                    <a:pt x="28" y="67"/>
                  </a:moveTo>
                  <a:lnTo>
                    <a:pt x="14" y="70"/>
                  </a:lnTo>
                  <a:lnTo>
                    <a:pt x="112" y="70"/>
                  </a:lnTo>
                  <a:lnTo>
                    <a:pt x="112" y="0"/>
                  </a:lnTo>
                  <a:lnTo>
                    <a:pt x="14" y="0"/>
                  </a:lnTo>
                  <a:lnTo>
                    <a:pt x="0" y="3"/>
                  </a:lnTo>
                  <a:lnTo>
                    <a:pt x="14" y="0"/>
                  </a:lnTo>
                  <a:lnTo>
                    <a:pt x="7" y="0"/>
                  </a:lnTo>
                  <a:lnTo>
                    <a:pt x="0" y="3"/>
                  </a:lnTo>
                  <a:lnTo>
                    <a:pt x="28" y="67"/>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0" name="Freeform 19"/>
            <p:cNvSpPr>
              <a:spLocks/>
            </p:cNvSpPr>
            <p:nvPr/>
          </p:nvSpPr>
          <p:spPr bwMode="auto">
            <a:xfrm>
              <a:off x="5435" y="302"/>
              <a:ext cx="4" cy="8"/>
            </a:xfrm>
            <a:custGeom>
              <a:avLst/>
              <a:gdLst>
                <a:gd name="T0" fmla="*/ 0 w 72"/>
                <a:gd name="T1" fmla="*/ 0 h 88"/>
                <a:gd name="T2" fmla="*/ 0 w 72"/>
                <a:gd name="T3" fmla="*/ 0 h 88"/>
                <a:gd name="T4" fmla="*/ 0 w 72"/>
                <a:gd name="T5" fmla="*/ 0 h 88"/>
                <a:gd name="T6" fmla="*/ 0 w 72"/>
                <a:gd name="T7" fmla="*/ 0 h 88"/>
                <a:gd name="T8" fmla="*/ 0 w 72"/>
                <a:gd name="T9" fmla="*/ 0 h 88"/>
                <a:gd name="T10" fmla="*/ 0 w 72"/>
                <a:gd name="T11" fmla="*/ 0 h 88"/>
                <a:gd name="T12" fmla="*/ 0 w 72"/>
                <a:gd name="T13" fmla="*/ 0 h 88"/>
                <a:gd name="T14" fmla="*/ 0 w 72"/>
                <a:gd name="T15" fmla="*/ 0 h 88"/>
                <a:gd name="T16" fmla="*/ 0 w 72"/>
                <a:gd name="T17" fmla="*/ 0 h 88"/>
                <a:gd name="T18" fmla="*/ 0 w 72"/>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
                <a:gd name="T31" fmla="*/ 0 h 88"/>
                <a:gd name="T32" fmla="*/ 72 w 72"/>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 h="88">
                  <a:moveTo>
                    <a:pt x="21" y="88"/>
                  </a:moveTo>
                  <a:lnTo>
                    <a:pt x="28" y="86"/>
                  </a:lnTo>
                  <a:lnTo>
                    <a:pt x="72" y="64"/>
                  </a:lnTo>
                  <a:lnTo>
                    <a:pt x="44" y="0"/>
                  </a:lnTo>
                  <a:lnTo>
                    <a:pt x="0" y="20"/>
                  </a:lnTo>
                  <a:lnTo>
                    <a:pt x="8" y="18"/>
                  </a:lnTo>
                  <a:lnTo>
                    <a:pt x="21" y="88"/>
                  </a:lnTo>
                  <a:lnTo>
                    <a:pt x="24" y="87"/>
                  </a:lnTo>
                  <a:lnTo>
                    <a:pt x="28" y="86"/>
                  </a:lnTo>
                  <a:lnTo>
                    <a:pt x="21" y="88"/>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1" name="Freeform 20"/>
            <p:cNvSpPr>
              <a:spLocks/>
            </p:cNvSpPr>
            <p:nvPr/>
          </p:nvSpPr>
          <p:spPr bwMode="auto">
            <a:xfrm>
              <a:off x="5430" y="303"/>
              <a:ext cx="6" cy="9"/>
            </a:xfrm>
            <a:custGeom>
              <a:avLst/>
              <a:gdLst>
                <a:gd name="T0" fmla="*/ 0 w 111"/>
                <a:gd name="T1" fmla="*/ 0 h 91"/>
                <a:gd name="T2" fmla="*/ 0 w 111"/>
                <a:gd name="T3" fmla="*/ 0 h 91"/>
                <a:gd name="T4" fmla="*/ 0 w 111"/>
                <a:gd name="T5" fmla="*/ 0 h 91"/>
                <a:gd name="T6" fmla="*/ 0 w 111"/>
                <a:gd name="T7" fmla="*/ 0 h 91"/>
                <a:gd name="T8" fmla="*/ 0 w 111"/>
                <a:gd name="T9" fmla="*/ 0 h 91"/>
                <a:gd name="T10" fmla="*/ 0 w 111"/>
                <a:gd name="T11" fmla="*/ 0 h 91"/>
                <a:gd name="T12" fmla="*/ 0 w 111"/>
                <a:gd name="T13" fmla="*/ 0 h 91"/>
                <a:gd name="T14" fmla="*/ 0 w 111"/>
                <a:gd name="T15" fmla="*/ 0 h 91"/>
                <a:gd name="T16" fmla="*/ 0 w 111"/>
                <a:gd name="T17" fmla="*/ 0 h 91"/>
                <a:gd name="T18" fmla="*/ 0 w 111"/>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91"/>
                <a:gd name="T32" fmla="*/ 111 w 111"/>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91">
                  <a:moveTo>
                    <a:pt x="1" y="90"/>
                  </a:moveTo>
                  <a:lnTo>
                    <a:pt x="14" y="90"/>
                  </a:lnTo>
                  <a:lnTo>
                    <a:pt x="111" y="70"/>
                  </a:lnTo>
                  <a:lnTo>
                    <a:pt x="98" y="0"/>
                  </a:lnTo>
                  <a:lnTo>
                    <a:pt x="0" y="21"/>
                  </a:lnTo>
                  <a:lnTo>
                    <a:pt x="13" y="21"/>
                  </a:lnTo>
                  <a:lnTo>
                    <a:pt x="1" y="90"/>
                  </a:lnTo>
                  <a:lnTo>
                    <a:pt x="7" y="91"/>
                  </a:lnTo>
                  <a:lnTo>
                    <a:pt x="14" y="90"/>
                  </a:lnTo>
                  <a:lnTo>
                    <a:pt x="1" y="9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2" name="Freeform 21"/>
            <p:cNvSpPr>
              <a:spLocks/>
            </p:cNvSpPr>
            <p:nvPr/>
          </p:nvSpPr>
          <p:spPr bwMode="auto">
            <a:xfrm>
              <a:off x="5421" y="303"/>
              <a:ext cx="10" cy="8"/>
            </a:xfrm>
            <a:custGeom>
              <a:avLst/>
              <a:gdLst>
                <a:gd name="T0" fmla="*/ 0 w 179"/>
                <a:gd name="T1" fmla="*/ 0 h 97"/>
                <a:gd name="T2" fmla="*/ 0 w 179"/>
                <a:gd name="T3" fmla="*/ 0 h 97"/>
                <a:gd name="T4" fmla="*/ 0 w 179"/>
                <a:gd name="T5" fmla="*/ 0 h 97"/>
                <a:gd name="T6" fmla="*/ 0 w 179"/>
                <a:gd name="T7" fmla="*/ 0 h 97"/>
                <a:gd name="T8" fmla="*/ 0 w 179"/>
                <a:gd name="T9" fmla="*/ 0 h 97"/>
                <a:gd name="T10" fmla="*/ 0 w 179"/>
                <a:gd name="T11" fmla="*/ 0 h 97"/>
                <a:gd name="T12" fmla="*/ 0 w 179"/>
                <a:gd name="T13" fmla="*/ 0 h 97"/>
                <a:gd name="T14" fmla="*/ 0 w 179"/>
                <a:gd name="T15" fmla="*/ 0 h 97"/>
                <a:gd name="T16" fmla="*/ 0 w 179"/>
                <a:gd name="T17" fmla="*/ 0 h 97"/>
                <a:gd name="T18" fmla="*/ 0 w 179"/>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
                <a:gd name="T31" fmla="*/ 0 h 97"/>
                <a:gd name="T32" fmla="*/ 179 w 179"/>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 h="97">
                  <a:moveTo>
                    <a:pt x="46" y="64"/>
                  </a:moveTo>
                  <a:lnTo>
                    <a:pt x="18" y="72"/>
                  </a:lnTo>
                  <a:lnTo>
                    <a:pt x="167" y="97"/>
                  </a:lnTo>
                  <a:lnTo>
                    <a:pt x="179" y="28"/>
                  </a:lnTo>
                  <a:lnTo>
                    <a:pt x="28" y="3"/>
                  </a:lnTo>
                  <a:lnTo>
                    <a:pt x="0" y="12"/>
                  </a:lnTo>
                  <a:lnTo>
                    <a:pt x="28" y="3"/>
                  </a:lnTo>
                  <a:lnTo>
                    <a:pt x="13" y="0"/>
                  </a:lnTo>
                  <a:lnTo>
                    <a:pt x="0" y="12"/>
                  </a:lnTo>
                  <a:lnTo>
                    <a:pt x="46" y="64"/>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3" name="Freeform 22"/>
            <p:cNvSpPr>
              <a:spLocks/>
            </p:cNvSpPr>
            <p:nvPr/>
          </p:nvSpPr>
          <p:spPr bwMode="auto">
            <a:xfrm>
              <a:off x="5419" y="304"/>
              <a:ext cx="4" cy="7"/>
            </a:xfrm>
            <a:custGeom>
              <a:avLst/>
              <a:gdLst>
                <a:gd name="T0" fmla="*/ 0 w 73"/>
                <a:gd name="T1" fmla="*/ 0 h 85"/>
                <a:gd name="T2" fmla="*/ 0 w 73"/>
                <a:gd name="T3" fmla="*/ 0 h 85"/>
                <a:gd name="T4" fmla="*/ 0 w 73"/>
                <a:gd name="T5" fmla="*/ 0 h 85"/>
                <a:gd name="T6" fmla="*/ 0 w 73"/>
                <a:gd name="T7" fmla="*/ 0 h 85"/>
                <a:gd name="T8" fmla="*/ 0 w 73"/>
                <a:gd name="T9" fmla="*/ 0 h 85"/>
                <a:gd name="T10" fmla="*/ 0 w 73"/>
                <a:gd name="T11" fmla="*/ 0 h 85"/>
                <a:gd name="T12" fmla="*/ 0 w 73"/>
                <a:gd name="T13" fmla="*/ 0 h 85"/>
                <a:gd name="T14" fmla="*/ 0 w 73"/>
                <a:gd name="T15" fmla="*/ 0 h 85"/>
                <a:gd name="T16" fmla="*/ 0 w 73"/>
                <a:gd name="T17" fmla="*/ 0 h 85"/>
                <a:gd name="T18" fmla="*/ 0 w 7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85"/>
                <a:gd name="T32" fmla="*/ 73 w 7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85">
                  <a:moveTo>
                    <a:pt x="29" y="85"/>
                  </a:moveTo>
                  <a:lnTo>
                    <a:pt x="46" y="76"/>
                  </a:lnTo>
                  <a:lnTo>
                    <a:pt x="73" y="52"/>
                  </a:lnTo>
                  <a:lnTo>
                    <a:pt x="27" y="0"/>
                  </a:lnTo>
                  <a:lnTo>
                    <a:pt x="0" y="24"/>
                  </a:lnTo>
                  <a:lnTo>
                    <a:pt x="17" y="16"/>
                  </a:lnTo>
                  <a:lnTo>
                    <a:pt x="29" y="85"/>
                  </a:lnTo>
                  <a:lnTo>
                    <a:pt x="39" y="83"/>
                  </a:lnTo>
                  <a:lnTo>
                    <a:pt x="46" y="76"/>
                  </a:lnTo>
                  <a:lnTo>
                    <a:pt x="29" y="85"/>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4" name="Freeform 23"/>
            <p:cNvSpPr>
              <a:spLocks/>
            </p:cNvSpPr>
            <p:nvPr/>
          </p:nvSpPr>
          <p:spPr bwMode="auto">
            <a:xfrm>
              <a:off x="5414" y="305"/>
              <a:ext cx="7" cy="8"/>
            </a:xfrm>
            <a:custGeom>
              <a:avLst/>
              <a:gdLst>
                <a:gd name="T0" fmla="*/ 0 w 118"/>
                <a:gd name="T1" fmla="*/ 0 h 90"/>
                <a:gd name="T2" fmla="*/ 0 w 118"/>
                <a:gd name="T3" fmla="*/ 0 h 90"/>
                <a:gd name="T4" fmla="*/ 0 w 118"/>
                <a:gd name="T5" fmla="*/ 0 h 90"/>
                <a:gd name="T6" fmla="*/ 0 w 118"/>
                <a:gd name="T7" fmla="*/ 0 h 90"/>
                <a:gd name="T8" fmla="*/ 0 w 118"/>
                <a:gd name="T9" fmla="*/ 0 h 90"/>
                <a:gd name="T10" fmla="*/ 0 w 118"/>
                <a:gd name="T11" fmla="*/ 0 h 90"/>
                <a:gd name="T12" fmla="*/ 0 w 118"/>
                <a:gd name="T13" fmla="*/ 0 h 90"/>
                <a:gd name="T14" fmla="*/ 0 w 118"/>
                <a:gd name="T15" fmla="*/ 0 h 90"/>
                <a:gd name="T16" fmla="*/ 0 w 118"/>
                <a:gd name="T17" fmla="*/ 0 h 90"/>
                <a:gd name="T18" fmla="*/ 0 w 118"/>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90"/>
                <a:gd name="T32" fmla="*/ 118 w 118"/>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90">
                  <a:moveTo>
                    <a:pt x="8" y="90"/>
                  </a:moveTo>
                  <a:lnTo>
                    <a:pt x="12" y="89"/>
                  </a:lnTo>
                  <a:lnTo>
                    <a:pt x="118" y="69"/>
                  </a:lnTo>
                  <a:lnTo>
                    <a:pt x="106" y="0"/>
                  </a:lnTo>
                  <a:lnTo>
                    <a:pt x="0" y="20"/>
                  </a:lnTo>
                  <a:lnTo>
                    <a:pt x="4" y="19"/>
                  </a:lnTo>
                  <a:lnTo>
                    <a:pt x="8" y="90"/>
                  </a:lnTo>
                  <a:lnTo>
                    <a:pt x="10" y="89"/>
                  </a:lnTo>
                  <a:lnTo>
                    <a:pt x="12" y="89"/>
                  </a:lnTo>
                  <a:lnTo>
                    <a:pt x="8" y="9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5" name="Freeform 24"/>
            <p:cNvSpPr>
              <a:spLocks/>
            </p:cNvSpPr>
            <p:nvPr/>
          </p:nvSpPr>
          <p:spPr bwMode="auto">
            <a:xfrm>
              <a:off x="5407" y="307"/>
              <a:ext cx="8" cy="7"/>
            </a:xfrm>
            <a:custGeom>
              <a:avLst/>
              <a:gdLst>
                <a:gd name="T0" fmla="*/ 0 w 132"/>
                <a:gd name="T1" fmla="*/ 0 h 80"/>
                <a:gd name="T2" fmla="*/ 0 w 132"/>
                <a:gd name="T3" fmla="*/ 0 h 80"/>
                <a:gd name="T4" fmla="*/ 0 w 132"/>
                <a:gd name="T5" fmla="*/ 0 h 80"/>
                <a:gd name="T6" fmla="*/ 0 w 132"/>
                <a:gd name="T7" fmla="*/ 0 h 80"/>
                <a:gd name="T8" fmla="*/ 0 w 132"/>
                <a:gd name="T9" fmla="*/ 0 h 80"/>
                <a:gd name="T10" fmla="*/ 0 w 132"/>
                <a:gd name="T11" fmla="*/ 0 h 80"/>
                <a:gd name="T12" fmla="*/ 0 w 132"/>
                <a:gd name="T13" fmla="*/ 0 h 80"/>
                <a:gd name="T14" fmla="*/ 0 w 132"/>
                <a:gd name="T15" fmla="*/ 0 h 80"/>
                <a:gd name="T16" fmla="*/ 0 w 132"/>
                <a:gd name="T17" fmla="*/ 0 h 80"/>
                <a:gd name="T18" fmla="*/ 0 w 132"/>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80"/>
                <a:gd name="T32" fmla="*/ 132 w 132"/>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80">
                  <a:moveTo>
                    <a:pt x="0" y="79"/>
                  </a:moveTo>
                  <a:lnTo>
                    <a:pt x="9" y="79"/>
                  </a:lnTo>
                  <a:lnTo>
                    <a:pt x="132" y="71"/>
                  </a:lnTo>
                  <a:lnTo>
                    <a:pt x="128" y="0"/>
                  </a:lnTo>
                  <a:lnTo>
                    <a:pt x="5" y="8"/>
                  </a:lnTo>
                  <a:lnTo>
                    <a:pt x="13" y="9"/>
                  </a:lnTo>
                  <a:lnTo>
                    <a:pt x="0" y="79"/>
                  </a:lnTo>
                  <a:lnTo>
                    <a:pt x="5" y="80"/>
                  </a:lnTo>
                  <a:lnTo>
                    <a:pt x="9" y="79"/>
                  </a:lnTo>
                  <a:lnTo>
                    <a:pt x="0" y="79"/>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6" name="Freeform 25"/>
            <p:cNvSpPr>
              <a:spLocks/>
            </p:cNvSpPr>
            <p:nvPr/>
          </p:nvSpPr>
          <p:spPr bwMode="auto">
            <a:xfrm>
              <a:off x="5401" y="305"/>
              <a:ext cx="7" cy="9"/>
            </a:xfrm>
            <a:custGeom>
              <a:avLst/>
              <a:gdLst>
                <a:gd name="T0" fmla="*/ 0 w 130"/>
                <a:gd name="T1" fmla="*/ 0 h 96"/>
                <a:gd name="T2" fmla="*/ 0 w 130"/>
                <a:gd name="T3" fmla="*/ 0 h 96"/>
                <a:gd name="T4" fmla="*/ 0 w 130"/>
                <a:gd name="T5" fmla="*/ 0 h 96"/>
                <a:gd name="T6" fmla="*/ 0 w 130"/>
                <a:gd name="T7" fmla="*/ 0 h 96"/>
                <a:gd name="T8" fmla="*/ 0 w 130"/>
                <a:gd name="T9" fmla="*/ 0 h 96"/>
                <a:gd name="T10" fmla="*/ 0 w 130"/>
                <a:gd name="T11" fmla="*/ 0 h 96"/>
                <a:gd name="T12" fmla="*/ 0 w 130"/>
                <a:gd name="T13" fmla="*/ 0 h 96"/>
                <a:gd name="T14" fmla="*/ 0 w 130"/>
                <a:gd name="T15" fmla="*/ 0 h 96"/>
                <a:gd name="T16" fmla="*/ 0 w 130"/>
                <a:gd name="T17" fmla="*/ 0 h 96"/>
                <a:gd name="T18" fmla="*/ 0 w 130"/>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96"/>
                <a:gd name="T32" fmla="*/ 130 w 130"/>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96">
                  <a:moveTo>
                    <a:pt x="17" y="70"/>
                  </a:moveTo>
                  <a:lnTo>
                    <a:pt x="1" y="71"/>
                  </a:lnTo>
                  <a:lnTo>
                    <a:pt x="117" y="96"/>
                  </a:lnTo>
                  <a:lnTo>
                    <a:pt x="130" y="26"/>
                  </a:lnTo>
                  <a:lnTo>
                    <a:pt x="16" y="2"/>
                  </a:lnTo>
                  <a:lnTo>
                    <a:pt x="0" y="2"/>
                  </a:lnTo>
                  <a:lnTo>
                    <a:pt x="16" y="2"/>
                  </a:lnTo>
                  <a:lnTo>
                    <a:pt x="8" y="0"/>
                  </a:lnTo>
                  <a:lnTo>
                    <a:pt x="0" y="2"/>
                  </a:lnTo>
                  <a:lnTo>
                    <a:pt x="17" y="7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7" name="Freeform 26"/>
            <p:cNvSpPr>
              <a:spLocks/>
            </p:cNvSpPr>
            <p:nvPr/>
          </p:nvSpPr>
          <p:spPr bwMode="auto">
            <a:xfrm>
              <a:off x="5396" y="306"/>
              <a:ext cx="6" cy="8"/>
            </a:xfrm>
            <a:custGeom>
              <a:avLst/>
              <a:gdLst>
                <a:gd name="T0" fmla="*/ 0 w 96"/>
                <a:gd name="T1" fmla="*/ 0 h 90"/>
                <a:gd name="T2" fmla="*/ 0 w 96"/>
                <a:gd name="T3" fmla="*/ 0 h 90"/>
                <a:gd name="T4" fmla="*/ 0 w 96"/>
                <a:gd name="T5" fmla="*/ 0 h 90"/>
                <a:gd name="T6" fmla="*/ 0 w 96"/>
                <a:gd name="T7" fmla="*/ 0 h 90"/>
                <a:gd name="T8" fmla="*/ 0 w 96"/>
                <a:gd name="T9" fmla="*/ 0 h 90"/>
                <a:gd name="T10" fmla="*/ 0 w 96"/>
                <a:gd name="T11" fmla="*/ 0 h 90"/>
                <a:gd name="T12" fmla="*/ 0 w 96"/>
                <a:gd name="T13" fmla="*/ 0 h 90"/>
                <a:gd name="T14" fmla="*/ 0 w 96"/>
                <a:gd name="T15" fmla="*/ 0 h 90"/>
                <a:gd name="T16" fmla="*/ 0 w 96"/>
                <a:gd name="T17" fmla="*/ 0 h 90"/>
                <a:gd name="T18" fmla="*/ 0 w 96"/>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90"/>
                <a:gd name="T32" fmla="*/ 96 w 96"/>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90">
                  <a:moveTo>
                    <a:pt x="14" y="90"/>
                  </a:moveTo>
                  <a:lnTo>
                    <a:pt x="16" y="90"/>
                  </a:lnTo>
                  <a:lnTo>
                    <a:pt x="96" y="68"/>
                  </a:lnTo>
                  <a:lnTo>
                    <a:pt x="79" y="0"/>
                  </a:lnTo>
                  <a:lnTo>
                    <a:pt x="0" y="20"/>
                  </a:lnTo>
                  <a:lnTo>
                    <a:pt x="2" y="19"/>
                  </a:lnTo>
                  <a:lnTo>
                    <a:pt x="14" y="90"/>
                  </a:lnTo>
                  <a:lnTo>
                    <a:pt x="15" y="90"/>
                  </a:lnTo>
                  <a:lnTo>
                    <a:pt x="16" y="90"/>
                  </a:lnTo>
                  <a:lnTo>
                    <a:pt x="14" y="9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8" name="Freeform 27"/>
            <p:cNvSpPr>
              <a:spLocks/>
            </p:cNvSpPr>
            <p:nvPr/>
          </p:nvSpPr>
          <p:spPr bwMode="auto">
            <a:xfrm>
              <a:off x="5391" y="307"/>
              <a:ext cx="6" cy="8"/>
            </a:xfrm>
            <a:custGeom>
              <a:avLst/>
              <a:gdLst>
                <a:gd name="T0" fmla="*/ 0 w 104"/>
                <a:gd name="T1" fmla="*/ 0 h 87"/>
                <a:gd name="T2" fmla="*/ 0 w 104"/>
                <a:gd name="T3" fmla="*/ 0 h 87"/>
                <a:gd name="T4" fmla="*/ 0 w 104"/>
                <a:gd name="T5" fmla="*/ 0 h 87"/>
                <a:gd name="T6" fmla="*/ 0 w 104"/>
                <a:gd name="T7" fmla="*/ 0 h 87"/>
                <a:gd name="T8" fmla="*/ 0 w 104"/>
                <a:gd name="T9" fmla="*/ 0 h 87"/>
                <a:gd name="T10" fmla="*/ 0 w 104"/>
                <a:gd name="T11" fmla="*/ 0 h 87"/>
                <a:gd name="T12" fmla="*/ 0 w 104"/>
                <a:gd name="T13" fmla="*/ 0 h 87"/>
                <a:gd name="T14" fmla="*/ 0 w 104"/>
                <a:gd name="T15" fmla="*/ 0 h 87"/>
                <a:gd name="T16" fmla="*/ 0 w 104"/>
                <a:gd name="T17" fmla="*/ 0 h 87"/>
                <a:gd name="T18" fmla="*/ 0 w 104"/>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87"/>
                <a:gd name="T32" fmla="*/ 104 w 104"/>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87">
                  <a:moveTo>
                    <a:pt x="20" y="86"/>
                  </a:moveTo>
                  <a:lnTo>
                    <a:pt x="16" y="87"/>
                  </a:lnTo>
                  <a:lnTo>
                    <a:pt x="104" y="71"/>
                  </a:lnTo>
                  <a:lnTo>
                    <a:pt x="92" y="0"/>
                  </a:lnTo>
                  <a:lnTo>
                    <a:pt x="3" y="17"/>
                  </a:lnTo>
                  <a:lnTo>
                    <a:pt x="0" y="18"/>
                  </a:lnTo>
                  <a:lnTo>
                    <a:pt x="3" y="17"/>
                  </a:lnTo>
                  <a:lnTo>
                    <a:pt x="1" y="17"/>
                  </a:lnTo>
                  <a:lnTo>
                    <a:pt x="0" y="18"/>
                  </a:lnTo>
                  <a:lnTo>
                    <a:pt x="20" y="86"/>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29" name="Freeform 28"/>
            <p:cNvSpPr>
              <a:spLocks/>
            </p:cNvSpPr>
            <p:nvPr/>
          </p:nvSpPr>
          <p:spPr bwMode="auto">
            <a:xfrm>
              <a:off x="5388" y="309"/>
              <a:ext cx="5" cy="8"/>
            </a:xfrm>
            <a:custGeom>
              <a:avLst/>
              <a:gdLst>
                <a:gd name="T0" fmla="*/ 0 w 73"/>
                <a:gd name="T1" fmla="*/ 0 h 85"/>
                <a:gd name="T2" fmla="*/ 0 w 73"/>
                <a:gd name="T3" fmla="*/ 0 h 85"/>
                <a:gd name="T4" fmla="*/ 0 w 73"/>
                <a:gd name="T5" fmla="*/ 0 h 85"/>
                <a:gd name="T6" fmla="*/ 0 w 73"/>
                <a:gd name="T7" fmla="*/ 0 h 85"/>
                <a:gd name="T8" fmla="*/ 0 w 73"/>
                <a:gd name="T9" fmla="*/ 0 h 85"/>
                <a:gd name="T10" fmla="*/ 0 w 73"/>
                <a:gd name="T11" fmla="*/ 0 h 85"/>
                <a:gd name="T12" fmla="*/ 0 60000 65536"/>
                <a:gd name="T13" fmla="*/ 0 60000 65536"/>
                <a:gd name="T14" fmla="*/ 0 60000 65536"/>
                <a:gd name="T15" fmla="*/ 0 60000 65536"/>
                <a:gd name="T16" fmla="*/ 0 60000 65536"/>
                <a:gd name="T17" fmla="*/ 0 60000 65536"/>
                <a:gd name="T18" fmla="*/ 0 w 73"/>
                <a:gd name="T19" fmla="*/ 0 h 85"/>
                <a:gd name="T20" fmla="*/ 73 w 7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73" h="85">
                  <a:moveTo>
                    <a:pt x="10" y="50"/>
                  </a:moveTo>
                  <a:lnTo>
                    <a:pt x="20" y="85"/>
                  </a:lnTo>
                  <a:lnTo>
                    <a:pt x="73" y="68"/>
                  </a:lnTo>
                  <a:lnTo>
                    <a:pt x="53" y="0"/>
                  </a:lnTo>
                  <a:lnTo>
                    <a:pt x="0" y="16"/>
                  </a:lnTo>
                  <a:lnTo>
                    <a:pt x="10" y="50"/>
                  </a:lnTo>
                  <a:close/>
                </a:path>
              </a:pathLst>
            </a:custGeom>
            <a:solidFill>
              <a:srgbClr val="C9D5E1"/>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0" name="Freeform 29"/>
            <p:cNvSpPr>
              <a:spLocks/>
            </p:cNvSpPr>
            <p:nvPr/>
          </p:nvSpPr>
          <p:spPr bwMode="auto">
            <a:xfrm>
              <a:off x="4882" y="118"/>
              <a:ext cx="95" cy="201"/>
            </a:xfrm>
            <a:custGeom>
              <a:avLst/>
              <a:gdLst>
                <a:gd name="T0" fmla="*/ 0 w 1705"/>
                <a:gd name="T1" fmla="*/ 0 h 2211"/>
                <a:gd name="T2" fmla="*/ 0 w 1705"/>
                <a:gd name="T3" fmla="*/ 0 h 2211"/>
                <a:gd name="T4" fmla="*/ 0 w 1705"/>
                <a:gd name="T5" fmla="*/ 0 h 2211"/>
                <a:gd name="T6" fmla="*/ 0 w 1705"/>
                <a:gd name="T7" fmla="*/ 0 h 2211"/>
                <a:gd name="T8" fmla="*/ 0 w 1705"/>
                <a:gd name="T9" fmla="*/ 0 h 2211"/>
                <a:gd name="T10" fmla="*/ 0 w 1705"/>
                <a:gd name="T11" fmla="*/ 0 h 2211"/>
                <a:gd name="T12" fmla="*/ 0 w 1705"/>
                <a:gd name="T13" fmla="*/ 0 h 2211"/>
                <a:gd name="T14" fmla="*/ 0 w 1705"/>
                <a:gd name="T15" fmla="*/ 0 h 2211"/>
                <a:gd name="T16" fmla="*/ 0 w 1705"/>
                <a:gd name="T17" fmla="*/ 0 h 2211"/>
                <a:gd name="T18" fmla="*/ 0 w 1705"/>
                <a:gd name="T19" fmla="*/ 0 h 2211"/>
                <a:gd name="T20" fmla="*/ 0 w 1705"/>
                <a:gd name="T21" fmla="*/ 0 h 2211"/>
                <a:gd name="T22" fmla="*/ 0 w 1705"/>
                <a:gd name="T23" fmla="*/ 0 h 2211"/>
                <a:gd name="T24" fmla="*/ 0 w 1705"/>
                <a:gd name="T25" fmla="*/ 0 h 2211"/>
                <a:gd name="T26" fmla="*/ 0 w 1705"/>
                <a:gd name="T27" fmla="*/ 0 h 2211"/>
                <a:gd name="T28" fmla="*/ 0 w 1705"/>
                <a:gd name="T29" fmla="*/ 0 h 2211"/>
                <a:gd name="T30" fmla="*/ 0 w 1705"/>
                <a:gd name="T31" fmla="*/ 0 h 2211"/>
                <a:gd name="T32" fmla="*/ 0 w 1705"/>
                <a:gd name="T33" fmla="*/ 0 h 2211"/>
                <a:gd name="T34" fmla="*/ 0 w 1705"/>
                <a:gd name="T35" fmla="*/ 0 h 2211"/>
                <a:gd name="T36" fmla="*/ 0 w 1705"/>
                <a:gd name="T37" fmla="*/ 0 h 2211"/>
                <a:gd name="T38" fmla="*/ 0 w 1705"/>
                <a:gd name="T39" fmla="*/ 0 h 2211"/>
                <a:gd name="T40" fmla="*/ 0 w 1705"/>
                <a:gd name="T41" fmla="*/ 0 h 2211"/>
                <a:gd name="T42" fmla="*/ 0 w 1705"/>
                <a:gd name="T43" fmla="*/ 0 h 2211"/>
                <a:gd name="T44" fmla="*/ 0 w 1705"/>
                <a:gd name="T45" fmla="*/ 0 h 2211"/>
                <a:gd name="T46" fmla="*/ 0 w 1705"/>
                <a:gd name="T47" fmla="*/ 0 h 2211"/>
                <a:gd name="T48" fmla="*/ 0 w 1705"/>
                <a:gd name="T49" fmla="*/ 0 h 2211"/>
                <a:gd name="T50" fmla="*/ 0 w 1705"/>
                <a:gd name="T51" fmla="*/ 0 h 2211"/>
                <a:gd name="T52" fmla="*/ 0 w 1705"/>
                <a:gd name="T53" fmla="*/ 0 h 2211"/>
                <a:gd name="T54" fmla="*/ 0 w 1705"/>
                <a:gd name="T55" fmla="*/ 0 h 2211"/>
                <a:gd name="T56" fmla="*/ 0 w 1705"/>
                <a:gd name="T57" fmla="*/ 0 h 2211"/>
                <a:gd name="T58" fmla="*/ 0 w 1705"/>
                <a:gd name="T59" fmla="*/ 0 h 2211"/>
                <a:gd name="T60" fmla="*/ 0 w 1705"/>
                <a:gd name="T61" fmla="*/ 0 h 2211"/>
                <a:gd name="T62" fmla="*/ 0 w 1705"/>
                <a:gd name="T63" fmla="*/ 0 h 2211"/>
                <a:gd name="T64" fmla="*/ 0 w 1705"/>
                <a:gd name="T65" fmla="*/ 0 h 2211"/>
                <a:gd name="T66" fmla="*/ 0 w 1705"/>
                <a:gd name="T67" fmla="*/ 0 h 2211"/>
                <a:gd name="T68" fmla="*/ 0 w 1705"/>
                <a:gd name="T69" fmla="*/ 0 h 2211"/>
                <a:gd name="T70" fmla="*/ 0 w 1705"/>
                <a:gd name="T71" fmla="*/ 0 h 2211"/>
                <a:gd name="T72" fmla="*/ 0 w 1705"/>
                <a:gd name="T73" fmla="*/ 0 h 2211"/>
                <a:gd name="T74" fmla="*/ 0 w 1705"/>
                <a:gd name="T75" fmla="*/ 0 h 2211"/>
                <a:gd name="T76" fmla="*/ 0 w 1705"/>
                <a:gd name="T77" fmla="*/ 0 h 2211"/>
                <a:gd name="T78" fmla="*/ 0 w 1705"/>
                <a:gd name="T79" fmla="*/ 0 h 2211"/>
                <a:gd name="T80" fmla="*/ 0 w 1705"/>
                <a:gd name="T81" fmla="*/ 0 h 2211"/>
                <a:gd name="T82" fmla="*/ 0 w 1705"/>
                <a:gd name="T83" fmla="*/ 0 h 2211"/>
                <a:gd name="T84" fmla="*/ 0 w 1705"/>
                <a:gd name="T85" fmla="*/ 0 h 2211"/>
                <a:gd name="T86" fmla="*/ 0 w 1705"/>
                <a:gd name="T87" fmla="*/ 0 h 2211"/>
                <a:gd name="T88" fmla="*/ 0 w 1705"/>
                <a:gd name="T89" fmla="*/ 0 h 2211"/>
                <a:gd name="T90" fmla="*/ 0 w 1705"/>
                <a:gd name="T91" fmla="*/ 0 h 2211"/>
                <a:gd name="T92" fmla="*/ 0 w 1705"/>
                <a:gd name="T93" fmla="*/ 0 h 2211"/>
                <a:gd name="T94" fmla="*/ 0 w 1705"/>
                <a:gd name="T95" fmla="*/ 0 h 2211"/>
                <a:gd name="T96" fmla="*/ 0 w 1705"/>
                <a:gd name="T97" fmla="*/ 0 h 2211"/>
                <a:gd name="T98" fmla="*/ 0 w 1705"/>
                <a:gd name="T99" fmla="*/ 0 h 2211"/>
                <a:gd name="T100" fmla="*/ 0 w 1705"/>
                <a:gd name="T101" fmla="*/ 0 h 2211"/>
                <a:gd name="T102" fmla="*/ 0 w 1705"/>
                <a:gd name="T103" fmla="*/ 0 h 22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5"/>
                <a:gd name="T157" fmla="*/ 0 h 2211"/>
                <a:gd name="T158" fmla="*/ 1705 w 1705"/>
                <a:gd name="T159" fmla="*/ 2211 h 22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5" h="2211">
                  <a:moveTo>
                    <a:pt x="1705" y="0"/>
                  </a:moveTo>
                  <a:lnTo>
                    <a:pt x="1705" y="335"/>
                  </a:lnTo>
                  <a:lnTo>
                    <a:pt x="1669" y="335"/>
                  </a:lnTo>
                  <a:lnTo>
                    <a:pt x="1664" y="305"/>
                  </a:lnTo>
                  <a:lnTo>
                    <a:pt x="1658" y="279"/>
                  </a:lnTo>
                  <a:lnTo>
                    <a:pt x="1655" y="268"/>
                  </a:lnTo>
                  <a:lnTo>
                    <a:pt x="1650" y="257"/>
                  </a:lnTo>
                  <a:lnTo>
                    <a:pt x="1646" y="246"/>
                  </a:lnTo>
                  <a:lnTo>
                    <a:pt x="1641" y="237"/>
                  </a:lnTo>
                  <a:lnTo>
                    <a:pt x="1636" y="228"/>
                  </a:lnTo>
                  <a:lnTo>
                    <a:pt x="1631" y="220"/>
                  </a:lnTo>
                  <a:lnTo>
                    <a:pt x="1625" y="212"/>
                  </a:lnTo>
                  <a:lnTo>
                    <a:pt x="1619" y="206"/>
                  </a:lnTo>
                  <a:lnTo>
                    <a:pt x="1613" y="199"/>
                  </a:lnTo>
                  <a:lnTo>
                    <a:pt x="1606" y="193"/>
                  </a:lnTo>
                  <a:lnTo>
                    <a:pt x="1600" y="188"/>
                  </a:lnTo>
                  <a:lnTo>
                    <a:pt x="1592" y="183"/>
                  </a:lnTo>
                  <a:lnTo>
                    <a:pt x="1577" y="175"/>
                  </a:lnTo>
                  <a:lnTo>
                    <a:pt x="1560" y="168"/>
                  </a:lnTo>
                  <a:lnTo>
                    <a:pt x="1542" y="164"/>
                  </a:lnTo>
                  <a:lnTo>
                    <a:pt x="1523" y="161"/>
                  </a:lnTo>
                  <a:lnTo>
                    <a:pt x="1502" y="159"/>
                  </a:lnTo>
                  <a:lnTo>
                    <a:pt x="1481" y="157"/>
                  </a:lnTo>
                  <a:lnTo>
                    <a:pt x="1459" y="157"/>
                  </a:lnTo>
                  <a:lnTo>
                    <a:pt x="1435" y="157"/>
                  </a:lnTo>
                  <a:lnTo>
                    <a:pt x="980" y="157"/>
                  </a:lnTo>
                  <a:lnTo>
                    <a:pt x="980" y="1928"/>
                  </a:lnTo>
                  <a:lnTo>
                    <a:pt x="980" y="1945"/>
                  </a:lnTo>
                  <a:lnTo>
                    <a:pt x="981" y="1961"/>
                  </a:lnTo>
                  <a:lnTo>
                    <a:pt x="984" y="1977"/>
                  </a:lnTo>
                  <a:lnTo>
                    <a:pt x="985" y="1991"/>
                  </a:lnTo>
                  <a:lnTo>
                    <a:pt x="987" y="2005"/>
                  </a:lnTo>
                  <a:lnTo>
                    <a:pt x="990" y="2018"/>
                  </a:lnTo>
                  <a:lnTo>
                    <a:pt x="993" y="2031"/>
                  </a:lnTo>
                  <a:lnTo>
                    <a:pt x="997" y="2042"/>
                  </a:lnTo>
                  <a:lnTo>
                    <a:pt x="1001" y="2052"/>
                  </a:lnTo>
                  <a:lnTo>
                    <a:pt x="1005" y="2063"/>
                  </a:lnTo>
                  <a:lnTo>
                    <a:pt x="1010" y="2072"/>
                  </a:lnTo>
                  <a:lnTo>
                    <a:pt x="1016" y="2081"/>
                  </a:lnTo>
                  <a:lnTo>
                    <a:pt x="1021" y="2090"/>
                  </a:lnTo>
                  <a:lnTo>
                    <a:pt x="1027" y="2097"/>
                  </a:lnTo>
                  <a:lnTo>
                    <a:pt x="1032" y="2103"/>
                  </a:lnTo>
                  <a:lnTo>
                    <a:pt x="1040" y="2111"/>
                  </a:lnTo>
                  <a:lnTo>
                    <a:pt x="1053" y="2123"/>
                  </a:lnTo>
                  <a:lnTo>
                    <a:pt x="1068" y="2132"/>
                  </a:lnTo>
                  <a:lnTo>
                    <a:pt x="1083" y="2142"/>
                  </a:lnTo>
                  <a:lnTo>
                    <a:pt x="1100" y="2149"/>
                  </a:lnTo>
                  <a:lnTo>
                    <a:pt x="1116" y="2156"/>
                  </a:lnTo>
                  <a:lnTo>
                    <a:pt x="1133" y="2162"/>
                  </a:lnTo>
                  <a:lnTo>
                    <a:pt x="1151" y="2168"/>
                  </a:lnTo>
                  <a:lnTo>
                    <a:pt x="1168" y="2173"/>
                  </a:lnTo>
                  <a:lnTo>
                    <a:pt x="1168" y="2211"/>
                  </a:lnTo>
                  <a:lnTo>
                    <a:pt x="538" y="2211"/>
                  </a:lnTo>
                  <a:lnTo>
                    <a:pt x="538" y="2173"/>
                  </a:lnTo>
                  <a:lnTo>
                    <a:pt x="556" y="2168"/>
                  </a:lnTo>
                  <a:lnTo>
                    <a:pt x="574" y="2162"/>
                  </a:lnTo>
                  <a:lnTo>
                    <a:pt x="591" y="2157"/>
                  </a:lnTo>
                  <a:lnTo>
                    <a:pt x="608" y="2150"/>
                  </a:lnTo>
                  <a:lnTo>
                    <a:pt x="624" y="2142"/>
                  </a:lnTo>
                  <a:lnTo>
                    <a:pt x="638" y="2133"/>
                  </a:lnTo>
                  <a:lnTo>
                    <a:pt x="645" y="2128"/>
                  </a:lnTo>
                  <a:lnTo>
                    <a:pt x="653" y="2122"/>
                  </a:lnTo>
                  <a:lnTo>
                    <a:pt x="659" y="2116"/>
                  </a:lnTo>
                  <a:lnTo>
                    <a:pt x="665" y="2109"/>
                  </a:lnTo>
                  <a:lnTo>
                    <a:pt x="671" y="2102"/>
                  </a:lnTo>
                  <a:lnTo>
                    <a:pt x="678" y="2095"/>
                  </a:lnTo>
                  <a:lnTo>
                    <a:pt x="683" y="2086"/>
                  </a:lnTo>
                  <a:lnTo>
                    <a:pt x="688" y="2077"/>
                  </a:lnTo>
                  <a:lnTo>
                    <a:pt x="692" y="2067"/>
                  </a:lnTo>
                  <a:lnTo>
                    <a:pt x="696" y="2058"/>
                  </a:lnTo>
                  <a:lnTo>
                    <a:pt x="700" y="2046"/>
                  </a:lnTo>
                  <a:lnTo>
                    <a:pt x="705" y="2034"/>
                  </a:lnTo>
                  <a:lnTo>
                    <a:pt x="708" y="2022"/>
                  </a:lnTo>
                  <a:lnTo>
                    <a:pt x="711" y="2008"/>
                  </a:lnTo>
                  <a:lnTo>
                    <a:pt x="713" y="1995"/>
                  </a:lnTo>
                  <a:lnTo>
                    <a:pt x="715" y="1980"/>
                  </a:lnTo>
                  <a:lnTo>
                    <a:pt x="718" y="1946"/>
                  </a:lnTo>
                  <a:lnTo>
                    <a:pt x="719" y="1910"/>
                  </a:lnTo>
                  <a:lnTo>
                    <a:pt x="719" y="150"/>
                  </a:lnTo>
                  <a:lnTo>
                    <a:pt x="298" y="150"/>
                  </a:lnTo>
                  <a:lnTo>
                    <a:pt x="267" y="150"/>
                  </a:lnTo>
                  <a:lnTo>
                    <a:pt x="237" y="152"/>
                  </a:lnTo>
                  <a:lnTo>
                    <a:pt x="210" y="154"/>
                  </a:lnTo>
                  <a:lnTo>
                    <a:pt x="186" y="159"/>
                  </a:lnTo>
                  <a:lnTo>
                    <a:pt x="163" y="164"/>
                  </a:lnTo>
                  <a:lnTo>
                    <a:pt x="143" y="170"/>
                  </a:lnTo>
                  <a:lnTo>
                    <a:pt x="134" y="175"/>
                  </a:lnTo>
                  <a:lnTo>
                    <a:pt x="125" y="179"/>
                  </a:lnTo>
                  <a:lnTo>
                    <a:pt x="116" y="183"/>
                  </a:lnTo>
                  <a:lnTo>
                    <a:pt x="109" y="189"/>
                  </a:lnTo>
                  <a:lnTo>
                    <a:pt x="102" y="195"/>
                  </a:lnTo>
                  <a:lnTo>
                    <a:pt x="95" y="200"/>
                  </a:lnTo>
                  <a:lnTo>
                    <a:pt x="88" y="208"/>
                  </a:lnTo>
                  <a:lnTo>
                    <a:pt x="82" y="214"/>
                  </a:lnTo>
                  <a:lnTo>
                    <a:pt x="77" y="222"/>
                  </a:lnTo>
                  <a:lnTo>
                    <a:pt x="71" y="230"/>
                  </a:lnTo>
                  <a:lnTo>
                    <a:pt x="67" y="239"/>
                  </a:lnTo>
                  <a:lnTo>
                    <a:pt x="61" y="247"/>
                  </a:lnTo>
                  <a:lnTo>
                    <a:pt x="53" y="268"/>
                  </a:lnTo>
                  <a:lnTo>
                    <a:pt x="47" y="289"/>
                  </a:lnTo>
                  <a:lnTo>
                    <a:pt x="41" y="314"/>
                  </a:lnTo>
                  <a:lnTo>
                    <a:pt x="35" y="341"/>
                  </a:lnTo>
                  <a:lnTo>
                    <a:pt x="0" y="341"/>
                  </a:lnTo>
                  <a:lnTo>
                    <a:pt x="0" y="0"/>
                  </a:lnTo>
                  <a:lnTo>
                    <a:pt x="1705" y="0"/>
                  </a:lnTo>
                  <a:close/>
                </a:path>
              </a:pathLst>
            </a:custGeom>
            <a:solidFill>
              <a:srgbClr val="1F1A17"/>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1" name="Freeform 30"/>
            <p:cNvSpPr>
              <a:spLocks/>
            </p:cNvSpPr>
            <p:nvPr/>
          </p:nvSpPr>
          <p:spPr bwMode="auto">
            <a:xfrm>
              <a:off x="4959" y="180"/>
              <a:ext cx="52" cy="139"/>
            </a:xfrm>
            <a:custGeom>
              <a:avLst/>
              <a:gdLst>
                <a:gd name="T0" fmla="*/ 0 w 922"/>
                <a:gd name="T1" fmla="*/ 0 h 1522"/>
                <a:gd name="T2" fmla="*/ 0 w 922"/>
                <a:gd name="T3" fmla="*/ 0 h 1522"/>
                <a:gd name="T4" fmla="*/ 0 w 922"/>
                <a:gd name="T5" fmla="*/ 0 h 1522"/>
                <a:gd name="T6" fmla="*/ 0 w 922"/>
                <a:gd name="T7" fmla="*/ 0 h 1522"/>
                <a:gd name="T8" fmla="*/ 0 w 922"/>
                <a:gd name="T9" fmla="*/ 0 h 1522"/>
                <a:gd name="T10" fmla="*/ 0 w 922"/>
                <a:gd name="T11" fmla="*/ 0 h 1522"/>
                <a:gd name="T12" fmla="*/ 0 w 922"/>
                <a:gd name="T13" fmla="*/ 0 h 1522"/>
                <a:gd name="T14" fmla="*/ 0 w 922"/>
                <a:gd name="T15" fmla="*/ 0 h 1522"/>
                <a:gd name="T16" fmla="*/ 0 w 922"/>
                <a:gd name="T17" fmla="*/ 0 h 1522"/>
                <a:gd name="T18" fmla="*/ 0 w 922"/>
                <a:gd name="T19" fmla="*/ 0 h 1522"/>
                <a:gd name="T20" fmla="*/ 0 w 922"/>
                <a:gd name="T21" fmla="*/ 0 h 1522"/>
                <a:gd name="T22" fmla="*/ 0 w 922"/>
                <a:gd name="T23" fmla="*/ 0 h 1522"/>
                <a:gd name="T24" fmla="*/ 0 w 922"/>
                <a:gd name="T25" fmla="*/ 0 h 1522"/>
                <a:gd name="T26" fmla="*/ 0 w 922"/>
                <a:gd name="T27" fmla="*/ 0 h 1522"/>
                <a:gd name="T28" fmla="*/ 0 w 922"/>
                <a:gd name="T29" fmla="*/ 0 h 1522"/>
                <a:gd name="T30" fmla="*/ 0 w 922"/>
                <a:gd name="T31" fmla="*/ 0 h 1522"/>
                <a:gd name="T32" fmla="*/ 0 w 922"/>
                <a:gd name="T33" fmla="*/ 0 h 1522"/>
                <a:gd name="T34" fmla="*/ 0 w 922"/>
                <a:gd name="T35" fmla="*/ 0 h 1522"/>
                <a:gd name="T36" fmla="*/ 0 w 922"/>
                <a:gd name="T37" fmla="*/ 0 h 1522"/>
                <a:gd name="T38" fmla="*/ 0 w 922"/>
                <a:gd name="T39" fmla="*/ 0 h 1522"/>
                <a:gd name="T40" fmla="*/ 0 w 922"/>
                <a:gd name="T41" fmla="*/ 0 h 1522"/>
                <a:gd name="T42" fmla="*/ 0 w 922"/>
                <a:gd name="T43" fmla="*/ 0 h 1522"/>
                <a:gd name="T44" fmla="*/ 0 w 922"/>
                <a:gd name="T45" fmla="*/ 0 h 1522"/>
                <a:gd name="T46" fmla="*/ 0 w 922"/>
                <a:gd name="T47" fmla="*/ 0 h 1522"/>
                <a:gd name="T48" fmla="*/ 0 w 922"/>
                <a:gd name="T49" fmla="*/ 0 h 1522"/>
                <a:gd name="T50" fmla="*/ 0 w 922"/>
                <a:gd name="T51" fmla="*/ 0 h 1522"/>
                <a:gd name="T52" fmla="*/ 0 w 922"/>
                <a:gd name="T53" fmla="*/ 0 h 1522"/>
                <a:gd name="T54" fmla="*/ 0 w 922"/>
                <a:gd name="T55" fmla="*/ 0 h 1522"/>
                <a:gd name="T56" fmla="*/ 0 w 922"/>
                <a:gd name="T57" fmla="*/ 0 h 1522"/>
                <a:gd name="T58" fmla="*/ 0 w 922"/>
                <a:gd name="T59" fmla="*/ 0 h 1522"/>
                <a:gd name="T60" fmla="*/ 0 w 922"/>
                <a:gd name="T61" fmla="*/ 0 h 1522"/>
                <a:gd name="T62" fmla="*/ 0 w 922"/>
                <a:gd name="T63" fmla="*/ 0 h 1522"/>
                <a:gd name="T64" fmla="*/ 0 w 922"/>
                <a:gd name="T65" fmla="*/ 0 h 1522"/>
                <a:gd name="T66" fmla="*/ 0 w 922"/>
                <a:gd name="T67" fmla="*/ 0 h 1522"/>
                <a:gd name="T68" fmla="*/ 0 w 922"/>
                <a:gd name="T69" fmla="*/ 0 h 1522"/>
                <a:gd name="T70" fmla="*/ 0 w 922"/>
                <a:gd name="T71" fmla="*/ 0 h 1522"/>
                <a:gd name="T72" fmla="*/ 0 w 922"/>
                <a:gd name="T73" fmla="*/ 0 h 1522"/>
                <a:gd name="T74" fmla="*/ 0 w 922"/>
                <a:gd name="T75" fmla="*/ 0 h 1522"/>
                <a:gd name="T76" fmla="*/ 0 w 922"/>
                <a:gd name="T77" fmla="*/ 0 h 1522"/>
                <a:gd name="T78" fmla="*/ 0 w 922"/>
                <a:gd name="T79" fmla="*/ 0 h 1522"/>
                <a:gd name="T80" fmla="*/ 0 w 922"/>
                <a:gd name="T81" fmla="*/ 0 h 1522"/>
                <a:gd name="T82" fmla="*/ 0 w 922"/>
                <a:gd name="T83" fmla="*/ 0 h 1522"/>
                <a:gd name="T84" fmla="*/ 0 w 922"/>
                <a:gd name="T85" fmla="*/ 0 h 1522"/>
                <a:gd name="T86" fmla="*/ 0 w 922"/>
                <a:gd name="T87" fmla="*/ 0 h 1522"/>
                <a:gd name="T88" fmla="*/ 0 w 922"/>
                <a:gd name="T89" fmla="*/ 0 h 1522"/>
                <a:gd name="T90" fmla="*/ 0 w 922"/>
                <a:gd name="T91" fmla="*/ 0 h 1522"/>
                <a:gd name="T92" fmla="*/ 0 w 922"/>
                <a:gd name="T93" fmla="*/ 0 h 1522"/>
                <a:gd name="T94" fmla="*/ 0 w 922"/>
                <a:gd name="T95" fmla="*/ 0 h 1522"/>
                <a:gd name="T96" fmla="*/ 0 w 922"/>
                <a:gd name="T97" fmla="*/ 0 h 1522"/>
                <a:gd name="T98" fmla="*/ 0 w 922"/>
                <a:gd name="T99" fmla="*/ 0 h 15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2"/>
                <a:gd name="T151" fmla="*/ 0 h 1522"/>
                <a:gd name="T152" fmla="*/ 922 w 922"/>
                <a:gd name="T153" fmla="*/ 1522 h 15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2" h="1522">
                  <a:moveTo>
                    <a:pt x="389" y="272"/>
                  </a:moveTo>
                  <a:lnTo>
                    <a:pt x="424" y="230"/>
                  </a:lnTo>
                  <a:lnTo>
                    <a:pt x="459" y="188"/>
                  </a:lnTo>
                  <a:lnTo>
                    <a:pt x="478" y="169"/>
                  </a:lnTo>
                  <a:lnTo>
                    <a:pt x="498" y="150"/>
                  </a:lnTo>
                  <a:lnTo>
                    <a:pt x="518" y="133"/>
                  </a:lnTo>
                  <a:lnTo>
                    <a:pt x="539" y="116"/>
                  </a:lnTo>
                  <a:lnTo>
                    <a:pt x="561" y="101"/>
                  </a:lnTo>
                  <a:lnTo>
                    <a:pt x="585" y="87"/>
                  </a:lnTo>
                  <a:lnTo>
                    <a:pt x="597" y="80"/>
                  </a:lnTo>
                  <a:lnTo>
                    <a:pt x="610" y="74"/>
                  </a:lnTo>
                  <a:lnTo>
                    <a:pt x="623" y="69"/>
                  </a:lnTo>
                  <a:lnTo>
                    <a:pt x="637" y="63"/>
                  </a:lnTo>
                  <a:lnTo>
                    <a:pt x="650" y="59"/>
                  </a:lnTo>
                  <a:lnTo>
                    <a:pt x="665" y="56"/>
                  </a:lnTo>
                  <a:lnTo>
                    <a:pt x="679" y="52"/>
                  </a:lnTo>
                  <a:lnTo>
                    <a:pt x="695" y="49"/>
                  </a:lnTo>
                  <a:lnTo>
                    <a:pt x="710" y="47"/>
                  </a:lnTo>
                  <a:lnTo>
                    <a:pt x="727" y="45"/>
                  </a:lnTo>
                  <a:lnTo>
                    <a:pt x="744" y="44"/>
                  </a:lnTo>
                  <a:lnTo>
                    <a:pt x="761" y="44"/>
                  </a:lnTo>
                  <a:lnTo>
                    <a:pt x="779" y="44"/>
                  </a:lnTo>
                  <a:lnTo>
                    <a:pt x="798" y="45"/>
                  </a:lnTo>
                  <a:lnTo>
                    <a:pt x="815" y="47"/>
                  </a:lnTo>
                  <a:lnTo>
                    <a:pt x="834" y="51"/>
                  </a:lnTo>
                  <a:lnTo>
                    <a:pt x="854" y="55"/>
                  </a:lnTo>
                  <a:lnTo>
                    <a:pt x="874" y="59"/>
                  </a:lnTo>
                  <a:lnTo>
                    <a:pt x="897" y="64"/>
                  </a:lnTo>
                  <a:lnTo>
                    <a:pt x="922" y="70"/>
                  </a:lnTo>
                  <a:lnTo>
                    <a:pt x="887" y="353"/>
                  </a:lnTo>
                  <a:lnTo>
                    <a:pt x="863" y="353"/>
                  </a:lnTo>
                  <a:lnTo>
                    <a:pt x="851" y="338"/>
                  </a:lnTo>
                  <a:lnTo>
                    <a:pt x="836" y="322"/>
                  </a:lnTo>
                  <a:lnTo>
                    <a:pt x="828" y="313"/>
                  </a:lnTo>
                  <a:lnTo>
                    <a:pt x="818" y="305"/>
                  </a:lnTo>
                  <a:lnTo>
                    <a:pt x="808" y="296"/>
                  </a:lnTo>
                  <a:lnTo>
                    <a:pt x="797" y="289"/>
                  </a:lnTo>
                  <a:lnTo>
                    <a:pt x="785" y="281"/>
                  </a:lnTo>
                  <a:lnTo>
                    <a:pt x="773" y="275"/>
                  </a:lnTo>
                  <a:lnTo>
                    <a:pt x="759" y="268"/>
                  </a:lnTo>
                  <a:lnTo>
                    <a:pt x="745" y="263"/>
                  </a:lnTo>
                  <a:lnTo>
                    <a:pt x="729" y="259"/>
                  </a:lnTo>
                  <a:lnTo>
                    <a:pt x="713" y="256"/>
                  </a:lnTo>
                  <a:lnTo>
                    <a:pt x="695" y="253"/>
                  </a:lnTo>
                  <a:lnTo>
                    <a:pt x="676" y="252"/>
                  </a:lnTo>
                  <a:lnTo>
                    <a:pt x="659" y="253"/>
                  </a:lnTo>
                  <a:lnTo>
                    <a:pt x="642" y="255"/>
                  </a:lnTo>
                  <a:lnTo>
                    <a:pt x="625" y="258"/>
                  </a:lnTo>
                  <a:lnTo>
                    <a:pt x="610" y="261"/>
                  </a:lnTo>
                  <a:lnTo>
                    <a:pt x="595" y="265"/>
                  </a:lnTo>
                  <a:lnTo>
                    <a:pt x="581" y="271"/>
                  </a:lnTo>
                  <a:lnTo>
                    <a:pt x="566" y="277"/>
                  </a:lnTo>
                  <a:lnTo>
                    <a:pt x="553" y="284"/>
                  </a:lnTo>
                  <a:lnTo>
                    <a:pt x="540" y="292"/>
                  </a:lnTo>
                  <a:lnTo>
                    <a:pt x="528" y="300"/>
                  </a:lnTo>
                  <a:lnTo>
                    <a:pt x="517" y="309"/>
                  </a:lnTo>
                  <a:lnTo>
                    <a:pt x="505" y="319"/>
                  </a:lnTo>
                  <a:lnTo>
                    <a:pt x="494" y="329"/>
                  </a:lnTo>
                  <a:lnTo>
                    <a:pt x="484" y="340"/>
                  </a:lnTo>
                  <a:lnTo>
                    <a:pt x="474" y="351"/>
                  </a:lnTo>
                  <a:lnTo>
                    <a:pt x="466" y="362"/>
                  </a:lnTo>
                  <a:lnTo>
                    <a:pt x="452" y="382"/>
                  </a:lnTo>
                  <a:lnTo>
                    <a:pt x="441" y="401"/>
                  </a:lnTo>
                  <a:lnTo>
                    <a:pt x="431" y="420"/>
                  </a:lnTo>
                  <a:lnTo>
                    <a:pt x="423" y="440"/>
                  </a:lnTo>
                  <a:lnTo>
                    <a:pt x="415" y="460"/>
                  </a:lnTo>
                  <a:lnTo>
                    <a:pt x="410" y="480"/>
                  </a:lnTo>
                  <a:lnTo>
                    <a:pt x="405" y="500"/>
                  </a:lnTo>
                  <a:lnTo>
                    <a:pt x="400" y="520"/>
                  </a:lnTo>
                  <a:lnTo>
                    <a:pt x="396" y="541"/>
                  </a:lnTo>
                  <a:lnTo>
                    <a:pt x="394" y="562"/>
                  </a:lnTo>
                  <a:lnTo>
                    <a:pt x="392" y="582"/>
                  </a:lnTo>
                  <a:lnTo>
                    <a:pt x="391" y="603"/>
                  </a:lnTo>
                  <a:lnTo>
                    <a:pt x="390" y="642"/>
                  </a:lnTo>
                  <a:lnTo>
                    <a:pt x="389" y="682"/>
                  </a:lnTo>
                  <a:lnTo>
                    <a:pt x="389" y="1123"/>
                  </a:lnTo>
                  <a:lnTo>
                    <a:pt x="390" y="1180"/>
                  </a:lnTo>
                  <a:lnTo>
                    <a:pt x="390" y="1226"/>
                  </a:lnTo>
                  <a:lnTo>
                    <a:pt x="392" y="1261"/>
                  </a:lnTo>
                  <a:lnTo>
                    <a:pt x="393" y="1287"/>
                  </a:lnTo>
                  <a:lnTo>
                    <a:pt x="395" y="1306"/>
                  </a:lnTo>
                  <a:lnTo>
                    <a:pt x="398" y="1321"/>
                  </a:lnTo>
                  <a:lnTo>
                    <a:pt x="400" y="1334"/>
                  </a:lnTo>
                  <a:lnTo>
                    <a:pt x="405" y="1345"/>
                  </a:lnTo>
                  <a:lnTo>
                    <a:pt x="409" y="1362"/>
                  </a:lnTo>
                  <a:lnTo>
                    <a:pt x="413" y="1376"/>
                  </a:lnTo>
                  <a:lnTo>
                    <a:pt x="418" y="1390"/>
                  </a:lnTo>
                  <a:lnTo>
                    <a:pt x="424" y="1402"/>
                  </a:lnTo>
                  <a:lnTo>
                    <a:pt x="431" y="1412"/>
                  </a:lnTo>
                  <a:lnTo>
                    <a:pt x="439" y="1422"/>
                  </a:lnTo>
                  <a:lnTo>
                    <a:pt x="446" y="1430"/>
                  </a:lnTo>
                  <a:lnTo>
                    <a:pt x="455" y="1438"/>
                  </a:lnTo>
                  <a:lnTo>
                    <a:pt x="465" y="1444"/>
                  </a:lnTo>
                  <a:lnTo>
                    <a:pt x="475" y="1451"/>
                  </a:lnTo>
                  <a:lnTo>
                    <a:pt x="485" y="1457"/>
                  </a:lnTo>
                  <a:lnTo>
                    <a:pt x="497" y="1462"/>
                  </a:lnTo>
                  <a:lnTo>
                    <a:pt x="522" y="1473"/>
                  </a:lnTo>
                  <a:lnTo>
                    <a:pt x="551" y="1483"/>
                  </a:lnTo>
                  <a:lnTo>
                    <a:pt x="551" y="1522"/>
                  </a:lnTo>
                  <a:lnTo>
                    <a:pt x="18" y="1522"/>
                  </a:lnTo>
                  <a:lnTo>
                    <a:pt x="18" y="1483"/>
                  </a:lnTo>
                  <a:lnTo>
                    <a:pt x="41" y="1473"/>
                  </a:lnTo>
                  <a:lnTo>
                    <a:pt x="62" y="1463"/>
                  </a:lnTo>
                  <a:lnTo>
                    <a:pt x="81" y="1453"/>
                  </a:lnTo>
                  <a:lnTo>
                    <a:pt x="96" y="1442"/>
                  </a:lnTo>
                  <a:lnTo>
                    <a:pt x="104" y="1436"/>
                  </a:lnTo>
                  <a:lnTo>
                    <a:pt x="111" y="1429"/>
                  </a:lnTo>
                  <a:lnTo>
                    <a:pt x="117" y="1423"/>
                  </a:lnTo>
                  <a:lnTo>
                    <a:pt x="123" y="1415"/>
                  </a:lnTo>
                  <a:lnTo>
                    <a:pt x="129" y="1408"/>
                  </a:lnTo>
                  <a:lnTo>
                    <a:pt x="133" y="1400"/>
                  </a:lnTo>
                  <a:lnTo>
                    <a:pt x="138" y="1392"/>
                  </a:lnTo>
                  <a:lnTo>
                    <a:pt x="142" y="1382"/>
                  </a:lnTo>
                  <a:lnTo>
                    <a:pt x="145" y="1373"/>
                  </a:lnTo>
                  <a:lnTo>
                    <a:pt x="149" y="1362"/>
                  </a:lnTo>
                  <a:lnTo>
                    <a:pt x="151" y="1350"/>
                  </a:lnTo>
                  <a:lnTo>
                    <a:pt x="155" y="1338"/>
                  </a:lnTo>
                  <a:lnTo>
                    <a:pt x="159" y="1312"/>
                  </a:lnTo>
                  <a:lnTo>
                    <a:pt x="162" y="1282"/>
                  </a:lnTo>
                  <a:lnTo>
                    <a:pt x="165" y="1248"/>
                  </a:lnTo>
                  <a:lnTo>
                    <a:pt x="166" y="1208"/>
                  </a:lnTo>
                  <a:lnTo>
                    <a:pt x="167" y="1165"/>
                  </a:lnTo>
                  <a:lnTo>
                    <a:pt x="167" y="1116"/>
                  </a:lnTo>
                  <a:lnTo>
                    <a:pt x="167" y="494"/>
                  </a:lnTo>
                  <a:lnTo>
                    <a:pt x="167" y="475"/>
                  </a:lnTo>
                  <a:lnTo>
                    <a:pt x="166" y="456"/>
                  </a:lnTo>
                  <a:lnTo>
                    <a:pt x="165" y="439"/>
                  </a:lnTo>
                  <a:lnTo>
                    <a:pt x="163" y="423"/>
                  </a:lnTo>
                  <a:lnTo>
                    <a:pt x="161" y="408"/>
                  </a:lnTo>
                  <a:lnTo>
                    <a:pt x="158" y="394"/>
                  </a:lnTo>
                  <a:lnTo>
                    <a:pt x="155" y="382"/>
                  </a:lnTo>
                  <a:lnTo>
                    <a:pt x="150" y="370"/>
                  </a:lnTo>
                  <a:lnTo>
                    <a:pt x="146" y="359"/>
                  </a:lnTo>
                  <a:lnTo>
                    <a:pt x="142" y="348"/>
                  </a:lnTo>
                  <a:lnTo>
                    <a:pt x="138" y="339"/>
                  </a:lnTo>
                  <a:lnTo>
                    <a:pt x="133" y="330"/>
                  </a:lnTo>
                  <a:lnTo>
                    <a:pt x="128" y="323"/>
                  </a:lnTo>
                  <a:lnTo>
                    <a:pt x="122" y="316"/>
                  </a:lnTo>
                  <a:lnTo>
                    <a:pt x="116" y="310"/>
                  </a:lnTo>
                  <a:lnTo>
                    <a:pt x="110" y="304"/>
                  </a:lnTo>
                  <a:lnTo>
                    <a:pt x="99" y="294"/>
                  </a:lnTo>
                  <a:lnTo>
                    <a:pt x="85" y="288"/>
                  </a:lnTo>
                  <a:lnTo>
                    <a:pt x="73" y="281"/>
                  </a:lnTo>
                  <a:lnTo>
                    <a:pt x="60" y="278"/>
                  </a:lnTo>
                  <a:lnTo>
                    <a:pt x="47" y="275"/>
                  </a:lnTo>
                  <a:lnTo>
                    <a:pt x="34" y="274"/>
                  </a:lnTo>
                  <a:lnTo>
                    <a:pt x="23" y="273"/>
                  </a:lnTo>
                  <a:lnTo>
                    <a:pt x="12" y="272"/>
                  </a:lnTo>
                  <a:lnTo>
                    <a:pt x="0" y="244"/>
                  </a:lnTo>
                  <a:lnTo>
                    <a:pt x="389" y="0"/>
                  </a:lnTo>
                  <a:lnTo>
                    <a:pt x="389" y="272"/>
                  </a:lnTo>
                  <a:close/>
                </a:path>
              </a:pathLst>
            </a:custGeom>
            <a:solidFill>
              <a:srgbClr val="1F1A17"/>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2" name="Freeform 31"/>
            <p:cNvSpPr>
              <a:spLocks noEditPoints="1"/>
            </p:cNvSpPr>
            <p:nvPr/>
          </p:nvSpPr>
          <p:spPr bwMode="auto">
            <a:xfrm>
              <a:off x="5009" y="185"/>
              <a:ext cx="67" cy="134"/>
            </a:xfrm>
            <a:custGeom>
              <a:avLst/>
              <a:gdLst>
                <a:gd name="T0" fmla="*/ 0 w 1200"/>
                <a:gd name="T1" fmla="*/ 0 h 1472"/>
                <a:gd name="T2" fmla="*/ 0 w 1200"/>
                <a:gd name="T3" fmla="*/ 0 h 1472"/>
                <a:gd name="T4" fmla="*/ 0 w 1200"/>
                <a:gd name="T5" fmla="*/ 0 h 1472"/>
                <a:gd name="T6" fmla="*/ 0 w 1200"/>
                <a:gd name="T7" fmla="*/ 0 h 1472"/>
                <a:gd name="T8" fmla="*/ 0 w 1200"/>
                <a:gd name="T9" fmla="*/ 0 h 1472"/>
                <a:gd name="T10" fmla="*/ 0 w 1200"/>
                <a:gd name="T11" fmla="*/ 0 h 1472"/>
                <a:gd name="T12" fmla="*/ 0 w 1200"/>
                <a:gd name="T13" fmla="*/ 0 h 1472"/>
                <a:gd name="T14" fmla="*/ 0 w 1200"/>
                <a:gd name="T15" fmla="*/ 0 h 1472"/>
                <a:gd name="T16" fmla="*/ 0 w 1200"/>
                <a:gd name="T17" fmla="*/ 0 h 1472"/>
                <a:gd name="T18" fmla="*/ 0 w 1200"/>
                <a:gd name="T19" fmla="*/ 0 h 1472"/>
                <a:gd name="T20" fmla="*/ 0 w 1200"/>
                <a:gd name="T21" fmla="*/ 0 h 1472"/>
                <a:gd name="T22" fmla="*/ 0 w 1200"/>
                <a:gd name="T23" fmla="*/ 0 h 1472"/>
                <a:gd name="T24" fmla="*/ 0 w 1200"/>
                <a:gd name="T25" fmla="*/ 0 h 1472"/>
                <a:gd name="T26" fmla="*/ 0 w 1200"/>
                <a:gd name="T27" fmla="*/ 0 h 1472"/>
                <a:gd name="T28" fmla="*/ 0 w 1200"/>
                <a:gd name="T29" fmla="*/ 0 h 1472"/>
                <a:gd name="T30" fmla="*/ 0 w 1200"/>
                <a:gd name="T31" fmla="*/ 0 h 1472"/>
                <a:gd name="T32" fmla="*/ 0 w 1200"/>
                <a:gd name="T33" fmla="*/ 0 h 1472"/>
                <a:gd name="T34" fmla="*/ 0 w 1200"/>
                <a:gd name="T35" fmla="*/ 0 h 1472"/>
                <a:gd name="T36" fmla="*/ 0 w 1200"/>
                <a:gd name="T37" fmla="*/ 0 h 1472"/>
                <a:gd name="T38" fmla="*/ 0 w 1200"/>
                <a:gd name="T39" fmla="*/ 0 h 1472"/>
                <a:gd name="T40" fmla="*/ 0 w 1200"/>
                <a:gd name="T41" fmla="*/ 0 h 1472"/>
                <a:gd name="T42" fmla="*/ 0 w 1200"/>
                <a:gd name="T43" fmla="*/ 0 h 1472"/>
                <a:gd name="T44" fmla="*/ 0 w 1200"/>
                <a:gd name="T45" fmla="*/ 0 h 1472"/>
                <a:gd name="T46" fmla="*/ 0 w 1200"/>
                <a:gd name="T47" fmla="*/ 0 h 1472"/>
                <a:gd name="T48" fmla="*/ 0 w 1200"/>
                <a:gd name="T49" fmla="*/ 0 h 1472"/>
                <a:gd name="T50" fmla="*/ 0 w 1200"/>
                <a:gd name="T51" fmla="*/ 0 h 1472"/>
                <a:gd name="T52" fmla="*/ 0 w 1200"/>
                <a:gd name="T53" fmla="*/ 0 h 1472"/>
                <a:gd name="T54" fmla="*/ 0 w 1200"/>
                <a:gd name="T55" fmla="*/ 0 h 1472"/>
                <a:gd name="T56" fmla="*/ 0 w 1200"/>
                <a:gd name="T57" fmla="*/ 0 h 1472"/>
                <a:gd name="T58" fmla="*/ 0 w 1200"/>
                <a:gd name="T59" fmla="*/ 0 h 1472"/>
                <a:gd name="T60" fmla="*/ 0 w 1200"/>
                <a:gd name="T61" fmla="*/ 0 h 1472"/>
                <a:gd name="T62" fmla="*/ 0 w 1200"/>
                <a:gd name="T63" fmla="*/ 0 h 1472"/>
                <a:gd name="T64" fmla="*/ 0 w 1200"/>
                <a:gd name="T65" fmla="*/ 0 h 1472"/>
                <a:gd name="T66" fmla="*/ 0 w 1200"/>
                <a:gd name="T67" fmla="*/ 0 h 1472"/>
                <a:gd name="T68" fmla="*/ 0 w 1200"/>
                <a:gd name="T69" fmla="*/ 0 h 1472"/>
                <a:gd name="T70" fmla="*/ 0 w 1200"/>
                <a:gd name="T71" fmla="*/ 0 h 1472"/>
                <a:gd name="T72" fmla="*/ 0 w 1200"/>
                <a:gd name="T73" fmla="*/ 0 h 1472"/>
                <a:gd name="T74" fmla="*/ 0 w 1200"/>
                <a:gd name="T75" fmla="*/ 0 h 1472"/>
                <a:gd name="T76" fmla="*/ 0 w 1200"/>
                <a:gd name="T77" fmla="*/ 0 h 1472"/>
                <a:gd name="T78" fmla="*/ 0 w 1200"/>
                <a:gd name="T79" fmla="*/ 0 h 1472"/>
                <a:gd name="T80" fmla="*/ 0 w 1200"/>
                <a:gd name="T81" fmla="*/ 0 h 1472"/>
                <a:gd name="T82" fmla="*/ 0 w 1200"/>
                <a:gd name="T83" fmla="*/ 0 h 1472"/>
                <a:gd name="T84" fmla="*/ 0 w 1200"/>
                <a:gd name="T85" fmla="*/ 0 h 1472"/>
                <a:gd name="T86" fmla="*/ 0 w 1200"/>
                <a:gd name="T87" fmla="*/ 0 h 1472"/>
                <a:gd name="T88" fmla="*/ 0 w 1200"/>
                <a:gd name="T89" fmla="*/ 0 h 1472"/>
                <a:gd name="T90" fmla="*/ 0 w 1200"/>
                <a:gd name="T91" fmla="*/ 0 h 1472"/>
                <a:gd name="T92" fmla="*/ 0 w 1200"/>
                <a:gd name="T93" fmla="*/ 0 h 1472"/>
                <a:gd name="T94" fmla="*/ 0 w 1200"/>
                <a:gd name="T95" fmla="*/ 0 h 1472"/>
                <a:gd name="T96" fmla="*/ 0 w 1200"/>
                <a:gd name="T97" fmla="*/ 0 h 1472"/>
                <a:gd name="T98" fmla="*/ 0 w 1200"/>
                <a:gd name="T99" fmla="*/ 0 h 1472"/>
                <a:gd name="T100" fmla="*/ 0 w 1200"/>
                <a:gd name="T101" fmla="*/ 0 h 1472"/>
                <a:gd name="T102" fmla="*/ 0 w 1200"/>
                <a:gd name="T103" fmla="*/ 0 h 1472"/>
                <a:gd name="T104" fmla="*/ 0 w 1200"/>
                <a:gd name="T105" fmla="*/ 0 h 1472"/>
                <a:gd name="T106" fmla="*/ 0 w 1200"/>
                <a:gd name="T107" fmla="*/ 0 h 1472"/>
                <a:gd name="T108" fmla="*/ 0 w 1200"/>
                <a:gd name="T109" fmla="*/ 0 h 1472"/>
                <a:gd name="T110" fmla="*/ 0 w 1200"/>
                <a:gd name="T111" fmla="*/ 0 h 1472"/>
                <a:gd name="T112" fmla="*/ 0 w 1200"/>
                <a:gd name="T113" fmla="*/ 0 h 1472"/>
                <a:gd name="T114" fmla="*/ 0 w 1200"/>
                <a:gd name="T115" fmla="*/ 0 h 1472"/>
                <a:gd name="T116" fmla="*/ 0 w 1200"/>
                <a:gd name="T117" fmla="*/ 0 h 1472"/>
                <a:gd name="T118" fmla="*/ 0 w 1200"/>
                <a:gd name="T119" fmla="*/ 0 h 1472"/>
                <a:gd name="T120" fmla="*/ 0 w 1200"/>
                <a:gd name="T121" fmla="*/ 0 h 1472"/>
                <a:gd name="T122" fmla="*/ 0 w 1200"/>
                <a:gd name="T123" fmla="*/ 0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0"/>
                <a:gd name="T187" fmla="*/ 0 h 1472"/>
                <a:gd name="T188" fmla="*/ 1200 w 1200"/>
                <a:gd name="T189" fmla="*/ 1472 h 1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0" h="1472">
                  <a:moveTo>
                    <a:pt x="835" y="1084"/>
                  </a:moveTo>
                  <a:lnTo>
                    <a:pt x="812" y="1110"/>
                  </a:lnTo>
                  <a:lnTo>
                    <a:pt x="789" y="1135"/>
                  </a:lnTo>
                  <a:lnTo>
                    <a:pt x="767" y="1157"/>
                  </a:lnTo>
                  <a:lnTo>
                    <a:pt x="744" y="1177"/>
                  </a:lnTo>
                  <a:lnTo>
                    <a:pt x="721" y="1197"/>
                  </a:lnTo>
                  <a:lnTo>
                    <a:pt x="697" y="1214"/>
                  </a:lnTo>
                  <a:lnTo>
                    <a:pt x="674" y="1229"/>
                  </a:lnTo>
                  <a:lnTo>
                    <a:pt x="651" y="1243"/>
                  </a:lnTo>
                  <a:lnTo>
                    <a:pt x="628" y="1255"/>
                  </a:lnTo>
                  <a:lnTo>
                    <a:pt x="605" y="1265"/>
                  </a:lnTo>
                  <a:lnTo>
                    <a:pt x="581" y="1273"/>
                  </a:lnTo>
                  <a:lnTo>
                    <a:pt x="558" y="1281"/>
                  </a:lnTo>
                  <a:lnTo>
                    <a:pt x="535" y="1286"/>
                  </a:lnTo>
                  <a:lnTo>
                    <a:pt x="511" y="1291"/>
                  </a:lnTo>
                  <a:lnTo>
                    <a:pt x="489" y="1293"/>
                  </a:lnTo>
                  <a:lnTo>
                    <a:pt x="466" y="1294"/>
                  </a:lnTo>
                  <a:lnTo>
                    <a:pt x="450" y="1294"/>
                  </a:lnTo>
                  <a:lnTo>
                    <a:pt x="436" y="1293"/>
                  </a:lnTo>
                  <a:lnTo>
                    <a:pt x="421" y="1291"/>
                  </a:lnTo>
                  <a:lnTo>
                    <a:pt x="408" y="1288"/>
                  </a:lnTo>
                  <a:lnTo>
                    <a:pt x="394" y="1285"/>
                  </a:lnTo>
                  <a:lnTo>
                    <a:pt x="382" y="1282"/>
                  </a:lnTo>
                  <a:lnTo>
                    <a:pt x="369" y="1278"/>
                  </a:lnTo>
                  <a:lnTo>
                    <a:pt x="358" y="1272"/>
                  </a:lnTo>
                  <a:lnTo>
                    <a:pt x="347" y="1268"/>
                  </a:lnTo>
                  <a:lnTo>
                    <a:pt x="337" y="1262"/>
                  </a:lnTo>
                  <a:lnTo>
                    <a:pt x="327" y="1256"/>
                  </a:lnTo>
                  <a:lnTo>
                    <a:pt x="317" y="1249"/>
                  </a:lnTo>
                  <a:lnTo>
                    <a:pt x="309" y="1243"/>
                  </a:lnTo>
                  <a:lnTo>
                    <a:pt x="301" y="1235"/>
                  </a:lnTo>
                  <a:lnTo>
                    <a:pt x="293" y="1228"/>
                  </a:lnTo>
                  <a:lnTo>
                    <a:pt x="285" y="1219"/>
                  </a:lnTo>
                  <a:lnTo>
                    <a:pt x="279" y="1212"/>
                  </a:lnTo>
                  <a:lnTo>
                    <a:pt x="273" y="1203"/>
                  </a:lnTo>
                  <a:lnTo>
                    <a:pt x="267" y="1194"/>
                  </a:lnTo>
                  <a:lnTo>
                    <a:pt x="261" y="1185"/>
                  </a:lnTo>
                  <a:lnTo>
                    <a:pt x="252" y="1167"/>
                  </a:lnTo>
                  <a:lnTo>
                    <a:pt x="244" y="1147"/>
                  </a:lnTo>
                  <a:lnTo>
                    <a:pt x="239" y="1127"/>
                  </a:lnTo>
                  <a:lnTo>
                    <a:pt x="234" y="1108"/>
                  </a:lnTo>
                  <a:lnTo>
                    <a:pt x="231" y="1089"/>
                  </a:lnTo>
                  <a:lnTo>
                    <a:pt x="231" y="1069"/>
                  </a:lnTo>
                  <a:lnTo>
                    <a:pt x="231" y="1055"/>
                  </a:lnTo>
                  <a:lnTo>
                    <a:pt x="232" y="1040"/>
                  </a:lnTo>
                  <a:lnTo>
                    <a:pt x="234" y="1026"/>
                  </a:lnTo>
                  <a:lnTo>
                    <a:pt x="238" y="1012"/>
                  </a:lnTo>
                  <a:lnTo>
                    <a:pt x="241" y="999"/>
                  </a:lnTo>
                  <a:lnTo>
                    <a:pt x="245" y="987"/>
                  </a:lnTo>
                  <a:lnTo>
                    <a:pt x="249" y="976"/>
                  </a:lnTo>
                  <a:lnTo>
                    <a:pt x="254" y="965"/>
                  </a:lnTo>
                  <a:lnTo>
                    <a:pt x="259" y="954"/>
                  </a:lnTo>
                  <a:lnTo>
                    <a:pt x="266" y="943"/>
                  </a:lnTo>
                  <a:lnTo>
                    <a:pt x="272" y="934"/>
                  </a:lnTo>
                  <a:lnTo>
                    <a:pt x="278" y="925"/>
                  </a:lnTo>
                  <a:lnTo>
                    <a:pt x="293" y="908"/>
                  </a:lnTo>
                  <a:lnTo>
                    <a:pt x="307" y="893"/>
                  </a:lnTo>
                  <a:lnTo>
                    <a:pt x="323" y="880"/>
                  </a:lnTo>
                  <a:lnTo>
                    <a:pt x="338" y="869"/>
                  </a:lnTo>
                  <a:lnTo>
                    <a:pt x="354" y="859"/>
                  </a:lnTo>
                  <a:lnTo>
                    <a:pt x="368" y="851"/>
                  </a:lnTo>
                  <a:lnTo>
                    <a:pt x="394" y="838"/>
                  </a:lnTo>
                  <a:lnTo>
                    <a:pt x="413" y="829"/>
                  </a:lnTo>
                  <a:lnTo>
                    <a:pt x="428" y="823"/>
                  </a:lnTo>
                  <a:lnTo>
                    <a:pt x="444" y="817"/>
                  </a:lnTo>
                  <a:lnTo>
                    <a:pt x="460" y="812"/>
                  </a:lnTo>
                  <a:lnTo>
                    <a:pt x="476" y="806"/>
                  </a:lnTo>
                  <a:lnTo>
                    <a:pt x="493" y="801"/>
                  </a:lnTo>
                  <a:lnTo>
                    <a:pt x="508" y="796"/>
                  </a:lnTo>
                  <a:lnTo>
                    <a:pt x="525" y="791"/>
                  </a:lnTo>
                  <a:lnTo>
                    <a:pt x="541" y="784"/>
                  </a:lnTo>
                  <a:lnTo>
                    <a:pt x="590" y="769"/>
                  </a:lnTo>
                  <a:lnTo>
                    <a:pt x="633" y="754"/>
                  </a:lnTo>
                  <a:lnTo>
                    <a:pt x="671" y="739"/>
                  </a:lnTo>
                  <a:lnTo>
                    <a:pt x="704" y="726"/>
                  </a:lnTo>
                  <a:lnTo>
                    <a:pt x="736" y="710"/>
                  </a:lnTo>
                  <a:lnTo>
                    <a:pt x="768" y="693"/>
                  </a:lnTo>
                  <a:lnTo>
                    <a:pt x="800" y="673"/>
                  </a:lnTo>
                  <a:lnTo>
                    <a:pt x="835" y="650"/>
                  </a:lnTo>
                  <a:lnTo>
                    <a:pt x="835" y="1084"/>
                  </a:lnTo>
                  <a:close/>
                  <a:moveTo>
                    <a:pt x="1200" y="1287"/>
                  </a:moveTo>
                  <a:lnTo>
                    <a:pt x="1182" y="1264"/>
                  </a:lnTo>
                  <a:lnTo>
                    <a:pt x="1162" y="1251"/>
                  </a:lnTo>
                  <a:lnTo>
                    <a:pt x="1144" y="1239"/>
                  </a:lnTo>
                  <a:lnTo>
                    <a:pt x="1129" y="1228"/>
                  </a:lnTo>
                  <a:lnTo>
                    <a:pt x="1115" y="1216"/>
                  </a:lnTo>
                  <a:lnTo>
                    <a:pt x="1103" y="1203"/>
                  </a:lnTo>
                  <a:lnTo>
                    <a:pt x="1093" y="1190"/>
                  </a:lnTo>
                  <a:lnTo>
                    <a:pt x="1085" y="1175"/>
                  </a:lnTo>
                  <a:lnTo>
                    <a:pt x="1079" y="1160"/>
                  </a:lnTo>
                  <a:lnTo>
                    <a:pt x="1074" y="1143"/>
                  </a:lnTo>
                  <a:lnTo>
                    <a:pt x="1069" y="1125"/>
                  </a:lnTo>
                  <a:lnTo>
                    <a:pt x="1067" y="1104"/>
                  </a:lnTo>
                  <a:lnTo>
                    <a:pt x="1065" y="1081"/>
                  </a:lnTo>
                  <a:lnTo>
                    <a:pt x="1063" y="1029"/>
                  </a:lnTo>
                  <a:lnTo>
                    <a:pt x="1063" y="965"/>
                  </a:lnTo>
                  <a:lnTo>
                    <a:pt x="1063" y="590"/>
                  </a:lnTo>
                  <a:lnTo>
                    <a:pt x="1062" y="507"/>
                  </a:lnTo>
                  <a:lnTo>
                    <a:pt x="1061" y="438"/>
                  </a:lnTo>
                  <a:lnTo>
                    <a:pt x="1060" y="409"/>
                  </a:lnTo>
                  <a:lnTo>
                    <a:pt x="1059" y="384"/>
                  </a:lnTo>
                  <a:lnTo>
                    <a:pt x="1057" y="359"/>
                  </a:lnTo>
                  <a:lnTo>
                    <a:pt x="1055" y="338"/>
                  </a:lnTo>
                  <a:lnTo>
                    <a:pt x="1053" y="319"/>
                  </a:lnTo>
                  <a:lnTo>
                    <a:pt x="1050" y="301"/>
                  </a:lnTo>
                  <a:lnTo>
                    <a:pt x="1046" y="283"/>
                  </a:lnTo>
                  <a:lnTo>
                    <a:pt x="1041" y="267"/>
                  </a:lnTo>
                  <a:lnTo>
                    <a:pt x="1037" y="253"/>
                  </a:lnTo>
                  <a:lnTo>
                    <a:pt x="1032" y="236"/>
                  </a:lnTo>
                  <a:lnTo>
                    <a:pt x="1026" y="222"/>
                  </a:lnTo>
                  <a:lnTo>
                    <a:pt x="1019" y="206"/>
                  </a:lnTo>
                  <a:lnTo>
                    <a:pt x="1009" y="186"/>
                  </a:lnTo>
                  <a:lnTo>
                    <a:pt x="999" y="169"/>
                  </a:lnTo>
                  <a:lnTo>
                    <a:pt x="987" y="153"/>
                  </a:lnTo>
                  <a:lnTo>
                    <a:pt x="976" y="137"/>
                  </a:lnTo>
                  <a:lnTo>
                    <a:pt x="964" y="123"/>
                  </a:lnTo>
                  <a:lnTo>
                    <a:pt x="950" y="110"/>
                  </a:lnTo>
                  <a:lnTo>
                    <a:pt x="937" y="99"/>
                  </a:lnTo>
                  <a:lnTo>
                    <a:pt x="923" y="87"/>
                  </a:lnTo>
                  <a:lnTo>
                    <a:pt x="909" y="76"/>
                  </a:lnTo>
                  <a:lnTo>
                    <a:pt x="894" y="67"/>
                  </a:lnTo>
                  <a:lnTo>
                    <a:pt x="880" y="58"/>
                  </a:lnTo>
                  <a:lnTo>
                    <a:pt x="865" y="51"/>
                  </a:lnTo>
                  <a:lnTo>
                    <a:pt x="850" y="43"/>
                  </a:lnTo>
                  <a:lnTo>
                    <a:pt x="835" y="37"/>
                  </a:lnTo>
                  <a:lnTo>
                    <a:pt x="819" y="31"/>
                  </a:lnTo>
                  <a:lnTo>
                    <a:pt x="804" y="26"/>
                  </a:lnTo>
                  <a:lnTo>
                    <a:pt x="774" y="18"/>
                  </a:lnTo>
                  <a:lnTo>
                    <a:pt x="745" y="11"/>
                  </a:lnTo>
                  <a:lnTo>
                    <a:pt x="717" y="7"/>
                  </a:lnTo>
                  <a:lnTo>
                    <a:pt x="690" y="4"/>
                  </a:lnTo>
                  <a:lnTo>
                    <a:pt x="643" y="2"/>
                  </a:lnTo>
                  <a:lnTo>
                    <a:pt x="609" y="0"/>
                  </a:lnTo>
                  <a:lnTo>
                    <a:pt x="569" y="2"/>
                  </a:lnTo>
                  <a:lnTo>
                    <a:pt x="532" y="4"/>
                  </a:lnTo>
                  <a:lnTo>
                    <a:pt x="496" y="7"/>
                  </a:lnTo>
                  <a:lnTo>
                    <a:pt x="461" y="11"/>
                  </a:lnTo>
                  <a:lnTo>
                    <a:pt x="426" y="16"/>
                  </a:lnTo>
                  <a:lnTo>
                    <a:pt x="394" y="22"/>
                  </a:lnTo>
                  <a:lnTo>
                    <a:pt x="363" y="28"/>
                  </a:lnTo>
                  <a:lnTo>
                    <a:pt x="334" y="36"/>
                  </a:lnTo>
                  <a:lnTo>
                    <a:pt x="280" y="51"/>
                  </a:lnTo>
                  <a:lnTo>
                    <a:pt x="233" y="66"/>
                  </a:lnTo>
                  <a:lnTo>
                    <a:pt x="194" y="78"/>
                  </a:lnTo>
                  <a:lnTo>
                    <a:pt x="164" y="90"/>
                  </a:lnTo>
                  <a:lnTo>
                    <a:pt x="122" y="344"/>
                  </a:lnTo>
                  <a:lnTo>
                    <a:pt x="164" y="351"/>
                  </a:lnTo>
                  <a:lnTo>
                    <a:pt x="186" y="324"/>
                  </a:lnTo>
                  <a:lnTo>
                    <a:pt x="206" y="302"/>
                  </a:lnTo>
                  <a:lnTo>
                    <a:pt x="227" y="279"/>
                  </a:lnTo>
                  <a:lnTo>
                    <a:pt x="248" y="260"/>
                  </a:lnTo>
                  <a:lnTo>
                    <a:pt x="270" y="242"/>
                  </a:lnTo>
                  <a:lnTo>
                    <a:pt x="295" y="224"/>
                  </a:lnTo>
                  <a:lnTo>
                    <a:pt x="323" y="207"/>
                  </a:lnTo>
                  <a:lnTo>
                    <a:pt x="354" y="189"/>
                  </a:lnTo>
                  <a:lnTo>
                    <a:pt x="382" y="176"/>
                  </a:lnTo>
                  <a:lnTo>
                    <a:pt x="410" y="164"/>
                  </a:lnTo>
                  <a:lnTo>
                    <a:pt x="439" y="153"/>
                  </a:lnTo>
                  <a:lnTo>
                    <a:pt x="468" y="145"/>
                  </a:lnTo>
                  <a:lnTo>
                    <a:pt x="498" y="138"/>
                  </a:lnTo>
                  <a:lnTo>
                    <a:pt x="528" y="133"/>
                  </a:lnTo>
                  <a:lnTo>
                    <a:pt x="558" y="131"/>
                  </a:lnTo>
                  <a:lnTo>
                    <a:pt x="588" y="130"/>
                  </a:lnTo>
                  <a:lnTo>
                    <a:pt x="607" y="130"/>
                  </a:lnTo>
                  <a:lnTo>
                    <a:pt x="624" y="131"/>
                  </a:lnTo>
                  <a:lnTo>
                    <a:pt x="640" y="133"/>
                  </a:lnTo>
                  <a:lnTo>
                    <a:pt x="657" y="136"/>
                  </a:lnTo>
                  <a:lnTo>
                    <a:pt x="671" y="139"/>
                  </a:lnTo>
                  <a:lnTo>
                    <a:pt x="685" y="144"/>
                  </a:lnTo>
                  <a:lnTo>
                    <a:pt x="698" y="148"/>
                  </a:lnTo>
                  <a:lnTo>
                    <a:pt x="711" y="153"/>
                  </a:lnTo>
                  <a:lnTo>
                    <a:pt x="722" y="160"/>
                  </a:lnTo>
                  <a:lnTo>
                    <a:pt x="733" y="166"/>
                  </a:lnTo>
                  <a:lnTo>
                    <a:pt x="744" y="173"/>
                  </a:lnTo>
                  <a:lnTo>
                    <a:pt x="753" y="180"/>
                  </a:lnTo>
                  <a:lnTo>
                    <a:pt x="762" y="188"/>
                  </a:lnTo>
                  <a:lnTo>
                    <a:pt x="770" y="196"/>
                  </a:lnTo>
                  <a:lnTo>
                    <a:pt x="778" y="204"/>
                  </a:lnTo>
                  <a:lnTo>
                    <a:pt x="785" y="214"/>
                  </a:lnTo>
                  <a:lnTo>
                    <a:pt x="791" y="223"/>
                  </a:lnTo>
                  <a:lnTo>
                    <a:pt x="797" y="232"/>
                  </a:lnTo>
                  <a:lnTo>
                    <a:pt x="803" y="242"/>
                  </a:lnTo>
                  <a:lnTo>
                    <a:pt x="807" y="251"/>
                  </a:lnTo>
                  <a:lnTo>
                    <a:pt x="815" y="272"/>
                  </a:lnTo>
                  <a:lnTo>
                    <a:pt x="822" y="292"/>
                  </a:lnTo>
                  <a:lnTo>
                    <a:pt x="827" y="311"/>
                  </a:lnTo>
                  <a:lnTo>
                    <a:pt x="830" y="332"/>
                  </a:lnTo>
                  <a:lnTo>
                    <a:pt x="831" y="351"/>
                  </a:lnTo>
                  <a:lnTo>
                    <a:pt x="832" y="369"/>
                  </a:lnTo>
                  <a:lnTo>
                    <a:pt x="831" y="386"/>
                  </a:lnTo>
                  <a:lnTo>
                    <a:pt x="830" y="402"/>
                  </a:lnTo>
                  <a:lnTo>
                    <a:pt x="828" y="418"/>
                  </a:lnTo>
                  <a:lnTo>
                    <a:pt x="825" y="433"/>
                  </a:lnTo>
                  <a:lnTo>
                    <a:pt x="820" y="447"/>
                  </a:lnTo>
                  <a:lnTo>
                    <a:pt x="816" y="461"/>
                  </a:lnTo>
                  <a:lnTo>
                    <a:pt x="811" y="474"/>
                  </a:lnTo>
                  <a:lnTo>
                    <a:pt x="805" y="486"/>
                  </a:lnTo>
                  <a:lnTo>
                    <a:pt x="798" y="498"/>
                  </a:lnTo>
                  <a:lnTo>
                    <a:pt x="789" y="509"/>
                  </a:lnTo>
                  <a:lnTo>
                    <a:pt x="781" y="521"/>
                  </a:lnTo>
                  <a:lnTo>
                    <a:pt x="772" y="530"/>
                  </a:lnTo>
                  <a:lnTo>
                    <a:pt x="762" y="540"/>
                  </a:lnTo>
                  <a:lnTo>
                    <a:pt x="751" y="549"/>
                  </a:lnTo>
                  <a:lnTo>
                    <a:pt x="740" y="558"/>
                  </a:lnTo>
                  <a:lnTo>
                    <a:pt x="728" y="566"/>
                  </a:lnTo>
                  <a:lnTo>
                    <a:pt x="716" y="575"/>
                  </a:lnTo>
                  <a:lnTo>
                    <a:pt x="702" y="583"/>
                  </a:lnTo>
                  <a:lnTo>
                    <a:pt x="689" y="591"/>
                  </a:lnTo>
                  <a:lnTo>
                    <a:pt x="674" y="597"/>
                  </a:lnTo>
                  <a:lnTo>
                    <a:pt x="643" y="611"/>
                  </a:lnTo>
                  <a:lnTo>
                    <a:pt x="610" y="625"/>
                  </a:lnTo>
                  <a:lnTo>
                    <a:pt x="576" y="637"/>
                  </a:lnTo>
                  <a:lnTo>
                    <a:pt x="538" y="650"/>
                  </a:lnTo>
                  <a:lnTo>
                    <a:pt x="500" y="662"/>
                  </a:lnTo>
                  <a:lnTo>
                    <a:pt x="460" y="674"/>
                  </a:lnTo>
                  <a:lnTo>
                    <a:pt x="425" y="684"/>
                  </a:lnTo>
                  <a:lnTo>
                    <a:pt x="389" y="695"/>
                  </a:lnTo>
                  <a:lnTo>
                    <a:pt x="352" y="707"/>
                  </a:lnTo>
                  <a:lnTo>
                    <a:pt x="313" y="721"/>
                  </a:lnTo>
                  <a:lnTo>
                    <a:pt x="275" y="736"/>
                  </a:lnTo>
                  <a:lnTo>
                    <a:pt x="237" y="754"/>
                  </a:lnTo>
                  <a:lnTo>
                    <a:pt x="218" y="764"/>
                  </a:lnTo>
                  <a:lnTo>
                    <a:pt x="199" y="775"/>
                  </a:lnTo>
                  <a:lnTo>
                    <a:pt x="182" y="785"/>
                  </a:lnTo>
                  <a:lnTo>
                    <a:pt x="164" y="797"/>
                  </a:lnTo>
                  <a:lnTo>
                    <a:pt x="146" y="809"/>
                  </a:lnTo>
                  <a:lnTo>
                    <a:pt x="130" y="822"/>
                  </a:lnTo>
                  <a:lnTo>
                    <a:pt x="114" y="836"/>
                  </a:lnTo>
                  <a:lnTo>
                    <a:pt x="99" y="851"/>
                  </a:lnTo>
                  <a:lnTo>
                    <a:pt x="84" y="866"/>
                  </a:lnTo>
                  <a:lnTo>
                    <a:pt x="71" y="883"/>
                  </a:lnTo>
                  <a:lnTo>
                    <a:pt x="58" y="900"/>
                  </a:lnTo>
                  <a:lnTo>
                    <a:pt x="47" y="918"/>
                  </a:lnTo>
                  <a:lnTo>
                    <a:pt x="36" y="936"/>
                  </a:lnTo>
                  <a:lnTo>
                    <a:pt x="27" y="956"/>
                  </a:lnTo>
                  <a:lnTo>
                    <a:pt x="19" y="978"/>
                  </a:lnTo>
                  <a:lnTo>
                    <a:pt x="12" y="1000"/>
                  </a:lnTo>
                  <a:lnTo>
                    <a:pt x="7" y="1023"/>
                  </a:lnTo>
                  <a:lnTo>
                    <a:pt x="3" y="1047"/>
                  </a:lnTo>
                  <a:lnTo>
                    <a:pt x="1" y="1073"/>
                  </a:lnTo>
                  <a:lnTo>
                    <a:pt x="0" y="1099"/>
                  </a:lnTo>
                  <a:lnTo>
                    <a:pt x="0" y="1119"/>
                  </a:lnTo>
                  <a:lnTo>
                    <a:pt x="2" y="1138"/>
                  </a:lnTo>
                  <a:lnTo>
                    <a:pt x="4" y="1157"/>
                  </a:lnTo>
                  <a:lnTo>
                    <a:pt x="7" y="1176"/>
                  </a:lnTo>
                  <a:lnTo>
                    <a:pt x="10" y="1194"/>
                  </a:lnTo>
                  <a:lnTo>
                    <a:pt x="16" y="1213"/>
                  </a:lnTo>
                  <a:lnTo>
                    <a:pt x="21" y="1230"/>
                  </a:lnTo>
                  <a:lnTo>
                    <a:pt x="28" y="1247"/>
                  </a:lnTo>
                  <a:lnTo>
                    <a:pt x="35" y="1263"/>
                  </a:lnTo>
                  <a:lnTo>
                    <a:pt x="43" y="1279"/>
                  </a:lnTo>
                  <a:lnTo>
                    <a:pt x="52" y="1295"/>
                  </a:lnTo>
                  <a:lnTo>
                    <a:pt x="61" y="1310"/>
                  </a:lnTo>
                  <a:lnTo>
                    <a:pt x="72" y="1324"/>
                  </a:lnTo>
                  <a:lnTo>
                    <a:pt x="83" y="1338"/>
                  </a:lnTo>
                  <a:lnTo>
                    <a:pt x="95" y="1351"/>
                  </a:lnTo>
                  <a:lnTo>
                    <a:pt x="108" y="1363"/>
                  </a:lnTo>
                  <a:lnTo>
                    <a:pt x="121" y="1376"/>
                  </a:lnTo>
                  <a:lnTo>
                    <a:pt x="136" y="1387"/>
                  </a:lnTo>
                  <a:lnTo>
                    <a:pt x="150" y="1397"/>
                  </a:lnTo>
                  <a:lnTo>
                    <a:pt x="167" y="1408"/>
                  </a:lnTo>
                  <a:lnTo>
                    <a:pt x="184" y="1418"/>
                  </a:lnTo>
                  <a:lnTo>
                    <a:pt x="200" y="1426"/>
                  </a:lnTo>
                  <a:lnTo>
                    <a:pt x="218" y="1434"/>
                  </a:lnTo>
                  <a:lnTo>
                    <a:pt x="237" y="1441"/>
                  </a:lnTo>
                  <a:lnTo>
                    <a:pt x="256" y="1448"/>
                  </a:lnTo>
                  <a:lnTo>
                    <a:pt x="276" y="1453"/>
                  </a:lnTo>
                  <a:lnTo>
                    <a:pt x="297" y="1457"/>
                  </a:lnTo>
                  <a:lnTo>
                    <a:pt x="318" y="1461"/>
                  </a:lnTo>
                  <a:lnTo>
                    <a:pt x="340" y="1465"/>
                  </a:lnTo>
                  <a:lnTo>
                    <a:pt x="363" y="1467"/>
                  </a:lnTo>
                  <a:lnTo>
                    <a:pt x="386" y="1468"/>
                  </a:lnTo>
                  <a:lnTo>
                    <a:pt x="410" y="1469"/>
                  </a:lnTo>
                  <a:lnTo>
                    <a:pt x="430" y="1469"/>
                  </a:lnTo>
                  <a:lnTo>
                    <a:pt x="450" y="1468"/>
                  </a:lnTo>
                  <a:lnTo>
                    <a:pt x="469" y="1467"/>
                  </a:lnTo>
                  <a:lnTo>
                    <a:pt x="488" y="1465"/>
                  </a:lnTo>
                  <a:lnTo>
                    <a:pt x="505" y="1463"/>
                  </a:lnTo>
                  <a:lnTo>
                    <a:pt x="523" y="1459"/>
                  </a:lnTo>
                  <a:lnTo>
                    <a:pt x="539" y="1456"/>
                  </a:lnTo>
                  <a:lnTo>
                    <a:pt x="555" y="1453"/>
                  </a:lnTo>
                  <a:lnTo>
                    <a:pt x="571" y="1449"/>
                  </a:lnTo>
                  <a:lnTo>
                    <a:pt x="586" y="1443"/>
                  </a:lnTo>
                  <a:lnTo>
                    <a:pt x="601" y="1439"/>
                  </a:lnTo>
                  <a:lnTo>
                    <a:pt x="614" y="1433"/>
                  </a:lnTo>
                  <a:lnTo>
                    <a:pt x="642" y="1421"/>
                  </a:lnTo>
                  <a:lnTo>
                    <a:pt x="668" y="1407"/>
                  </a:lnTo>
                  <a:lnTo>
                    <a:pt x="692" y="1391"/>
                  </a:lnTo>
                  <a:lnTo>
                    <a:pt x="717" y="1375"/>
                  </a:lnTo>
                  <a:lnTo>
                    <a:pt x="740" y="1356"/>
                  </a:lnTo>
                  <a:lnTo>
                    <a:pt x="762" y="1336"/>
                  </a:lnTo>
                  <a:lnTo>
                    <a:pt x="785" y="1315"/>
                  </a:lnTo>
                  <a:lnTo>
                    <a:pt x="808" y="1294"/>
                  </a:lnTo>
                  <a:lnTo>
                    <a:pt x="831" y="1270"/>
                  </a:lnTo>
                  <a:lnTo>
                    <a:pt x="855" y="1246"/>
                  </a:lnTo>
                  <a:lnTo>
                    <a:pt x="861" y="1267"/>
                  </a:lnTo>
                  <a:lnTo>
                    <a:pt x="866" y="1286"/>
                  </a:lnTo>
                  <a:lnTo>
                    <a:pt x="871" y="1304"/>
                  </a:lnTo>
                  <a:lnTo>
                    <a:pt x="878" y="1320"/>
                  </a:lnTo>
                  <a:lnTo>
                    <a:pt x="883" y="1335"/>
                  </a:lnTo>
                  <a:lnTo>
                    <a:pt x="890" y="1349"/>
                  </a:lnTo>
                  <a:lnTo>
                    <a:pt x="896" y="1363"/>
                  </a:lnTo>
                  <a:lnTo>
                    <a:pt x="904" y="1376"/>
                  </a:lnTo>
                  <a:lnTo>
                    <a:pt x="913" y="1388"/>
                  </a:lnTo>
                  <a:lnTo>
                    <a:pt x="922" y="1399"/>
                  </a:lnTo>
                  <a:lnTo>
                    <a:pt x="931" y="1411"/>
                  </a:lnTo>
                  <a:lnTo>
                    <a:pt x="943" y="1422"/>
                  </a:lnTo>
                  <a:lnTo>
                    <a:pt x="955" y="1434"/>
                  </a:lnTo>
                  <a:lnTo>
                    <a:pt x="970" y="1446"/>
                  </a:lnTo>
                  <a:lnTo>
                    <a:pt x="984" y="1458"/>
                  </a:lnTo>
                  <a:lnTo>
                    <a:pt x="1001" y="1472"/>
                  </a:lnTo>
                  <a:lnTo>
                    <a:pt x="1200" y="1287"/>
                  </a:lnTo>
                  <a:close/>
                </a:path>
              </a:pathLst>
            </a:custGeom>
            <a:solidFill>
              <a:srgbClr val="1F1A17"/>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3" name="Freeform 32"/>
            <p:cNvSpPr>
              <a:spLocks noEditPoints="1"/>
            </p:cNvSpPr>
            <p:nvPr/>
          </p:nvSpPr>
          <p:spPr bwMode="auto">
            <a:xfrm>
              <a:off x="5080" y="118"/>
              <a:ext cx="80" cy="201"/>
            </a:xfrm>
            <a:custGeom>
              <a:avLst/>
              <a:gdLst>
                <a:gd name="T0" fmla="*/ 0 w 1432"/>
                <a:gd name="T1" fmla="*/ 0 h 2208"/>
                <a:gd name="T2" fmla="*/ 0 w 1432"/>
                <a:gd name="T3" fmla="*/ 0 h 2208"/>
                <a:gd name="T4" fmla="*/ 0 w 1432"/>
                <a:gd name="T5" fmla="*/ 0 h 2208"/>
                <a:gd name="T6" fmla="*/ 0 w 1432"/>
                <a:gd name="T7" fmla="*/ 0 h 2208"/>
                <a:gd name="T8" fmla="*/ 0 w 1432"/>
                <a:gd name="T9" fmla="*/ 0 h 2208"/>
                <a:gd name="T10" fmla="*/ 0 w 1432"/>
                <a:gd name="T11" fmla="*/ 0 h 2208"/>
                <a:gd name="T12" fmla="*/ 0 w 1432"/>
                <a:gd name="T13" fmla="*/ 0 h 2208"/>
                <a:gd name="T14" fmla="*/ 0 w 1432"/>
                <a:gd name="T15" fmla="*/ 0 h 2208"/>
                <a:gd name="T16" fmla="*/ 0 w 1432"/>
                <a:gd name="T17" fmla="*/ 0 h 2208"/>
                <a:gd name="T18" fmla="*/ 0 w 1432"/>
                <a:gd name="T19" fmla="*/ 0 h 2208"/>
                <a:gd name="T20" fmla="*/ 0 w 1432"/>
                <a:gd name="T21" fmla="*/ 0 h 2208"/>
                <a:gd name="T22" fmla="*/ 0 w 1432"/>
                <a:gd name="T23" fmla="*/ 0 h 2208"/>
                <a:gd name="T24" fmla="*/ 0 w 1432"/>
                <a:gd name="T25" fmla="*/ 0 h 2208"/>
                <a:gd name="T26" fmla="*/ 0 w 1432"/>
                <a:gd name="T27" fmla="*/ 0 h 2208"/>
                <a:gd name="T28" fmla="*/ 0 w 1432"/>
                <a:gd name="T29" fmla="*/ 0 h 2208"/>
                <a:gd name="T30" fmla="*/ 0 w 1432"/>
                <a:gd name="T31" fmla="*/ 0 h 2208"/>
                <a:gd name="T32" fmla="*/ 0 w 1432"/>
                <a:gd name="T33" fmla="*/ 0 h 2208"/>
                <a:gd name="T34" fmla="*/ 0 w 1432"/>
                <a:gd name="T35" fmla="*/ 0 h 2208"/>
                <a:gd name="T36" fmla="*/ 0 w 1432"/>
                <a:gd name="T37" fmla="*/ 0 h 2208"/>
                <a:gd name="T38" fmla="*/ 0 w 1432"/>
                <a:gd name="T39" fmla="*/ 0 h 2208"/>
                <a:gd name="T40" fmla="*/ 0 w 1432"/>
                <a:gd name="T41" fmla="*/ 0 h 2208"/>
                <a:gd name="T42" fmla="*/ 0 w 1432"/>
                <a:gd name="T43" fmla="*/ 0 h 2208"/>
                <a:gd name="T44" fmla="*/ 0 w 1432"/>
                <a:gd name="T45" fmla="*/ 0 h 2208"/>
                <a:gd name="T46" fmla="*/ 0 w 1432"/>
                <a:gd name="T47" fmla="*/ 0 h 2208"/>
                <a:gd name="T48" fmla="*/ 0 w 1432"/>
                <a:gd name="T49" fmla="*/ 0 h 2208"/>
                <a:gd name="T50" fmla="*/ 0 w 1432"/>
                <a:gd name="T51" fmla="*/ 0 h 2208"/>
                <a:gd name="T52" fmla="*/ 0 w 1432"/>
                <a:gd name="T53" fmla="*/ 0 h 2208"/>
                <a:gd name="T54" fmla="*/ 0 w 1432"/>
                <a:gd name="T55" fmla="*/ 0 h 2208"/>
                <a:gd name="T56" fmla="*/ 0 w 1432"/>
                <a:gd name="T57" fmla="*/ 0 h 2208"/>
                <a:gd name="T58" fmla="*/ 0 w 1432"/>
                <a:gd name="T59" fmla="*/ 0 h 2208"/>
                <a:gd name="T60" fmla="*/ 0 w 1432"/>
                <a:gd name="T61" fmla="*/ 0 h 2208"/>
                <a:gd name="T62" fmla="*/ 0 w 1432"/>
                <a:gd name="T63" fmla="*/ 0 h 2208"/>
                <a:gd name="T64" fmla="*/ 0 w 1432"/>
                <a:gd name="T65" fmla="*/ 0 h 2208"/>
                <a:gd name="T66" fmla="*/ 0 w 1432"/>
                <a:gd name="T67" fmla="*/ 0 h 2208"/>
                <a:gd name="T68" fmla="*/ 0 w 1432"/>
                <a:gd name="T69" fmla="*/ 0 h 2208"/>
                <a:gd name="T70" fmla="*/ 0 w 1432"/>
                <a:gd name="T71" fmla="*/ 0 h 2208"/>
                <a:gd name="T72" fmla="*/ 0 w 1432"/>
                <a:gd name="T73" fmla="*/ 0 h 2208"/>
                <a:gd name="T74" fmla="*/ 0 w 1432"/>
                <a:gd name="T75" fmla="*/ 0 h 2208"/>
                <a:gd name="T76" fmla="*/ 0 w 1432"/>
                <a:gd name="T77" fmla="*/ 0 h 2208"/>
                <a:gd name="T78" fmla="*/ 0 w 1432"/>
                <a:gd name="T79" fmla="*/ 0 h 2208"/>
                <a:gd name="T80" fmla="*/ 0 w 1432"/>
                <a:gd name="T81" fmla="*/ 0 h 2208"/>
                <a:gd name="T82" fmla="*/ 0 w 1432"/>
                <a:gd name="T83" fmla="*/ 0 h 2208"/>
                <a:gd name="T84" fmla="*/ 0 w 1432"/>
                <a:gd name="T85" fmla="*/ 0 h 2208"/>
                <a:gd name="T86" fmla="*/ 0 w 1432"/>
                <a:gd name="T87" fmla="*/ 0 h 2208"/>
                <a:gd name="T88" fmla="*/ 0 w 1432"/>
                <a:gd name="T89" fmla="*/ 0 h 2208"/>
                <a:gd name="T90" fmla="*/ 0 w 1432"/>
                <a:gd name="T91" fmla="*/ 0 h 2208"/>
                <a:gd name="T92" fmla="*/ 0 w 1432"/>
                <a:gd name="T93" fmla="*/ 0 h 2208"/>
                <a:gd name="T94" fmla="*/ 0 w 1432"/>
                <a:gd name="T95" fmla="*/ 0 h 2208"/>
                <a:gd name="T96" fmla="*/ 0 w 1432"/>
                <a:gd name="T97" fmla="*/ 0 h 2208"/>
                <a:gd name="T98" fmla="*/ 0 w 1432"/>
                <a:gd name="T99" fmla="*/ 0 h 2208"/>
                <a:gd name="T100" fmla="*/ 0 w 1432"/>
                <a:gd name="T101" fmla="*/ 0 h 2208"/>
                <a:gd name="T102" fmla="*/ 0 w 1432"/>
                <a:gd name="T103" fmla="*/ 0 h 2208"/>
                <a:gd name="T104" fmla="*/ 0 w 1432"/>
                <a:gd name="T105" fmla="*/ 0 h 22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32"/>
                <a:gd name="T160" fmla="*/ 0 h 2208"/>
                <a:gd name="T161" fmla="*/ 1432 w 1432"/>
                <a:gd name="T162" fmla="*/ 2208 h 220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32" h="2208">
                  <a:moveTo>
                    <a:pt x="1054" y="1825"/>
                  </a:moveTo>
                  <a:lnTo>
                    <a:pt x="1042" y="1842"/>
                  </a:lnTo>
                  <a:lnTo>
                    <a:pt x="1025" y="1861"/>
                  </a:lnTo>
                  <a:lnTo>
                    <a:pt x="1004" y="1882"/>
                  </a:lnTo>
                  <a:lnTo>
                    <a:pt x="980" y="1906"/>
                  </a:lnTo>
                  <a:lnTo>
                    <a:pt x="967" y="1918"/>
                  </a:lnTo>
                  <a:lnTo>
                    <a:pt x="952" y="1929"/>
                  </a:lnTo>
                  <a:lnTo>
                    <a:pt x="937" y="1941"/>
                  </a:lnTo>
                  <a:lnTo>
                    <a:pt x="919" y="1953"/>
                  </a:lnTo>
                  <a:lnTo>
                    <a:pt x="902" y="1964"/>
                  </a:lnTo>
                  <a:lnTo>
                    <a:pt x="883" y="1974"/>
                  </a:lnTo>
                  <a:lnTo>
                    <a:pt x="862" y="1984"/>
                  </a:lnTo>
                  <a:lnTo>
                    <a:pt x="841" y="1993"/>
                  </a:lnTo>
                  <a:lnTo>
                    <a:pt x="819" y="2003"/>
                  </a:lnTo>
                  <a:lnTo>
                    <a:pt x="796" y="2011"/>
                  </a:lnTo>
                  <a:lnTo>
                    <a:pt x="774" y="2017"/>
                  </a:lnTo>
                  <a:lnTo>
                    <a:pt x="752" y="2021"/>
                  </a:lnTo>
                  <a:lnTo>
                    <a:pt x="731" y="2025"/>
                  </a:lnTo>
                  <a:lnTo>
                    <a:pt x="711" y="2028"/>
                  </a:lnTo>
                  <a:lnTo>
                    <a:pt x="691" y="2029"/>
                  </a:lnTo>
                  <a:lnTo>
                    <a:pt x="671" y="2030"/>
                  </a:lnTo>
                  <a:lnTo>
                    <a:pt x="649" y="2029"/>
                  </a:lnTo>
                  <a:lnTo>
                    <a:pt x="628" y="2028"/>
                  </a:lnTo>
                  <a:lnTo>
                    <a:pt x="606" y="2024"/>
                  </a:lnTo>
                  <a:lnTo>
                    <a:pt x="584" y="2020"/>
                  </a:lnTo>
                  <a:lnTo>
                    <a:pt x="563" y="2015"/>
                  </a:lnTo>
                  <a:lnTo>
                    <a:pt x="543" y="2008"/>
                  </a:lnTo>
                  <a:lnTo>
                    <a:pt x="522" y="2001"/>
                  </a:lnTo>
                  <a:lnTo>
                    <a:pt x="502" y="1992"/>
                  </a:lnTo>
                  <a:lnTo>
                    <a:pt x="482" y="1982"/>
                  </a:lnTo>
                  <a:lnTo>
                    <a:pt x="463" y="1971"/>
                  </a:lnTo>
                  <a:lnTo>
                    <a:pt x="444" y="1959"/>
                  </a:lnTo>
                  <a:lnTo>
                    <a:pt x="425" y="1945"/>
                  </a:lnTo>
                  <a:lnTo>
                    <a:pt x="408" y="1932"/>
                  </a:lnTo>
                  <a:lnTo>
                    <a:pt x="390" y="1917"/>
                  </a:lnTo>
                  <a:lnTo>
                    <a:pt x="375" y="1899"/>
                  </a:lnTo>
                  <a:lnTo>
                    <a:pt x="358" y="1882"/>
                  </a:lnTo>
                  <a:lnTo>
                    <a:pt x="343" y="1863"/>
                  </a:lnTo>
                  <a:lnTo>
                    <a:pt x="329" y="1844"/>
                  </a:lnTo>
                  <a:lnTo>
                    <a:pt x="314" y="1824"/>
                  </a:lnTo>
                  <a:lnTo>
                    <a:pt x="302" y="1801"/>
                  </a:lnTo>
                  <a:lnTo>
                    <a:pt x="290" y="1779"/>
                  </a:lnTo>
                  <a:lnTo>
                    <a:pt x="279" y="1755"/>
                  </a:lnTo>
                  <a:lnTo>
                    <a:pt x="269" y="1731"/>
                  </a:lnTo>
                  <a:lnTo>
                    <a:pt x="259" y="1705"/>
                  </a:lnTo>
                  <a:lnTo>
                    <a:pt x="251" y="1678"/>
                  </a:lnTo>
                  <a:lnTo>
                    <a:pt x="243" y="1651"/>
                  </a:lnTo>
                  <a:lnTo>
                    <a:pt x="237" y="1622"/>
                  </a:lnTo>
                  <a:lnTo>
                    <a:pt x="231" y="1592"/>
                  </a:lnTo>
                  <a:lnTo>
                    <a:pt x="227" y="1561"/>
                  </a:lnTo>
                  <a:lnTo>
                    <a:pt x="224" y="1530"/>
                  </a:lnTo>
                  <a:lnTo>
                    <a:pt x="223" y="1498"/>
                  </a:lnTo>
                  <a:lnTo>
                    <a:pt x="222" y="1464"/>
                  </a:lnTo>
                  <a:lnTo>
                    <a:pt x="222" y="1433"/>
                  </a:lnTo>
                  <a:lnTo>
                    <a:pt x="224" y="1401"/>
                  </a:lnTo>
                  <a:lnTo>
                    <a:pt x="226" y="1371"/>
                  </a:lnTo>
                  <a:lnTo>
                    <a:pt x="229" y="1341"/>
                  </a:lnTo>
                  <a:lnTo>
                    <a:pt x="234" y="1311"/>
                  </a:lnTo>
                  <a:lnTo>
                    <a:pt x="239" y="1282"/>
                  </a:lnTo>
                  <a:lnTo>
                    <a:pt x="245" y="1254"/>
                  </a:lnTo>
                  <a:lnTo>
                    <a:pt x="252" y="1227"/>
                  </a:lnTo>
                  <a:lnTo>
                    <a:pt x="261" y="1200"/>
                  </a:lnTo>
                  <a:lnTo>
                    <a:pt x="269" y="1174"/>
                  </a:lnTo>
                  <a:lnTo>
                    <a:pt x="279" y="1149"/>
                  </a:lnTo>
                  <a:lnTo>
                    <a:pt x="290" y="1124"/>
                  </a:lnTo>
                  <a:lnTo>
                    <a:pt x="301" y="1101"/>
                  </a:lnTo>
                  <a:lnTo>
                    <a:pt x="313" y="1078"/>
                  </a:lnTo>
                  <a:lnTo>
                    <a:pt x="327" y="1057"/>
                  </a:lnTo>
                  <a:lnTo>
                    <a:pt x="340" y="1035"/>
                  </a:lnTo>
                  <a:lnTo>
                    <a:pt x="356" y="1016"/>
                  </a:lnTo>
                  <a:lnTo>
                    <a:pt x="372" y="997"/>
                  </a:lnTo>
                  <a:lnTo>
                    <a:pt x="388" y="980"/>
                  </a:lnTo>
                  <a:lnTo>
                    <a:pt x="406" y="963"/>
                  </a:lnTo>
                  <a:lnTo>
                    <a:pt x="424" y="948"/>
                  </a:lnTo>
                  <a:lnTo>
                    <a:pt x="443" y="933"/>
                  </a:lnTo>
                  <a:lnTo>
                    <a:pt x="464" y="920"/>
                  </a:lnTo>
                  <a:lnTo>
                    <a:pt x="485" y="908"/>
                  </a:lnTo>
                  <a:lnTo>
                    <a:pt x="506" y="898"/>
                  </a:lnTo>
                  <a:lnTo>
                    <a:pt x="529" y="889"/>
                  </a:lnTo>
                  <a:lnTo>
                    <a:pt x="552" y="881"/>
                  </a:lnTo>
                  <a:lnTo>
                    <a:pt x="576" y="874"/>
                  </a:lnTo>
                  <a:lnTo>
                    <a:pt x="601" y="869"/>
                  </a:lnTo>
                  <a:lnTo>
                    <a:pt x="627" y="866"/>
                  </a:lnTo>
                  <a:lnTo>
                    <a:pt x="654" y="864"/>
                  </a:lnTo>
                  <a:lnTo>
                    <a:pt x="681" y="862"/>
                  </a:lnTo>
                  <a:lnTo>
                    <a:pt x="696" y="862"/>
                  </a:lnTo>
                  <a:lnTo>
                    <a:pt x="712" y="864"/>
                  </a:lnTo>
                  <a:lnTo>
                    <a:pt x="727" y="865"/>
                  </a:lnTo>
                  <a:lnTo>
                    <a:pt x="743" y="867"/>
                  </a:lnTo>
                  <a:lnTo>
                    <a:pt x="757" y="869"/>
                  </a:lnTo>
                  <a:lnTo>
                    <a:pt x="772" y="872"/>
                  </a:lnTo>
                  <a:lnTo>
                    <a:pt x="786" y="875"/>
                  </a:lnTo>
                  <a:lnTo>
                    <a:pt x="800" y="880"/>
                  </a:lnTo>
                  <a:lnTo>
                    <a:pt x="813" y="884"/>
                  </a:lnTo>
                  <a:lnTo>
                    <a:pt x="827" y="888"/>
                  </a:lnTo>
                  <a:lnTo>
                    <a:pt x="839" y="893"/>
                  </a:lnTo>
                  <a:lnTo>
                    <a:pt x="852" y="900"/>
                  </a:lnTo>
                  <a:lnTo>
                    <a:pt x="876" y="912"/>
                  </a:lnTo>
                  <a:lnTo>
                    <a:pt x="898" y="927"/>
                  </a:lnTo>
                  <a:lnTo>
                    <a:pt x="919" y="942"/>
                  </a:lnTo>
                  <a:lnTo>
                    <a:pt x="939" y="959"/>
                  </a:lnTo>
                  <a:lnTo>
                    <a:pt x="957" y="977"/>
                  </a:lnTo>
                  <a:lnTo>
                    <a:pt x="973" y="997"/>
                  </a:lnTo>
                  <a:lnTo>
                    <a:pt x="988" y="1017"/>
                  </a:lnTo>
                  <a:lnTo>
                    <a:pt x="1001" y="1039"/>
                  </a:lnTo>
                  <a:lnTo>
                    <a:pt x="1013" y="1061"/>
                  </a:lnTo>
                  <a:lnTo>
                    <a:pt x="1022" y="1085"/>
                  </a:lnTo>
                  <a:lnTo>
                    <a:pt x="1032" y="1115"/>
                  </a:lnTo>
                  <a:lnTo>
                    <a:pt x="1039" y="1143"/>
                  </a:lnTo>
                  <a:lnTo>
                    <a:pt x="1045" y="1172"/>
                  </a:lnTo>
                  <a:lnTo>
                    <a:pt x="1049" y="1200"/>
                  </a:lnTo>
                  <a:lnTo>
                    <a:pt x="1052" y="1228"/>
                  </a:lnTo>
                  <a:lnTo>
                    <a:pt x="1053" y="1254"/>
                  </a:lnTo>
                  <a:lnTo>
                    <a:pt x="1054" y="1280"/>
                  </a:lnTo>
                  <a:lnTo>
                    <a:pt x="1054" y="1305"/>
                  </a:lnTo>
                  <a:lnTo>
                    <a:pt x="1054" y="1825"/>
                  </a:lnTo>
                  <a:close/>
                  <a:moveTo>
                    <a:pt x="879" y="226"/>
                  </a:moveTo>
                  <a:lnTo>
                    <a:pt x="891" y="254"/>
                  </a:lnTo>
                  <a:lnTo>
                    <a:pt x="905" y="253"/>
                  </a:lnTo>
                  <a:lnTo>
                    <a:pt x="918" y="252"/>
                  </a:lnTo>
                  <a:lnTo>
                    <a:pt x="931" y="253"/>
                  </a:lnTo>
                  <a:lnTo>
                    <a:pt x="943" y="253"/>
                  </a:lnTo>
                  <a:lnTo>
                    <a:pt x="953" y="255"/>
                  </a:lnTo>
                  <a:lnTo>
                    <a:pt x="964" y="257"/>
                  </a:lnTo>
                  <a:lnTo>
                    <a:pt x="973" y="259"/>
                  </a:lnTo>
                  <a:lnTo>
                    <a:pt x="982" y="262"/>
                  </a:lnTo>
                  <a:lnTo>
                    <a:pt x="991" y="267"/>
                  </a:lnTo>
                  <a:lnTo>
                    <a:pt x="998" y="271"/>
                  </a:lnTo>
                  <a:lnTo>
                    <a:pt x="1004" y="275"/>
                  </a:lnTo>
                  <a:lnTo>
                    <a:pt x="1010" y="280"/>
                  </a:lnTo>
                  <a:lnTo>
                    <a:pt x="1017" y="286"/>
                  </a:lnTo>
                  <a:lnTo>
                    <a:pt x="1022" y="291"/>
                  </a:lnTo>
                  <a:lnTo>
                    <a:pt x="1026" y="298"/>
                  </a:lnTo>
                  <a:lnTo>
                    <a:pt x="1030" y="304"/>
                  </a:lnTo>
                  <a:lnTo>
                    <a:pt x="1037" y="319"/>
                  </a:lnTo>
                  <a:lnTo>
                    <a:pt x="1043" y="334"/>
                  </a:lnTo>
                  <a:lnTo>
                    <a:pt x="1047" y="350"/>
                  </a:lnTo>
                  <a:lnTo>
                    <a:pt x="1050" y="366"/>
                  </a:lnTo>
                  <a:lnTo>
                    <a:pt x="1053" y="400"/>
                  </a:lnTo>
                  <a:lnTo>
                    <a:pt x="1054" y="434"/>
                  </a:lnTo>
                  <a:lnTo>
                    <a:pt x="1054" y="838"/>
                  </a:lnTo>
                  <a:lnTo>
                    <a:pt x="1028" y="823"/>
                  </a:lnTo>
                  <a:lnTo>
                    <a:pt x="1002" y="809"/>
                  </a:lnTo>
                  <a:lnTo>
                    <a:pt x="975" y="797"/>
                  </a:lnTo>
                  <a:lnTo>
                    <a:pt x="950" y="786"/>
                  </a:lnTo>
                  <a:lnTo>
                    <a:pt x="924" y="776"/>
                  </a:lnTo>
                  <a:lnTo>
                    <a:pt x="898" y="769"/>
                  </a:lnTo>
                  <a:lnTo>
                    <a:pt x="874" y="761"/>
                  </a:lnTo>
                  <a:lnTo>
                    <a:pt x="850" y="755"/>
                  </a:lnTo>
                  <a:lnTo>
                    <a:pt x="826" y="750"/>
                  </a:lnTo>
                  <a:lnTo>
                    <a:pt x="802" y="746"/>
                  </a:lnTo>
                  <a:lnTo>
                    <a:pt x="779" y="743"/>
                  </a:lnTo>
                  <a:lnTo>
                    <a:pt x="757" y="741"/>
                  </a:lnTo>
                  <a:lnTo>
                    <a:pt x="716" y="738"/>
                  </a:lnTo>
                  <a:lnTo>
                    <a:pt x="677" y="736"/>
                  </a:lnTo>
                  <a:lnTo>
                    <a:pt x="638" y="738"/>
                  </a:lnTo>
                  <a:lnTo>
                    <a:pt x="600" y="741"/>
                  </a:lnTo>
                  <a:lnTo>
                    <a:pt x="561" y="746"/>
                  </a:lnTo>
                  <a:lnTo>
                    <a:pt x="525" y="754"/>
                  </a:lnTo>
                  <a:lnTo>
                    <a:pt x="490" y="763"/>
                  </a:lnTo>
                  <a:lnTo>
                    <a:pt x="456" y="774"/>
                  </a:lnTo>
                  <a:lnTo>
                    <a:pt x="422" y="787"/>
                  </a:lnTo>
                  <a:lnTo>
                    <a:pt x="390" y="802"/>
                  </a:lnTo>
                  <a:lnTo>
                    <a:pt x="360" y="818"/>
                  </a:lnTo>
                  <a:lnTo>
                    <a:pt x="330" y="836"/>
                  </a:lnTo>
                  <a:lnTo>
                    <a:pt x="302" y="855"/>
                  </a:lnTo>
                  <a:lnTo>
                    <a:pt x="275" y="876"/>
                  </a:lnTo>
                  <a:lnTo>
                    <a:pt x="248" y="899"/>
                  </a:lnTo>
                  <a:lnTo>
                    <a:pt x="223" y="923"/>
                  </a:lnTo>
                  <a:lnTo>
                    <a:pt x="200" y="948"/>
                  </a:lnTo>
                  <a:lnTo>
                    <a:pt x="178" y="975"/>
                  </a:lnTo>
                  <a:lnTo>
                    <a:pt x="157" y="1002"/>
                  </a:lnTo>
                  <a:lnTo>
                    <a:pt x="137" y="1031"/>
                  </a:lnTo>
                  <a:lnTo>
                    <a:pt x="118" y="1061"/>
                  </a:lnTo>
                  <a:lnTo>
                    <a:pt x="101" y="1092"/>
                  </a:lnTo>
                  <a:lnTo>
                    <a:pt x="85" y="1124"/>
                  </a:lnTo>
                  <a:lnTo>
                    <a:pt x="71" y="1157"/>
                  </a:lnTo>
                  <a:lnTo>
                    <a:pt x="57" y="1191"/>
                  </a:lnTo>
                  <a:lnTo>
                    <a:pt x="46" y="1226"/>
                  </a:lnTo>
                  <a:lnTo>
                    <a:pt x="34" y="1261"/>
                  </a:lnTo>
                  <a:lnTo>
                    <a:pt x="26" y="1297"/>
                  </a:lnTo>
                  <a:lnTo>
                    <a:pt x="18" y="1333"/>
                  </a:lnTo>
                  <a:lnTo>
                    <a:pt x="12" y="1371"/>
                  </a:lnTo>
                  <a:lnTo>
                    <a:pt x="6" y="1409"/>
                  </a:lnTo>
                  <a:lnTo>
                    <a:pt x="2" y="1447"/>
                  </a:lnTo>
                  <a:lnTo>
                    <a:pt x="0" y="1485"/>
                  </a:lnTo>
                  <a:lnTo>
                    <a:pt x="0" y="1525"/>
                  </a:lnTo>
                  <a:lnTo>
                    <a:pt x="0" y="1559"/>
                  </a:lnTo>
                  <a:lnTo>
                    <a:pt x="2" y="1594"/>
                  </a:lnTo>
                  <a:lnTo>
                    <a:pt x="5" y="1628"/>
                  </a:lnTo>
                  <a:lnTo>
                    <a:pt x="11" y="1661"/>
                  </a:lnTo>
                  <a:lnTo>
                    <a:pt x="16" y="1694"/>
                  </a:lnTo>
                  <a:lnTo>
                    <a:pt x="23" y="1726"/>
                  </a:lnTo>
                  <a:lnTo>
                    <a:pt x="31" y="1759"/>
                  </a:lnTo>
                  <a:lnTo>
                    <a:pt x="41" y="1789"/>
                  </a:lnTo>
                  <a:lnTo>
                    <a:pt x="51" y="1820"/>
                  </a:lnTo>
                  <a:lnTo>
                    <a:pt x="62" y="1849"/>
                  </a:lnTo>
                  <a:lnTo>
                    <a:pt x="76" y="1878"/>
                  </a:lnTo>
                  <a:lnTo>
                    <a:pt x="89" y="1906"/>
                  </a:lnTo>
                  <a:lnTo>
                    <a:pt x="105" y="1933"/>
                  </a:lnTo>
                  <a:lnTo>
                    <a:pt x="122" y="1958"/>
                  </a:lnTo>
                  <a:lnTo>
                    <a:pt x="139" y="1983"/>
                  </a:lnTo>
                  <a:lnTo>
                    <a:pt x="158" y="2007"/>
                  </a:lnTo>
                  <a:lnTo>
                    <a:pt x="178" y="2030"/>
                  </a:lnTo>
                  <a:lnTo>
                    <a:pt x="199" y="2051"/>
                  </a:lnTo>
                  <a:lnTo>
                    <a:pt x="221" y="2071"/>
                  </a:lnTo>
                  <a:lnTo>
                    <a:pt x="245" y="2091"/>
                  </a:lnTo>
                  <a:lnTo>
                    <a:pt x="269" y="2109"/>
                  </a:lnTo>
                  <a:lnTo>
                    <a:pt x="295" y="2125"/>
                  </a:lnTo>
                  <a:lnTo>
                    <a:pt x="321" y="2140"/>
                  </a:lnTo>
                  <a:lnTo>
                    <a:pt x="349" y="2154"/>
                  </a:lnTo>
                  <a:lnTo>
                    <a:pt x="378" y="2166"/>
                  </a:lnTo>
                  <a:lnTo>
                    <a:pt x="407" y="2177"/>
                  </a:lnTo>
                  <a:lnTo>
                    <a:pt x="438" y="2187"/>
                  </a:lnTo>
                  <a:lnTo>
                    <a:pt x="470" y="2194"/>
                  </a:lnTo>
                  <a:lnTo>
                    <a:pt x="503" y="2200"/>
                  </a:lnTo>
                  <a:lnTo>
                    <a:pt x="536" y="2204"/>
                  </a:lnTo>
                  <a:lnTo>
                    <a:pt x="572" y="2207"/>
                  </a:lnTo>
                  <a:lnTo>
                    <a:pt x="608" y="2208"/>
                  </a:lnTo>
                  <a:lnTo>
                    <a:pt x="643" y="2207"/>
                  </a:lnTo>
                  <a:lnTo>
                    <a:pt x="677" y="2204"/>
                  </a:lnTo>
                  <a:lnTo>
                    <a:pt x="710" y="2200"/>
                  </a:lnTo>
                  <a:lnTo>
                    <a:pt x="742" y="2194"/>
                  </a:lnTo>
                  <a:lnTo>
                    <a:pt x="772" y="2186"/>
                  </a:lnTo>
                  <a:lnTo>
                    <a:pt x="801" y="2176"/>
                  </a:lnTo>
                  <a:lnTo>
                    <a:pt x="829" y="2165"/>
                  </a:lnTo>
                  <a:lnTo>
                    <a:pt x="857" y="2153"/>
                  </a:lnTo>
                  <a:lnTo>
                    <a:pt x="884" y="2138"/>
                  </a:lnTo>
                  <a:lnTo>
                    <a:pt x="911" y="2122"/>
                  </a:lnTo>
                  <a:lnTo>
                    <a:pt x="938" y="2103"/>
                  </a:lnTo>
                  <a:lnTo>
                    <a:pt x="965" y="2084"/>
                  </a:lnTo>
                  <a:lnTo>
                    <a:pt x="993" y="2063"/>
                  </a:lnTo>
                  <a:lnTo>
                    <a:pt x="1020" y="2040"/>
                  </a:lnTo>
                  <a:lnTo>
                    <a:pt x="1049" y="2016"/>
                  </a:lnTo>
                  <a:lnTo>
                    <a:pt x="1078" y="1990"/>
                  </a:lnTo>
                  <a:lnTo>
                    <a:pt x="1092" y="2031"/>
                  </a:lnTo>
                  <a:lnTo>
                    <a:pt x="1107" y="2064"/>
                  </a:lnTo>
                  <a:lnTo>
                    <a:pt x="1113" y="2079"/>
                  </a:lnTo>
                  <a:lnTo>
                    <a:pt x="1120" y="2093"/>
                  </a:lnTo>
                  <a:lnTo>
                    <a:pt x="1129" y="2106"/>
                  </a:lnTo>
                  <a:lnTo>
                    <a:pt x="1136" y="2117"/>
                  </a:lnTo>
                  <a:lnTo>
                    <a:pt x="1144" y="2129"/>
                  </a:lnTo>
                  <a:lnTo>
                    <a:pt x="1153" y="2140"/>
                  </a:lnTo>
                  <a:lnTo>
                    <a:pt x="1162" y="2150"/>
                  </a:lnTo>
                  <a:lnTo>
                    <a:pt x="1172" y="2161"/>
                  </a:lnTo>
                  <a:lnTo>
                    <a:pt x="1195" y="2184"/>
                  </a:lnTo>
                  <a:lnTo>
                    <a:pt x="1221" y="2208"/>
                  </a:lnTo>
                  <a:lnTo>
                    <a:pt x="1432" y="2018"/>
                  </a:lnTo>
                  <a:lnTo>
                    <a:pt x="1417" y="1990"/>
                  </a:lnTo>
                  <a:lnTo>
                    <a:pt x="1398" y="1984"/>
                  </a:lnTo>
                  <a:lnTo>
                    <a:pt x="1382" y="1976"/>
                  </a:lnTo>
                  <a:lnTo>
                    <a:pt x="1366" y="1969"/>
                  </a:lnTo>
                  <a:lnTo>
                    <a:pt x="1353" y="1959"/>
                  </a:lnTo>
                  <a:lnTo>
                    <a:pt x="1340" y="1950"/>
                  </a:lnTo>
                  <a:lnTo>
                    <a:pt x="1329" y="1939"/>
                  </a:lnTo>
                  <a:lnTo>
                    <a:pt x="1320" y="1926"/>
                  </a:lnTo>
                  <a:lnTo>
                    <a:pt x="1311" y="1912"/>
                  </a:lnTo>
                  <a:lnTo>
                    <a:pt x="1304" y="1895"/>
                  </a:lnTo>
                  <a:lnTo>
                    <a:pt x="1297" y="1877"/>
                  </a:lnTo>
                  <a:lnTo>
                    <a:pt x="1292" y="1856"/>
                  </a:lnTo>
                  <a:lnTo>
                    <a:pt x="1287" y="1832"/>
                  </a:lnTo>
                  <a:lnTo>
                    <a:pt x="1284" y="1805"/>
                  </a:lnTo>
                  <a:lnTo>
                    <a:pt x="1282" y="1776"/>
                  </a:lnTo>
                  <a:lnTo>
                    <a:pt x="1280" y="1741"/>
                  </a:lnTo>
                  <a:lnTo>
                    <a:pt x="1279" y="1705"/>
                  </a:lnTo>
                  <a:lnTo>
                    <a:pt x="1279" y="0"/>
                  </a:lnTo>
                  <a:lnTo>
                    <a:pt x="879" y="226"/>
                  </a:lnTo>
                  <a:close/>
                </a:path>
              </a:pathLst>
            </a:custGeom>
            <a:solidFill>
              <a:srgbClr val="1F1A17"/>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4" name="Freeform 33"/>
            <p:cNvSpPr>
              <a:spLocks noEditPoints="1"/>
            </p:cNvSpPr>
            <p:nvPr/>
          </p:nvSpPr>
          <p:spPr bwMode="auto">
            <a:xfrm>
              <a:off x="5164" y="185"/>
              <a:ext cx="70" cy="133"/>
            </a:xfrm>
            <a:custGeom>
              <a:avLst/>
              <a:gdLst>
                <a:gd name="T0" fmla="*/ 0 w 1255"/>
                <a:gd name="T1" fmla="*/ 0 h 1469"/>
                <a:gd name="T2" fmla="*/ 0 w 1255"/>
                <a:gd name="T3" fmla="*/ 0 h 1469"/>
                <a:gd name="T4" fmla="*/ 0 w 1255"/>
                <a:gd name="T5" fmla="*/ 0 h 1469"/>
                <a:gd name="T6" fmla="*/ 0 w 1255"/>
                <a:gd name="T7" fmla="*/ 0 h 1469"/>
                <a:gd name="T8" fmla="*/ 0 w 1255"/>
                <a:gd name="T9" fmla="*/ 0 h 1469"/>
                <a:gd name="T10" fmla="*/ 0 w 1255"/>
                <a:gd name="T11" fmla="*/ 0 h 1469"/>
                <a:gd name="T12" fmla="*/ 0 w 1255"/>
                <a:gd name="T13" fmla="*/ 0 h 1469"/>
                <a:gd name="T14" fmla="*/ 0 w 1255"/>
                <a:gd name="T15" fmla="*/ 0 h 1469"/>
                <a:gd name="T16" fmla="*/ 0 w 1255"/>
                <a:gd name="T17" fmla="*/ 0 h 1469"/>
                <a:gd name="T18" fmla="*/ 0 w 1255"/>
                <a:gd name="T19" fmla="*/ 0 h 1469"/>
                <a:gd name="T20" fmla="*/ 0 w 1255"/>
                <a:gd name="T21" fmla="*/ 0 h 1469"/>
                <a:gd name="T22" fmla="*/ 0 w 1255"/>
                <a:gd name="T23" fmla="*/ 0 h 1469"/>
                <a:gd name="T24" fmla="*/ 0 w 1255"/>
                <a:gd name="T25" fmla="*/ 0 h 1469"/>
                <a:gd name="T26" fmla="*/ 0 w 1255"/>
                <a:gd name="T27" fmla="*/ 0 h 1469"/>
                <a:gd name="T28" fmla="*/ 0 w 1255"/>
                <a:gd name="T29" fmla="*/ 0 h 1469"/>
                <a:gd name="T30" fmla="*/ 0 w 1255"/>
                <a:gd name="T31" fmla="*/ 0 h 1469"/>
                <a:gd name="T32" fmla="*/ 0 w 1255"/>
                <a:gd name="T33" fmla="*/ 0 h 1469"/>
                <a:gd name="T34" fmla="*/ 0 w 1255"/>
                <a:gd name="T35" fmla="*/ 0 h 1469"/>
                <a:gd name="T36" fmla="*/ 0 w 1255"/>
                <a:gd name="T37" fmla="*/ 0 h 1469"/>
                <a:gd name="T38" fmla="*/ 0 w 1255"/>
                <a:gd name="T39" fmla="*/ 0 h 1469"/>
                <a:gd name="T40" fmla="*/ 0 w 1255"/>
                <a:gd name="T41" fmla="*/ 0 h 1469"/>
                <a:gd name="T42" fmla="*/ 0 w 1255"/>
                <a:gd name="T43" fmla="*/ 0 h 1469"/>
                <a:gd name="T44" fmla="*/ 0 w 1255"/>
                <a:gd name="T45" fmla="*/ 0 h 1469"/>
                <a:gd name="T46" fmla="*/ 0 w 1255"/>
                <a:gd name="T47" fmla="*/ 0 h 1469"/>
                <a:gd name="T48" fmla="*/ 0 w 1255"/>
                <a:gd name="T49" fmla="*/ 0 h 1469"/>
                <a:gd name="T50" fmla="*/ 0 w 1255"/>
                <a:gd name="T51" fmla="*/ 0 h 1469"/>
                <a:gd name="T52" fmla="*/ 0 w 1255"/>
                <a:gd name="T53" fmla="*/ 0 h 1469"/>
                <a:gd name="T54" fmla="*/ 0 w 1255"/>
                <a:gd name="T55" fmla="*/ 0 h 1469"/>
                <a:gd name="T56" fmla="*/ 0 w 1255"/>
                <a:gd name="T57" fmla="*/ 0 h 1469"/>
                <a:gd name="T58" fmla="*/ 0 w 1255"/>
                <a:gd name="T59" fmla="*/ 0 h 1469"/>
                <a:gd name="T60" fmla="*/ 0 w 1255"/>
                <a:gd name="T61" fmla="*/ 0 h 1469"/>
                <a:gd name="T62" fmla="*/ 0 w 1255"/>
                <a:gd name="T63" fmla="*/ 0 h 1469"/>
                <a:gd name="T64" fmla="*/ 0 w 1255"/>
                <a:gd name="T65" fmla="*/ 0 h 1469"/>
                <a:gd name="T66" fmla="*/ 0 w 1255"/>
                <a:gd name="T67" fmla="*/ 0 h 1469"/>
                <a:gd name="T68" fmla="*/ 0 w 1255"/>
                <a:gd name="T69" fmla="*/ 0 h 1469"/>
                <a:gd name="T70" fmla="*/ 0 w 1255"/>
                <a:gd name="T71" fmla="*/ 0 h 1469"/>
                <a:gd name="T72" fmla="*/ 0 w 1255"/>
                <a:gd name="T73" fmla="*/ 0 h 1469"/>
                <a:gd name="T74" fmla="*/ 0 w 1255"/>
                <a:gd name="T75" fmla="*/ 0 h 1469"/>
                <a:gd name="T76" fmla="*/ 0 w 1255"/>
                <a:gd name="T77" fmla="*/ 0 h 1469"/>
                <a:gd name="T78" fmla="*/ 0 w 1255"/>
                <a:gd name="T79" fmla="*/ 0 h 1469"/>
                <a:gd name="T80" fmla="*/ 0 w 1255"/>
                <a:gd name="T81" fmla="*/ 0 h 1469"/>
                <a:gd name="T82" fmla="*/ 0 w 1255"/>
                <a:gd name="T83" fmla="*/ 0 h 1469"/>
                <a:gd name="T84" fmla="*/ 0 w 1255"/>
                <a:gd name="T85" fmla="*/ 0 h 1469"/>
                <a:gd name="T86" fmla="*/ 0 w 1255"/>
                <a:gd name="T87" fmla="*/ 0 h 1469"/>
                <a:gd name="T88" fmla="*/ 0 w 1255"/>
                <a:gd name="T89" fmla="*/ 0 h 1469"/>
                <a:gd name="T90" fmla="*/ 0 w 1255"/>
                <a:gd name="T91" fmla="*/ 0 h 1469"/>
                <a:gd name="T92" fmla="*/ 0 w 1255"/>
                <a:gd name="T93" fmla="*/ 0 h 1469"/>
                <a:gd name="T94" fmla="*/ 0 w 1255"/>
                <a:gd name="T95" fmla="*/ 0 h 1469"/>
                <a:gd name="T96" fmla="*/ 0 w 1255"/>
                <a:gd name="T97" fmla="*/ 0 h 1469"/>
                <a:gd name="T98" fmla="*/ 0 w 1255"/>
                <a:gd name="T99" fmla="*/ 0 h 1469"/>
                <a:gd name="T100" fmla="*/ 0 w 1255"/>
                <a:gd name="T101" fmla="*/ 0 h 1469"/>
                <a:gd name="T102" fmla="*/ 0 w 1255"/>
                <a:gd name="T103" fmla="*/ 0 h 1469"/>
                <a:gd name="T104" fmla="*/ 0 w 1255"/>
                <a:gd name="T105" fmla="*/ 0 h 1469"/>
                <a:gd name="T106" fmla="*/ 0 w 1255"/>
                <a:gd name="T107" fmla="*/ 0 h 1469"/>
                <a:gd name="T108" fmla="*/ 0 w 1255"/>
                <a:gd name="T109" fmla="*/ 0 h 1469"/>
                <a:gd name="T110" fmla="*/ 0 w 1255"/>
                <a:gd name="T111" fmla="*/ 0 h 1469"/>
                <a:gd name="T112" fmla="*/ 0 w 1255"/>
                <a:gd name="T113" fmla="*/ 0 h 1469"/>
                <a:gd name="T114" fmla="*/ 0 w 1255"/>
                <a:gd name="T115" fmla="*/ 0 h 1469"/>
                <a:gd name="T116" fmla="*/ 0 w 1255"/>
                <a:gd name="T117" fmla="*/ 0 h 1469"/>
                <a:gd name="T118" fmla="*/ 0 w 1255"/>
                <a:gd name="T119" fmla="*/ 0 h 1469"/>
                <a:gd name="T120" fmla="*/ 0 w 1255"/>
                <a:gd name="T121" fmla="*/ 0 h 1469"/>
                <a:gd name="T122" fmla="*/ 0 w 1255"/>
                <a:gd name="T123" fmla="*/ 0 h 1469"/>
                <a:gd name="T124" fmla="*/ 0 w 1255"/>
                <a:gd name="T125" fmla="*/ 0 h 14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5"/>
                <a:gd name="T190" fmla="*/ 0 h 1469"/>
                <a:gd name="T191" fmla="*/ 1255 w 1255"/>
                <a:gd name="T192" fmla="*/ 1469 h 14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5" h="1469">
                  <a:moveTo>
                    <a:pt x="235" y="538"/>
                  </a:moveTo>
                  <a:lnTo>
                    <a:pt x="240" y="512"/>
                  </a:lnTo>
                  <a:lnTo>
                    <a:pt x="246" y="486"/>
                  </a:lnTo>
                  <a:lnTo>
                    <a:pt x="253" y="463"/>
                  </a:lnTo>
                  <a:lnTo>
                    <a:pt x="262" y="439"/>
                  </a:lnTo>
                  <a:lnTo>
                    <a:pt x="270" y="417"/>
                  </a:lnTo>
                  <a:lnTo>
                    <a:pt x="278" y="396"/>
                  </a:lnTo>
                  <a:lnTo>
                    <a:pt x="288" y="375"/>
                  </a:lnTo>
                  <a:lnTo>
                    <a:pt x="298" y="355"/>
                  </a:lnTo>
                  <a:lnTo>
                    <a:pt x="308" y="336"/>
                  </a:lnTo>
                  <a:lnTo>
                    <a:pt x="319" y="318"/>
                  </a:lnTo>
                  <a:lnTo>
                    <a:pt x="330" y="301"/>
                  </a:lnTo>
                  <a:lnTo>
                    <a:pt x="343" y="283"/>
                  </a:lnTo>
                  <a:lnTo>
                    <a:pt x="355" y="267"/>
                  </a:lnTo>
                  <a:lnTo>
                    <a:pt x="368" y="253"/>
                  </a:lnTo>
                  <a:lnTo>
                    <a:pt x="381" y="239"/>
                  </a:lnTo>
                  <a:lnTo>
                    <a:pt x="395" y="225"/>
                  </a:lnTo>
                  <a:lnTo>
                    <a:pt x="408" y="212"/>
                  </a:lnTo>
                  <a:lnTo>
                    <a:pt x="423" y="200"/>
                  </a:lnTo>
                  <a:lnTo>
                    <a:pt x="437" y="189"/>
                  </a:lnTo>
                  <a:lnTo>
                    <a:pt x="453" y="179"/>
                  </a:lnTo>
                  <a:lnTo>
                    <a:pt x="467" y="169"/>
                  </a:lnTo>
                  <a:lnTo>
                    <a:pt x="483" y="161"/>
                  </a:lnTo>
                  <a:lnTo>
                    <a:pt x="499" y="153"/>
                  </a:lnTo>
                  <a:lnTo>
                    <a:pt x="515" y="146"/>
                  </a:lnTo>
                  <a:lnTo>
                    <a:pt x="531" y="140"/>
                  </a:lnTo>
                  <a:lnTo>
                    <a:pt x="548" y="135"/>
                  </a:lnTo>
                  <a:lnTo>
                    <a:pt x="566" y="131"/>
                  </a:lnTo>
                  <a:lnTo>
                    <a:pt x="582" y="126"/>
                  </a:lnTo>
                  <a:lnTo>
                    <a:pt x="600" y="123"/>
                  </a:lnTo>
                  <a:lnTo>
                    <a:pt x="618" y="121"/>
                  </a:lnTo>
                  <a:lnTo>
                    <a:pt x="635" y="120"/>
                  </a:lnTo>
                  <a:lnTo>
                    <a:pt x="653" y="120"/>
                  </a:lnTo>
                  <a:lnTo>
                    <a:pt x="668" y="120"/>
                  </a:lnTo>
                  <a:lnTo>
                    <a:pt x="684" y="121"/>
                  </a:lnTo>
                  <a:lnTo>
                    <a:pt x="699" y="123"/>
                  </a:lnTo>
                  <a:lnTo>
                    <a:pt x="715" y="125"/>
                  </a:lnTo>
                  <a:lnTo>
                    <a:pt x="731" y="129"/>
                  </a:lnTo>
                  <a:lnTo>
                    <a:pt x="746" y="133"/>
                  </a:lnTo>
                  <a:lnTo>
                    <a:pt x="762" y="138"/>
                  </a:lnTo>
                  <a:lnTo>
                    <a:pt x="776" y="144"/>
                  </a:lnTo>
                  <a:lnTo>
                    <a:pt x="792" y="150"/>
                  </a:lnTo>
                  <a:lnTo>
                    <a:pt x="806" y="157"/>
                  </a:lnTo>
                  <a:lnTo>
                    <a:pt x="821" y="165"/>
                  </a:lnTo>
                  <a:lnTo>
                    <a:pt x="834" y="175"/>
                  </a:lnTo>
                  <a:lnTo>
                    <a:pt x="849" y="184"/>
                  </a:lnTo>
                  <a:lnTo>
                    <a:pt x="861" y="194"/>
                  </a:lnTo>
                  <a:lnTo>
                    <a:pt x="875" y="206"/>
                  </a:lnTo>
                  <a:lnTo>
                    <a:pt x="887" y="218"/>
                  </a:lnTo>
                  <a:lnTo>
                    <a:pt x="900" y="231"/>
                  </a:lnTo>
                  <a:lnTo>
                    <a:pt x="911" y="245"/>
                  </a:lnTo>
                  <a:lnTo>
                    <a:pt x="922" y="260"/>
                  </a:lnTo>
                  <a:lnTo>
                    <a:pt x="933" y="275"/>
                  </a:lnTo>
                  <a:lnTo>
                    <a:pt x="943" y="292"/>
                  </a:lnTo>
                  <a:lnTo>
                    <a:pt x="953" y="309"/>
                  </a:lnTo>
                  <a:lnTo>
                    <a:pt x="961" y="328"/>
                  </a:lnTo>
                  <a:lnTo>
                    <a:pt x="969" y="348"/>
                  </a:lnTo>
                  <a:lnTo>
                    <a:pt x="976" y="368"/>
                  </a:lnTo>
                  <a:lnTo>
                    <a:pt x="984" y="389"/>
                  </a:lnTo>
                  <a:lnTo>
                    <a:pt x="989" y="412"/>
                  </a:lnTo>
                  <a:lnTo>
                    <a:pt x="994" y="434"/>
                  </a:lnTo>
                  <a:lnTo>
                    <a:pt x="999" y="459"/>
                  </a:lnTo>
                  <a:lnTo>
                    <a:pt x="1002" y="484"/>
                  </a:lnTo>
                  <a:lnTo>
                    <a:pt x="1004" y="510"/>
                  </a:lnTo>
                  <a:lnTo>
                    <a:pt x="1007" y="538"/>
                  </a:lnTo>
                  <a:lnTo>
                    <a:pt x="235" y="538"/>
                  </a:lnTo>
                  <a:close/>
                  <a:moveTo>
                    <a:pt x="1173" y="1047"/>
                  </a:moveTo>
                  <a:lnTo>
                    <a:pt x="1137" y="1083"/>
                  </a:lnTo>
                  <a:lnTo>
                    <a:pt x="1096" y="1122"/>
                  </a:lnTo>
                  <a:lnTo>
                    <a:pt x="1073" y="1141"/>
                  </a:lnTo>
                  <a:lnTo>
                    <a:pt x="1048" y="1160"/>
                  </a:lnTo>
                  <a:lnTo>
                    <a:pt x="1022" y="1179"/>
                  </a:lnTo>
                  <a:lnTo>
                    <a:pt x="995" y="1197"/>
                  </a:lnTo>
                  <a:lnTo>
                    <a:pt x="966" y="1214"/>
                  </a:lnTo>
                  <a:lnTo>
                    <a:pt x="936" y="1229"/>
                  </a:lnTo>
                  <a:lnTo>
                    <a:pt x="919" y="1236"/>
                  </a:lnTo>
                  <a:lnTo>
                    <a:pt x="903" y="1243"/>
                  </a:lnTo>
                  <a:lnTo>
                    <a:pt x="886" y="1249"/>
                  </a:lnTo>
                  <a:lnTo>
                    <a:pt x="870" y="1254"/>
                  </a:lnTo>
                  <a:lnTo>
                    <a:pt x="851" y="1260"/>
                  </a:lnTo>
                  <a:lnTo>
                    <a:pt x="833" y="1264"/>
                  </a:lnTo>
                  <a:lnTo>
                    <a:pt x="815" y="1268"/>
                  </a:lnTo>
                  <a:lnTo>
                    <a:pt x="795" y="1271"/>
                  </a:lnTo>
                  <a:lnTo>
                    <a:pt x="776" y="1275"/>
                  </a:lnTo>
                  <a:lnTo>
                    <a:pt x="755" y="1276"/>
                  </a:lnTo>
                  <a:lnTo>
                    <a:pt x="735" y="1278"/>
                  </a:lnTo>
                  <a:lnTo>
                    <a:pt x="714" y="1278"/>
                  </a:lnTo>
                  <a:lnTo>
                    <a:pt x="691" y="1277"/>
                  </a:lnTo>
                  <a:lnTo>
                    <a:pt x="668" y="1276"/>
                  </a:lnTo>
                  <a:lnTo>
                    <a:pt x="646" y="1272"/>
                  </a:lnTo>
                  <a:lnTo>
                    <a:pt x="624" y="1269"/>
                  </a:lnTo>
                  <a:lnTo>
                    <a:pt x="602" y="1265"/>
                  </a:lnTo>
                  <a:lnTo>
                    <a:pt x="580" y="1259"/>
                  </a:lnTo>
                  <a:lnTo>
                    <a:pt x="559" y="1252"/>
                  </a:lnTo>
                  <a:lnTo>
                    <a:pt x="539" y="1245"/>
                  </a:lnTo>
                  <a:lnTo>
                    <a:pt x="518" y="1236"/>
                  </a:lnTo>
                  <a:lnTo>
                    <a:pt x="498" y="1226"/>
                  </a:lnTo>
                  <a:lnTo>
                    <a:pt x="479" y="1216"/>
                  </a:lnTo>
                  <a:lnTo>
                    <a:pt x="460" y="1205"/>
                  </a:lnTo>
                  <a:lnTo>
                    <a:pt x="442" y="1192"/>
                  </a:lnTo>
                  <a:lnTo>
                    <a:pt x="424" y="1179"/>
                  </a:lnTo>
                  <a:lnTo>
                    <a:pt x="407" y="1166"/>
                  </a:lnTo>
                  <a:lnTo>
                    <a:pt x="390" y="1151"/>
                  </a:lnTo>
                  <a:lnTo>
                    <a:pt x="374" y="1136"/>
                  </a:lnTo>
                  <a:lnTo>
                    <a:pt x="359" y="1119"/>
                  </a:lnTo>
                  <a:lnTo>
                    <a:pt x="344" y="1102"/>
                  </a:lnTo>
                  <a:lnTo>
                    <a:pt x="330" y="1083"/>
                  </a:lnTo>
                  <a:lnTo>
                    <a:pt x="317" y="1065"/>
                  </a:lnTo>
                  <a:lnTo>
                    <a:pt x="304" y="1045"/>
                  </a:lnTo>
                  <a:lnTo>
                    <a:pt x="293" y="1026"/>
                  </a:lnTo>
                  <a:lnTo>
                    <a:pt x="283" y="1004"/>
                  </a:lnTo>
                  <a:lnTo>
                    <a:pt x="272" y="983"/>
                  </a:lnTo>
                  <a:lnTo>
                    <a:pt x="263" y="961"/>
                  </a:lnTo>
                  <a:lnTo>
                    <a:pt x="256" y="937"/>
                  </a:lnTo>
                  <a:lnTo>
                    <a:pt x="248" y="914"/>
                  </a:lnTo>
                  <a:lnTo>
                    <a:pt x="241" y="889"/>
                  </a:lnTo>
                  <a:lnTo>
                    <a:pt x="236" y="864"/>
                  </a:lnTo>
                  <a:lnTo>
                    <a:pt x="232" y="839"/>
                  </a:lnTo>
                  <a:lnTo>
                    <a:pt x="229" y="812"/>
                  </a:lnTo>
                  <a:lnTo>
                    <a:pt x="226" y="799"/>
                  </a:lnTo>
                  <a:lnTo>
                    <a:pt x="224" y="785"/>
                  </a:lnTo>
                  <a:lnTo>
                    <a:pt x="223" y="768"/>
                  </a:lnTo>
                  <a:lnTo>
                    <a:pt x="222" y="751"/>
                  </a:lnTo>
                  <a:lnTo>
                    <a:pt x="221" y="731"/>
                  </a:lnTo>
                  <a:lnTo>
                    <a:pt x="221" y="710"/>
                  </a:lnTo>
                  <a:lnTo>
                    <a:pt x="222" y="685"/>
                  </a:lnTo>
                  <a:lnTo>
                    <a:pt x="222" y="659"/>
                  </a:lnTo>
                  <a:lnTo>
                    <a:pt x="1255" y="659"/>
                  </a:lnTo>
                  <a:lnTo>
                    <a:pt x="1254" y="619"/>
                  </a:lnTo>
                  <a:lnTo>
                    <a:pt x="1251" y="580"/>
                  </a:lnTo>
                  <a:lnTo>
                    <a:pt x="1247" y="542"/>
                  </a:lnTo>
                  <a:lnTo>
                    <a:pt x="1241" y="506"/>
                  </a:lnTo>
                  <a:lnTo>
                    <a:pt x="1234" y="470"/>
                  </a:lnTo>
                  <a:lnTo>
                    <a:pt x="1226" y="436"/>
                  </a:lnTo>
                  <a:lnTo>
                    <a:pt x="1216" y="403"/>
                  </a:lnTo>
                  <a:lnTo>
                    <a:pt x="1206" y="371"/>
                  </a:lnTo>
                  <a:lnTo>
                    <a:pt x="1194" y="341"/>
                  </a:lnTo>
                  <a:lnTo>
                    <a:pt x="1181" y="312"/>
                  </a:lnTo>
                  <a:lnTo>
                    <a:pt x="1167" y="285"/>
                  </a:lnTo>
                  <a:lnTo>
                    <a:pt x="1152" y="258"/>
                  </a:lnTo>
                  <a:lnTo>
                    <a:pt x="1135" y="233"/>
                  </a:lnTo>
                  <a:lnTo>
                    <a:pt x="1119" y="210"/>
                  </a:lnTo>
                  <a:lnTo>
                    <a:pt x="1100" y="186"/>
                  </a:lnTo>
                  <a:lnTo>
                    <a:pt x="1081" y="166"/>
                  </a:lnTo>
                  <a:lnTo>
                    <a:pt x="1060" y="146"/>
                  </a:lnTo>
                  <a:lnTo>
                    <a:pt x="1040" y="126"/>
                  </a:lnTo>
                  <a:lnTo>
                    <a:pt x="1018" y="109"/>
                  </a:lnTo>
                  <a:lnTo>
                    <a:pt x="995" y="93"/>
                  </a:lnTo>
                  <a:lnTo>
                    <a:pt x="971" y="78"/>
                  </a:lnTo>
                  <a:lnTo>
                    <a:pt x="946" y="66"/>
                  </a:lnTo>
                  <a:lnTo>
                    <a:pt x="921" y="53"/>
                  </a:lnTo>
                  <a:lnTo>
                    <a:pt x="896" y="42"/>
                  </a:lnTo>
                  <a:lnTo>
                    <a:pt x="870" y="33"/>
                  </a:lnTo>
                  <a:lnTo>
                    <a:pt x="843" y="24"/>
                  </a:lnTo>
                  <a:lnTo>
                    <a:pt x="815" y="16"/>
                  </a:lnTo>
                  <a:lnTo>
                    <a:pt x="786" y="11"/>
                  </a:lnTo>
                  <a:lnTo>
                    <a:pt x="758" y="7"/>
                  </a:lnTo>
                  <a:lnTo>
                    <a:pt x="727" y="4"/>
                  </a:lnTo>
                  <a:lnTo>
                    <a:pt x="697" y="2"/>
                  </a:lnTo>
                  <a:lnTo>
                    <a:pt x="667" y="0"/>
                  </a:lnTo>
                  <a:lnTo>
                    <a:pt x="627" y="2"/>
                  </a:lnTo>
                  <a:lnTo>
                    <a:pt x="587" y="5"/>
                  </a:lnTo>
                  <a:lnTo>
                    <a:pt x="549" y="10"/>
                  </a:lnTo>
                  <a:lnTo>
                    <a:pt x="513" y="18"/>
                  </a:lnTo>
                  <a:lnTo>
                    <a:pt x="478" y="27"/>
                  </a:lnTo>
                  <a:lnTo>
                    <a:pt x="442" y="39"/>
                  </a:lnTo>
                  <a:lnTo>
                    <a:pt x="410" y="52"/>
                  </a:lnTo>
                  <a:lnTo>
                    <a:pt x="378" y="67"/>
                  </a:lnTo>
                  <a:lnTo>
                    <a:pt x="348" y="83"/>
                  </a:lnTo>
                  <a:lnTo>
                    <a:pt x="318" y="101"/>
                  </a:lnTo>
                  <a:lnTo>
                    <a:pt x="290" y="121"/>
                  </a:lnTo>
                  <a:lnTo>
                    <a:pt x="264" y="141"/>
                  </a:lnTo>
                  <a:lnTo>
                    <a:pt x="238" y="164"/>
                  </a:lnTo>
                  <a:lnTo>
                    <a:pt x="214" y="188"/>
                  </a:lnTo>
                  <a:lnTo>
                    <a:pt x="191" y="213"/>
                  </a:lnTo>
                  <a:lnTo>
                    <a:pt x="169" y="240"/>
                  </a:lnTo>
                  <a:lnTo>
                    <a:pt x="149" y="266"/>
                  </a:lnTo>
                  <a:lnTo>
                    <a:pt x="130" y="294"/>
                  </a:lnTo>
                  <a:lnTo>
                    <a:pt x="112" y="324"/>
                  </a:lnTo>
                  <a:lnTo>
                    <a:pt x="96" y="354"/>
                  </a:lnTo>
                  <a:lnTo>
                    <a:pt x="80" y="385"/>
                  </a:lnTo>
                  <a:lnTo>
                    <a:pt x="67" y="416"/>
                  </a:lnTo>
                  <a:lnTo>
                    <a:pt x="54" y="449"/>
                  </a:lnTo>
                  <a:lnTo>
                    <a:pt x="43" y="481"/>
                  </a:lnTo>
                  <a:lnTo>
                    <a:pt x="33" y="514"/>
                  </a:lnTo>
                  <a:lnTo>
                    <a:pt x="24" y="548"/>
                  </a:lnTo>
                  <a:lnTo>
                    <a:pt x="17" y="583"/>
                  </a:lnTo>
                  <a:lnTo>
                    <a:pt x="11" y="617"/>
                  </a:lnTo>
                  <a:lnTo>
                    <a:pt x="7" y="651"/>
                  </a:lnTo>
                  <a:lnTo>
                    <a:pt x="3" y="686"/>
                  </a:lnTo>
                  <a:lnTo>
                    <a:pt x="1" y="721"/>
                  </a:lnTo>
                  <a:lnTo>
                    <a:pt x="0" y="756"/>
                  </a:lnTo>
                  <a:lnTo>
                    <a:pt x="1" y="790"/>
                  </a:lnTo>
                  <a:lnTo>
                    <a:pt x="3" y="825"/>
                  </a:lnTo>
                  <a:lnTo>
                    <a:pt x="7" y="858"/>
                  </a:lnTo>
                  <a:lnTo>
                    <a:pt x="11" y="892"/>
                  </a:lnTo>
                  <a:lnTo>
                    <a:pt x="16" y="925"/>
                  </a:lnTo>
                  <a:lnTo>
                    <a:pt x="23" y="958"/>
                  </a:lnTo>
                  <a:lnTo>
                    <a:pt x="31" y="990"/>
                  </a:lnTo>
                  <a:lnTo>
                    <a:pt x="41" y="1023"/>
                  </a:lnTo>
                  <a:lnTo>
                    <a:pt x="51" y="1055"/>
                  </a:lnTo>
                  <a:lnTo>
                    <a:pt x="63" y="1084"/>
                  </a:lnTo>
                  <a:lnTo>
                    <a:pt x="76" y="1114"/>
                  </a:lnTo>
                  <a:lnTo>
                    <a:pt x="91" y="1143"/>
                  </a:lnTo>
                  <a:lnTo>
                    <a:pt x="106" y="1172"/>
                  </a:lnTo>
                  <a:lnTo>
                    <a:pt x="123" y="1199"/>
                  </a:lnTo>
                  <a:lnTo>
                    <a:pt x="141" y="1225"/>
                  </a:lnTo>
                  <a:lnTo>
                    <a:pt x="160" y="1251"/>
                  </a:lnTo>
                  <a:lnTo>
                    <a:pt x="181" y="1275"/>
                  </a:lnTo>
                  <a:lnTo>
                    <a:pt x="203" y="1298"/>
                  </a:lnTo>
                  <a:lnTo>
                    <a:pt x="226" y="1320"/>
                  </a:lnTo>
                  <a:lnTo>
                    <a:pt x="250" y="1341"/>
                  </a:lnTo>
                  <a:lnTo>
                    <a:pt x="276" y="1360"/>
                  </a:lnTo>
                  <a:lnTo>
                    <a:pt x="303" y="1378"/>
                  </a:lnTo>
                  <a:lnTo>
                    <a:pt x="331" y="1394"/>
                  </a:lnTo>
                  <a:lnTo>
                    <a:pt x="360" y="1409"/>
                  </a:lnTo>
                  <a:lnTo>
                    <a:pt x="391" y="1423"/>
                  </a:lnTo>
                  <a:lnTo>
                    <a:pt x="424" y="1435"/>
                  </a:lnTo>
                  <a:lnTo>
                    <a:pt x="457" y="1445"/>
                  </a:lnTo>
                  <a:lnTo>
                    <a:pt x="491" y="1454"/>
                  </a:lnTo>
                  <a:lnTo>
                    <a:pt x="526" y="1460"/>
                  </a:lnTo>
                  <a:lnTo>
                    <a:pt x="564" y="1465"/>
                  </a:lnTo>
                  <a:lnTo>
                    <a:pt x="601" y="1468"/>
                  </a:lnTo>
                  <a:lnTo>
                    <a:pt x="640" y="1469"/>
                  </a:lnTo>
                  <a:lnTo>
                    <a:pt x="674" y="1468"/>
                  </a:lnTo>
                  <a:lnTo>
                    <a:pt x="706" y="1467"/>
                  </a:lnTo>
                  <a:lnTo>
                    <a:pt x="738" y="1463"/>
                  </a:lnTo>
                  <a:lnTo>
                    <a:pt x="769" y="1457"/>
                  </a:lnTo>
                  <a:lnTo>
                    <a:pt x="800" y="1451"/>
                  </a:lnTo>
                  <a:lnTo>
                    <a:pt x="830" y="1442"/>
                  </a:lnTo>
                  <a:lnTo>
                    <a:pt x="860" y="1432"/>
                  </a:lnTo>
                  <a:lnTo>
                    <a:pt x="890" y="1419"/>
                  </a:lnTo>
                  <a:lnTo>
                    <a:pt x="906" y="1411"/>
                  </a:lnTo>
                  <a:lnTo>
                    <a:pt x="920" y="1404"/>
                  </a:lnTo>
                  <a:lnTo>
                    <a:pt x="935" y="1396"/>
                  </a:lnTo>
                  <a:lnTo>
                    <a:pt x="950" y="1387"/>
                  </a:lnTo>
                  <a:lnTo>
                    <a:pt x="965" y="1377"/>
                  </a:lnTo>
                  <a:lnTo>
                    <a:pt x="980" y="1367"/>
                  </a:lnTo>
                  <a:lnTo>
                    <a:pt x="994" y="1357"/>
                  </a:lnTo>
                  <a:lnTo>
                    <a:pt x="1009" y="1345"/>
                  </a:lnTo>
                  <a:lnTo>
                    <a:pt x="1023" y="1333"/>
                  </a:lnTo>
                  <a:lnTo>
                    <a:pt x="1038" y="1320"/>
                  </a:lnTo>
                  <a:lnTo>
                    <a:pt x="1052" y="1308"/>
                  </a:lnTo>
                  <a:lnTo>
                    <a:pt x="1067" y="1293"/>
                  </a:lnTo>
                  <a:lnTo>
                    <a:pt x="1095" y="1263"/>
                  </a:lnTo>
                  <a:lnTo>
                    <a:pt x="1124" y="1230"/>
                  </a:lnTo>
                  <a:lnTo>
                    <a:pt x="1143" y="1205"/>
                  </a:lnTo>
                  <a:lnTo>
                    <a:pt x="1160" y="1182"/>
                  </a:lnTo>
                  <a:lnTo>
                    <a:pt x="1173" y="1160"/>
                  </a:lnTo>
                  <a:lnTo>
                    <a:pt x="1186" y="1141"/>
                  </a:lnTo>
                  <a:lnTo>
                    <a:pt x="1196" y="1123"/>
                  </a:lnTo>
                  <a:lnTo>
                    <a:pt x="1206" y="1107"/>
                  </a:lnTo>
                  <a:lnTo>
                    <a:pt x="1213" y="1093"/>
                  </a:lnTo>
                  <a:lnTo>
                    <a:pt x="1220" y="1079"/>
                  </a:lnTo>
                  <a:lnTo>
                    <a:pt x="1173" y="1047"/>
                  </a:lnTo>
                  <a:close/>
                </a:path>
              </a:pathLst>
            </a:custGeom>
            <a:solidFill>
              <a:srgbClr val="1F1A17"/>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5" name="Freeform 34"/>
            <p:cNvSpPr>
              <a:spLocks/>
            </p:cNvSpPr>
            <p:nvPr/>
          </p:nvSpPr>
          <p:spPr bwMode="auto">
            <a:xfrm>
              <a:off x="5268" y="113"/>
              <a:ext cx="105" cy="205"/>
            </a:xfrm>
            <a:custGeom>
              <a:avLst/>
              <a:gdLst>
                <a:gd name="T0" fmla="*/ 0 w 1899"/>
                <a:gd name="T1" fmla="*/ 0 h 2251"/>
                <a:gd name="T2" fmla="*/ 0 w 1899"/>
                <a:gd name="T3" fmla="*/ 0 h 2251"/>
                <a:gd name="T4" fmla="*/ 0 w 1899"/>
                <a:gd name="T5" fmla="*/ 0 h 2251"/>
                <a:gd name="T6" fmla="*/ 0 w 1899"/>
                <a:gd name="T7" fmla="*/ 0 h 2251"/>
                <a:gd name="T8" fmla="*/ 0 w 1899"/>
                <a:gd name="T9" fmla="*/ 0 h 2251"/>
                <a:gd name="T10" fmla="*/ 0 w 1899"/>
                <a:gd name="T11" fmla="*/ 0 h 2251"/>
                <a:gd name="T12" fmla="*/ 0 w 1899"/>
                <a:gd name="T13" fmla="*/ 0 h 2251"/>
                <a:gd name="T14" fmla="*/ 0 w 1899"/>
                <a:gd name="T15" fmla="*/ 0 h 2251"/>
                <a:gd name="T16" fmla="*/ 0 w 1899"/>
                <a:gd name="T17" fmla="*/ 0 h 2251"/>
                <a:gd name="T18" fmla="*/ 0 w 1899"/>
                <a:gd name="T19" fmla="*/ 0 h 2251"/>
                <a:gd name="T20" fmla="*/ 0 w 1899"/>
                <a:gd name="T21" fmla="*/ 0 h 2251"/>
                <a:gd name="T22" fmla="*/ 0 w 1899"/>
                <a:gd name="T23" fmla="*/ 0 h 2251"/>
                <a:gd name="T24" fmla="*/ 0 w 1899"/>
                <a:gd name="T25" fmla="*/ 0 h 2251"/>
                <a:gd name="T26" fmla="*/ 0 w 1899"/>
                <a:gd name="T27" fmla="*/ 0 h 2251"/>
                <a:gd name="T28" fmla="*/ 0 w 1899"/>
                <a:gd name="T29" fmla="*/ 0 h 2251"/>
                <a:gd name="T30" fmla="*/ 0 w 1899"/>
                <a:gd name="T31" fmla="*/ 0 h 2251"/>
                <a:gd name="T32" fmla="*/ 0 w 1899"/>
                <a:gd name="T33" fmla="*/ 0 h 2251"/>
                <a:gd name="T34" fmla="*/ 0 w 1899"/>
                <a:gd name="T35" fmla="*/ 0 h 2251"/>
                <a:gd name="T36" fmla="*/ 0 w 1899"/>
                <a:gd name="T37" fmla="*/ 0 h 2251"/>
                <a:gd name="T38" fmla="*/ 0 w 1899"/>
                <a:gd name="T39" fmla="*/ 0 h 2251"/>
                <a:gd name="T40" fmla="*/ 0 w 1899"/>
                <a:gd name="T41" fmla="*/ 0 h 2251"/>
                <a:gd name="T42" fmla="*/ 0 w 1899"/>
                <a:gd name="T43" fmla="*/ 0 h 2251"/>
                <a:gd name="T44" fmla="*/ 0 w 1899"/>
                <a:gd name="T45" fmla="*/ 0 h 2251"/>
                <a:gd name="T46" fmla="*/ 0 w 1899"/>
                <a:gd name="T47" fmla="*/ 0 h 2251"/>
                <a:gd name="T48" fmla="*/ 0 w 1899"/>
                <a:gd name="T49" fmla="*/ 0 h 2251"/>
                <a:gd name="T50" fmla="*/ 0 w 1899"/>
                <a:gd name="T51" fmla="*/ 0 h 2251"/>
                <a:gd name="T52" fmla="*/ 0 w 1899"/>
                <a:gd name="T53" fmla="*/ 0 h 2251"/>
                <a:gd name="T54" fmla="*/ 0 w 1899"/>
                <a:gd name="T55" fmla="*/ 0 h 2251"/>
                <a:gd name="T56" fmla="*/ 0 w 1899"/>
                <a:gd name="T57" fmla="*/ 0 h 2251"/>
                <a:gd name="T58" fmla="*/ 0 w 1899"/>
                <a:gd name="T59" fmla="*/ 0 h 2251"/>
                <a:gd name="T60" fmla="*/ 0 w 1899"/>
                <a:gd name="T61" fmla="*/ 0 h 2251"/>
                <a:gd name="T62" fmla="*/ 0 w 1899"/>
                <a:gd name="T63" fmla="*/ 0 h 2251"/>
                <a:gd name="T64" fmla="*/ 0 w 1899"/>
                <a:gd name="T65" fmla="*/ 0 h 2251"/>
                <a:gd name="T66" fmla="*/ 0 w 1899"/>
                <a:gd name="T67" fmla="*/ 0 h 2251"/>
                <a:gd name="T68" fmla="*/ 0 w 1899"/>
                <a:gd name="T69" fmla="*/ 0 h 2251"/>
                <a:gd name="T70" fmla="*/ 0 w 1899"/>
                <a:gd name="T71" fmla="*/ 0 h 2251"/>
                <a:gd name="T72" fmla="*/ 0 w 1899"/>
                <a:gd name="T73" fmla="*/ 0 h 2251"/>
                <a:gd name="T74" fmla="*/ 0 w 1899"/>
                <a:gd name="T75" fmla="*/ 0 h 2251"/>
                <a:gd name="T76" fmla="*/ 0 w 1899"/>
                <a:gd name="T77" fmla="*/ 0 h 2251"/>
                <a:gd name="T78" fmla="*/ 0 w 1899"/>
                <a:gd name="T79" fmla="*/ 0 h 2251"/>
                <a:gd name="T80" fmla="*/ 0 w 1899"/>
                <a:gd name="T81" fmla="*/ 0 h 2251"/>
                <a:gd name="T82" fmla="*/ 0 w 1899"/>
                <a:gd name="T83" fmla="*/ 0 h 2251"/>
                <a:gd name="T84" fmla="*/ 0 w 1899"/>
                <a:gd name="T85" fmla="*/ 0 h 2251"/>
                <a:gd name="T86" fmla="*/ 0 w 1899"/>
                <a:gd name="T87" fmla="*/ 0 h 2251"/>
                <a:gd name="T88" fmla="*/ 0 w 1899"/>
                <a:gd name="T89" fmla="*/ 0 h 2251"/>
                <a:gd name="T90" fmla="*/ 0 w 1899"/>
                <a:gd name="T91" fmla="*/ 0 h 2251"/>
                <a:gd name="T92" fmla="*/ 0 w 1899"/>
                <a:gd name="T93" fmla="*/ 0 h 2251"/>
                <a:gd name="T94" fmla="*/ 0 w 1899"/>
                <a:gd name="T95" fmla="*/ 0 h 2251"/>
                <a:gd name="T96" fmla="*/ 0 w 1899"/>
                <a:gd name="T97" fmla="*/ 0 h 2251"/>
                <a:gd name="T98" fmla="*/ 0 w 1899"/>
                <a:gd name="T99" fmla="*/ 0 h 2251"/>
                <a:gd name="T100" fmla="*/ 0 w 1899"/>
                <a:gd name="T101" fmla="*/ 0 h 2251"/>
                <a:gd name="T102" fmla="*/ 0 w 1899"/>
                <a:gd name="T103" fmla="*/ 0 h 2251"/>
                <a:gd name="T104" fmla="*/ 0 w 1899"/>
                <a:gd name="T105" fmla="*/ 0 h 2251"/>
                <a:gd name="T106" fmla="*/ 0 w 1899"/>
                <a:gd name="T107" fmla="*/ 0 h 2251"/>
                <a:gd name="T108" fmla="*/ 0 w 1899"/>
                <a:gd name="T109" fmla="*/ 0 h 2251"/>
                <a:gd name="T110" fmla="*/ 0 w 1899"/>
                <a:gd name="T111" fmla="*/ 0 h 2251"/>
                <a:gd name="T112" fmla="*/ 0 w 1899"/>
                <a:gd name="T113" fmla="*/ 0 h 2251"/>
                <a:gd name="T114" fmla="*/ 0 w 1899"/>
                <a:gd name="T115" fmla="*/ 0 h 2251"/>
                <a:gd name="T116" fmla="*/ 0 w 1899"/>
                <a:gd name="T117" fmla="*/ 0 h 2251"/>
                <a:gd name="T118" fmla="*/ 0 w 1899"/>
                <a:gd name="T119" fmla="*/ 0 h 22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9"/>
                <a:gd name="T181" fmla="*/ 0 h 2251"/>
                <a:gd name="T182" fmla="*/ 1899 w 1899"/>
                <a:gd name="T183" fmla="*/ 2251 h 22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9" h="2251">
                  <a:moveTo>
                    <a:pt x="1899" y="2118"/>
                  </a:moveTo>
                  <a:lnTo>
                    <a:pt x="1847" y="2136"/>
                  </a:lnTo>
                  <a:lnTo>
                    <a:pt x="1782" y="2158"/>
                  </a:lnTo>
                  <a:lnTo>
                    <a:pt x="1747" y="2168"/>
                  </a:lnTo>
                  <a:lnTo>
                    <a:pt x="1708" y="2179"/>
                  </a:lnTo>
                  <a:lnTo>
                    <a:pt x="1666" y="2191"/>
                  </a:lnTo>
                  <a:lnTo>
                    <a:pt x="1622" y="2200"/>
                  </a:lnTo>
                  <a:lnTo>
                    <a:pt x="1574" y="2211"/>
                  </a:lnTo>
                  <a:lnTo>
                    <a:pt x="1523" y="2220"/>
                  </a:lnTo>
                  <a:lnTo>
                    <a:pt x="1469" y="2228"/>
                  </a:lnTo>
                  <a:lnTo>
                    <a:pt x="1412" y="2236"/>
                  </a:lnTo>
                  <a:lnTo>
                    <a:pt x="1353" y="2242"/>
                  </a:lnTo>
                  <a:lnTo>
                    <a:pt x="1290" y="2246"/>
                  </a:lnTo>
                  <a:lnTo>
                    <a:pt x="1223" y="2250"/>
                  </a:lnTo>
                  <a:lnTo>
                    <a:pt x="1155" y="2251"/>
                  </a:lnTo>
                  <a:lnTo>
                    <a:pt x="1081" y="2249"/>
                  </a:lnTo>
                  <a:lnTo>
                    <a:pt x="1010" y="2244"/>
                  </a:lnTo>
                  <a:lnTo>
                    <a:pt x="941" y="2236"/>
                  </a:lnTo>
                  <a:lnTo>
                    <a:pt x="876" y="2225"/>
                  </a:lnTo>
                  <a:lnTo>
                    <a:pt x="813" y="2211"/>
                  </a:lnTo>
                  <a:lnTo>
                    <a:pt x="751" y="2195"/>
                  </a:lnTo>
                  <a:lnTo>
                    <a:pt x="693" y="2176"/>
                  </a:lnTo>
                  <a:lnTo>
                    <a:pt x="637" y="2155"/>
                  </a:lnTo>
                  <a:lnTo>
                    <a:pt x="584" y="2131"/>
                  </a:lnTo>
                  <a:lnTo>
                    <a:pt x="534" y="2104"/>
                  </a:lnTo>
                  <a:lnTo>
                    <a:pt x="485" y="2075"/>
                  </a:lnTo>
                  <a:lnTo>
                    <a:pt x="438" y="2046"/>
                  </a:lnTo>
                  <a:lnTo>
                    <a:pt x="395" y="2012"/>
                  </a:lnTo>
                  <a:lnTo>
                    <a:pt x="354" y="1978"/>
                  </a:lnTo>
                  <a:lnTo>
                    <a:pt x="315" y="1942"/>
                  </a:lnTo>
                  <a:lnTo>
                    <a:pt x="278" y="1904"/>
                  </a:lnTo>
                  <a:lnTo>
                    <a:pt x="244" y="1864"/>
                  </a:lnTo>
                  <a:lnTo>
                    <a:pt x="212" y="1823"/>
                  </a:lnTo>
                  <a:lnTo>
                    <a:pt x="183" y="1781"/>
                  </a:lnTo>
                  <a:lnTo>
                    <a:pt x="155" y="1737"/>
                  </a:lnTo>
                  <a:lnTo>
                    <a:pt x="130" y="1692"/>
                  </a:lnTo>
                  <a:lnTo>
                    <a:pt x="107" y="1646"/>
                  </a:lnTo>
                  <a:lnTo>
                    <a:pt x="87" y="1599"/>
                  </a:lnTo>
                  <a:lnTo>
                    <a:pt x="69" y="1551"/>
                  </a:lnTo>
                  <a:lnTo>
                    <a:pt x="52" y="1503"/>
                  </a:lnTo>
                  <a:lnTo>
                    <a:pt x="39" y="1454"/>
                  </a:lnTo>
                  <a:lnTo>
                    <a:pt x="27" y="1404"/>
                  </a:lnTo>
                  <a:lnTo>
                    <a:pt x="17" y="1354"/>
                  </a:lnTo>
                  <a:lnTo>
                    <a:pt x="10" y="1303"/>
                  </a:lnTo>
                  <a:lnTo>
                    <a:pt x="5" y="1253"/>
                  </a:lnTo>
                  <a:lnTo>
                    <a:pt x="2" y="1202"/>
                  </a:lnTo>
                  <a:lnTo>
                    <a:pt x="0" y="1151"/>
                  </a:lnTo>
                  <a:lnTo>
                    <a:pt x="0" y="1123"/>
                  </a:lnTo>
                  <a:lnTo>
                    <a:pt x="2" y="1094"/>
                  </a:lnTo>
                  <a:lnTo>
                    <a:pt x="4" y="1065"/>
                  </a:lnTo>
                  <a:lnTo>
                    <a:pt x="6" y="1036"/>
                  </a:lnTo>
                  <a:lnTo>
                    <a:pt x="9" y="1006"/>
                  </a:lnTo>
                  <a:lnTo>
                    <a:pt x="12" y="978"/>
                  </a:lnTo>
                  <a:lnTo>
                    <a:pt x="17" y="948"/>
                  </a:lnTo>
                  <a:lnTo>
                    <a:pt x="22" y="918"/>
                  </a:lnTo>
                  <a:lnTo>
                    <a:pt x="27" y="887"/>
                  </a:lnTo>
                  <a:lnTo>
                    <a:pt x="35" y="857"/>
                  </a:lnTo>
                  <a:lnTo>
                    <a:pt x="43" y="826"/>
                  </a:lnTo>
                  <a:lnTo>
                    <a:pt x="51" y="796"/>
                  </a:lnTo>
                  <a:lnTo>
                    <a:pt x="61" y="765"/>
                  </a:lnTo>
                  <a:lnTo>
                    <a:pt x="71" y="735"/>
                  </a:lnTo>
                  <a:lnTo>
                    <a:pt x="83" y="705"/>
                  </a:lnTo>
                  <a:lnTo>
                    <a:pt x="96" y="674"/>
                  </a:lnTo>
                  <a:lnTo>
                    <a:pt x="109" y="644"/>
                  </a:lnTo>
                  <a:lnTo>
                    <a:pt x="124" y="615"/>
                  </a:lnTo>
                  <a:lnTo>
                    <a:pt x="141" y="585"/>
                  </a:lnTo>
                  <a:lnTo>
                    <a:pt x="157" y="555"/>
                  </a:lnTo>
                  <a:lnTo>
                    <a:pt x="176" y="526"/>
                  </a:lnTo>
                  <a:lnTo>
                    <a:pt x="195" y="497"/>
                  </a:lnTo>
                  <a:lnTo>
                    <a:pt x="216" y="468"/>
                  </a:lnTo>
                  <a:lnTo>
                    <a:pt x="238" y="439"/>
                  </a:lnTo>
                  <a:lnTo>
                    <a:pt x="262" y="412"/>
                  </a:lnTo>
                  <a:lnTo>
                    <a:pt x="287" y="384"/>
                  </a:lnTo>
                  <a:lnTo>
                    <a:pt x="313" y="357"/>
                  </a:lnTo>
                  <a:lnTo>
                    <a:pt x="340" y="330"/>
                  </a:lnTo>
                  <a:lnTo>
                    <a:pt x="369" y="305"/>
                  </a:lnTo>
                  <a:lnTo>
                    <a:pt x="399" y="279"/>
                  </a:lnTo>
                  <a:lnTo>
                    <a:pt x="431" y="254"/>
                  </a:lnTo>
                  <a:lnTo>
                    <a:pt x="465" y="230"/>
                  </a:lnTo>
                  <a:lnTo>
                    <a:pt x="491" y="211"/>
                  </a:lnTo>
                  <a:lnTo>
                    <a:pt x="518" y="194"/>
                  </a:lnTo>
                  <a:lnTo>
                    <a:pt x="545" y="178"/>
                  </a:lnTo>
                  <a:lnTo>
                    <a:pt x="572" y="162"/>
                  </a:lnTo>
                  <a:lnTo>
                    <a:pt x="598" y="147"/>
                  </a:lnTo>
                  <a:lnTo>
                    <a:pt x="625" y="134"/>
                  </a:lnTo>
                  <a:lnTo>
                    <a:pt x="652" y="121"/>
                  </a:lnTo>
                  <a:lnTo>
                    <a:pt x="679" y="108"/>
                  </a:lnTo>
                  <a:lnTo>
                    <a:pt x="706" y="98"/>
                  </a:lnTo>
                  <a:lnTo>
                    <a:pt x="732" y="87"/>
                  </a:lnTo>
                  <a:lnTo>
                    <a:pt x="759" y="77"/>
                  </a:lnTo>
                  <a:lnTo>
                    <a:pt x="785" y="69"/>
                  </a:lnTo>
                  <a:lnTo>
                    <a:pt x="811" y="60"/>
                  </a:lnTo>
                  <a:lnTo>
                    <a:pt x="837" y="53"/>
                  </a:lnTo>
                  <a:lnTo>
                    <a:pt x="862" y="46"/>
                  </a:lnTo>
                  <a:lnTo>
                    <a:pt x="888" y="40"/>
                  </a:lnTo>
                  <a:lnTo>
                    <a:pt x="938" y="28"/>
                  </a:lnTo>
                  <a:lnTo>
                    <a:pt x="988" y="20"/>
                  </a:lnTo>
                  <a:lnTo>
                    <a:pt x="1036" y="13"/>
                  </a:lnTo>
                  <a:lnTo>
                    <a:pt x="1081" y="8"/>
                  </a:lnTo>
                  <a:lnTo>
                    <a:pt x="1126" y="5"/>
                  </a:lnTo>
                  <a:lnTo>
                    <a:pt x="1169" y="3"/>
                  </a:lnTo>
                  <a:lnTo>
                    <a:pt x="1210" y="2"/>
                  </a:lnTo>
                  <a:lnTo>
                    <a:pt x="1248" y="0"/>
                  </a:lnTo>
                  <a:lnTo>
                    <a:pt x="1299" y="2"/>
                  </a:lnTo>
                  <a:lnTo>
                    <a:pt x="1350" y="4"/>
                  </a:lnTo>
                  <a:lnTo>
                    <a:pt x="1399" y="7"/>
                  </a:lnTo>
                  <a:lnTo>
                    <a:pt x="1446" y="12"/>
                  </a:lnTo>
                  <a:lnTo>
                    <a:pt x="1493" y="18"/>
                  </a:lnTo>
                  <a:lnTo>
                    <a:pt x="1538" y="24"/>
                  </a:lnTo>
                  <a:lnTo>
                    <a:pt x="1581" y="31"/>
                  </a:lnTo>
                  <a:lnTo>
                    <a:pt x="1623" y="39"/>
                  </a:lnTo>
                  <a:lnTo>
                    <a:pt x="1663" y="47"/>
                  </a:lnTo>
                  <a:lnTo>
                    <a:pt x="1703" y="56"/>
                  </a:lnTo>
                  <a:lnTo>
                    <a:pt x="1740" y="66"/>
                  </a:lnTo>
                  <a:lnTo>
                    <a:pt x="1775" y="74"/>
                  </a:lnTo>
                  <a:lnTo>
                    <a:pt x="1841" y="92"/>
                  </a:lnTo>
                  <a:lnTo>
                    <a:pt x="1899" y="109"/>
                  </a:lnTo>
                  <a:lnTo>
                    <a:pt x="1887" y="467"/>
                  </a:lnTo>
                  <a:lnTo>
                    <a:pt x="1853" y="467"/>
                  </a:lnTo>
                  <a:lnTo>
                    <a:pt x="1844" y="446"/>
                  </a:lnTo>
                  <a:lnTo>
                    <a:pt x="1832" y="422"/>
                  </a:lnTo>
                  <a:lnTo>
                    <a:pt x="1819" y="397"/>
                  </a:lnTo>
                  <a:lnTo>
                    <a:pt x="1802" y="371"/>
                  </a:lnTo>
                  <a:lnTo>
                    <a:pt x="1793" y="357"/>
                  </a:lnTo>
                  <a:lnTo>
                    <a:pt x="1782" y="343"/>
                  </a:lnTo>
                  <a:lnTo>
                    <a:pt x="1771" y="330"/>
                  </a:lnTo>
                  <a:lnTo>
                    <a:pt x="1759" y="317"/>
                  </a:lnTo>
                  <a:lnTo>
                    <a:pt x="1745" y="303"/>
                  </a:lnTo>
                  <a:lnTo>
                    <a:pt x="1731" y="289"/>
                  </a:lnTo>
                  <a:lnTo>
                    <a:pt x="1715" y="276"/>
                  </a:lnTo>
                  <a:lnTo>
                    <a:pt x="1698" y="263"/>
                  </a:lnTo>
                  <a:lnTo>
                    <a:pt x="1675" y="246"/>
                  </a:lnTo>
                  <a:lnTo>
                    <a:pt x="1650" y="232"/>
                  </a:lnTo>
                  <a:lnTo>
                    <a:pt x="1624" y="218"/>
                  </a:lnTo>
                  <a:lnTo>
                    <a:pt x="1597" y="207"/>
                  </a:lnTo>
                  <a:lnTo>
                    <a:pt x="1569" y="196"/>
                  </a:lnTo>
                  <a:lnTo>
                    <a:pt x="1541" y="186"/>
                  </a:lnTo>
                  <a:lnTo>
                    <a:pt x="1512" y="179"/>
                  </a:lnTo>
                  <a:lnTo>
                    <a:pt x="1482" y="171"/>
                  </a:lnTo>
                  <a:lnTo>
                    <a:pt x="1452" y="166"/>
                  </a:lnTo>
                  <a:lnTo>
                    <a:pt x="1422" y="161"/>
                  </a:lnTo>
                  <a:lnTo>
                    <a:pt x="1391" y="156"/>
                  </a:lnTo>
                  <a:lnTo>
                    <a:pt x="1360" y="153"/>
                  </a:lnTo>
                  <a:lnTo>
                    <a:pt x="1330" y="151"/>
                  </a:lnTo>
                  <a:lnTo>
                    <a:pt x="1299" y="150"/>
                  </a:lnTo>
                  <a:lnTo>
                    <a:pt x="1269" y="149"/>
                  </a:lnTo>
                  <a:lnTo>
                    <a:pt x="1239" y="148"/>
                  </a:lnTo>
                  <a:lnTo>
                    <a:pt x="1181" y="150"/>
                  </a:lnTo>
                  <a:lnTo>
                    <a:pt x="1124" y="153"/>
                  </a:lnTo>
                  <a:lnTo>
                    <a:pt x="1068" y="160"/>
                  </a:lnTo>
                  <a:lnTo>
                    <a:pt x="1015" y="167"/>
                  </a:lnTo>
                  <a:lnTo>
                    <a:pt x="963" y="178"/>
                  </a:lnTo>
                  <a:lnTo>
                    <a:pt x="913" y="191"/>
                  </a:lnTo>
                  <a:lnTo>
                    <a:pt x="866" y="205"/>
                  </a:lnTo>
                  <a:lnTo>
                    <a:pt x="819" y="223"/>
                  </a:lnTo>
                  <a:lnTo>
                    <a:pt x="774" y="242"/>
                  </a:lnTo>
                  <a:lnTo>
                    <a:pt x="732" y="263"/>
                  </a:lnTo>
                  <a:lnTo>
                    <a:pt x="691" y="286"/>
                  </a:lnTo>
                  <a:lnTo>
                    <a:pt x="652" y="310"/>
                  </a:lnTo>
                  <a:lnTo>
                    <a:pt x="616" y="337"/>
                  </a:lnTo>
                  <a:lnTo>
                    <a:pt x="580" y="365"/>
                  </a:lnTo>
                  <a:lnTo>
                    <a:pt x="546" y="395"/>
                  </a:lnTo>
                  <a:lnTo>
                    <a:pt x="515" y="427"/>
                  </a:lnTo>
                  <a:lnTo>
                    <a:pt x="486" y="459"/>
                  </a:lnTo>
                  <a:lnTo>
                    <a:pt x="458" y="494"/>
                  </a:lnTo>
                  <a:lnTo>
                    <a:pt x="432" y="529"/>
                  </a:lnTo>
                  <a:lnTo>
                    <a:pt x="408" y="566"/>
                  </a:lnTo>
                  <a:lnTo>
                    <a:pt x="385" y="605"/>
                  </a:lnTo>
                  <a:lnTo>
                    <a:pt x="366" y="644"/>
                  </a:lnTo>
                  <a:lnTo>
                    <a:pt x="347" y="686"/>
                  </a:lnTo>
                  <a:lnTo>
                    <a:pt x="330" y="728"/>
                  </a:lnTo>
                  <a:lnTo>
                    <a:pt x="316" y="770"/>
                  </a:lnTo>
                  <a:lnTo>
                    <a:pt x="303" y="815"/>
                  </a:lnTo>
                  <a:lnTo>
                    <a:pt x="293" y="860"/>
                  </a:lnTo>
                  <a:lnTo>
                    <a:pt x="285" y="906"/>
                  </a:lnTo>
                  <a:lnTo>
                    <a:pt x="277" y="952"/>
                  </a:lnTo>
                  <a:lnTo>
                    <a:pt x="272" y="1000"/>
                  </a:lnTo>
                  <a:lnTo>
                    <a:pt x="270" y="1048"/>
                  </a:lnTo>
                  <a:lnTo>
                    <a:pt x="269" y="1097"/>
                  </a:lnTo>
                  <a:lnTo>
                    <a:pt x="270" y="1151"/>
                  </a:lnTo>
                  <a:lnTo>
                    <a:pt x="273" y="1203"/>
                  </a:lnTo>
                  <a:lnTo>
                    <a:pt x="278" y="1254"/>
                  </a:lnTo>
                  <a:lnTo>
                    <a:pt x="286" y="1304"/>
                  </a:lnTo>
                  <a:lnTo>
                    <a:pt x="295" y="1354"/>
                  </a:lnTo>
                  <a:lnTo>
                    <a:pt x="308" y="1403"/>
                  </a:lnTo>
                  <a:lnTo>
                    <a:pt x="321" y="1450"/>
                  </a:lnTo>
                  <a:lnTo>
                    <a:pt x="337" y="1496"/>
                  </a:lnTo>
                  <a:lnTo>
                    <a:pt x="354" y="1540"/>
                  </a:lnTo>
                  <a:lnTo>
                    <a:pt x="373" y="1584"/>
                  </a:lnTo>
                  <a:lnTo>
                    <a:pt x="395" y="1626"/>
                  </a:lnTo>
                  <a:lnTo>
                    <a:pt x="417" y="1666"/>
                  </a:lnTo>
                  <a:lnTo>
                    <a:pt x="442" y="1706"/>
                  </a:lnTo>
                  <a:lnTo>
                    <a:pt x="469" y="1743"/>
                  </a:lnTo>
                  <a:lnTo>
                    <a:pt x="498" y="1780"/>
                  </a:lnTo>
                  <a:lnTo>
                    <a:pt x="528" y="1814"/>
                  </a:lnTo>
                  <a:lnTo>
                    <a:pt x="561" y="1847"/>
                  </a:lnTo>
                  <a:lnTo>
                    <a:pt x="594" y="1878"/>
                  </a:lnTo>
                  <a:lnTo>
                    <a:pt x="629" y="1908"/>
                  </a:lnTo>
                  <a:lnTo>
                    <a:pt x="665" y="1936"/>
                  </a:lnTo>
                  <a:lnTo>
                    <a:pt x="705" y="1961"/>
                  </a:lnTo>
                  <a:lnTo>
                    <a:pt x="744" y="1985"/>
                  </a:lnTo>
                  <a:lnTo>
                    <a:pt x="786" y="2006"/>
                  </a:lnTo>
                  <a:lnTo>
                    <a:pt x="828" y="2026"/>
                  </a:lnTo>
                  <a:lnTo>
                    <a:pt x="873" y="2043"/>
                  </a:lnTo>
                  <a:lnTo>
                    <a:pt x="918" y="2059"/>
                  </a:lnTo>
                  <a:lnTo>
                    <a:pt x="966" y="2072"/>
                  </a:lnTo>
                  <a:lnTo>
                    <a:pt x="1015" y="2083"/>
                  </a:lnTo>
                  <a:lnTo>
                    <a:pt x="1065" y="2092"/>
                  </a:lnTo>
                  <a:lnTo>
                    <a:pt x="1116" y="2098"/>
                  </a:lnTo>
                  <a:lnTo>
                    <a:pt x="1168" y="2101"/>
                  </a:lnTo>
                  <a:lnTo>
                    <a:pt x="1221" y="2102"/>
                  </a:lnTo>
                  <a:lnTo>
                    <a:pt x="1250" y="2102"/>
                  </a:lnTo>
                  <a:lnTo>
                    <a:pt x="1280" y="2101"/>
                  </a:lnTo>
                  <a:lnTo>
                    <a:pt x="1312" y="2099"/>
                  </a:lnTo>
                  <a:lnTo>
                    <a:pt x="1344" y="2097"/>
                  </a:lnTo>
                  <a:lnTo>
                    <a:pt x="1377" y="2093"/>
                  </a:lnTo>
                  <a:lnTo>
                    <a:pt x="1410" y="2088"/>
                  </a:lnTo>
                  <a:lnTo>
                    <a:pt x="1443" y="2082"/>
                  </a:lnTo>
                  <a:lnTo>
                    <a:pt x="1476" y="2075"/>
                  </a:lnTo>
                  <a:lnTo>
                    <a:pt x="1510" y="2067"/>
                  </a:lnTo>
                  <a:lnTo>
                    <a:pt x="1543" y="2058"/>
                  </a:lnTo>
                  <a:lnTo>
                    <a:pt x="1575" y="2048"/>
                  </a:lnTo>
                  <a:lnTo>
                    <a:pt x="1606" y="2035"/>
                  </a:lnTo>
                  <a:lnTo>
                    <a:pt x="1637" y="2022"/>
                  </a:lnTo>
                  <a:lnTo>
                    <a:pt x="1665" y="2007"/>
                  </a:lnTo>
                  <a:lnTo>
                    <a:pt x="1680" y="2000"/>
                  </a:lnTo>
                  <a:lnTo>
                    <a:pt x="1693" y="1991"/>
                  </a:lnTo>
                  <a:lnTo>
                    <a:pt x="1706" y="1983"/>
                  </a:lnTo>
                  <a:lnTo>
                    <a:pt x="1719" y="1973"/>
                  </a:lnTo>
                  <a:lnTo>
                    <a:pt x="1736" y="1960"/>
                  </a:lnTo>
                  <a:lnTo>
                    <a:pt x="1750" y="1947"/>
                  </a:lnTo>
                  <a:lnTo>
                    <a:pt x="1764" y="1935"/>
                  </a:lnTo>
                  <a:lnTo>
                    <a:pt x="1776" y="1922"/>
                  </a:lnTo>
                  <a:lnTo>
                    <a:pt x="1788" y="1909"/>
                  </a:lnTo>
                  <a:lnTo>
                    <a:pt x="1797" y="1896"/>
                  </a:lnTo>
                  <a:lnTo>
                    <a:pt x="1805" y="1883"/>
                  </a:lnTo>
                  <a:lnTo>
                    <a:pt x="1814" y="1870"/>
                  </a:lnTo>
                  <a:lnTo>
                    <a:pt x="1826" y="1846"/>
                  </a:lnTo>
                  <a:lnTo>
                    <a:pt x="1836" y="1822"/>
                  </a:lnTo>
                  <a:lnTo>
                    <a:pt x="1846" y="1800"/>
                  </a:lnTo>
                  <a:lnTo>
                    <a:pt x="1853" y="1778"/>
                  </a:lnTo>
                  <a:lnTo>
                    <a:pt x="1887" y="1778"/>
                  </a:lnTo>
                  <a:lnTo>
                    <a:pt x="1899" y="2118"/>
                  </a:lnTo>
                  <a:close/>
                </a:path>
              </a:pathLst>
            </a:custGeom>
            <a:solidFill>
              <a:srgbClr val="1F1A17"/>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6" name="Freeform 35"/>
            <p:cNvSpPr>
              <a:spLocks noEditPoints="1"/>
            </p:cNvSpPr>
            <p:nvPr/>
          </p:nvSpPr>
          <p:spPr bwMode="auto">
            <a:xfrm>
              <a:off x="5381" y="185"/>
              <a:ext cx="69" cy="133"/>
            </a:xfrm>
            <a:custGeom>
              <a:avLst/>
              <a:gdLst>
                <a:gd name="T0" fmla="*/ 0 w 1255"/>
                <a:gd name="T1" fmla="*/ 0 h 1469"/>
                <a:gd name="T2" fmla="*/ 0 w 1255"/>
                <a:gd name="T3" fmla="*/ 0 h 1469"/>
                <a:gd name="T4" fmla="*/ 0 w 1255"/>
                <a:gd name="T5" fmla="*/ 0 h 1469"/>
                <a:gd name="T6" fmla="*/ 0 w 1255"/>
                <a:gd name="T7" fmla="*/ 0 h 1469"/>
                <a:gd name="T8" fmla="*/ 0 w 1255"/>
                <a:gd name="T9" fmla="*/ 0 h 1469"/>
                <a:gd name="T10" fmla="*/ 0 w 1255"/>
                <a:gd name="T11" fmla="*/ 0 h 1469"/>
                <a:gd name="T12" fmla="*/ 0 w 1255"/>
                <a:gd name="T13" fmla="*/ 0 h 1469"/>
                <a:gd name="T14" fmla="*/ 0 w 1255"/>
                <a:gd name="T15" fmla="*/ 0 h 1469"/>
                <a:gd name="T16" fmla="*/ 0 w 1255"/>
                <a:gd name="T17" fmla="*/ 0 h 1469"/>
                <a:gd name="T18" fmla="*/ 0 w 1255"/>
                <a:gd name="T19" fmla="*/ 0 h 1469"/>
                <a:gd name="T20" fmla="*/ 0 w 1255"/>
                <a:gd name="T21" fmla="*/ 0 h 1469"/>
                <a:gd name="T22" fmla="*/ 0 w 1255"/>
                <a:gd name="T23" fmla="*/ 0 h 1469"/>
                <a:gd name="T24" fmla="*/ 0 w 1255"/>
                <a:gd name="T25" fmla="*/ 0 h 1469"/>
                <a:gd name="T26" fmla="*/ 0 w 1255"/>
                <a:gd name="T27" fmla="*/ 0 h 1469"/>
                <a:gd name="T28" fmla="*/ 0 w 1255"/>
                <a:gd name="T29" fmla="*/ 0 h 1469"/>
                <a:gd name="T30" fmla="*/ 0 w 1255"/>
                <a:gd name="T31" fmla="*/ 0 h 1469"/>
                <a:gd name="T32" fmla="*/ 0 w 1255"/>
                <a:gd name="T33" fmla="*/ 0 h 1469"/>
                <a:gd name="T34" fmla="*/ 0 w 1255"/>
                <a:gd name="T35" fmla="*/ 0 h 1469"/>
                <a:gd name="T36" fmla="*/ 0 w 1255"/>
                <a:gd name="T37" fmla="*/ 0 h 1469"/>
                <a:gd name="T38" fmla="*/ 0 w 1255"/>
                <a:gd name="T39" fmla="*/ 0 h 1469"/>
                <a:gd name="T40" fmla="*/ 0 w 1255"/>
                <a:gd name="T41" fmla="*/ 0 h 1469"/>
                <a:gd name="T42" fmla="*/ 0 w 1255"/>
                <a:gd name="T43" fmla="*/ 0 h 1469"/>
                <a:gd name="T44" fmla="*/ 0 w 1255"/>
                <a:gd name="T45" fmla="*/ 0 h 1469"/>
                <a:gd name="T46" fmla="*/ 0 w 1255"/>
                <a:gd name="T47" fmla="*/ 0 h 1469"/>
                <a:gd name="T48" fmla="*/ 0 w 1255"/>
                <a:gd name="T49" fmla="*/ 0 h 1469"/>
                <a:gd name="T50" fmla="*/ 0 w 1255"/>
                <a:gd name="T51" fmla="*/ 0 h 1469"/>
                <a:gd name="T52" fmla="*/ 0 w 1255"/>
                <a:gd name="T53" fmla="*/ 0 h 1469"/>
                <a:gd name="T54" fmla="*/ 0 w 1255"/>
                <a:gd name="T55" fmla="*/ 0 h 1469"/>
                <a:gd name="T56" fmla="*/ 0 w 1255"/>
                <a:gd name="T57" fmla="*/ 0 h 1469"/>
                <a:gd name="T58" fmla="*/ 0 w 1255"/>
                <a:gd name="T59" fmla="*/ 0 h 1469"/>
                <a:gd name="T60" fmla="*/ 0 w 1255"/>
                <a:gd name="T61" fmla="*/ 0 h 1469"/>
                <a:gd name="T62" fmla="*/ 0 w 1255"/>
                <a:gd name="T63" fmla="*/ 0 h 1469"/>
                <a:gd name="T64" fmla="*/ 0 w 1255"/>
                <a:gd name="T65" fmla="*/ 0 h 1469"/>
                <a:gd name="T66" fmla="*/ 0 w 1255"/>
                <a:gd name="T67" fmla="*/ 0 h 1469"/>
                <a:gd name="T68" fmla="*/ 0 w 1255"/>
                <a:gd name="T69" fmla="*/ 0 h 1469"/>
                <a:gd name="T70" fmla="*/ 0 w 1255"/>
                <a:gd name="T71" fmla="*/ 0 h 1469"/>
                <a:gd name="T72" fmla="*/ 0 w 1255"/>
                <a:gd name="T73" fmla="*/ 0 h 1469"/>
                <a:gd name="T74" fmla="*/ 0 w 1255"/>
                <a:gd name="T75" fmla="*/ 0 h 1469"/>
                <a:gd name="T76" fmla="*/ 0 w 1255"/>
                <a:gd name="T77" fmla="*/ 0 h 1469"/>
                <a:gd name="T78" fmla="*/ 0 w 1255"/>
                <a:gd name="T79" fmla="*/ 0 h 1469"/>
                <a:gd name="T80" fmla="*/ 0 w 1255"/>
                <a:gd name="T81" fmla="*/ 0 h 1469"/>
                <a:gd name="T82" fmla="*/ 0 w 1255"/>
                <a:gd name="T83" fmla="*/ 0 h 1469"/>
                <a:gd name="T84" fmla="*/ 0 w 1255"/>
                <a:gd name="T85" fmla="*/ 0 h 1469"/>
                <a:gd name="T86" fmla="*/ 0 w 1255"/>
                <a:gd name="T87" fmla="*/ 0 h 1469"/>
                <a:gd name="T88" fmla="*/ 0 w 1255"/>
                <a:gd name="T89" fmla="*/ 0 h 1469"/>
                <a:gd name="T90" fmla="*/ 0 w 1255"/>
                <a:gd name="T91" fmla="*/ 0 h 1469"/>
                <a:gd name="T92" fmla="*/ 0 w 1255"/>
                <a:gd name="T93" fmla="*/ 0 h 1469"/>
                <a:gd name="T94" fmla="*/ 0 w 1255"/>
                <a:gd name="T95" fmla="*/ 0 h 1469"/>
                <a:gd name="T96" fmla="*/ 0 w 1255"/>
                <a:gd name="T97" fmla="*/ 0 h 1469"/>
                <a:gd name="T98" fmla="*/ 0 w 1255"/>
                <a:gd name="T99" fmla="*/ 0 h 1469"/>
                <a:gd name="T100" fmla="*/ 0 w 1255"/>
                <a:gd name="T101" fmla="*/ 0 h 1469"/>
                <a:gd name="T102" fmla="*/ 0 w 1255"/>
                <a:gd name="T103" fmla="*/ 0 h 1469"/>
                <a:gd name="T104" fmla="*/ 0 w 1255"/>
                <a:gd name="T105" fmla="*/ 0 h 1469"/>
                <a:gd name="T106" fmla="*/ 0 w 1255"/>
                <a:gd name="T107" fmla="*/ 0 h 1469"/>
                <a:gd name="T108" fmla="*/ 0 w 1255"/>
                <a:gd name="T109" fmla="*/ 0 h 1469"/>
                <a:gd name="T110" fmla="*/ 0 w 1255"/>
                <a:gd name="T111" fmla="*/ 0 h 1469"/>
                <a:gd name="T112" fmla="*/ 0 w 1255"/>
                <a:gd name="T113" fmla="*/ 0 h 1469"/>
                <a:gd name="T114" fmla="*/ 0 w 1255"/>
                <a:gd name="T115" fmla="*/ 0 h 1469"/>
                <a:gd name="T116" fmla="*/ 0 w 1255"/>
                <a:gd name="T117" fmla="*/ 0 h 1469"/>
                <a:gd name="T118" fmla="*/ 0 w 1255"/>
                <a:gd name="T119" fmla="*/ 0 h 1469"/>
                <a:gd name="T120" fmla="*/ 0 w 1255"/>
                <a:gd name="T121" fmla="*/ 0 h 1469"/>
                <a:gd name="T122" fmla="*/ 0 w 1255"/>
                <a:gd name="T123" fmla="*/ 0 h 1469"/>
                <a:gd name="T124" fmla="*/ 0 w 1255"/>
                <a:gd name="T125" fmla="*/ 0 h 14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5"/>
                <a:gd name="T190" fmla="*/ 0 h 1469"/>
                <a:gd name="T191" fmla="*/ 1255 w 1255"/>
                <a:gd name="T192" fmla="*/ 1469 h 14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5" h="1469">
                  <a:moveTo>
                    <a:pt x="234" y="538"/>
                  </a:moveTo>
                  <a:lnTo>
                    <a:pt x="240" y="512"/>
                  </a:lnTo>
                  <a:lnTo>
                    <a:pt x="246" y="486"/>
                  </a:lnTo>
                  <a:lnTo>
                    <a:pt x="253" y="463"/>
                  </a:lnTo>
                  <a:lnTo>
                    <a:pt x="261" y="439"/>
                  </a:lnTo>
                  <a:lnTo>
                    <a:pt x="269" y="417"/>
                  </a:lnTo>
                  <a:lnTo>
                    <a:pt x="278" y="396"/>
                  </a:lnTo>
                  <a:lnTo>
                    <a:pt x="288" y="375"/>
                  </a:lnTo>
                  <a:lnTo>
                    <a:pt x="297" y="355"/>
                  </a:lnTo>
                  <a:lnTo>
                    <a:pt x="307" y="336"/>
                  </a:lnTo>
                  <a:lnTo>
                    <a:pt x="319" y="318"/>
                  </a:lnTo>
                  <a:lnTo>
                    <a:pt x="330" y="301"/>
                  </a:lnTo>
                  <a:lnTo>
                    <a:pt x="342" y="283"/>
                  </a:lnTo>
                  <a:lnTo>
                    <a:pt x="354" y="267"/>
                  </a:lnTo>
                  <a:lnTo>
                    <a:pt x="366" y="253"/>
                  </a:lnTo>
                  <a:lnTo>
                    <a:pt x="380" y="239"/>
                  </a:lnTo>
                  <a:lnTo>
                    <a:pt x="393" y="225"/>
                  </a:lnTo>
                  <a:lnTo>
                    <a:pt x="408" y="212"/>
                  </a:lnTo>
                  <a:lnTo>
                    <a:pt x="421" y="200"/>
                  </a:lnTo>
                  <a:lnTo>
                    <a:pt x="437" y="189"/>
                  </a:lnTo>
                  <a:lnTo>
                    <a:pt x="451" y="179"/>
                  </a:lnTo>
                  <a:lnTo>
                    <a:pt x="467" y="169"/>
                  </a:lnTo>
                  <a:lnTo>
                    <a:pt x="483" y="161"/>
                  </a:lnTo>
                  <a:lnTo>
                    <a:pt x="498" y="153"/>
                  </a:lnTo>
                  <a:lnTo>
                    <a:pt x="515" y="146"/>
                  </a:lnTo>
                  <a:lnTo>
                    <a:pt x="531" y="140"/>
                  </a:lnTo>
                  <a:lnTo>
                    <a:pt x="548" y="135"/>
                  </a:lnTo>
                  <a:lnTo>
                    <a:pt x="565" y="131"/>
                  </a:lnTo>
                  <a:lnTo>
                    <a:pt x="582" y="126"/>
                  </a:lnTo>
                  <a:lnTo>
                    <a:pt x="599" y="123"/>
                  </a:lnTo>
                  <a:lnTo>
                    <a:pt x="616" y="121"/>
                  </a:lnTo>
                  <a:lnTo>
                    <a:pt x="634" y="120"/>
                  </a:lnTo>
                  <a:lnTo>
                    <a:pt x="652" y="120"/>
                  </a:lnTo>
                  <a:lnTo>
                    <a:pt x="667" y="120"/>
                  </a:lnTo>
                  <a:lnTo>
                    <a:pt x="683" y="121"/>
                  </a:lnTo>
                  <a:lnTo>
                    <a:pt x="698" y="123"/>
                  </a:lnTo>
                  <a:lnTo>
                    <a:pt x="714" y="125"/>
                  </a:lnTo>
                  <a:lnTo>
                    <a:pt x="729" y="129"/>
                  </a:lnTo>
                  <a:lnTo>
                    <a:pt x="745" y="133"/>
                  </a:lnTo>
                  <a:lnTo>
                    <a:pt x="761" y="138"/>
                  </a:lnTo>
                  <a:lnTo>
                    <a:pt x="776" y="144"/>
                  </a:lnTo>
                  <a:lnTo>
                    <a:pt x="791" y="150"/>
                  </a:lnTo>
                  <a:lnTo>
                    <a:pt x="805" y="157"/>
                  </a:lnTo>
                  <a:lnTo>
                    <a:pt x="820" y="165"/>
                  </a:lnTo>
                  <a:lnTo>
                    <a:pt x="834" y="175"/>
                  </a:lnTo>
                  <a:lnTo>
                    <a:pt x="848" y="184"/>
                  </a:lnTo>
                  <a:lnTo>
                    <a:pt x="861" y="194"/>
                  </a:lnTo>
                  <a:lnTo>
                    <a:pt x="875" y="206"/>
                  </a:lnTo>
                  <a:lnTo>
                    <a:pt x="887" y="218"/>
                  </a:lnTo>
                  <a:lnTo>
                    <a:pt x="899" y="231"/>
                  </a:lnTo>
                  <a:lnTo>
                    <a:pt x="911" y="245"/>
                  </a:lnTo>
                  <a:lnTo>
                    <a:pt x="921" y="260"/>
                  </a:lnTo>
                  <a:lnTo>
                    <a:pt x="933" y="275"/>
                  </a:lnTo>
                  <a:lnTo>
                    <a:pt x="942" y="292"/>
                  </a:lnTo>
                  <a:lnTo>
                    <a:pt x="951" y="309"/>
                  </a:lnTo>
                  <a:lnTo>
                    <a:pt x="961" y="328"/>
                  </a:lnTo>
                  <a:lnTo>
                    <a:pt x="969" y="348"/>
                  </a:lnTo>
                  <a:lnTo>
                    <a:pt x="976" y="368"/>
                  </a:lnTo>
                  <a:lnTo>
                    <a:pt x="983" y="389"/>
                  </a:lnTo>
                  <a:lnTo>
                    <a:pt x="989" y="412"/>
                  </a:lnTo>
                  <a:lnTo>
                    <a:pt x="994" y="434"/>
                  </a:lnTo>
                  <a:lnTo>
                    <a:pt x="998" y="459"/>
                  </a:lnTo>
                  <a:lnTo>
                    <a:pt x="1001" y="484"/>
                  </a:lnTo>
                  <a:lnTo>
                    <a:pt x="1004" y="510"/>
                  </a:lnTo>
                  <a:lnTo>
                    <a:pt x="1005" y="538"/>
                  </a:lnTo>
                  <a:lnTo>
                    <a:pt x="234" y="538"/>
                  </a:lnTo>
                  <a:close/>
                  <a:moveTo>
                    <a:pt x="1172" y="1047"/>
                  </a:moveTo>
                  <a:lnTo>
                    <a:pt x="1136" y="1083"/>
                  </a:lnTo>
                  <a:lnTo>
                    <a:pt x="1095" y="1122"/>
                  </a:lnTo>
                  <a:lnTo>
                    <a:pt x="1072" y="1141"/>
                  </a:lnTo>
                  <a:lnTo>
                    <a:pt x="1048" y="1160"/>
                  </a:lnTo>
                  <a:lnTo>
                    <a:pt x="1022" y="1179"/>
                  </a:lnTo>
                  <a:lnTo>
                    <a:pt x="994" y="1197"/>
                  </a:lnTo>
                  <a:lnTo>
                    <a:pt x="966" y="1214"/>
                  </a:lnTo>
                  <a:lnTo>
                    <a:pt x="935" y="1229"/>
                  </a:lnTo>
                  <a:lnTo>
                    <a:pt x="919" y="1236"/>
                  </a:lnTo>
                  <a:lnTo>
                    <a:pt x="903" y="1243"/>
                  </a:lnTo>
                  <a:lnTo>
                    <a:pt x="886" y="1249"/>
                  </a:lnTo>
                  <a:lnTo>
                    <a:pt x="868" y="1254"/>
                  </a:lnTo>
                  <a:lnTo>
                    <a:pt x="851" y="1260"/>
                  </a:lnTo>
                  <a:lnTo>
                    <a:pt x="832" y="1264"/>
                  </a:lnTo>
                  <a:lnTo>
                    <a:pt x="813" y="1268"/>
                  </a:lnTo>
                  <a:lnTo>
                    <a:pt x="795" y="1271"/>
                  </a:lnTo>
                  <a:lnTo>
                    <a:pt x="775" y="1275"/>
                  </a:lnTo>
                  <a:lnTo>
                    <a:pt x="755" y="1276"/>
                  </a:lnTo>
                  <a:lnTo>
                    <a:pt x="735" y="1278"/>
                  </a:lnTo>
                  <a:lnTo>
                    <a:pt x="713" y="1278"/>
                  </a:lnTo>
                  <a:lnTo>
                    <a:pt x="690" y="1277"/>
                  </a:lnTo>
                  <a:lnTo>
                    <a:pt x="667" y="1276"/>
                  </a:lnTo>
                  <a:lnTo>
                    <a:pt x="645" y="1272"/>
                  </a:lnTo>
                  <a:lnTo>
                    <a:pt x="623" y="1269"/>
                  </a:lnTo>
                  <a:lnTo>
                    <a:pt x="601" y="1265"/>
                  </a:lnTo>
                  <a:lnTo>
                    <a:pt x="580" y="1259"/>
                  </a:lnTo>
                  <a:lnTo>
                    <a:pt x="558" y="1252"/>
                  </a:lnTo>
                  <a:lnTo>
                    <a:pt x="538" y="1245"/>
                  </a:lnTo>
                  <a:lnTo>
                    <a:pt x="518" y="1236"/>
                  </a:lnTo>
                  <a:lnTo>
                    <a:pt x="498" y="1226"/>
                  </a:lnTo>
                  <a:lnTo>
                    <a:pt x="478" y="1216"/>
                  </a:lnTo>
                  <a:lnTo>
                    <a:pt x="460" y="1205"/>
                  </a:lnTo>
                  <a:lnTo>
                    <a:pt x="441" y="1192"/>
                  </a:lnTo>
                  <a:lnTo>
                    <a:pt x="423" y="1179"/>
                  </a:lnTo>
                  <a:lnTo>
                    <a:pt x="406" y="1166"/>
                  </a:lnTo>
                  <a:lnTo>
                    <a:pt x="389" y="1151"/>
                  </a:lnTo>
                  <a:lnTo>
                    <a:pt x="374" y="1136"/>
                  </a:lnTo>
                  <a:lnTo>
                    <a:pt x="358" y="1119"/>
                  </a:lnTo>
                  <a:lnTo>
                    <a:pt x="344" y="1102"/>
                  </a:lnTo>
                  <a:lnTo>
                    <a:pt x="330" y="1083"/>
                  </a:lnTo>
                  <a:lnTo>
                    <a:pt x="317" y="1065"/>
                  </a:lnTo>
                  <a:lnTo>
                    <a:pt x="304" y="1045"/>
                  </a:lnTo>
                  <a:lnTo>
                    <a:pt x="293" y="1026"/>
                  </a:lnTo>
                  <a:lnTo>
                    <a:pt x="281" y="1004"/>
                  </a:lnTo>
                  <a:lnTo>
                    <a:pt x="272" y="983"/>
                  </a:lnTo>
                  <a:lnTo>
                    <a:pt x="263" y="961"/>
                  </a:lnTo>
                  <a:lnTo>
                    <a:pt x="254" y="937"/>
                  </a:lnTo>
                  <a:lnTo>
                    <a:pt x="247" y="914"/>
                  </a:lnTo>
                  <a:lnTo>
                    <a:pt x="241" y="889"/>
                  </a:lnTo>
                  <a:lnTo>
                    <a:pt x="236" y="864"/>
                  </a:lnTo>
                  <a:lnTo>
                    <a:pt x="232" y="839"/>
                  </a:lnTo>
                  <a:lnTo>
                    <a:pt x="228" y="812"/>
                  </a:lnTo>
                  <a:lnTo>
                    <a:pt x="226" y="799"/>
                  </a:lnTo>
                  <a:lnTo>
                    <a:pt x="224" y="785"/>
                  </a:lnTo>
                  <a:lnTo>
                    <a:pt x="223" y="768"/>
                  </a:lnTo>
                  <a:lnTo>
                    <a:pt x="222" y="751"/>
                  </a:lnTo>
                  <a:lnTo>
                    <a:pt x="221" y="731"/>
                  </a:lnTo>
                  <a:lnTo>
                    <a:pt x="221" y="710"/>
                  </a:lnTo>
                  <a:lnTo>
                    <a:pt x="221" y="685"/>
                  </a:lnTo>
                  <a:lnTo>
                    <a:pt x="222" y="659"/>
                  </a:lnTo>
                  <a:lnTo>
                    <a:pt x="1255" y="659"/>
                  </a:lnTo>
                  <a:lnTo>
                    <a:pt x="1253" y="619"/>
                  </a:lnTo>
                  <a:lnTo>
                    <a:pt x="1250" y="580"/>
                  </a:lnTo>
                  <a:lnTo>
                    <a:pt x="1246" y="542"/>
                  </a:lnTo>
                  <a:lnTo>
                    <a:pt x="1241" y="506"/>
                  </a:lnTo>
                  <a:lnTo>
                    <a:pt x="1234" y="470"/>
                  </a:lnTo>
                  <a:lnTo>
                    <a:pt x="1225" y="436"/>
                  </a:lnTo>
                  <a:lnTo>
                    <a:pt x="1216" y="403"/>
                  </a:lnTo>
                  <a:lnTo>
                    <a:pt x="1206" y="371"/>
                  </a:lnTo>
                  <a:lnTo>
                    <a:pt x="1193" y="341"/>
                  </a:lnTo>
                  <a:lnTo>
                    <a:pt x="1181" y="312"/>
                  </a:lnTo>
                  <a:lnTo>
                    <a:pt x="1166" y="285"/>
                  </a:lnTo>
                  <a:lnTo>
                    <a:pt x="1152" y="258"/>
                  </a:lnTo>
                  <a:lnTo>
                    <a:pt x="1135" y="233"/>
                  </a:lnTo>
                  <a:lnTo>
                    <a:pt x="1117" y="210"/>
                  </a:lnTo>
                  <a:lnTo>
                    <a:pt x="1100" y="186"/>
                  </a:lnTo>
                  <a:lnTo>
                    <a:pt x="1080" y="166"/>
                  </a:lnTo>
                  <a:lnTo>
                    <a:pt x="1060" y="146"/>
                  </a:lnTo>
                  <a:lnTo>
                    <a:pt x="1039" y="126"/>
                  </a:lnTo>
                  <a:lnTo>
                    <a:pt x="1017" y="109"/>
                  </a:lnTo>
                  <a:lnTo>
                    <a:pt x="994" y="93"/>
                  </a:lnTo>
                  <a:lnTo>
                    <a:pt x="970" y="78"/>
                  </a:lnTo>
                  <a:lnTo>
                    <a:pt x="946" y="66"/>
                  </a:lnTo>
                  <a:lnTo>
                    <a:pt x="921" y="53"/>
                  </a:lnTo>
                  <a:lnTo>
                    <a:pt x="895" y="42"/>
                  </a:lnTo>
                  <a:lnTo>
                    <a:pt x="868" y="33"/>
                  </a:lnTo>
                  <a:lnTo>
                    <a:pt x="841" y="24"/>
                  </a:lnTo>
                  <a:lnTo>
                    <a:pt x="813" y="16"/>
                  </a:lnTo>
                  <a:lnTo>
                    <a:pt x="785" y="11"/>
                  </a:lnTo>
                  <a:lnTo>
                    <a:pt x="756" y="7"/>
                  </a:lnTo>
                  <a:lnTo>
                    <a:pt x="727" y="4"/>
                  </a:lnTo>
                  <a:lnTo>
                    <a:pt x="697" y="2"/>
                  </a:lnTo>
                  <a:lnTo>
                    <a:pt x="666" y="0"/>
                  </a:lnTo>
                  <a:lnTo>
                    <a:pt x="626" y="2"/>
                  </a:lnTo>
                  <a:lnTo>
                    <a:pt x="586" y="5"/>
                  </a:lnTo>
                  <a:lnTo>
                    <a:pt x="549" y="10"/>
                  </a:lnTo>
                  <a:lnTo>
                    <a:pt x="512" y="18"/>
                  </a:lnTo>
                  <a:lnTo>
                    <a:pt x="476" y="27"/>
                  </a:lnTo>
                  <a:lnTo>
                    <a:pt x="442" y="39"/>
                  </a:lnTo>
                  <a:lnTo>
                    <a:pt x="409" y="52"/>
                  </a:lnTo>
                  <a:lnTo>
                    <a:pt x="378" y="67"/>
                  </a:lnTo>
                  <a:lnTo>
                    <a:pt x="347" y="83"/>
                  </a:lnTo>
                  <a:lnTo>
                    <a:pt x="318" y="101"/>
                  </a:lnTo>
                  <a:lnTo>
                    <a:pt x="290" y="121"/>
                  </a:lnTo>
                  <a:lnTo>
                    <a:pt x="263" y="141"/>
                  </a:lnTo>
                  <a:lnTo>
                    <a:pt x="238" y="164"/>
                  </a:lnTo>
                  <a:lnTo>
                    <a:pt x="213" y="188"/>
                  </a:lnTo>
                  <a:lnTo>
                    <a:pt x="190" y="213"/>
                  </a:lnTo>
                  <a:lnTo>
                    <a:pt x="168" y="240"/>
                  </a:lnTo>
                  <a:lnTo>
                    <a:pt x="149" y="266"/>
                  </a:lnTo>
                  <a:lnTo>
                    <a:pt x="129" y="294"/>
                  </a:lnTo>
                  <a:lnTo>
                    <a:pt x="111" y="324"/>
                  </a:lnTo>
                  <a:lnTo>
                    <a:pt x="95" y="354"/>
                  </a:lnTo>
                  <a:lnTo>
                    <a:pt x="80" y="385"/>
                  </a:lnTo>
                  <a:lnTo>
                    <a:pt x="66" y="416"/>
                  </a:lnTo>
                  <a:lnTo>
                    <a:pt x="53" y="449"/>
                  </a:lnTo>
                  <a:lnTo>
                    <a:pt x="43" y="481"/>
                  </a:lnTo>
                  <a:lnTo>
                    <a:pt x="32" y="514"/>
                  </a:lnTo>
                  <a:lnTo>
                    <a:pt x="24" y="548"/>
                  </a:lnTo>
                  <a:lnTo>
                    <a:pt x="17" y="583"/>
                  </a:lnTo>
                  <a:lnTo>
                    <a:pt x="11" y="617"/>
                  </a:lnTo>
                  <a:lnTo>
                    <a:pt x="5" y="651"/>
                  </a:lnTo>
                  <a:lnTo>
                    <a:pt x="2" y="686"/>
                  </a:lnTo>
                  <a:lnTo>
                    <a:pt x="0" y="721"/>
                  </a:lnTo>
                  <a:lnTo>
                    <a:pt x="0" y="756"/>
                  </a:lnTo>
                  <a:lnTo>
                    <a:pt x="0" y="790"/>
                  </a:lnTo>
                  <a:lnTo>
                    <a:pt x="2" y="825"/>
                  </a:lnTo>
                  <a:lnTo>
                    <a:pt x="5" y="858"/>
                  </a:lnTo>
                  <a:lnTo>
                    <a:pt x="10" y="892"/>
                  </a:lnTo>
                  <a:lnTo>
                    <a:pt x="16" y="925"/>
                  </a:lnTo>
                  <a:lnTo>
                    <a:pt x="22" y="958"/>
                  </a:lnTo>
                  <a:lnTo>
                    <a:pt x="30" y="990"/>
                  </a:lnTo>
                  <a:lnTo>
                    <a:pt x="40" y="1023"/>
                  </a:lnTo>
                  <a:lnTo>
                    <a:pt x="50" y="1055"/>
                  </a:lnTo>
                  <a:lnTo>
                    <a:pt x="63" y="1084"/>
                  </a:lnTo>
                  <a:lnTo>
                    <a:pt x="76" y="1114"/>
                  </a:lnTo>
                  <a:lnTo>
                    <a:pt x="89" y="1143"/>
                  </a:lnTo>
                  <a:lnTo>
                    <a:pt x="105" y="1172"/>
                  </a:lnTo>
                  <a:lnTo>
                    <a:pt x="123" y="1199"/>
                  </a:lnTo>
                  <a:lnTo>
                    <a:pt x="140" y="1225"/>
                  </a:lnTo>
                  <a:lnTo>
                    <a:pt x="160" y="1251"/>
                  </a:lnTo>
                  <a:lnTo>
                    <a:pt x="181" y="1275"/>
                  </a:lnTo>
                  <a:lnTo>
                    <a:pt x="203" y="1298"/>
                  </a:lnTo>
                  <a:lnTo>
                    <a:pt x="225" y="1320"/>
                  </a:lnTo>
                  <a:lnTo>
                    <a:pt x="250" y="1341"/>
                  </a:lnTo>
                  <a:lnTo>
                    <a:pt x="275" y="1360"/>
                  </a:lnTo>
                  <a:lnTo>
                    <a:pt x="302" y="1378"/>
                  </a:lnTo>
                  <a:lnTo>
                    <a:pt x="331" y="1394"/>
                  </a:lnTo>
                  <a:lnTo>
                    <a:pt x="360" y="1409"/>
                  </a:lnTo>
                  <a:lnTo>
                    <a:pt x="390" y="1423"/>
                  </a:lnTo>
                  <a:lnTo>
                    <a:pt x="422" y="1435"/>
                  </a:lnTo>
                  <a:lnTo>
                    <a:pt x="456" y="1445"/>
                  </a:lnTo>
                  <a:lnTo>
                    <a:pt x="490" y="1454"/>
                  </a:lnTo>
                  <a:lnTo>
                    <a:pt x="526" y="1460"/>
                  </a:lnTo>
                  <a:lnTo>
                    <a:pt x="562" y="1465"/>
                  </a:lnTo>
                  <a:lnTo>
                    <a:pt x="601" y="1468"/>
                  </a:lnTo>
                  <a:lnTo>
                    <a:pt x="640" y="1469"/>
                  </a:lnTo>
                  <a:lnTo>
                    <a:pt x="672" y="1468"/>
                  </a:lnTo>
                  <a:lnTo>
                    <a:pt x="705" y="1467"/>
                  </a:lnTo>
                  <a:lnTo>
                    <a:pt x="737" y="1463"/>
                  </a:lnTo>
                  <a:lnTo>
                    <a:pt x="768" y="1457"/>
                  </a:lnTo>
                  <a:lnTo>
                    <a:pt x="799" y="1451"/>
                  </a:lnTo>
                  <a:lnTo>
                    <a:pt x="830" y="1442"/>
                  </a:lnTo>
                  <a:lnTo>
                    <a:pt x="860" y="1432"/>
                  </a:lnTo>
                  <a:lnTo>
                    <a:pt x="890" y="1419"/>
                  </a:lnTo>
                  <a:lnTo>
                    <a:pt x="905" y="1411"/>
                  </a:lnTo>
                  <a:lnTo>
                    <a:pt x="920" y="1404"/>
                  </a:lnTo>
                  <a:lnTo>
                    <a:pt x="935" y="1396"/>
                  </a:lnTo>
                  <a:lnTo>
                    <a:pt x="949" y="1387"/>
                  </a:lnTo>
                  <a:lnTo>
                    <a:pt x="964" y="1377"/>
                  </a:lnTo>
                  <a:lnTo>
                    <a:pt x="978" y="1367"/>
                  </a:lnTo>
                  <a:lnTo>
                    <a:pt x="993" y="1357"/>
                  </a:lnTo>
                  <a:lnTo>
                    <a:pt x="1007" y="1345"/>
                  </a:lnTo>
                  <a:lnTo>
                    <a:pt x="1022" y="1333"/>
                  </a:lnTo>
                  <a:lnTo>
                    <a:pt x="1036" y="1320"/>
                  </a:lnTo>
                  <a:lnTo>
                    <a:pt x="1051" y="1308"/>
                  </a:lnTo>
                  <a:lnTo>
                    <a:pt x="1066" y="1293"/>
                  </a:lnTo>
                  <a:lnTo>
                    <a:pt x="1095" y="1263"/>
                  </a:lnTo>
                  <a:lnTo>
                    <a:pt x="1123" y="1230"/>
                  </a:lnTo>
                  <a:lnTo>
                    <a:pt x="1142" y="1205"/>
                  </a:lnTo>
                  <a:lnTo>
                    <a:pt x="1159" y="1182"/>
                  </a:lnTo>
                  <a:lnTo>
                    <a:pt x="1173" y="1160"/>
                  </a:lnTo>
                  <a:lnTo>
                    <a:pt x="1186" y="1141"/>
                  </a:lnTo>
                  <a:lnTo>
                    <a:pt x="1196" y="1123"/>
                  </a:lnTo>
                  <a:lnTo>
                    <a:pt x="1205" y="1107"/>
                  </a:lnTo>
                  <a:lnTo>
                    <a:pt x="1213" y="1093"/>
                  </a:lnTo>
                  <a:lnTo>
                    <a:pt x="1220" y="1079"/>
                  </a:lnTo>
                  <a:lnTo>
                    <a:pt x="1172" y="1047"/>
                  </a:lnTo>
                  <a:close/>
                </a:path>
              </a:pathLst>
            </a:custGeom>
            <a:solidFill>
              <a:srgbClr val="1F1A17"/>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7" name="Freeform 36"/>
            <p:cNvSpPr>
              <a:spLocks/>
            </p:cNvSpPr>
            <p:nvPr/>
          </p:nvSpPr>
          <p:spPr bwMode="auto">
            <a:xfrm>
              <a:off x="5452" y="183"/>
              <a:ext cx="81" cy="136"/>
            </a:xfrm>
            <a:custGeom>
              <a:avLst/>
              <a:gdLst>
                <a:gd name="T0" fmla="*/ 0 w 1470"/>
                <a:gd name="T1" fmla="*/ 0 h 1497"/>
                <a:gd name="T2" fmla="*/ 0 w 1470"/>
                <a:gd name="T3" fmla="*/ 0 h 1497"/>
                <a:gd name="T4" fmla="*/ 0 w 1470"/>
                <a:gd name="T5" fmla="*/ 0 h 1497"/>
                <a:gd name="T6" fmla="*/ 0 w 1470"/>
                <a:gd name="T7" fmla="*/ 0 h 1497"/>
                <a:gd name="T8" fmla="*/ 0 w 1470"/>
                <a:gd name="T9" fmla="*/ 0 h 1497"/>
                <a:gd name="T10" fmla="*/ 0 w 1470"/>
                <a:gd name="T11" fmla="*/ 0 h 1497"/>
                <a:gd name="T12" fmla="*/ 0 w 1470"/>
                <a:gd name="T13" fmla="*/ 0 h 1497"/>
                <a:gd name="T14" fmla="*/ 0 w 1470"/>
                <a:gd name="T15" fmla="*/ 0 h 1497"/>
                <a:gd name="T16" fmla="*/ 0 w 1470"/>
                <a:gd name="T17" fmla="*/ 0 h 1497"/>
                <a:gd name="T18" fmla="*/ 0 w 1470"/>
                <a:gd name="T19" fmla="*/ 0 h 1497"/>
                <a:gd name="T20" fmla="*/ 0 w 1470"/>
                <a:gd name="T21" fmla="*/ 0 h 1497"/>
                <a:gd name="T22" fmla="*/ 0 w 1470"/>
                <a:gd name="T23" fmla="*/ 0 h 1497"/>
                <a:gd name="T24" fmla="*/ 0 w 1470"/>
                <a:gd name="T25" fmla="*/ 0 h 1497"/>
                <a:gd name="T26" fmla="*/ 0 w 1470"/>
                <a:gd name="T27" fmla="*/ 0 h 1497"/>
                <a:gd name="T28" fmla="*/ 0 w 1470"/>
                <a:gd name="T29" fmla="*/ 0 h 1497"/>
                <a:gd name="T30" fmla="*/ 0 w 1470"/>
                <a:gd name="T31" fmla="*/ 0 h 1497"/>
                <a:gd name="T32" fmla="*/ 0 w 1470"/>
                <a:gd name="T33" fmla="*/ 0 h 1497"/>
                <a:gd name="T34" fmla="*/ 0 w 1470"/>
                <a:gd name="T35" fmla="*/ 0 h 1497"/>
                <a:gd name="T36" fmla="*/ 0 w 1470"/>
                <a:gd name="T37" fmla="*/ 0 h 1497"/>
                <a:gd name="T38" fmla="*/ 0 w 1470"/>
                <a:gd name="T39" fmla="*/ 0 h 1497"/>
                <a:gd name="T40" fmla="*/ 0 w 1470"/>
                <a:gd name="T41" fmla="*/ 0 h 1497"/>
                <a:gd name="T42" fmla="*/ 0 w 1470"/>
                <a:gd name="T43" fmla="*/ 0 h 1497"/>
                <a:gd name="T44" fmla="*/ 0 w 1470"/>
                <a:gd name="T45" fmla="*/ 0 h 1497"/>
                <a:gd name="T46" fmla="*/ 0 w 1470"/>
                <a:gd name="T47" fmla="*/ 0 h 1497"/>
                <a:gd name="T48" fmla="*/ 0 w 1470"/>
                <a:gd name="T49" fmla="*/ 0 h 1497"/>
                <a:gd name="T50" fmla="*/ 0 w 1470"/>
                <a:gd name="T51" fmla="*/ 0 h 1497"/>
                <a:gd name="T52" fmla="*/ 0 w 1470"/>
                <a:gd name="T53" fmla="*/ 0 h 1497"/>
                <a:gd name="T54" fmla="*/ 0 w 1470"/>
                <a:gd name="T55" fmla="*/ 0 h 1497"/>
                <a:gd name="T56" fmla="*/ 0 w 1470"/>
                <a:gd name="T57" fmla="*/ 0 h 1497"/>
                <a:gd name="T58" fmla="*/ 0 w 1470"/>
                <a:gd name="T59" fmla="*/ 0 h 1497"/>
                <a:gd name="T60" fmla="*/ 0 w 1470"/>
                <a:gd name="T61" fmla="*/ 0 h 1497"/>
                <a:gd name="T62" fmla="*/ 0 w 1470"/>
                <a:gd name="T63" fmla="*/ 0 h 1497"/>
                <a:gd name="T64" fmla="*/ 0 w 1470"/>
                <a:gd name="T65" fmla="*/ 0 h 1497"/>
                <a:gd name="T66" fmla="*/ 0 w 1470"/>
                <a:gd name="T67" fmla="*/ 0 h 1497"/>
                <a:gd name="T68" fmla="*/ 0 w 1470"/>
                <a:gd name="T69" fmla="*/ 0 h 1497"/>
                <a:gd name="T70" fmla="*/ 0 w 1470"/>
                <a:gd name="T71" fmla="*/ 0 h 1497"/>
                <a:gd name="T72" fmla="*/ 0 w 1470"/>
                <a:gd name="T73" fmla="*/ 0 h 1497"/>
                <a:gd name="T74" fmla="*/ 0 w 1470"/>
                <a:gd name="T75" fmla="*/ 0 h 1497"/>
                <a:gd name="T76" fmla="*/ 0 w 1470"/>
                <a:gd name="T77" fmla="*/ 0 h 1497"/>
                <a:gd name="T78" fmla="*/ 0 w 1470"/>
                <a:gd name="T79" fmla="*/ 0 h 1497"/>
                <a:gd name="T80" fmla="*/ 0 w 1470"/>
                <a:gd name="T81" fmla="*/ 0 h 1497"/>
                <a:gd name="T82" fmla="*/ 0 w 1470"/>
                <a:gd name="T83" fmla="*/ 0 h 1497"/>
                <a:gd name="T84" fmla="*/ 0 w 1470"/>
                <a:gd name="T85" fmla="*/ 0 h 1497"/>
                <a:gd name="T86" fmla="*/ 0 w 1470"/>
                <a:gd name="T87" fmla="*/ 0 h 1497"/>
                <a:gd name="T88" fmla="*/ 0 w 1470"/>
                <a:gd name="T89" fmla="*/ 0 h 1497"/>
                <a:gd name="T90" fmla="*/ 0 w 1470"/>
                <a:gd name="T91" fmla="*/ 0 h 1497"/>
                <a:gd name="T92" fmla="*/ 0 w 1470"/>
                <a:gd name="T93" fmla="*/ 0 h 1497"/>
                <a:gd name="T94" fmla="*/ 0 w 1470"/>
                <a:gd name="T95" fmla="*/ 0 h 1497"/>
                <a:gd name="T96" fmla="*/ 0 w 1470"/>
                <a:gd name="T97" fmla="*/ 0 h 1497"/>
                <a:gd name="T98" fmla="*/ 0 w 1470"/>
                <a:gd name="T99" fmla="*/ 0 h 1497"/>
                <a:gd name="T100" fmla="*/ 0 w 1470"/>
                <a:gd name="T101" fmla="*/ 0 h 1497"/>
                <a:gd name="T102" fmla="*/ 0 w 1470"/>
                <a:gd name="T103" fmla="*/ 0 h 1497"/>
                <a:gd name="T104" fmla="*/ 0 w 1470"/>
                <a:gd name="T105" fmla="*/ 0 h 1497"/>
                <a:gd name="T106" fmla="*/ 0 w 1470"/>
                <a:gd name="T107" fmla="*/ 0 h 1497"/>
                <a:gd name="T108" fmla="*/ 0 w 1470"/>
                <a:gd name="T109" fmla="*/ 0 h 1497"/>
                <a:gd name="T110" fmla="*/ 0 w 1470"/>
                <a:gd name="T111" fmla="*/ 0 h 1497"/>
                <a:gd name="T112" fmla="*/ 0 w 1470"/>
                <a:gd name="T113" fmla="*/ 0 h 1497"/>
                <a:gd name="T114" fmla="*/ 0 w 1470"/>
                <a:gd name="T115" fmla="*/ 0 h 1497"/>
                <a:gd name="T116" fmla="*/ 0 w 1470"/>
                <a:gd name="T117" fmla="*/ 0 h 14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70"/>
                <a:gd name="T178" fmla="*/ 0 h 1497"/>
                <a:gd name="T179" fmla="*/ 1470 w 1470"/>
                <a:gd name="T180" fmla="*/ 1497 h 14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70" h="1497">
                  <a:moveTo>
                    <a:pt x="402" y="0"/>
                  </a:moveTo>
                  <a:lnTo>
                    <a:pt x="402" y="245"/>
                  </a:lnTo>
                  <a:lnTo>
                    <a:pt x="417" y="227"/>
                  </a:lnTo>
                  <a:lnTo>
                    <a:pt x="435" y="208"/>
                  </a:lnTo>
                  <a:lnTo>
                    <a:pt x="454" y="189"/>
                  </a:lnTo>
                  <a:lnTo>
                    <a:pt x="473" y="170"/>
                  </a:lnTo>
                  <a:lnTo>
                    <a:pt x="495" y="151"/>
                  </a:lnTo>
                  <a:lnTo>
                    <a:pt x="518" y="132"/>
                  </a:lnTo>
                  <a:lnTo>
                    <a:pt x="542" y="115"/>
                  </a:lnTo>
                  <a:lnTo>
                    <a:pt x="568" y="98"/>
                  </a:lnTo>
                  <a:lnTo>
                    <a:pt x="596" y="82"/>
                  </a:lnTo>
                  <a:lnTo>
                    <a:pt x="626" y="68"/>
                  </a:lnTo>
                  <a:lnTo>
                    <a:pt x="641" y="62"/>
                  </a:lnTo>
                  <a:lnTo>
                    <a:pt x="658" y="55"/>
                  </a:lnTo>
                  <a:lnTo>
                    <a:pt x="675" y="49"/>
                  </a:lnTo>
                  <a:lnTo>
                    <a:pt x="691" y="45"/>
                  </a:lnTo>
                  <a:lnTo>
                    <a:pt x="709" y="39"/>
                  </a:lnTo>
                  <a:lnTo>
                    <a:pt x="727" y="35"/>
                  </a:lnTo>
                  <a:lnTo>
                    <a:pt x="746" y="32"/>
                  </a:lnTo>
                  <a:lnTo>
                    <a:pt x="766" y="29"/>
                  </a:lnTo>
                  <a:lnTo>
                    <a:pt x="787" y="27"/>
                  </a:lnTo>
                  <a:lnTo>
                    <a:pt x="807" y="24"/>
                  </a:lnTo>
                  <a:lnTo>
                    <a:pt x="829" y="23"/>
                  </a:lnTo>
                  <a:lnTo>
                    <a:pt x="851" y="23"/>
                  </a:lnTo>
                  <a:lnTo>
                    <a:pt x="878" y="23"/>
                  </a:lnTo>
                  <a:lnTo>
                    <a:pt x="905" y="25"/>
                  </a:lnTo>
                  <a:lnTo>
                    <a:pt x="932" y="29"/>
                  </a:lnTo>
                  <a:lnTo>
                    <a:pt x="959" y="34"/>
                  </a:lnTo>
                  <a:lnTo>
                    <a:pt x="985" y="40"/>
                  </a:lnTo>
                  <a:lnTo>
                    <a:pt x="1010" y="48"/>
                  </a:lnTo>
                  <a:lnTo>
                    <a:pt x="1034" y="56"/>
                  </a:lnTo>
                  <a:lnTo>
                    <a:pt x="1059" y="67"/>
                  </a:lnTo>
                  <a:lnTo>
                    <a:pt x="1082" y="79"/>
                  </a:lnTo>
                  <a:lnTo>
                    <a:pt x="1105" y="92"/>
                  </a:lnTo>
                  <a:lnTo>
                    <a:pt x="1128" y="107"/>
                  </a:lnTo>
                  <a:lnTo>
                    <a:pt x="1149" y="123"/>
                  </a:lnTo>
                  <a:lnTo>
                    <a:pt x="1168" y="140"/>
                  </a:lnTo>
                  <a:lnTo>
                    <a:pt x="1187" y="159"/>
                  </a:lnTo>
                  <a:lnTo>
                    <a:pt x="1206" y="180"/>
                  </a:lnTo>
                  <a:lnTo>
                    <a:pt x="1221" y="202"/>
                  </a:lnTo>
                  <a:lnTo>
                    <a:pt x="1236" y="224"/>
                  </a:lnTo>
                  <a:lnTo>
                    <a:pt x="1249" y="247"/>
                  </a:lnTo>
                  <a:lnTo>
                    <a:pt x="1260" y="269"/>
                  </a:lnTo>
                  <a:lnTo>
                    <a:pt x="1270" y="291"/>
                  </a:lnTo>
                  <a:lnTo>
                    <a:pt x="1277" y="314"/>
                  </a:lnTo>
                  <a:lnTo>
                    <a:pt x="1284" y="336"/>
                  </a:lnTo>
                  <a:lnTo>
                    <a:pt x="1290" y="360"/>
                  </a:lnTo>
                  <a:lnTo>
                    <a:pt x="1295" y="383"/>
                  </a:lnTo>
                  <a:lnTo>
                    <a:pt x="1298" y="408"/>
                  </a:lnTo>
                  <a:lnTo>
                    <a:pt x="1301" y="433"/>
                  </a:lnTo>
                  <a:lnTo>
                    <a:pt x="1303" y="459"/>
                  </a:lnTo>
                  <a:lnTo>
                    <a:pt x="1305" y="487"/>
                  </a:lnTo>
                  <a:lnTo>
                    <a:pt x="1306" y="543"/>
                  </a:lnTo>
                  <a:lnTo>
                    <a:pt x="1306" y="605"/>
                  </a:lnTo>
                  <a:lnTo>
                    <a:pt x="1306" y="1162"/>
                  </a:lnTo>
                  <a:lnTo>
                    <a:pt x="1306" y="1196"/>
                  </a:lnTo>
                  <a:lnTo>
                    <a:pt x="1307" y="1228"/>
                  </a:lnTo>
                  <a:lnTo>
                    <a:pt x="1308" y="1257"/>
                  </a:lnTo>
                  <a:lnTo>
                    <a:pt x="1310" y="1285"/>
                  </a:lnTo>
                  <a:lnTo>
                    <a:pt x="1314" y="1309"/>
                  </a:lnTo>
                  <a:lnTo>
                    <a:pt x="1318" y="1332"/>
                  </a:lnTo>
                  <a:lnTo>
                    <a:pt x="1320" y="1341"/>
                  </a:lnTo>
                  <a:lnTo>
                    <a:pt x="1323" y="1352"/>
                  </a:lnTo>
                  <a:lnTo>
                    <a:pt x="1326" y="1361"/>
                  </a:lnTo>
                  <a:lnTo>
                    <a:pt x="1330" y="1370"/>
                  </a:lnTo>
                  <a:lnTo>
                    <a:pt x="1334" y="1379"/>
                  </a:lnTo>
                  <a:lnTo>
                    <a:pt x="1339" y="1386"/>
                  </a:lnTo>
                  <a:lnTo>
                    <a:pt x="1345" y="1395"/>
                  </a:lnTo>
                  <a:lnTo>
                    <a:pt x="1350" y="1401"/>
                  </a:lnTo>
                  <a:lnTo>
                    <a:pt x="1357" y="1408"/>
                  </a:lnTo>
                  <a:lnTo>
                    <a:pt x="1363" y="1414"/>
                  </a:lnTo>
                  <a:lnTo>
                    <a:pt x="1372" y="1420"/>
                  </a:lnTo>
                  <a:lnTo>
                    <a:pt x="1379" y="1426"/>
                  </a:lnTo>
                  <a:lnTo>
                    <a:pt x="1388" y="1431"/>
                  </a:lnTo>
                  <a:lnTo>
                    <a:pt x="1398" y="1436"/>
                  </a:lnTo>
                  <a:lnTo>
                    <a:pt x="1408" y="1441"/>
                  </a:lnTo>
                  <a:lnTo>
                    <a:pt x="1418" y="1445"/>
                  </a:lnTo>
                  <a:lnTo>
                    <a:pt x="1443" y="1452"/>
                  </a:lnTo>
                  <a:lnTo>
                    <a:pt x="1470" y="1459"/>
                  </a:lnTo>
                  <a:lnTo>
                    <a:pt x="1470" y="1497"/>
                  </a:lnTo>
                  <a:lnTo>
                    <a:pt x="930" y="1497"/>
                  </a:lnTo>
                  <a:lnTo>
                    <a:pt x="930" y="1459"/>
                  </a:lnTo>
                  <a:lnTo>
                    <a:pt x="943" y="1455"/>
                  </a:lnTo>
                  <a:lnTo>
                    <a:pt x="960" y="1451"/>
                  </a:lnTo>
                  <a:lnTo>
                    <a:pt x="977" y="1446"/>
                  </a:lnTo>
                  <a:lnTo>
                    <a:pt x="996" y="1436"/>
                  </a:lnTo>
                  <a:lnTo>
                    <a:pt x="1005" y="1431"/>
                  </a:lnTo>
                  <a:lnTo>
                    <a:pt x="1015" y="1426"/>
                  </a:lnTo>
                  <a:lnTo>
                    <a:pt x="1024" y="1418"/>
                  </a:lnTo>
                  <a:lnTo>
                    <a:pt x="1032" y="1411"/>
                  </a:lnTo>
                  <a:lnTo>
                    <a:pt x="1041" y="1401"/>
                  </a:lnTo>
                  <a:lnTo>
                    <a:pt x="1048" y="1391"/>
                  </a:lnTo>
                  <a:lnTo>
                    <a:pt x="1055" y="1381"/>
                  </a:lnTo>
                  <a:lnTo>
                    <a:pt x="1060" y="1368"/>
                  </a:lnTo>
                  <a:lnTo>
                    <a:pt x="1066" y="1356"/>
                  </a:lnTo>
                  <a:lnTo>
                    <a:pt x="1070" y="1343"/>
                  </a:lnTo>
                  <a:lnTo>
                    <a:pt x="1074" y="1329"/>
                  </a:lnTo>
                  <a:lnTo>
                    <a:pt x="1076" y="1311"/>
                  </a:lnTo>
                  <a:lnTo>
                    <a:pt x="1079" y="1288"/>
                  </a:lnTo>
                  <a:lnTo>
                    <a:pt x="1080" y="1258"/>
                  </a:lnTo>
                  <a:lnTo>
                    <a:pt x="1081" y="1218"/>
                  </a:lnTo>
                  <a:lnTo>
                    <a:pt x="1081" y="1168"/>
                  </a:lnTo>
                  <a:lnTo>
                    <a:pt x="1081" y="574"/>
                  </a:lnTo>
                  <a:lnTo>
                    <a:pt x="1081" y="541"/>
                  </a:lnTo>
                  <a:lnTo>
                    <a:pt x="1079" y="505"/>
                  </a:lnTo>
                  <a:lnTo>
                    <a:pt x="1078" y="487"/>
                  </a:lnTo>
                  <a:lnTo>
                    <a:pt x="1075" y="468"/>
                  </a:lnTo>
                  <a:lnTo>
                    <a:pt x="1072" y="449"/>
                  </a:lnTo>
                  <a:lnTo>
                    <a:pt x="1068" y="430"/>
                  </a:lnTo>
                  <a:lnTo>
                    <a:pt x="1063" y="411"/>
                  </a:lnTo>
                  <a:lnTo>
                    <a:pt x="1055" y="392"/>
                  </a:lnTo>
                  <a:lnTo>
                    <a:pt x="1048" y="373"/>
                  </a:lnTo>
                  <a:lnTo>
                    <a:pt x="1039" y="353"/>
                  </a:lnTo>
                  <a:lnTo>
                    <a:pt x="1027" y="335"/>
                  </a:lnTo>
                  <a:lnTo>
                    <a:pt x="1014" y="317"/>
                  </a:lnTo>
                  <a:lnTo>
                    <a:pt x="999" y="300"/>
                  </a:lnTo>
                  <a:lnTo>
                    <a:pt x="982" y="283"/>
                  </a:lnTo>
                  <a:lnTo>
                    <a:pt x="971" y="274"/>
                  </a:lnTo>
                  <a:lnTo>
                    <a:pt x="960" y="266"/>
                  </a:lnTo>
                  <a:lnTo>
                    <a:pt x="948" y="257"/>
                  </a:lnTo>
                  <a:lnTo>
                    <a:pt x="936" y="250"/>
                  </a:lnTo>
                  <a:lnTo>
                    <a:pt x="924" y="243"/>
                  </a:lnTo>
                  <a:lnTo>
                    <a:pt x="910" y="237"/>
                  </a:lnTo>
                  <a:lnTo>
                    <a:pt x="897" y="231"/>
                  </a:lnTo>
                  <a:lnTo>
                    <a:pt x="882" y="225"/>
                  </a:lnTo>
                  <a:lnTo>
                    <a:pt x="867" y="221"/>
                  </a:lnTo>
                  <a:lnTo>
                    <a:pt x="853" y="217"/>
                  </a:lnTo>
                  <a:lnTo>
                    <a:pt x="837" y="213"/>
                  </a:lnTo>
                  <a:lnTo>
                    <a:pt x="822" y="210"/>
                  </a:lnTo>
                  <a:lnTo>
                    <a:pt x="805" y="208"/>
                  </a:lnTo>
                  <a:lnTo>
                    <a:pt x="789" y="206"/>
                  </a:lnTo>
                  <a:lnTo>
                    <a:pt x="772" y="206"/>
                  </a:lnTo>
                  <a:lnTo>
                    <a:pt x="754" y="205"/>
                  </a:lnTo>
                  <a:lnTo>
                    <a:pt x="729" y="206"/>
                  </a:lnTo>
                  <a:lnTo>
                    <a:pt x="701" y="208"/>
                  </a:lnTo>
                  <a:lnTo>
                    <a:pt x="686" y="210"/>
                  </a:lnTo>
                  <a:lnTo>
                    <a:pt x="670" y="212"/>
                  </a:lnTo>
                  <a:lnTo>
                    <a:pt x="654" y="216"/>
                  </a:lnTo>
                  <a:lnTo>
                    <a:pt x="638" y="220"/>
                  </a:lnTo>
                  <a:lnTo>
                    <a:pt x="622" y="225"/>
                  </a:lnTo>
                  <a:lnTo>
                    <a:pt x="605" y="231"/>
                  </a:lnTo>
                  <a:lnTo>
                    <a:pt x="588" y="238"/>
                  </a:lnTo>
                  <a:lnTo>
                    <a:pt x="572" y="247"/>
                  </a:lnTo>
                  <a:lnTo>
                    <a:pt x="555" y="256"/>
                  </a:lnTo>
                  <a:lnTo>
                    <a:pt x="539" y="267"/>
                  </a:lnTo>
                  <a:lnTo>
                    <a:pt x="522" y="279"/>
                  </a:lnTo>
                  <a:lnTo>
                    <a:pt x="507" y="292"/>
                  </a:lnTo>
                  <a:lnTo>
                    <a:pt x="489" y="310"/>
                  </a:lnTo>
                  <a:lnTo>
                    <a:pt x="472" y="327"/>
                  </a:lnTo>
                  <a:lnTo>
                    <a:pt x="459" y="345"/>
                  </a:lnTo>
                  <a:lnTo>
                    <a:pt x="447" y="363"/>
                  </a:lnTo>
                  <a:lnTo>
                    <a:pt x="437" y="380"/>
                  </a:lnTo>
                  <a:lnTo>
                    <a:pt x="429" y="398"/>
                  </a:lnTo>
                  <a:lnTo>
                    <a:pt x="421" y="416"/>
                  </a:lnTo>
                  <a:lnTo>
                    <a:pt x="415" y="436"/>
                  </a:lnTo>
                  <a:lnTo>
                    <a:pt x="411" y="454"/>
                  </a:lnTo>
                  <a:lnTo>
                    <a:pt x="408" y="473"/>
                  </a:lnTo>
                  <a:lnTo>
                    <a:pt x="405" y="492"/>
                  </a:lnTo>
                  <a:lnTo>
                    <a:pt x="404" y="511"/>
                  </a:lnTo>
                  <a:lnTo>
                    <a:pt x="402" y="550"/>
                  </a:lnTo>
                  <a:lnTo>
                    <a:pt x="402" y="589"/>
                  </a:lnTo>
                  <a:lnTo>
                    <a:pt x="402" y="1168"/>
                  </a:lnTo>
                  <a:lnTo>
                    <a:pt x="402" y="1204"/>
                  </a:lnTo>
                  <a:lnTo>
                    <a:pt x="403" y="1238"/>
                  </a:lnTo>
                  <a:lnTo>
                    <a:pt x="404" y="1266"/>
                  </a:lnTo>
                  <a:lnTo>
                    <a:pt x="406" y="1293"/>
                  </a:lnTo>
                  <a:lnTo>
                    <a:pt x="410" y="1318"/>
                  </a:lnTo>
                  <a:lnTo>
                    <a:pt x="414" y="1338"/>
                  </a:lnTo>
                  <a:lnTo>
                    <a:pt x="417" y="1349"/>
                  </a:lnTo>
                  <a:lnTo>
                    <a:pt x="420" y="1357"/>
                  </a:lnTo>
                  <a:lnTo>
                    <a:pt x="424" y="1366"/>
                  </a:lnTo>
                  <a:lnTo>
                    <a:pt x="428" y="1374"/>
                  </a:lnTo>
                  <a:lnTo>
                    <a:pt x="433" y="1382"/>
                  </a:lnTo>
                  <a:lnTo>
                    <a:pt x="437" y="1389"/>
                  </a:lnTo>
                  <a:lnTo>
                    <a:pt x="442" y="1396"/>
                  </a:lnTo>
                  <a:lnTo>
                    <a:pt x="448" y="1402"/>
                  </a:lnTo>
                  <a:lnTo>
                    <a:pt x="455" y="1408"/>
                  </a:lnTo>
                  <a:lnTo>
                    <a:pt x="461" y="1414"/>
                  </a:lnTo>
                  <a:lnTo>
                    <a:pt x="468" y="1419"/>
                  </a:lnTo>
                  <a:lnTo>
                    <a:pt x="476" y="1424"/>
                  </a:lnTo>
                  <a:lnTo>
                    <a:pt x="494" y="1434"/>
                  </a:lnTo>
                  <a:lnTo>
                    <a:pt x="514" y="1443"/>
                  </a:lnTo>
                  <a:lnTo>
                    <a:pt x="537" y="1451"/>
                  </a:lnTo>
                  <a:lnTo>
                    <a:pt x="562" y="1459"/>
                  </a:lnTo>
                  <a:lnTo>
                    <a:pt x="562" y="1497"/>
                  </a:lnTo>
                  <a:lnTo>
                    <a:pt x="18" y="1497"/>
                  </a:lnTo>
                  <a:lnTo>
                    <a:pt x="18" y="1459"/>
                  </a:lnTo>
                  <a:lnTo>
                    <a:pt x="33" y="1455"/>
                  </a:lnTo>
                  <a:lnTo>
                    <a:pt x="45" y="1452"/>
                  </a:lnTo>
                  <a:lnTo>
                    <a:pt x="57" y="1449"/>
                  </a:lnTo>
                  <a:lnTo>
                    <a:pt x="69" y="1445"/>
                  </a:lnTo>
                  <a:lnTo>
                    <a:pt x="79" y="1439"/>
                  </a:lnTo>
                  <a:lnTo>
                    <a:pt x="89" y="1434"/>
                  </a:lnTo>
                  <a:lnTo>
                    <a:pt x="98" y="1429"/>
                  </a:lnTo>
                  <a:lnTo>
                    <a:pt x="106" y="1422"/>
                  </a:lnTo>
                  <a:lnTo>
                    <a:pt x="113" y="1416"/>
                  </a:lnTo>
                  <a:lnTo>
                    <a:pt x="121" y="1410"/>
                  </a:lnTo>
                  <a:lnTo>
                    <a:pt x="127" y="1402"/>
                  </a:lnTo>
                  <a:lnTo>
                    <a:pt x="133" y="1395"/>
                  </a:lnTo>
                  <a:lnTo>
                    <a:pt x="138" y="1386"/>
                  </a:lnTo>
                  <a:lnTo>
                    <a:pt x="143" y="1378"/>
                  </a:lnTo>
                  <a:lnTo>
                    <a:pt x="148" y="1369"/>
                  </a:lnTo>
                  <a:lnTo>
                    <a:pt x="152" y="1359"/>
                  </a:lnTo>
                  <a:lnTo>
                    <a:pt x="158" y="1340"/>
                  </a:lnTo>
                  <a:lnTo>
                    <a:pt x="162" y="1319"/>
                  </a:lnTo>
                  <a:lnTo>
                    <a:pt x="165" y="1296"/>
                  </a:lnTo>
                  <a:lnTo>
                    <a:pt x="168" y="1273"/>
                  </a:lnTo>
                  <a:lnTo>
                    <a:pt x="170" y="1222"/>
                  </a:lnTo>
                  <a:lnTo>
                    <a:pt x="170" y="1165"/>
                  </a:lnTo>
                  <a:lnTo>
                    <a:pt x="170" y="549"/>
                  </a:lnTo>
                  <a:lnTo>
                    <a:pt x="170" y="514"/>
                  </a:lnTo>
                  <a:lnTo>
                    <a:pt x="169" y="480"/>
                  </a:lnTo>
                  <a:lnTo>
                    <a:pt x="169" y="451"/>
                  </a:lnTo>
                  <a:lnTo>
                    <a:pt x="167" y="424"/>
                  </a:lnTo>
                  <a:lnTo>
                    <a:pt x="165" y="398"/>
                  </a:lnTo>
                  <a:lnTo>
                    <a:pt x="161" y="377"/>
                  </a:lnTo>
                  <a:lnTo>
                    <a:pt x="159" y="366"/>
                  </a:lnTo>
                  <a:lnTo>
                    <a:pt x="156" y="357"/>
                  </a:lnTo>
                  <a:lnTo>
                    <a:pt x="153" y="347"/>
                  </a:lnTo>
                  <a:lnTo>
                    <a:pt x="150" y="338"/>
                  </a:lnTo>
                  <a:lnTo>
                    <a:pt x="146" y="331"/>
                  </a:lnTo>
                  <a:lnTo>
                    <a:pt x="141" y="323"/>
                  </a:lnTo>
                  <a:lnTo>
                    <a:pt x="136" y="317"/>
                  </a:lnTo>
                  <a:lnTo>
                    <a:pt x="131" y="311"/>
                  </a:lnTo>
                  <a:lnTo>
                    <a:pt x="125" y="304"/>
                  </a:lnTo>
                  <a:lnTo>
                    <a:pt x="119" y="300"/>
                  </a:lnTo>
                  <a:lnTo>
                    <a:pt x="111" y="295"/>
                  </a:lnTo>
                  <a:lnTo>
                    <a:pt x="104" y="290"/>
                  </a:lnTo>
                  <a:lnTo>
                    <a:pt x="95" y="287"/>
                  </a:lnTo>
                  <a:lnTo>
                    <a:pt x="86" y="284"/>
                  </a:lnTo>
                  <a:lnTo>
                    <a:pt x="76" y="281"/>
                  </a:lnTo>
                  <a:lnTo>
                    <a:pt x="66" y="279"/>
                  </a:lnTo>
                  <a:lnTo>
                    <a:pt x="42" y="275"/>
                  </a:lnTo>
                  <a:lnTo>
                    <a:pt x="15" y="274"/>
                  </a:lnTo>
                  <a:lnTo>
                    <a:pt x="0" y="245"/>
                  </a:lnTo>
                  <a:lnTo>
                    <a:pt x="402" y="0"/>
                  </a:lnTo>
                  <a:close/>
                </a:path>
              </a:pathLst>
            </a:custGeom>
            <a:solidFill>
              <a:srgbClr val="1F1A17"/>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8" name="Freeform 37"/>
            <p:cNvSpPr>
              <a:spLocks/>
            </p:cNvSpPr>
            <p:nvPr/>
          </p:nvSpPr>
          <p:spPr bwMode="auto">
            <a:xfrm>
              <a:off x="5533" y="154"/>
              <a:ext cx="48" cy="164"/>
            </a:xfrm>
            <a:custGeom>
              <a:avLst/>
              <a:gdLst>
                <a:gd name="T0" fmla="*/ 0 w 869"/>
                <a:gd name="T1" fmla="*/ 0 h 1794"/>
                <a:gd name="T2" fmla="*/ 0 w 869"/>
                <a:gd name="T3" fmla="*/ 0 h 1794"/>
                <a:gd name="T4" fmla="*/ 0 w 869"/>
                <a:gd name="T5" fmla="*/ 0 h 1794"/>
                <a:gd name="T6" fmla="*/ 0 w 869"/>
                <a:gd name="T7" fmla="*/ 0 h 1794"/>
                <a:gd name="T8" fmla="*/ 0 w 869"/>
                <a:gd name="T9" fmla="*/ 0 h 1794"/>
                <a:gd name="T10" fmla="*/ 0 w 869"/>
                <a:gd name="T11" fmla="*/ 0 h 1794"/>
                <a:gd name="T12" fmla="*/ 0 w 869"/>
                <a:gd name="T13" fmla="*/ 0 h 1794"/>
                <a:gd name="T14" fmla="*/ 0 w 869"/>
                <a:gd name="T15" fmla="*/ 0 h 1794"/>
                <a:gd name="T16" fmla="*/ 0 w 869"/>
                <a:gd name="T17" fmla="*/ 0 h 1794"/>
                <a:gd name="T18" fmla="*/ 0 w 869"/>
                <a:gd name="T19" fmla="*/ 0 h 1794"/>
                <a:gd name="T20" fmla="*/ 0 w 869"/>
                <a:gd name="T21" fmla="*/ 0 h 1794"/>
                <a:gd name="T22" fmla="*/ 0 w 869"/>
                <a:gd name="T23" fmla="*/ 0 h 1794"/>
                <a:gd name="T24" fmla="*/ 0 w 869"/>
                <a:gd name="T25" fmla="*/ 0 h 1794"/>
                <a:gd name="T26" fmla="*/ 0 w 869"/>
                <a:gd name="T27" fmla="*/ 0 h 1794"/>
                <a:gd name="T28" fmla="*/ 0 w 869"/>
                <a:gd name="T29" fmla="*/ 0 h 1794"/>
                <a:gd name="T30" fmla="*/ 0 w 869"/>
                <a:gd name="T31" fmla="*/ 0 h 1794"/>
                <a:gd name="T32" fmla="*/ 0 w 869"/>
                <a:gd name="T33" fmla="*/ 0 h 1794"/>
                <a:gd name="T34" fmla="*/ 0 w 869"/>
                <a:gd name="T35" fmla="*/ 0 h 1794"/>
                <a:gd name="T36" fmla="*/ 0 w 869"/>
                <a:gd name="T37" fmla="*/ 0 h 1794"/>
                <a:gd name="T38" fmla="*/ 0 w 869"/>
                <a:gd name="T39" fmla="*/ 0 h 1794"/>
                <a:gd name="T40" fmla="*/ 0 w 869"/>
                <a:gd name="T41" fmla="*/ 0 h 1794"/>
                <a:gd name="T42" fmla="*/ 0 w 869"/>
                <a:gd name="T43" fmla="*/ 0 h 1794"/>
                <a:gd name="T44" fmla="*/ 0 w 869"/>
                <a:gd name="T45" fmla="*/ 0 h 1794"/>
                <a:gd name="T46" fmla="*/ 0 w 869"/>
                <a:gd name="T47" fmla="*/ 0 h 1794"/>
                <a:gd name="T48" fmla="*/ 0 w 869"/>
                <a:gd name="T49" fmla="*/ 0 h 1794"/>
                <a:gd name="T50" fmla="*/ 0 w 869"/>
                <a:gd name="T51" fmla="*/ 0 h 1794"/>
                <a:gd name="T52" fmla="*/ 0 w 869"/>
                <a:gd name="T53" fmla="*/ 0 h 1794"/>
                <a:gd name="T54" fmla="*/ 0 w 869"/>
                <a:gd name="T55" fmla="*/ 0 h 1794"/>
                <a:gd name="T56" fmla="*/ 0 w 869"/>
                <a:gd name="T57" fmla="*/ 0 h 1794"/>
                <a:gd name="T58" fmla="*/ 0 w 869"/>
                <a:gd name="T59" fmla="*/ 0 h 1794"/>
                <a:gd name="T60" fmla="*/ 0 w 869"/>
                <a:gd name="T61" fmla="*/ 0 h 1794"/>
                <a:gd name="T62" fmla="*/ 0 w 869"/>
                <a:gd name="T63" fmla="*/ 0 h 1794"/>
                <a:gd name="T64" fmla="*/ 0 w 869"/>
                <a:gd name="T65" fmla="*/ 0 h 1794"/>
                <a:gd name="T66" fmla="*/ 0 w 869"/>
                <a:gd name="T67" fmla="*/ 0 h 1794"/>
                <a:gd name="T68" fmla="*/ 0 w 869"/>
                <a:gd name="T69" fmla="*/ 0 h 1794"/>
                <a:gd name="T70" fmla="*/ 0 w 869"/>
                <a:gd name="T71" fmla="*/ 0 h 1794"/>
                <a:gd name="T72" fmla="*/ 0 w 869"/>
                <a:gd name="T73" fmla="*/ 0 h 1794"/>
                <a:gd name="T74" fmla="*/ 0 w 869"/>
                <a:gd name="T75" fmla="*/ 0 h 1794"/>
                <a:gd name="T76" fmla="*/ 0 w 869"/>
                <a:gd name="T77" fmla="*/ 0 h 1794"/>
                <a:gd name="T78" fmla="*/ 0 w 869"/>
                <a:gd name="T79" fmla="*/ 0 h 1794"/>
                <a:gd name="T80" fmla="*/ 0 w 869"/>
                <a:gd name="T81" fmla="*/ 0 h 1794"/>
                <a:gd name="T82" fmla="*/ 0 w 869"/>
                <a:gd name="T83" fmla="*/ 0 h 1794"/>
                <a:gd name="T84" fmla="*/ 0 w 869"/>
                <a:gd name="T85" fmla="*/ 0 h 17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9"/>
                <a:gd name="T130" fmla="*/ 0 h 1794"/>
                <a:gd name="T131" fmla="*/ 869 w 869"/>
                <a:gd name="T132" fmla="*/ 1794 h 17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9" h="1794">
                  <a:moveTo>
                    <a:pt x="433" y="0"/>
                  </a:moveTo>
                  <a:lnTo>
                    <a:pt x="433" y="389"/>
                  </a:lnTo>
                  <a:lnTo>
                    <a:pt x="792" y="389"/>
                  </a:lnTo>
                  <a:lnTo>
                    <a:pt x="792" y="521"/>
                  </a:lnTo>
                  <a:lnTo>
                    <a:pt x="433" y="521"/>
                  </a:lnTo>
                  <a:lnTo>
                    <a:pt x="433" y="1276"/>
                  </a:lnTo>
                  <a:lnTo>
                    <a:pt x="433" y="1321"/>
                  </a:lnTo>
                  <a:lnTo>
                    <a:pt x="433" y="1361"/>
                  </a:lnTo>
                  <a:lnTo>
                    <a:pt x="435" y="1397"/>
                  </a:lnTo>
                  <a:lnTo>
                    <a:pt x="437" y="1429"/>
                  </a:lnTo>
                  <a:lnTo>
                    <a:pt x="441" y="1459"/>
                  </a:lnTo>
                  <a:lnTo>
                    <a:pt x="447" y="1486"/>
                  </a:lnTo>
                  <a:lnTo>
                    <a:pt x="450" y="1498"/>
                  </a:lnTo>
                  <a:lnTo>
                    <a:pt x="453" y="1510"/>
                  </a:lnTo>
                  <a:lnTo>
                    <a:pt x="457" y="1522"/>
                  </a:lnTo>
                  <a:lnTo>
                    <a:pt x="462" y="1533"/>
                  </a:lnTo>
                  <a:lnTo>
                    <a:pt x="466" y="1542"/>
                  </a:lnTo>
                  <a:lnTo>
                    <a:pt x="471" y="1552"/>
                  </a:lnTo>
                  <a:lnTo>
                    <a:pt x="477" y="1560"/>
                  </a:lnTo>
                  <a:lnTo>
                    <a:pt x="482" y="1569"/>
                  </a:lnTo>
                  <a:lnTo>
                    <a:pt x="493" y="1583"/>
                  </a:lnTo>
                  <a:lnTo>
                    <a:pt x="505" y="1596"/>
                  </a:lnTo>
                  <a:lnTo>
                    <a:pt x="518" y="1606"/>
                  </a:lnTo>
                  <a:lnTo>
                    <a:pt x="531" y="1616"/>
                  </a:lnTo>
                  <a:lnTo>
                    <a:pt x="544" y="1623"/>
                  </a:lnTo>
                  <a:lnTo>
                    <a:pt x="558" y="1629"/>
                  </a:lnTo>
                  <a:lnTo>
                    <a:pt x="571" y="1634"/>
                  </a:lnTo>
                  <a:lnTo>
                    <a:pt x="584" y="1637"/>
                  </a:lnTo>
                  <a:lnTo>
                    <a:pt x="596" y="1641"/>
                  </a:lnTo>
                  <a:lnTo>
                    <a:pt x="608" y="1642"/>
                  </a:lnTo>
                  <a:lnTo>
                    <a:pt x="629" y="1644"/>
                  </a:lnTo>
                  <a:lnTo>
                    <a:pt x="646" y="1644"/>
                  </a:lnTo>
                  <a:lnTo>
                    <a:pt x="664" y="1644"/>
                  </a:lnTo>
                  <a:lnTo>
                    <a:pt x="683" y="1643"/>
                  </a:lnTo>
                  <a:lnTo>
                    <a:pt x="700" y="1639"/>
                  </a:lnTo>
                  <a:lnTo>
                    <a:pt x="715" y="1637"/>
                  </a:lnTo>
                  <a:lnTo>
                    <a:pt x="730" y="1633"/>
                  </a:lnTo>
                  <a:lnTo>
                    <a:pt x="744" y="1629"/>
                  </a:lnTo>
                  <a:lnTo>
                    <a:pt x="758" y="1624"/>
                  </a:lnTo>
                  <a:lnTo>
                    <a:pt x="770" y="1619"/>
                  </a:lnTo>
                  <a:lnTo>
                    <a:pt x="792" y="1608"/>
                  </a:lnTo>
                  <a:lnTo>
                    <a:pt x="813" y="1597"/>
                  </a:lnTo>
                  <a:lnTo>
                    <a:pt x="830" y="1585"/>
                  </a:lnTo>
                  <a:lnTo>
                    <a:pt x="845" y="1574"/>
                  </a:lnTo>
                  <a:lnTo>
                    <a:pt x="869" y="1605"/>
                  </a:lnTo>
                  <a:lnTo>
                    <a:pt x="853" y="1622"/>
                  </a:lnTo>
                  <a:lnTo>
                    <a:pt x="839" y="1638"/>
                  </a:lnTo>
                  <a:lnTo>
                    <a:pt x="826" y="1651"/>
                  </a:lnTo>
                  <a:lnTo>
                    <a:pt x="815" y="1663"/>
                  </a:lnTo>
                  <a:lnTo>
                    <a:pt x="803" y="1674"/>
                  </a:lnTo>
                  <a:lnTo>
                    <a:pt x="792" y="1683"/>
                  </a:lnTo>
                  <a:lnTo>
                    <a:pt x="781" y="1692"/>
                  </a:lnTo>
                  <a:lnTo>
                    <a:pt x="769" y="1701"/>
                  </a:lnTo>
                  <a:lnTo>
                    <a:pt x="756" y="1711"/>
                  </a:lnTo>
                  <a:lnTo>
                    <a:pt x="742" y="1721"/>
                  </a:lnTo>
                  <a:lnTo>
                    <a:pt x="729" y="1730"/>
                  </a:lnTo>
                  <a:lnTo>
                    <a:pt x="713" y="1739"/>
                  </a:lnTo>
                  <a:lnTo>
                    <a:pt x="699" y="1747"/>
                  </a:lnTo>
                  <a:lnTo>
                    <a:pt x="683" y="1755"/>
                  </a:lnTo>
                  <a:lnTo>
                    <a:pt x="666" y="1761"/>
                  </a:lnTo>
                  <a:lnTo>
                    <a:pt x="650" y="1769"/>
                  </a:lnTo>
                  <a:lnTo>
                    <a:pt x="633" y="1774"/>
                  </a:lnTo>
                  <a:lnTo>
                    <a:pt x="617" y="1779"/>
                  </a:lnTo>
                  <a:lnTo>
                    <a:pt x="599" y="1784"/>
                  </a:lnTo>
                  <a:lnTo>
                    <a:pt x="581" y="1788"/>
                  </a:lnTo>
                  <a:lnTo>
                    <a:pt x="565" y="1791"/>
                  </a:lnTo>
                  <a:lnTo>
                    <a:pt x="547" y="1793"/>
                  </a:lnTo>
                  <a:lnTo>
                    <a:pt x="530" y="1794"/>
                  </a:lnTo>
                  <a:lnTo>
                    <a:pt x="512" y="1794"/>
                  </a:lnTo>
                  <a:lnTo>
                    <a:pt x="492" y="1794"/>
                  </a:lnTo>
                  <a:lnTo>
                    <a:pt x="473" y="1792"/>
                  </a:lnTo>
                  <a:lnTo>
                    <a:pt x="454" y="1790"/>
                  </a:lnTo>
                  <a:lnTo>
                    <a:pt x="435" y="1786"/>
                  </a:lnTo>
                  <a:lnTo>
                    <a:pt x="417" y="1781"/>
                  </a:lnTo>
                  <a:lnTo>
                    <a:pt x="398" y="1775"/>
                  </a:lnTo>
                  <a:lnTo>
                    <a:pt x="380" y="1769"/>
                  </a:lnTo>
                  <a:lnTo>
                    <a:pt x="363" y="1761"/>
                  </a:lnTo>
                  <a:lnTo>
                    <a:pt x="348" y="1754"/>
                  </a:lnTo>
                  <a:lnTo>
                    <a:pt x="336" y="1746"/>
                  </a:lnTo>
                  <a:lnTo>
                    <a:pt x="323" y="1738"/>
                  </a:lnTo>
                  <a:lnTo>
                    <a:pt x="311" y="1730"/>
                  </a:lnTo>
                  <a:lnTo>
                    <a:pt x="300" y="1721"/>
                  </a:lnTo>
                  <a:lnTo>
                    <a:pt x="290" y="1712"/>
                  </a:lnTo>
                  <a:lnTo>
                    <a:pt x="281" y="1702"/>
                  </a:lnTo>
                  <a:lnTo>
                    <a:pt x="272" y="1693"/>
                  </a:lnTo>
                  <a:lnTo>
                    <a:pt x="264" y="1683"/>
                  </a:lnTo>
                  <a:lnTo>
                    <a:pt x="257" y="1673"/>
                  </a:lnTo>
                  <a:lnTo>
                    <a:pt x="251" y="1662"/>
                  </a:lnTo>
                  <a:lnTo>
                    <a:pt x="244" y="1651"/>
                  </a:lnTo>
                  <a:lnTo>
                    <a:pt x="239" y="1639"/>
                  </a:lnTo>
                  <a:lnTo>
                    <a:pt x="234" y="1628"/>
                  </a:lnTo>
                  <a:lnTo>
                    <a:pt x="230" y="1615"/>
                  </a:lnTo>
                  <a:lnTo>
                    <a:pt x="226" y="1602"/>
                  </a:lnTo>
                  <a:lnTo>
                    <a:pt x="218" y="1575"/>
                  </a:lnTo>
                  <a:lnTo>
                    <a:pt x="213" y="1548"/>
                  </a:lnTo>
                  <a:lnTo>
                    <a:pt x="210" y="1517"/>
                  </a:lnTo>
                  <a:lnTo>
                    <a:pt x="207" y="1485"/>
                  </a:lnTo>
                  <a:lnTo>
                    <a:pt x="206" y="1451"/>
                  </a:lnTo>
                  <a:lnTo>
                    <a:pt x="205" y="1415"/>
                  </a:lnTo>
                  <a:lnTo>
                    <a:pt x="205" y="1377"/>
                  </a:lnTo>
                  <a:lnTo>
                    <a:pt x="205" y="1337"/>
                  </a:lnTo>
                  <a:lnTo>
                    <a:pt x="205" y="521"/>
                  </a:lnTo>
                  <a:lnTo>
                    <a:pt x="0" y="521"/>
                  </a:lnTo>
                  <a:lnTo>
                    <a:pt x="0" y="485"/>
                  </a:lnTo>
                  <a:lnTo>
                    <a:pt x="24" y="472"/>
                  </a:lnTo>
                  <a:lnTo>
                    <a:pt x="47" y="458"/>
                  </a:lnTo>
                  <a:lnTo>
                    <a:pt x="70" y="444"/>
                  </a:lnTo>
                  <a:lnTo>
                    <a:pt x="91" y="429"/>
                  </a:lnTo>
                  <a:lnTo>
                    <a:pt x="111" y="413"/>
                  </a:lnTo>
                  <a:lnTo>
                    <a:pt x="129" y="397"/>
                  </a:lnTo>
                  <a:lnTo>
                    <a:pt x="147" y="381"/>
                  </a:lnTo>
                  <a:lnTo>
                    <a:pt x="163" y="365"/>
                  </a:lnTo>
                  <a:lnTo>
                    <a:pt x="179" y="348"/>
                  </a:lnTo>
                  <a:lnTo>
                    <a:pt x="195" y="331"/>
                  </a:lnTo>
                  <a:lnTo>
                    <a:pt x="208" y="314"/>
                  </a:lnTo>
                  <a:lnTo>
                    <a:pt x="220" y="296"/>
                  </a:lnTo>
                  <a:lnTo>
                    <a:pt x="233" y="279"/>
                  </a:lnTo>
                  <a:lnTo>
                    <a:pt x="244" y="261"/>
                  </a:lnTo>
                  <a:lnTo>
                    <a:pt x="255" y="244"/>
                  </a:lnTo>
                  <a:lnTo>
                    <a:pt x="264" y="227"/>
                  </a:lnTo>
                  <a:lnTo>
                    <a:pt x="281" y="191"/>
                  </a:lnTo>
                  <a:lnTo>
                    <a:pt x="295" y="158"/>
                  </a:lnTo>
                  <a:lnTo>
                    <a:pt x="307" y="126"/>
                  </a:lnTo>
                  <a:lnTo>
                    <a:pt x="317" y="95"/>
                  </a:lnTo>
                  <a:lnTo>
                    <a:pt x="324" y="67"/>
                  </a:lnTo>
                  <a:lnTo>
                    <a:pt x="330" y="42"/>
                  </a:lnTo>
                  <a:lnTo>
                    <a:pt x="336" y="19"/>
                  </a:lnTo>
                  <a:lnTo>
                    <a:pt x="339" y="0"/>
                  </a:lnTo>
                  <a:lnTo>
                    <a:pt x="433" y="0"/>
                  </a:lnTo>
                  <a:close/>
                </a:path>
              </a:pathLst>
            </a:custGeom>
            <a:solidFill>
              <a:srgbClr val="1F1A17"/>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39" name="Freeform 38"/>
            <p:cNvSpPr>
              <a:spLocks noEditPoints="1"/>
            </p:cNvSpPr>
            <p:nvPr/>
          </p:nvSpPr>
          <p:spPr bwMode="auto">
            <a:xfrm>
              <a:off x="5580" y="185"/>
              <a:ext cx="70" cy="133"/>
            </a:xfrm>
            <a:custGeom>
              <a:avLst/>
              <a:gdLst>
                <a:gd name="T0" fmla="*/ 0 w 1255"/>
                <a:gd name="T1" fmla="*/ 0 h 1469"/>
                <a:gd name="T2" fmla="*/ 0 w 1255"/>
                <a:gd name="T3" fmla="*/ 0 h 1469"/>
                <a:gd name="T4" fmla="*/ 0 w 1255"/>
                <a:gd name="T5" fmla="*/ 0 h 1469"/>
                <a:gd name="T6" fmla="*/ 0 w 1255"/>
                <a:gd name="T7" fmla="*/ 0 h 1469"/>
                <a:gd name="T8" fmla="*/ 0 w 1255"/>
                <a:gd name="T9" fmla="*/ 0 h 1469"/>
                <a:gd name="T10" fmla="*/ 0 w 1255"/>
                <a:gd name="T11" fmla="*/ 0 h 1469"/>
                <a:gd name="T12" fmla="*/ 0 w 1255"/>
                <a:gd name="T13" fmla="*/ 0 h 1469"/>
                <a:gd name="T14" fmla="*/ 0 w 1255"/>
                <a:gd name="T15" fmla="*/ 0 h 1469"/>
                <a:gd name="T16" fmla="*/ 0 w 1255"/>
                <a:gd name="T17" fmla="*/ 0 h 1469"/>
                <a:gd name="T18" fmla="*/ 0 w 1255"/>
                <a:gd name="T19" fmla="*/ 0 h 1469"/>
                <a:gd name="T20" fmla="*/ 0 w 1255"/>
                <a:gd name="T21" fmla="*/ 0 h 1469"/>
                <a:gd name="T22" fmla="*/ 0 w 1255"/>
                <a:gd name="T23" fmla="*/ 0 h 1469"/>
                <a:gd name="T24" fmla="*/ 0 w 1255"/>
                <a:gd name="T25" fmla="*/ 0 h 1469"/>
                <a:gd name="T26" fmla="*/ 0 w 1255"/>
                <a:gd name="T27" fmla="*/ 0 h 1469"/>
                <a:gd name="T28" fmla="*/ 0 w 1255"/>
                <a:gd name="T29" fmla="*/ 0 h 1469"/>
                <a:gd name="T30" fmla="*/ 0 w 1255"/>
                <a:gd name="T31" fmla="*/ 0 h 1469"/>
                <a:gd name="T32" fmla="*/ 0 w 1255"/>
                <a:gd name="T33" fmla="*/ 0 h 1469"/>
                <a:gd name="T34" fmla="*/ 0 w 1255"/>
                <a:gd name="T35" fmla="*/ 0 h 1469"/>
                <a:gd name="T36" fmla="*/ 0 w 1255"/>
                <a:gd name="T37" fmla="*/ 0 h 1469"/>
                <a:gd name="T38" fmla="*/ 0 w 1255"/>
                <a:gd name="T39" fmla="*/ 0 h 1469"/>
                <a:gd name="T40" fmla="*/ 0 w 1255"/>
                <a:gd name="T41" fmla="*/ 0 h 1469"/>
                <a:gd name="T42" fmla="*/ 0 w 1255"/>
                <a:gd name="T43" fmla="*/ 0 h 1469"/>
                <a:gd name="T44" fmla="*/ 0 w 1255"/>
                <a:gd name="T45" fmla="*/ 0 h 1469"/>
                <a:gd name="T46" fmla="*/ 0 w 1255"/>
                <a:gd name="T47" fmla="*/ 0 h 1469"/>
                <a:gd name="T48" fmla="*/ 0 w 1255"/>
                <a:gd name="T49" fmla="*/ 0 h 1469"/>
                <a:gd name="T50" fmla="*/ 0 w 1255"/>
                <a:gd name="T51" fmla="*/ 0 h 1469"/>
                <a:gd name="T52" fmla="*/ 0 w 1255"/>
                <a:gd name="T53" fmla="*/ 0 h 1469"/>
                <a:gd name="T54" fmla="*/ 0 w 1255"/>
                <a:gd name="T55" fmla="*/ 0 h 1469"/>
                <a:gd name="T56" fmla="*/ 0 w 1255"/>
                <a:gd name="T57" fmla="*/ 0 h 1469"/>
                <a:gd name="T58" fmla="*/ 0 w 1255"/>
                <a:gd name="T59" fmla="*/ 0 h 1469"/>
                <a:gd name="T60" fmla="*/ 0 w 1255"/>
                <a:gd name="T61" fmla="*/ 0 h 1469"/>
                <a:gd name="T62" fmla="*/ 0 w 1255"/>
                <a:gd name="T63" fmla="*/ 0 h 1469"/>
                <a:gd name="T64" fmla="*/ 0 w 1255"/>
                <a:gd name="T65" fmla="*/ 0 h 1469"/>
                <a:gd name="T66" fmla="*/ 0 w 1255"/>
                <a:gd name="T67" fmla="*/ 0 h 1469"/>
                <a:gd name="T68" fmla="*/ 0 w 1255"/>
                <a:gd name="T69" fmla="*/ 0 h 1469"/>
                <a:gd name="T70" fmla="*/ 0 w 1255"/>
                <a:gd name="T71" fmla="*/ 0 h 1469"/>
                <a:gd name="T72" fmla="*/ 0 w 1255"/>
                <a:gd name="T73" fmla="*/ 0 h 1469"/>
                <a:gd name="T74" fmla="*/ 0 w 1255"/>
                <a:gd name="T75" fmla="*/ 0 h 1469"/>
                <a:gd name="T76" fmla="*/ 0 w 1255"/>
                <a:gd name="T77" fmla="*/ 0 h 1469"/>
                <a:gd name="T78" fmla="*/ 0 w 1255"/>
                <a:gd name="T79" fmla="*/ 0 h 1469"/>
                <a:gd name="T80" fmla="*/ 0 w 1255"/>
                <a:gd name="T81" fmla="*/ 0 h 1469"/>
                <a:gd name="T82" fmla="*/ 0 w 1255"/>
                <a:gd name="T83" fmla="*/ 0 h 1469"/>
                <a:gd name="T84" fmla="*/ 0 w 1255"/>
                <a:gd name="T85" fmla="*/ 0 h 1469"/>
                <a:gd name="T86" fmla="*/ 0 w 1255"/>
                <a:gd name="T87" fmla="*/ 0 h 1469"/>
                <a:gd name="T88" fmla="*/ 0 w 1255"/>
                <a:gd name="T89" fmla="*/ 0 h 1469"/>
                <a:gd name="T90" fmla="*/ 0 w 1255"/>
                <a:gd name="T91" fmla="*/ 0 h 1469"/>
                <a:gd name="T92" fmla="*/ 0 w 1255"/>
                <a:gd name="T93" fmla="*/ 0 h 1469"/>
                <a:gd name="T94" fmla="*/ 0 w 1255"/>
                <a:gd name="T95" fmla="*/ 0 h 1469"/>
                <a:gd name="T96" fmla="*/ 0 w 1255"/>
                <a:gd name="T97" fmla="*/ 0 h 1469"/>
                <a:gd name="T98" fmla="*/ 0 w 1255"/>
                <a:gd name="T99" fmla="*/ 0 h 1469"/>
                <a:gd name="T100" fmla="*/ 0 w 1255"/>
                <a:gd name="T101" fmla="*/ 0 h 1469"/>
                <a:gd name="T102" fmla="*/ 0 w 1255"/>
                <a:gd name="T103" fmla="*/ 0 h 1469"/>
                <a:gd name="T104" fmla="*/ 0 w 1255"/>
                <a:gd name="T105" fmla="*/ 0 h 1469"/>
                <a:gd name="T106" fmla="*/ 0 w 1255"/>
                <a:gd name="T107" fmla="*/ 0 h 1469"/>
                <a:gd name="T108" fmla="*/ 0 w 1255"/>
                <a:gd name="T109" fmla="*/ 0 h 1469"/>
                <a:gd name="T110" fmla="*/ 0 w 1255"/>
                <a:gd name="T111" fmla="*/ 0 h 1469"/>
                <a:gd name="T112" fmla="*/ 0 w 1255"/>
                <a:gd name="T113" fmla="*/ 0 h 1469"/>
                <a:gd name="T114" fmla="*/ 0 w 1255"/>
                <a:gd name="T115" fmla="*/ 0 h 1469"/>
                <a:gd name="T116" fmla="*/ 0 w 1255"/>
                <a:gd name="T117" fmla="*/ 0 h 1469"/>
                <a:gd name="T118" fmla="*/ 0 w 1255"/>
                <a:gd name="T119" fmla="*/ 0 h 1469"/>
                <a:gd name="T120" fmla="*/ 0 w 1255"/>
                <a:gd name="T121" fmla="*/ 0 h 1469"/>
                <a:gd name="T122" fmla="*/ 0 w 1255"/>
                <a:gd name="T123" fmla="*/ 0 h 1469"/>
                <a:gd name="T124" fmla="*/ 0 w 1255"/>
                <a:gd name="T125" fmla="*/ 0 h 14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5"/>
                <a:gd name="T190" fmla="*/ 0 h 1469"/>
                <a:gd name="T191" fmla="*/ 1255 w 1255"/>
                <a:gd name="T192" fmla="*/ 1469 h 146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5" h="1469">
                  <a:moveTo>
                    <a:pt x="235" y="538"/>
                  </a:moveTo>
                  <a:lnTo>
                    <a:pt x="241" y="512"/>
                  </a:lnTo>
                  <a:lnTo>
                    <a:pt x="247" y="486"/>
                  </a:lnTo>
                  <a:lnTo>
                    <a:pt x="254" y="463"/>
                  </a:lnTo>
                  <a:lnTo>
                    <a:pt x="262" y="439"/>
                  </a:lnTo>
                  <a:lnTo>
                    <a:pt x="270" y="417"/>
                  </a:lnTo>
                  <a:lnTo>
                    <a:pt x="278" y="396"/>
                  </a:lnTo>
                  <a:lnTo>
                    <a:pt x="288" y="375"/>
                  </a:lnTo>
                  <a:lnTo>
                    <a:pt x="298" y="355"/>
                  </a:lnTo>
                  <a:lnTo>
                    <a:pt x="308" y="336"/>
                  </a:lnTo>
                  <a:lnTo>
                    <a:pt x="320" y="318"/>
                  </a:lnTo>
                  <a:lnTo>
                    <a:pt x="331" y="301"/>
                  </a:lnTo>
                  <a:lnTo>
                    <a:pt x="343" y="283"/>
                  </a:lnTo>
                  <a:lnTo>
                    <a:pt x="355" y="267"/>
                  </a:lnTo>
                  <a:lnTo>
                    <a:pt x="368" y="253"/>
                  </a:lnTo>
                  <a:lnTo>
                    <a:pt x="381" y="239"/>
                  </a:lnTo>
                  <a:lnTo>
                    <a:pt x="395" y="225"/>
                  </a:lnTo>
                  <a:lnTo>
                    <a:pt x="408" y="212"/>
                  </a:lnTo>
                  <a:lnTo>
                    <a:pt x="423" y="200"/>
                  </a:lnTo>
                  <a:lnTo>
                    <a:pt x="437" y="189"/>
                  </a:lnTo>
                  <a:lnTo>
                    <a:pt x="453" y="179"/>
                  </a:lnTo>
                  <a:lnTo>
                    <a:pt x="468" y="169"/>
                  </a:lnTo>
                  <a:lnTo>
                    <a:pt x="484" y="161"/>
                  </a:lnTo>
                  <a:lnTo>
                    <a:pt x="499" y="153"/>
                  </a:lnTo>
                  <a:lnTo>
                    <a:pt x="516" y="146"/>
                  </a:lnTo>
                  <a:lnTo>
                    <a:pt x="532" y="140"/>
                  </a:lnTo>
                  <a:lnTo>
                    <a:pt x="549" y="135"/>
                  </a:lnTo>
                  <a:lnTo>
                    <a:pt x="566" y="131"/>
                  </a:lnTo>
                  <a:lnTo>
                    <a:pt x="582" y="126"/>
                  </a:lnTo>
                  <a:lnTo>
                    <a:pt x="600" y="123"/>
                  </a:lnTo>
                  <a:lnTo>
                    <a:pt x="618" y="121"/>
                  </a:lnTo>
                  <a:lnTo>
                    <a:pt x="635" y="120"/>
                  </a:lnTo>
                  <a:lnTo>
                    <a:pt x="653" y="120"/>
                  </a:lnTo>
                  <a:lnTo>
                    <a:pt x="668" y="120"/>
                  </a:lnTo>
                  <a:lnTo>
                    <a:pt x="684" y="121"/>
                  </a:lnTo>
                  <a:lnTo>
                    <a:pt x="699" y="123"/>
                  </a:lnTo>
                  <a:lnTo>
                    <a:pt x="715" y="125"/>
                  </a:lnTo>
                  <a:lnTo>
                    <a:pt x="731" y="129"/>
                  </a:lnTo>
                  <a:lnTo>
                    <a:pt x="746" y="133"/>
                  </a:lnTo>
                  <a:lnTo>
                    <a:pt x="762" y="138"/>
                  </a:lnTo>
                  <a:lnTo>
                    <a:pt x="776" y="144"/>
                  </a:lnTo>
                  <a:lnTo>
                    <a:pt x="792" y="150"/>
                  </a:lnTo>
                  <a:lnTo>
                    <a:pt x="806" y="157"/>
                  </a:lnTo>
                  <a:lnTo>
                    <a:pt x="821" y="165"/>
                  </a:lnTo>
                  <a:lnTo>
                    <a:pt x="835" y="175"/>
                  </a:lnTo>
                  <a:lnTo>
                    <a:pt x="849" y="184"/>
                  </a:lnTo>
                  <a:lnTo>
                    <a:pt x="862" y="194"/>
                  </a:lnTo>
                  <a:lnTo>
                    <a:pt x="875" y="206"/>
                  </a:lnTo>
                  <a:lnTo>
                    <a:pt x="888" y="218"/>
                  </a:lnTo>
                  <a:lnTo>
                    <a:pt x="900" y="231"/>
                  </a:lnTo>
                  <a:lnTo>
                    <a:pt x="912" y="245"/>
                  </a:lnTo>
                  <a:lnTo>
                    <a:pt x="922" y="260"/>
                  </a:lnTo>
                  <a:lnTo>
                    <a:pt x="934" y="275"/>
                  </a:lnTo>
                  <a:lnTo>
                    <a:pt x="943" y="292"/>
                  </a:lnTo>
                  <a:lnTo>
                    <a:pt x="953" y="309"/>
                  </a:lnTo>
                  <a:lnTo>
                    <a:pt x="962" y="328"/>
                  </a:lnTo>
                  <a:lnTo>
                    <a:pt x="970" y="348"/>
                  </a:lnTo>
                  <a:lnTo>
                    <a:pt x="977" y="368"/>
                  </a:lnTo>
                  <a:lnTo>
                    <a:pt x="984" y="389"/>
                  </a:lnTo>
                  <a:lnTo>
                    <a:pt x="990" y="412"/>
                  </a:lnTo>
                  <a:lnTo>
                    <a:pt x="995" y="434"/>
                  </a:lnTo>
                  <a:lnTo>
                    <a:pt x="999" y="459"/>
                  </a:lnTo>
                  <a:lnTo>
                    <a:pt x="1002" y="484"/>
                  </a:lnTo>
                  <a:lnTo>
                    <a:pt x="1005" y="510"/>
                  </a:lnTo>
                  <a:lnTo>
                    <a:pt x="1006" y="538"/>
                  </a:lnTo>
                  <a:lnTo>
                    <a:pt x="235" y="538"/>
                  </a:lnTo>
                  <a:close/>
                  <a:moveTo>
                    <a:pt x="1173" y="1047"/>
                  </a:moveTo>
                  <a:lnTo>
                    <a:pt x="1137" y="1083"/>
                  </a:lnTo>
                  <a:lnTo>
                    <a:pt x="1096" y="1122"/>
                  </a:lnTo>
                  <a:lnTo>
                    <a:pt x="1073" y="1141"/>
                  </a:lnTo>
                  <a:lnTo>
                    <a:pt x="1048" y="1160"/>
                  </a:lnTo>
                  <a:lnTo>
                    <a:pt x="1023" y="1179"/>
                  </a:lnTo>
                  <a:lnTo>
                    <a:pt x="995" y="1197"/>
                  </a:lnTo>
                  <a:lnTo>
                    <a:pt x="966" y="1214"/>
                  </a:lnTo>
                  <a:lnTo>
                    <a:pt x="936" y="1229"/>
                  </a:lnTo>
                  <a:lnTo>
                    <a:pt x="919" y="1236"/>
                  </a:lnTo>
                  <a:lnTo>
                    <a:pt x="904" y="1243"/>
                  </a:lnTo>
                  <a:lnTo>
                    <a:pt x="886" y="1249"/>
                  </a:lnTo>
                  <a:lnTo>
                    <a:pt x="870" y="1254"/>
                  </a:lnTo>
                  <a:lnTo>
                    <a:pt x="852" y="1260"/>
                  </a:lnTo>
                  <a:lnTo>
                    <a:pt x="833" y="1264"/>
                  </a:lnTo>
                  <a:lnTo>
                    <a:pt x="815" y="1268"/>
                  </a:lnTo>
                  <a:lnTo>
                    <a:pt x="796" y="1271"/>
                  </a:lnTo>
                  <a:lnTo>
                    <a:pt x="776" y="1275"/>
                  </a:lnTo>
                  <a:lnTo>
                    <a:pt x="755" y="1276"/>
                  </a:lnTo>
                  <a:lnTo>
                    <a:pt x="736" y="1278"/>
                  </a:lnTo>
                  <a:lnTo>
                    <a:pt x="714" y="1278"/>
                  </a:lnTo>
                  <a:lnTo>
                    <a:pt x="691" y="1277"/>
                  </a:lnTo>
                  <a:lnTo>
                    <a:pt x="668" y="1276"/>
                  </a:lnTo>
                  <a:lnTo>
                    <a:pt x="647" y="1272"/>
                  </a:lnTo>
                  <a:lnTo>
                    <a:pt x="624" y="1269"/>
                  </a:lnTo>
                  <a:lnTo>
                    <a:pt x="602" y="1265"/>
                  </a:lnTo>
                  <a:lnTo>
                    <a:pt x="581" y="1259"/>
                  </a:lnTo>
                  <a:lnTo>
                    <a:pt x="559" y="1252"/>
                  </a:lnTo>
                  <a:lnTo>
                    <a:pt x="539" y="1245"/>
                  </a:lnTo>
                  <a:lnTo>
                    <a:pt x="519" y="1236"/>
                  </a:lnTo>
                  <a:lnTo>
                    <a:pt x="498" y="1226"/>
                  </a:lnTo>
                  <a:lnTo>
                    <a:pt x="480" y="1216"/>
                  </a:lnTo>
                  <a:lnTo>
                    <a:pt x="461" y="1205"/>
                  </a:lnTo>
                  <a:lnTo>
                    <a:pt x="442" y="1192"/>
                  </a:lnTo>
                  <a:lnTo>
                    <a:pt x="425" y="1179"/>
                  </a:lnTo>
                  <a:lnTo>
                    <a:pt x="407" y="1166"/>
                  </a:lnTo>
                  <a:lnTo>
                    <a:pt x="390" y="1151"/>
                  </a:lnTo>
                  <a:lnTo>
                    <a:pt x="375" y="1136"/>
                  </a:lnTo>
                  <a:lnTo>
                    <a:pt x="359" y="1119"/>
                  </a:lnTo>
                  <a:lnTo>
                    <a:pt x="345" y="1102"/>
                  </a:lnTo>
                  <a:lnTo>
                    <a:pt x="330" y="1083"/>
                  </a:lnTo>
                  <a:lnTo>
                    <a:pt x="318" y="1065"/>
                  </a:lnTo>
                  <a:lnTo>
                    <a:pt x="305" y="1045"/>
                  </a:lnTo>
                  <a:lnTo>
                    <a:pt x="293" y="1026"/>
                  </a:lnTo>
                  <a:lnTo>
                    <a:pt x="282" y="1004"/>
                  </a:lnTo>
                  <a:lnTo>
                    <a:pt x="272" y="983"/>
                  </a:lnTo>
                  <a:lnTo>
                    <a:pt x="264" y="961"/>
                  </a:lnTo>
                  <a:lnTo>
                    <a:pt x="256" y="937"/>
                  </a:lnTo>
                  <a:lnTo>
                    <a:pt x="248" y="914"/>
                  </a:lnTo>
                  <a:lnTo>
                    <a:pt x="242" y="889"/>
                  </a:lnTo>
                  <a:lnTo>
                    <a:pt x="237" y="864"/>
                  </a:lnTo>
                  <a:lnTo>
                    <a:pt x="233" y="839"/>
                  </a:lnTo>
                  <a:lnTo>
                    <a:pt x="229" y="812"/>
                  </a:lnTo>
                  <a:lnTo>
                    <a:pt x="226" y="799"/>
                  </a:lnTo>
                  <a:lnTo>
                    <a:pt x="225" y="785"/>
                  </a:lnTo>
                  <a:lnTo>
                    <a:pt x="223" y="768"/>
                  </a:lnTo>
                  <a:lnTo>
                    <a:pt x="222" y="751"/>
                  </a:lnTo>
                  <a:lnTo>
                    <a:pt x="222" y="731"/>
                  </a:lnTo>
                  <a:lnTo>
                    <a:pt x="222" y="710"/>
                  </a:lnTo>
                  <a:lnTo>
                    <a:pt x="222" y="685"/>
                  </a:lnTo>
                  <a:lnTo>
                    <a:pt x="223" y="659"/>
                  </a:lnTo>
                  <a:lnTo>
                    <a:pt x="1255" y="659"/>
                  </a:lnTo>
                  <a:lnTo>
                    <a:pt x="1254" y="619"/>
                  </a:lnTo>
                  <a:lnTo>
                    <a:pt x="1251" y="580"/>
                  </a:lnTo>
                  <a:lnTo>
                    <a:pt x="1247" y="542"/>
                  </a:lnTo>
                  <a:lnTo>
                    <a:pt x="1242" y="506"/>
                  </a:lnTo>
                  <a:lnTo>
                    <a:pt x="1235" y="470"/>
                  </a:lnTo>
                  <a:lnTo>
                    <a:pt x="1226" y="436"/>
                  </a:lnTo>
                  <a:lnTo>
                    <a:pt x="1217" y="403"/>
                  </a:lnTo>
                  <a:lnTo>
                    <a:pt x="1207" y="371"/>
                  </a:lnTo>
                  <a:lnTo>
                    <a:pt x="1194" y="341"/>
                  </a:lnTo>
                  <a:lnTo>
                    <a:pt x="1182" y="312"/>
                  </a:lnTo>
                  <a:lnTo>
                    <a:pt x="1167" y="285"/>
                  </a:lnTo>
                  <a:lnTo>
                    <a:pt x="1152" y="258"/>
                  </a:lnTo>
                  <a:lnTo>
                    <a:pt x="1136" y="233"/>
                  </a:lnTo>
                  <a:lnTo>
                    <a:pt x="1119" y="210"/>
                  </a:lnTo>
                  <a:lnTo>
                    <a:pt x="1100" y="186"/>
                  </a:lnTo>
                  <a:lnTo>
                    <a:pt x="1081" y="166"/>
                  </a:lnTo>
                  <a:lnTo>
                    <a:pt x="1060" y="146"/>
                  </a:lnTo>
                  <a:lnTo>
                    <a:pt x="1040" y="126"/>
                  </a:lnTo>
                  <a:lnTo>
                    <a:pt x="1018" y="109"/>
                  </a:lnTo>
                  <a:lnTo>
                    <a:pt x="995" y="93"/>
                  </a:lnTo>
                  <a:lnTo>
                    <a:pt x="971" y="78"/>
                  </a:lnTo>
                  <a:lnTo>
                    <a:pt x="947" y="66"/>
                  </a:lnTo>
                  <a:lnTo>
                    <a:pt x="922" y="53"/>
                  </a:lnTo>
                  <a:lnTo>
                    <a:pt x="897" y="42"/>
                  </a:lnTo>
                  <a:lnTo>
                    <a:pt x="870" y="33"/>
                  </a:lnTo>
                  <a:lnTo>
                    <a:pt x="843" y="24"/>
                  </a:lnTo>
                  <a:lnTo>
                    <a:pt x="815" y="16"/>
                  </a:lnTo>
                  <a:lnTo>
                    <a:pt x="787" y="11"/>
                  </a:lnTo>
                  <a:lnTo>
                    <a:pt x="758" y="7"/>
                  </a:lnTo>
                  <a:lnTo>
                    <a:pt x="727" y="4"/>
                  </a:lnTo>
                  <a:lnTo>
                    <a:pt x="697" y="2"/>
                  </a:lnTo>
                  <a:lnTo>
                    <a:pt x="667" y="0"/>
                  </a:lnTo>
                  <a:lnTo>
                    <a:pt x="627" y="2"/>
                  </a:lnTo>
                  <a:lnTo>
                    <a:pt x="587" y="5"/>
                  </a:lnTo>
                  <a:lnTo>
                    <a:pt x="550" y="10"/>
                  </a:lnTo>
                  <a:lnTo>
                    <a:pt x="513" y="18"/>
                  </a:lnTo>
                  <a:lnTo>
                    <a:pt x="477" y="27"/>
                  </a:lnTo>
                  <a:lnTo>
                    <a:pt x="443" y="39"/>
                  </a:lnTo>
                  <a:lnTo>
                    <a:pt x="410" y="52"/>
                  </a:lnTo>
                  <a:lnTo>
                    <a:pt x="378" y="67"/>
                  </a:lnTo>
                  <a:lnTo>
                    <a:pt x="348" y="83"/>
                  </a:lnTo>
                  <a:lnTo>
                    <a:pt x="319" y="101"/>
                  </a:lnTo>
                  <a:lnTo>
                    <a:pt x="291" y="121"/>
                  </a:lnTo>
                  <a:lnTo>
                    <a:pt x="264" y="141"/>
                  </a:lnTo>
                  <a:lnTo>
                    <a:pt x="238" y="164"/>
                  </a:lnTo>
                  <a:lnTo>
                    <a:pt x="214" y="188"/>
                  </a:lnTo>
                  <a:lnTo>
                    <a:pt x="191" y="213"/>
                  </a:lnTo>
                  <a:lnTo>
                    <a:pt x="169" y="240"/>
                  </a:lnTo>
                  <a:lnTo>
                    <a:pt x="150" y="266"/>
                  </a:lnTo>
                  <a:lnTo>
                    <a:pt x="130" y="294"/>
                  </a:lnTo>
                  <a:lnTo>
                    <a:pt x="112" y="324"/>
                  </a:lnTo>
                  <a:lnTo>
                    <a:pt x="96" y="354"/>
                  </a:lnTo>
                  <a:lnTo>
                    <a:pt x="81" y="385"/>
                  </a:lnTo>
                  <a:lnTo>
                    <a:pt x="67" y="416"/>
                  </a:lnTo>
                  <a:lnTo>
                    <a:pt x="54" y="449"/>
                  </a:lnTo>
                  <a:lnTo>
                    <a:pt x="43" y="481"/>
                  </a:lnTo>
                  <a:lnTo>
                    <a:pt x="34" y="514"/>
                  </a:lnTo>
                  <a:lnTo>
                    <a:pt x="24" y="548"/>
                  </a:lnTo>
                  <a:lnTo>
                    <a:pt x="17" y="583"/>
                  </a:lnTo>
                  <a:lnTo>
                    <a:pt x="12" y="617"/>
                  </a:lnTo>
                  <a:lnTo>
                    <a:pt x="7" y="651"/>
                  </a:lnTo>
                  <a:lnTo>
                    <a:pt x="3" y="686"/>
                  </a:lnTo>
                  <a:lnTo>
                    <a:pt x="1" y="721"/>
                  </a:lnTo>
                  <a:lnTo>
                    <a:pt x="0" y="756"/>
                  </a:lnTo>
                  <a:lnTo>
                    <a:pt x="1" y="790"/>
                  </a:lnTo>
                  <a:lnTo>
                    <a:pt x="3" y="825"/>
                  </a:lnTo>
                  <a:lnTo>
                    <a:pt x="7" y="858"/>
                  </a:lnTo>
                  <a:lnTo>
                    <a:pt x="11" y="892"/>
                  </a:lnTo>
                  <a:lnTo>
                    <a:pt x="17" y="925"/>
                  </a:lnTo>
                  <a:lnTo>
                    <a:pt x="23" y="958"/>
                  </a:lnTo>
                  <a:lnTo>
                    <a:pt x="31" y="990"/>
                  </a:lnTo>
                  <a:lnTo>
                    <a:pt x="41" y="1023"/>
                  </a:lnTo>
                  <a:lnTo>
                    <a:pt x="51" y="1055"/>
                  </a:lnTo>
                  <a:lnTo>
                    <a:pt x="64" y="1084"/>
                  </a:lnTo>
                  <a:lnTo>
                    <a:pt x="76" y="1114"/>
                  </a:lnTo>
                  <a:lnTo>
                    <a:pt x="91" y="1143"/>
                  </a:lnTo>
                  <a:lnTo>
                    <a:pt x="106" y="1172"/>
                  </a:lnTo>
                  <a:lnTo>
                    <a:pt x="124" y="1199"/>
                  </a:lnTo>
                  <a:lnTo>
                    <a:pt x="141" y="1225"/>
                  </a:lnTo>
                  <a:lnTo>
                    <a:pt x="161" y="1251"/>
                  </a:lnTo>
                  <a:lnTo>
                    <a:pt x="182" y="1275"/>
                  </a:lnTo>
                  <a:lnTo>
                    <a:pt x="204" y="1298"/>
                  </a:lnTo>
                  <a:lnTo>
                    <a:pt x="226" y="1320"/>
                  </a:lnTo>
                  <a:lnTo>
                    <a:pt x="251" y="1341"/>
                  </a:lnTo>
                  <a:lnTo>
                    <a:pt x="276" y="1360"/>
                  </a:lnTo>
                  <a:lnTo>
                    <a:pt x="303" y="1378"/>
                  </a:lnTo>
                  <a:lnTo>
                    <a:pt x="331" y="1394"/>
                  </a:lnTo>
                  <a:lnTo>
                    <a:pt x="361" y="1409"/>
                  </a:lnTo>
                  <a:lnTo>
                    <a:pt x="391" y="1423"/>
                  </a:lnTo>
                  <a:lnTo>
                    <a:pt x="424" y="1435"/>
                  </a:lnTo>
                  <a:lnTo>
                    <a:pt x="457" y="1445"/>
                  </a:lnTo>
                  <a:lnTo>
                    <a:pt x="491" y="1454"/>
                  </a:lnTo>
                  <a:lnTo>
                    <a:pt x="526" y="1460"/>
                  </a:lnTo>
                  <a:lnTo>
                    <a:pt x="564" y="1465"/>
                  </a:lnTo>
                  <a:lnTo>
                    <a:pt x="602" y="1468"/>
                  </a:lnTo>
                  <a:lnTo>
                    <a:pt x="641" y="1469"/>
                  </a:lnTo>
                  <a:lnTo>
                    <a:pt x="674" y="1468"/>
                  </a:lnTo>
                  <a:lnTo>
                    <a:pt x="706" y="1467"/>
                  </a:lnTo>
                  <a:lnTo>
                    <a:pt x="738" y="1463"/>
                  </a:lnTo>
                  <a:lnTo>
                    <a:pt x="769" y="1457"/>
                  </a:lnTo>
                  <a:lnTo>
                    <a:pt x="800" y="1451"/>
                  </a:lnTo>
                  <a:lnTo>
                    <a:pt x="831" y="1442"/>
                  </a:lnTo>
                  <a:lnTo>
                    <a:pt x="861" y="1432"/>
                  </a:lnTo>
                  <a:lnTo>
                    <a:pt x="891" y="1419"/>
                  </a:lnTo>
                  <a:lnTo>
                    <a:pt x="906" y="1411"/>
                  </a:lnTo>
                  <a:lnTo>
                    <a:pt x="920" y="1404"/>
                  </a:lnTo>
                  <a:lnTo>
                    <a:pt x="936" y="1396"/>
                  </a:lnTo>
                  <a:lnTo>
                    <a:pt x="950" y="1387"/>
                  </a:lnTo>
                  <a:lnTo>
                    <a:pt x="965" y="1377"/>
                  </a:lnTo>
                  <a:lnTo>
                    <a:pt x="980" y="1367"/>
                  </a:lnTo>
                  <a:lnTo>
                    <a:pt x="994" y="1357"/>
                  </a:lnTo>
                  <a:lnTo>
                    <a:pt x="1009" y="1345"/>
                  </a:lnTo>
                  <a:lnTo>
                    <a:pt x="1023" y="1333"/>
                  </a:lnTo>
                  <a:lnTo>
                    <a:pt x="1038" y="1320"/>
                  </a:lnTo>
                  <a:lnTo>
                    <a:pt x="1052" y="1308"/>
                  </a:lnTo>
                  <a:lnTo>
                    <a:pt x="1067" y="1293"/>
                  </a:lnTo>
                  <a:lnTo>
                    <a:pt x="1096" y="1263"/>
                  </a:lnTo>
                  <a:lnTo>
                    <a:pt x="1124" y="1230"/>
                  </a:lnTo>
                  <a:lnTo>
                    <a:pt x="1143" y="1205"/>
                  </a:lnTo>
                  <a:lnTo>
                    <a:pt x="1160" y="1182"/>
                  </a:lnTo>
                  <a:lnTo>
                    <a:pt x="1175" y="1160"/>
                  </a:lnTo>
                  <a:lnTo>
                    <a:pt x="1187" y="1141"/>
                  </a:lnTo>
                  <a:lnTo>
                    <a:pt x="1197" y="1123"/>
                  </a:lnTo>
                  <a:lnTo>
                    <a:pt x="1206" y="1107"/>
                  </a:lnTo>
                  <a:lnTo>
                    <a:pt x="1214" y="1093"/>
                  </a:lnTo>
                  <a:lnTo>
                    <a:pt x="1220" y="1079"/>
                  </a:lnTo>
                  <a:lnTo>
                    <a:pt x="1173" y="1047"/>
                  </a:lnTo>
                  <a:close/>
                </a:path>
              </a:pathLst>
            </a:custGeom>
            <a:solidFill>
              <a:srgbClr val="1F1A17"/>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0" name="Freeform 39"/>
            <p:cNvSpPr>
              <a:spLocks/>
            </p:cNvSpPr>
            <p:nvPr/>
          </p:nvSpPr>
          <p:spPr bwMode="auto">
            <a:xfrm>
              <a:off x="5652" y="180"/>
              <a:ext cx="51" cy="139"/>
            </a:xfrm>
            <a:custGeom>
              <a:avLst/>
              <a:gdLst>
                <a:gd name="T0" fmla="*/ 0 w 921"/>
                <a:gd name="T1" fmla="*/ 0 h 1522"/>
                <a:gd name="T2" fmla="*/ 0 w 921"/>
                <a:gd name="T3" fmla="*/ 0 h 1522"/>
                <a:gd name="T4" fmla="*/ 0 w 921"/>
                <a:gd name="T5" fmla="*/ 0 h 1522"/>
                <a:gd name="T6" fmla="*/ 0 w 921"/>
                <a:gd name="T7" fmla="*/ 0 h 1522"/>
                <a:gd name="T8" fmla="*/ 0 w 921"/>
                <a:gd name="T9" fmla="*/ 0 h 1522"/>
                <a:gd name="T10" fmla="*/ 0 w 921"/>
                <a:gd name="T11" fmla="*/ 0 h 1522"/>
                <a:gd name="T12" fmla="*/ 0 w 921"/>
                <a:gd name="T13" fmla="*/ 0 h 1522"/>
                <a:gd name="T14" fmla="*/ 0 w 921"/>
                <a:gd name="T15" fmla="*/ 0 h 1522"/>
                <a:gd name="T16" fmla="*/ 0 w 921"/>
                <a:gd name="T17" fmla="*/ 0 h 1522"/>
                <a:gd name="T18" fmla="*/ 0 w 921"/>
                <a:gd name="T19" fmla="*/ 0 h 1522"/>
                <a:gd name="T20" fmla="*/ 0 w 921"/>
                <a:gd name="T21" fmla="*/ 0 h 1522"/>
                <a:gd name="T22" fmla="*/ 0 w 921"/>
                <a:gd name="T23" fmla="*/ 0 h 1522"/>
                <a:gd name="T24" fmla="*/ 0 w 921"/>
                <a:gd name="T25" fmla="*/ 0 h 1522"/>
                <a:gd name="T26" fmla="*/ 0 w 921"/>
                <a:gd name="T27" fmla="*/ 0 h 1522"/>
                <a:gd name="T28" fmla="*/ 0 w 921"/>
                <a:gd name="T29" fmla="*/ 0 h 1522"/>
                <a:gd name="T30" fmla="*/ 0 w 921"/>
                <a:gd name="T31" fmla="*/ 0 h 1522"/>
                <a:gd name="T32" fmla="*/ 0 w 921"/>
                <a:gd name="T33" fmla="*/ 0 h 1522"/>
                <a:gd name="T34" fmla="*/ 0 w 921"/>
                <a:gd name="T35" fmla="*/ 0 h 1522"/>
                <a:gd name="T36" fmla="*/ 0 w 921"/>
                <a:gd name="T37" fmla="*/ 0 h 1522"/>
                <a:gd name="T38" fmla="*/ 0 w 921"/>
                <a:gd name="T39" fmla="*/ 0 h 1522"/>
                <a:gd name="T40" fmla="*/ 0 w 921"/>
                <a:gd name="T41" fmla="*/ 0 h 1522"/>
                <a:gd name="T42" fmla="*/ 0 w 921"/>
                <a:gd name="T43" fmla="*/ 0 h 1522"/>
                <a:gd name="T44" fmla="*/ 0 w 921"/>
                <a:gd name="T45" fmla="*/ 0 h 1522"/>
                <a:gd name="T46" fmla="*/ 0 w 921"/>
                <a:gd name="T47" fmla="*/ 0 h 1522"/>
                <a:gd name="T48" fmla="*/ 0 w 921"/>
                <a:gd name="T49" fmla="*/ 0 h 1522"/>
                <a:gd name="T50" fmla="*/ 0 w 921"/>
                <a:gd name="T51" fmla="*/ 0 h 1522"/>
                <a:gd name="T52" fmla="*/ 0 w 921"/>
                <a:gd name="T53" fmla="*/ 0 h 1522"/>
                <a:gd name="T54" fmla="*/ 0 w 921"/>
                <a:gd name="T55" fmla="*/ 0 h 1522"/>
                <a:gd name="T56" fmla="*/ 0 w 921"/>
                <a:gd name="T57" fmla="*/ 0 h 1522"/>
                <a:gd name="T58" fmla="*/ 0 w 921"/>
                <a:gd name="T59" fmla="*/ 0 h 1522"/>
                <a:gd name="T60" fmla="*/ 0 w 921"/>
                <a:gd name="T61" fmla="*/ 0 h 1522"/>
                <a:gd name="T62" fmla="*/ 0 w 921"/>
                <a:gd name="T63" fmla="*/ 0 h 1522"/>
                <a:gd name="T64" fmla="*/ 0 w 921"/>
                <a:gd name="T65" fmla="*/ 0 h 1522"/>
                <a:gd name="T66" fmla="*/ 0 w 921"/>
                <a:gd name="T67" fmla="*/ 0 h 1522"/>
                <a:gd name="T68" fmla="*/ 0 w 921"/>
                <a:gd name="T69" fmla="*/ 0 h 1522"/>
                <a:gd name="T70" fmla="*/ 0 w 921"/>
                <a:gd name="T71" fmla="*/ 0 h 1522"/>
                <a:gd name="T72" fmla="*/ 0 w 921"/>
                <a:gd name="T73" fmla="*/ 0 h 1522"/>
                <a:gd name="T74" fmla="*/ 0 w 921"/>
                <a:gd name="T75" fmla="*/ 0 h 1522"/>
                <a:gd name="T76" fmla="*/ 0 w 921"/>
                <a:gd name="T77" fmla="*/ 0 h 1522"/>
                <a:gd name="T78" fmla="*/ 0 w 921"/>
                <a:gd name="T79" fmla="*/ 0 h 1522"/>
                <a:gd name="T80" fmla="*/ 0 w 921"/>
                <a:gd name="T81" fmla="*/ 0 h 1522"/>
                <a:gd name="T82" fmla="*/ 0 w 921"/>
                <a:gd name="T83" fmla="*/ 0 h 1522"/>
                <a:gd name="T84" fmla="*/ 0 w 921"/>
                <a:gd name="T85" fmla="*/ 0 h 1522"/>
                <a:gd name="T86" fmla="*/ 0 w 921"/>
                <a:gd name="T87" fmla="*/ 0 h 1522"/>
                <a:gd name="T88" fmla="*/ 0 w 921"/>
                <a:gd name="T89" fmla="*/ 0 h 1522"/>
                <a:gd name="T90" fmla="*/ 0 w 921"/>
                <a:gd name="T91" fmla="*/ 0 h 1522"/>
                <a:gd name="T92" fmla="*/ 0 w 921"/>
                <a:gd name="T93" fmla="*/ 0 h 1522"/>
                <a:gd name="T94" fmla="*/ 0 w 921"/>
                <a:gd name="T95" fmla="*/ 0 h 1522"/>
                <a:gd name="T96" fmla="*/ 0 w 921"/>
                <a:gd name="T97" fmla="*/ 0 h 1522"/>
                <a:gd name="T98" fmla="*/ 0 w 921"/>
                <a:gd name="T99" fmla="*/ 0 h 15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1"/>
                <a:gd name="T151" fmla="*/ 0 h 1522"/>
                <a:gd name="T152" fmla="*/ 921 w 921"/>
                <a:gd name="T153" fmla="*/ 1522 h 15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1" h="1522">
                  <a:moveTo>
                    <a:pt x="389" y="272"/>
                  </a:moveTo>
                  <a:lnTo>
                    <a:pt x="423" y="230"/>
                  </a:lnTo>
                  <a:lnTo>
                    <a:pt x="458" y="188"/>
                  </a:lnTo>
                  <a:lnTo>
                    <a:pt x="477" y="169"/>
                  </a:lnTo>
                  <a:lnTo>
                    <a:pt x="496" y="150"/>
                  </a:lnTo>
                  <a:lnTo>
                    <a:pt x="517" y="133"/>
                  </a:lnTo>
                  <a:lnTo>
                    <a:pt x="538" y="116"/>
                  </a:lnTo>
                  <a:lnTo>
                    <a:pt x="561" y="101"/>
                  </a:lnTo>
                  <a:lnTo>
                    <a:pt x="584" y="87"/>
                  </a:lnTo>
                  <a:lnTo>
                    <a:pt x="596" y="80"/>
                  </a:lnTo>
                  <a:lnTo>
                    <a:pt x="609" y="74"/>
                  </a:lnTo>
                  <a:lnTo>
                    <a:pt x="622" y="69"/>
                  </a:lnTo>
                  <a:lnTo>
                    <a:pt x="635" y="63"/>
                  </a:lnTo>
                  <a:lnTo>
                    <a:pt x="650" y="59"/>
                  </a:lnTo>
                  <a:lnTo>
                    <a:pt x="663" y="56"/>
                  </a:lnTo>
                  <a:lnTo>
                    <a:pt x="679" y="52"/>
                  </a:lnTo>
                  <a:lnTo>
                    <a:pt x="693" y="49"/>
                  </a:lnTo>
                  <a:lnTo>
                    <a:pt x="710" y="47"/>
                  </a:lnTo>
                  <a:lnTo>
                    <a:pt x="726" y="45"/>
                  </a:lnTo>
                  <a:lnTo>
                    <a:pt x="742" y="44"/>
                  </a:lnTo>
                  <a:lnTo>
                    <a:pt x="760" y="44"/>
                  </a:lnTo>
                  <a:lnTo>
                    <a:pt x="779" y="44"/>
                  </a:lnTo>
                  <a:lnTo>
                    <a:pt x="796" y="45"/>
                  </a:lnTo>
                  <a:lnTo>
                    <a:pt x="814" y="47"/>
                  </a:lnTo>
                  <a:lnTo>
                    <a:pt x="832" y="51"/>
                  </a:lnTo>
                  <a:lnTo>
                    <a:pt x="852" y="55"/>
                  </a:lnTo>
                  <a:lnTo>
                    <a:pt x="873" y="59"/>
                  </a:lnTo>
                  <a:lnTo>
                    <a:pt x="896" y="64"/>
                  </a:lnTo>
                  <a:lnTo>
                    <a:pt x="921" y="70"/>
                  </a:lnTo>
                  <a:lnTo>
                    <a:pt x="885" y="353"/>
                  </a:lnTo>
                  <a:lnTo>
                    <a:pt x="863" y="353"/>
                  </a:lnTo>
                  <a:lnTo>
                    <a:pt x="850" y="338"/>
                  </a:lnTo>
                  <a:lnTo>
                    <a:pt x="835" y="322"/>
                  </a:lnTo>
                  <a:lnTo>
                    <a:pt x="826" y="313"/>
                  </a:lnTo>
                  <a:lnTo>
                    <a:pt x="817" y="305"/>
                  </a:lnTo>
                  <a:lnTo>
                    <a:pt x="807" y="296"/>
                  </a:lnTo>
                  <a:lnTo>
                    <a:pt x="796" y="289"/>
                  </a:lnTo>
                  <a:lnTo>
                    <a:pt x="785" y="281"/>
                  </a:lnTo>
                  <a:lnTo>
                    <a:pt x="771" y="275"/>
                  </a:lnTo>
                  <a:lnTo>
                    <a:pt x="758" y="268"/>
                  </a:lnTo>
                  <a:lnTo>
                    <a:pt x="743" y="263"/>
                  </a:lnTo>
                  <a:lnTo>
                    <a:pt x="728" y="259"/>
                  </a:lnTo>
                  <a:lnTo>
                    <a:pt x="711" y="256"/>
                  </a:lnTo>
                  <a:lnTo>
                    <a:pt x="693" y="253"/>
                  </a:lnTo>
                  <a:lnTo>
                    <a:pt x="675" y="252"/>
                  </a:lnTo>
                  <a:lnTo>
                    <a:pt x="658" y="253"/>
                  </a:lnTo>
                  <a:lnTo>
                    <a:pt x="641" y="255"/>
                  </a:lnTo>
                  <a:lnTo>
                    <a:pt x="625" y="258"/>
                  </a:lnTo>
                  <a:lnTo>
                    <a:pt x="609" y="261"/>
                  </a:lnTo>
                  <a:lnTo>
                    <a:pt x="594" y="265"/>
                  </a:lnTo>
                  <a:lnTo>
                    <a:pt x="579" y="271"/>
                  </a:lnTo>
                  <a:lnTo>
                    <a:pt x="566" y="277"/>
                  </a:lnTo>
                  <a:lnTo>
                    <a:pt x="552" y="284"/>
                  </a:lnTo>
                  <a:lnTo>
                    <a:pt x="539" y="292"/>
                  </a:lnTo>
                  <a:lnTo>
                    <a:pt x="527" y="300"/>
                  </a:lnTo>
                  <a:lnTo>
                    <a:pt x="515" y="309"/>
                  </a:lnTo>
                  <a:lnTo>
                    <a:pt x="504" y="319"/>
                  </a:lnTo>
                  <a:lnTo>
                    <a:pt x="493" y="329"/>
                  </a:lnTo>
                  <a:lnTo>
                    <a:pt x="483" y="340"/>
                  </a:lnTo>
                  <a:lnTo>
                    <a:pt x="474" y="351"/>
                  </a:lnTo>
                  <a:lnTo>
                    <a:pt x="464" y="362"/>
                  </a:lnTo>
                  <a:lnTo>
                    <a:pt x="452" y="382"/>
                  </a:lnTo>
                  <a:lnTo>
                    <a:pt x="440" y="401"/>
                  </a:lnTo>
                  <a:lnTo>
                    <a:pt x="430" y="420"/>
                  </a:lnTo>
                  <a:lnTo>
                    <a:pt x="422" y="440"/>
                  </a:lnTo>
                  <a:lnTo>
                    <a:pt x="414" y="460"/>
                  </a:lnTo>
                  <a:lnTo>
                    <a:pt x="408" y="480"/>
                  </a:lnTo>
                  <a:lnTo>
                    <a:pt x="403" y="500"/>
                  </a:lnTo>
                  <a:lnTo>
                    <a:pt x="399" y="520"/>
                  </a:lnTo>
                  <a:lnTo>
                    <a:pt x="396" y="541"/>
                  </a:lnTo>
                  <a:lnTo>
                    <a:pt x="393" y="562"/>
                  </a:lnTo>
                  <a:lnTo>
                    <a:pt x="392" y="582"/>
                  </a:lnTo>
                  <a:lnTo>
                    <a:pt x="390" y="603"/>
                  </a:lnTo>
                  <a:lnTo>
                    <a:pt x="389" y="642"/>
                  </a:lnTo>
                  <a:lnTo>
                    <a:pt x="389" y="682"/>
                  </a:lnTo>
                  <a:lnTo>
                    <a:pt x="389" y="1123"/>
                  </a:lnTo>
                  <a:lnTo>
                    <a:pt x="389" y="1180"/>
                  </a:lnTo>
                  <a:lnTo>
                    <a:pt x="390" y="1226"/>
                  </a:lnTo>
                  <a:lnTo>
                    <a:pt x="391" y="1261"/>
                  </a:lnTo>
                  <a:lnTo>
                    <a:pt x="393" y="1287"/>
                  </a:lnTo>
                  <a:lnTo>
                    <a:pt x="395" y="1306"/>
                  </a:lnTo>
                  <a:lnTo>
                    <a:pt x="397" y="1321"/>
                  </a:lnTo>
                  <a:lnTo>
                    <a:pt x="400" y="1334"/>
                  </a:lnTo>
                  <a:lnTo>
                    <a:pt x="403" y="1345"/>
                  </a:lnTo>
                  <a:lnTo>
                    <a:pt x="407" y="1362"/>
                  </a:lnTo>
                  <a:lnTo>
                    <a:pt x="412" y="1376"/>
                  </a:lnTo>
                  <a:lnTo>
                    <a:pt x="418" y="1390"/>
                  </a:lnTo>
                  <a:lnTo>
                    <a:pt x="424" y="1402"/>
                  </a:lnTo>
                  <a:lnTo>
                    <a:pt x="430" y="1412"/>
                  </a:lnTo>
                  <a:lnTo>
                    <a:pt x="437" y="1422"/>
                  </a:lnTo>
                  <a:lnTo>
                    <a:pt x="446" y="1430"/>
                  </a:lnTo>
                  <a:lnTo>
                    <a:pt x="454" y="1438"/>
                  </a:lnTo>
                  <a:lnTo>
                    <a:pt x="463" y="1444"/>
                  </a:lnTo>
                  <a:lnTo>
                    <a:pt x="474" y="1451"/>
                  </a:lnTo>
                  <a:lnTo>
                    <a:pt x="484" y="1457"/>
                  </a:lnTo>
                  <a:lnTo>
                    <a:pt x="496" y="1462"/>
                  </a:lnTo>
                  <a:lnTo>
                    <a:pt x="521" y="1473"/>
                  </a:lnTo>
                  <a:lnTo>
                    <a:pt x="549" y="1483"/>
                  </a:lnTo>
                  <a:lnTo>
                    <a:pt x="549" y="1522"/>
                  </a:lnTo>
                  <a:lnTo>
                    <a:pt x="17" y="1522"/>
                  </a:lnTo>
                  <a:lnTo>
                    <a:pt x="17" y="1483"/>
                  </a:lnTo>
                  <a:lnTo>
                    <a:pt x="40" y="1473"/>
                  </a:lnTo>
                  <a:lnTo>
                    <a:pt x="61" y="1463"/>
                  </a:lnTo>
                  <a:lnTo>
                    <a:pt x="79" y="1453"/>
                  </a:lnTo>
                  <a:lnTo>
                    <a:pt x="96" y="1442"/>
                  </a:lnTo>
                  <a:lnTo>
                    <a:pt x="103" y="1436"/>
                  </a:lnTo>
                  <a:lnTo>
                    <a:pt x="110" y="1429"/>
                  </a:lnTo>
                  <a:lnTo>
                    <a:pt x="116" y="1423"/>
                  </a:lnTo>
                  <a:lnTo>
                    <a:pt x="122" y="1415"/>
                  </a:lnTo>
                  <a:lnTo>
                    <a:pt x="127" y="1408"/>
                  </a:lnTo>
                  <a:lnTo>
                    <a:pt x="132" y="1400"/>
                  </a:lnTo>
                  <a:lnTo>
                    <a:pt x="136" y="1392"/>
                  </a:lnTo>
                  <a:lnTo>
                    <a:pt x="141" y="1382"/>
                  </a:lnTo>
                  <a:lnTo>
                    <a:pt x="145" y="1373"/>
                  </a:lnTo>
                  <a:lnTo>
                    <a:pt x="148" y="1362"/>
                  </a:lnTo>
                  <a:lnTo>
                    <a:pt x="151" y="1350"/>
                  </a:lnTo>
                  <a:lnTo>
                    <a:pt x="153" y="1338"/>
                  </a:lnTo>
                  <a:lnTo>
                    <a:pt x="158" y="1312"/>
                  </a:lnTo>
                  <a:lnTo>
                    <a:pt x="161" y="1282"/>
                  </a:lnTo>
                  <a:lnTo>
                    <a:pt x="163" y="1248"/>
                  </a:lnTo>
                  <a:lnTo>
                    <a:pt x="166" y="1208"/>
                  </a:lnTo>
                  <a:lnTo>
                    <a:pt x="166" y="1165"/>
                  </a:lnTo>
                  <a:lnTo>
                    <a:pt x="167" y="1116"/>
                  </a:lnTo>
                  <a:lnTo>
                    <a:pt x="167" y="494"/>
                  </a:lnTo>
                  <a:lnTo>
                    <a:pt x="166" y="475"/>
                  </a:lnTo>
                  <a:lnTo>
                    <a:pt x="165" y="456"/>
                  </a:lnTo>
                  <a:lnTo>
                    <a:pt x="163" y="439"/>
                  </a:lnTo>
                  <a:lnTo>
                    <a:pt x="161" y="423"/>
                  </a:lnTo>
                  <a:lnTo>
                    <a:pt x="159" y="408"/>
                  </a:lnTo>
                  <a:lnTo>
                    <a:pt x="156" y="394"/>
                  </a:lnTo>
                  <a:lnTo>
                    <a:pt x="153" y="382"/>
                  </a:lnTo>
                  <a:lnTo>
                    <a:pt x="150" y="370"/>
                  </a:lnTo>
                  <a:lnTo>
                    <a:pt x="146" y="359"/>
                  </a:lnTo>
                  <a:lnTo>
                    <a:pt x="142" y="348"/>
                  </a:lnTo>
                  <a:lnTo>
                    <a:pt x="136" y="339"/>
                  </a:lnTo>
                  <a:lnTo>
                    <a:pt x="131" y="330"/>
                  </a:lnTo>
                  <a:lnTo>
                    <a:pt x="126" y="323"/>
                  </a:lnTo>
                  <a:lnTo>
                    <a:pt x="121" y="316"/>
                  </a:lnTo>
                  <a:lnTo>
                    <a:pt x="116" y="310"/>
                  </a:lnTo>
                  <a:lnTo>
                    <a:pt x="110" y="304"/>
                  </a:lnTo>
                  <a:lnTo>
                    <a:pt x="97" y="294"/>
                  </a:lnTo>
                  <a:lnTo>
                    <a:pt x="85" y="288"/>
                  </a:lnTo>
                  <a:lnTo>
                    <a:pt x="71" y="281"/>
                  </a:lnTo>
                  <a:lnTo>
                    <a:pt x="59" y="278"/>
                  </a:lnTo>
                  <a:lnTo>
                    <a:pt x="46" y="275"/>
                  </a:lnTo>
                  <a:lnTo>
                    <a:pt x="34" y="274"/>
                  </a:lnTo>
                  <a:lnTo>
                    <a:pt x="22" y="273"/>
                  </a:lnTo>
                  <a:lnTo>
                    <a:pt x="11" y="272"/>
                  </a:lnTo>
                  <a:lnTo>
                    <a:pt x="0" y="244"/>
                  </a:lnTo>
                  <a:lnTo>
                    <a:pt x="389" y="0"/>
                  </a:lnTo>
                  <a:lnTo>
                    <a:pt x="389" y="272"/>
                  </a:lnTo>
                  <a:close/>
                </a:path>
              </a:pathLst>
            </a:custGeom>
            <a:solidFill>
              <a:srgbClr val="1F1A17"/>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1" name="Freeform 40"/>
            <p:cNvSpPr>
              <a:spLocks noEditPoints="1"/>
            </p:cNvSpPr>
            <p:nvPr/>
          </p:nvSpPr>
          <p:spPr bwMode="auto">
            <a:xfrm>
              <a:off x="5704" y="138"/>
              <a:ext cx="20" cy="34"/>
            </a:xfrm>
            <a:custGeom>
              <a:avLst/>
              <a:gdLst>
                <a:gd name="T0" fmla="*/ 0 w 365"/>
                <a:gd name="T1" fmla="*/ 0 h 375"/>
                <a:gd name="T2" fmla="*/ 0 w 365"/>
                <a:gd name="T3" fmla="*/ 0 h 375"/>
                <a:gd name="T4" fmla="*/ 0 w 365"/>
                <a:gd name="T5" fmla="*/ 0 h 375"/>
                <a:gd name="T6" fmla="*/ 0 w 365"/>
                <a:gd name="T7" fmla="*/ 0 h 375"/>
                <a:gd name="T8" fmla="*/ 0 w 365"/>
                <a:gd name="T9" fmla="*/ 0 h 375"/>
                <a:gd name="T10" fmla="*/ 0 w 365"/>
                <a:gd name="T11" fmla="*/ 0 h 375"/>
                <a:gd name="T12" fmla="*/ 0 w 365"/>
                <a:gd name="T13" fmla="*/ 0 h 375"/>
                <a:gd name="T14" fmla="*/ 0 w 365"/>
                <a:gd name="T15" fmla="*/ 0 h 375"/>
                <a:gd name="T16" fmla="*/ 0 w 365"/>
                <a:gd name="T17" fmla="*/ 0 h 375"/>
                <a:gd name="T18" fmla="*/ 0 w 365"/>
                <a:gd name="T19" fmla="*/ 0 h 375"/>
                <a:gd name="T20" fmla="*/ 0 w 365"/>
                <a:gd name="T21" fmla="*/ 0 h 375"/>
                <a:gd name="T22" fmla="*/ 0 w 365"/>
                <a:gd name="T23" fmla="*/ 0 h 375"/>
                <a:gd name="T24" fmla="*/ 0 w 365"/>
                <a:gd name="T25" fmla="*/ 0 h 375"/>
                <a:gd name="T26" fmla="*/ 0 w 365"/>
                <a:gd name="T27" fmla="*/ 0 h 375"/>
                <a:gd name="T28" fmla="*/ 0 w 365"/>
                <a:gd name="T29" fmla="*/ 0 h 375"/>
                <a:gd name="T30" fmla="*/ 0 w 365"/>
                <a:gd name="T31" fmla="*/ 0 h 375"/>
                <a:gd name="T32" fmla="*/ 0 w 365"/>
                <a:gd name="T33" fmla="*/ 0 h 375"/>
                <a:gd name="T34" fmla="*/ 0 w 365"/>
                <a:gd name="T35" fmla="*/ 0 h 375"/>
                <a:gd name="T36" fmla="*/ 0 w 365"/>
                <a:gd name="T37" fmla="*/ 0 h 375"/>
                <a:gd name="T38" fmla="*/ 0 w 365"/>
                <a:gd name="T39" fmla="*/ 0 h 375"/>
                <a:gd name="T40" fmla="*/ 0 w 365"/>
                <a:gd name="T41" fmla="*/ 0 h 375"/>
                <a:gd name="T42" fmla="*/ 0 w 365"/>
                <a:gd name="T43" fmla="*/ 0 h 375"/>
                <a:gd name="T44" fmla="*/ 0 w 365"/>
                <a:gd name="T45" fmla="*/ 0 h 375"/>
                <a:gd name="T46" fmla="*/ 0 w 365"/>
                <a:gd name="T47" fmla="*/ 0 h 375"/>
                <a:gd name="T48" fmla="*/ 0 w 365"/>
                <a:gd name="T49" fmla="*/ 0 h 375"/>
                <a:gd name="T50" fmla="*/ 0 w 365"/>
                <a:gd name="T51" fmla="*/ 0 h 375"/>
                <a:gd name="T52" fmla="*/ 0 w 365"/>
                <a:gd name="T53" fmla="*/ 0 h 375"/>
                <a:gd name="T54" fmla="*/ 0 w 365"/>
                <a:gd name="T55" fmla="*/ 0 h 375"/>
                <a:gd name="T56" fmla="*/ 0 w 365"/>
                <a:gd name="T57" fmla="*/ 0 h 375"/>
                <a:gd name="T58" fmla="*/ 0 w 365"/>
                <a:gd name="T59" fmla="*/ 0 h 375"/>
                <a:gd name="T60" fmla="*/ 0 w 365"/>
                <a:gd name="T61" fmla="*/ 0 h 375"/>
                <a:gd name="T62" fmla="*/ 0 w 365"/>
                <a:gd name="T63" fmla="*/ 0 h 375"/>
                <a:gd name="T64" fmla="*/ 0 w 365"/>
                <a:gd name="T65" fmla="*/ 0 h 375"/>
                <a:gd name="T66" fmla="*/ 0 w 365"/>
                <a:gd name="T67" fmla="*/ 0 h 375"/>
                <a:gd name="T68" fmla="*/ 0 w 365"/>
                <a:gd name="T69" fmla="*/ 0 h 375"/>
                <a:gd name="T70" fmla="*/ 0 w 365"/>
                <a:gd name="T71" fmla="*/ 0 h 375"/>
                <a:gd name="T72" fmla="*/ 0 w 365"/>
                <a:gd name="T73" fmla="*/ 0 h 375"/>
                <a:gd name="T74" fmla="*/ 0 w 365"/>
                <a:gd name="T75" fmla="*/ 0 h 375"/>
                <a:gd name="T76" fmla="*/ 0 w 365"/>
                <a:gd name="T77" fmla="*/ 0 h 375"/>
                <a:gd name="T78" fmla="*/ 0 w 365"/>
                <a:gd name="T79" fmla="*/ 0 h 375"/>
                <a:gd name="T80" fmla="*/ 0 w 365"/>
                <a:gd name="T81" fmla="*/ 0 h 375"/>
                <a:gd name="T82" fmla="*/ 0 w 365"/>
                <a:gd name="T83" fmla="*/ 0 h 375"/>
                <a:gd name="T84" fmla="*/ 0 w 365"/>
                <a:gd name="T85" fmla="*/ 0 h 375"/>
                <a:gd name="T86" fmla="*/ 0 w 365"/>
                <a:gd name="T87" fmla="*/ 0 h 375"/>
                <a:gd name="T88" fmla="*/ 0 w 365"/>
                <a:gd name="T89" fmla="*/ 0 h 375"/>
                <a:gd name="T90" fmla="*/ 0 w 365"/>
                <a:gd name="T91" fmla="*/ 0 h 375"/>
                <a:gd name="T92" fmla="*/ 0 w 365"/>
                <a:gd name="T93" fmla="*/ 0 h 375"/>
                <a:gd name="T94" fmla="*/ 0 w 365"/>
                <a:gd name="T95" fmla="*/ 0 h 375"/>
                <a:gd name="T96" fmla="*/ 0 w 365"/>
                <a:gd name="T97" fmla="*/ 0 h 375"/>
                <a:gd name="T98" fmla="*/ 0 w 365"/>
                <a:gd name="T99" fmla="*/ 0 h 375"/>
                <a:gd name="T100" fmla="*/ 0 w 365"/>
                <a:gd name="T101" fmla="*/ 0 h 3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5"/>
                <a:gd name="T154" fmla="*/ 0 h 375"/>
                <a:gd name="T155" fmla="*/ 365 w 365"/>
                <a:gd name="T156" fmla="*/ 375 h 3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5" h="375">
                  <a:moveTo>
                    <a:pt x="139" y="175"/>
                  </a:moveTo>
                  <a:lnTo>
                    <a:pt x="139" y="120"/>
                  </a:lnTo>
                  <a:lnTo>
                    <a:pt x="175" y="120"/>
                  </a:lnTo>
                  <a:lnTo>
                    <a:pt x="184" y="120"/>
                  </a:lnTo>
                  <a:lnTo>
                    <a:pt x="192" y="121"/>
                  </a:lnTo>
                  <a:lnTo>
                    <a:pt x="200" y="123"/>
                  </a:lnTo>
                  <a:lnTo>
                    <a:pt x="205" y="127"/>
                  </a:lnTo>
                  <a:lnTo>
                    <a:pt x="210" y="131"/>
                  </a:lnTo>
                  <a:lnTo>
                    <a:pt x="213" y="135"/>
                  </a:lnTo>
                  <a:lnTo>
                    <a:pt x="214" y="140"/>
                  </a:lnTo>
                  <a:lnTo>
                    <a:pt x="215" y="147"/>
                  </a:lnTo>
                  <a:lnTo>
                    <a:pt x="215" y="152"/>
                  </a:lnTo>
                  <a:lnTo>
                    <a:pt x="213" y="158"/>
                  </a:lnTo>
                  <a:lnTo>
                    <a:pt x="211" y="162"/>
                  </a:lnTo>
                  <a:lnTo>
                    <a:pt x="208" y="166"/>
                  </a:lnTo>
                  <a:lnTo>
                    <a:pt x="203" y="169"/>
                  </a:lnTo>
                  <a:lnTo>
                    <a:pt x="197" y="173"/>
                  </a:lnTo>
                  <a:lnTo>
                    <a:pt x="189" y="174"/>
                  </a:lnTo>
                  <a:lnTo>
                    <a:pt x="180" y="175"/>
                  </a:lnTo>
                  <a:lnTo>
                    <a:pt x="139" y="175"/>
                  </a:lnTo>
                  <a:close/>
                  <a:moveTo>
                    <a:pt x="268" y="288"/>
                  </a:moveTo>
                  <a:lnTo>
                    <a:pt x="245" y="247"/>
                  </a:lnTo>
                  <a:lnTo>
                    <a:pt x="239" y="236"/>
                  </a:lnTo>
                  <a:lnTo>
                    <a:pt x="234" y="226"/>
                  </a:lnTo>
                  <a:lnTo>
                    <a:pt x="229" y="220"/>
                  </a:lnTo>
                  <a:lnTo>
                    <a:pt x="225" y="213"/>
                  </a:lnTo>
                  <a:lnTo>
                    <a:pt x="219" y="209"/>
                  </a:lnTo>
                  <a:lnTo>
                    <a:pt x="215" y="206"/>
                  </a:lnTo>
                  <a:lnTo>
                    <a:pt x="210" y="203"/>
                  </a:lnTo>
                  <a:lnTo>
                    <a:pt x="205" y="201"/>
                  </a:lnTo>
                  <a:lnTo>
                    <a:pt x="205" y="200"/>
                  </a:lnTo>
                  <a:lnTo>
                    <a:pt x="216" y="198"/>
                  </a:lnTo>
                  <a:lnTo>
                    <a:pt x="227" y="194"/>
                  </a:lnTo>
                  <a:lnTo>
                    <a:pt x="235" y="189"/>
                  </a:lnTo>
                  <a:lnTo>
                    <a:pt x="242" y="182"/>
                  </a:lnTo>
                  <a:lnTo>
                    <a:pt x="248" y="175"/>
                  </a:lnTo>
                  <a:lnTo>
                    <a:pt x="253" y="165"/>
                  </a:lnTo>
                  <a:lnTo>
                    <a:pt x="256" y="155"/>
                  </a:lnTo>
                  <a:lnTo>
                    <a:pt x="257" y="145"/>
                  </a:lnTo>
                  <a:lnTo>
                    <a:pt x="256" y="133"/>
                  </a:lnTo>
                  <a:lnTo>
                    <a:pt x="253" y="122"/>
                  </a:lnTo>
                  <a:lnTo>
                    <a:pt x="250" y="117"/>
                  </a:lnTo>
                  <a:lnTo>
                    <a:pt x="248" y="113"/>
                  </a:lnTo>
                  <a:lnTo>
                    <a:pt x="245" y="108"/>
                  </a:lnTo>
                  <a:lnTo>
                    <a:pt x="241" y="104"/>
                  </a:lnTo>
                  <a:lnTo>
                    <a:pt x="238" y="101"/>
                  </a:lnTo>
                  <a:lnTo>
                    <a:pt x="233" y="98"/>
                  </a:lnTo>
                  <a:lnTo>
                    <a:pt x="228" y="95"/>
                  </a:lnTo>
                  <a:lnTo>
                    <a:pt x="222" y="92"/>
                  </a:lnTo>
                  <a:lnTo>
                    <a:pt x="216" y="91"/>
                  </a:lnTo>
                  <a:lnTo>
                    <a:pt x="210" y="89"/>
                  </a:lnTo>
                  <a:lnTo>
                    <a:pt x="203" y="89"/>
                  </a:lnTo>
                  <a:lnTo>
                    <a:pt x="195" y="88"/>
                  </a:lnTo>
                  <a:lnTo>
                    <a:pt x="100" y="88"/>
                  </a:lnTo>
                  <a:lnTo>
                    <a:pt x="100" y="288"/>
                  </a:lnTo>
                  <a:lnTo>
                    <a:pt x="139" y="288"/>
                  </a:lnTo>
                  <a:lnTo>
                    <a:pt x="139" y="206"/>
                  </a:lnTo>
                  <a:lnTo>
                    <a:pt x="147" y="206"/>
                  </a:lnTo>
                  <a:lnTo>
                    <a:pt x="152" y="206"/>
                  </a:lnTo>
                  <a:lnTo>
                    <a:pt x="157" y="207"/>
                  </a:lnTo>
                  <a:lnTo>
                    <a:pt x="162" y="207"/>
                  </a:lnTo>
                  <a:lnTo>
                    <a:pt x="165" y="208"/>
                  </a:lnTo>
                  <a:lnTo>
                    <a:pt x="170" y="210"/>
                  </a:lnTo>
                  <a:lnTo>
                    <a:pt x="173" y="211"/>
                  </a:lnTo>
                  <a:lnTo>
                    <a:pt x="175" y="213"/>
                  </a:lnTo>
                  <a:lnTo>
                    <a:pt x="178" y="216"/>
                  </a:lnTo>
                  <a:lnTo>
                    <a:pt x="181" y="220"/>
                  </a:lnTo>
                  <a:lnTo>
                    <a:pt x="185" y="224"/>
                  </a:lnTo>
                  <a:lnTo>
                    <a:pt x="188" y="228"/>
                  </a:lnTo>
                  <a:lnTo>
                    <a:pt x="191" y="233"/>
                  </a:lnTo>
                  <a:lnTo>
                    <a:pt x="195" y="239"/>
                  </a:lnTo>
                  <a:lnTo>
                    <a:pt x="199" y="244"/>
                  </a:lnTo>
                  <a:lnTo>
                    <a:pt x="202" y="249"/>
                  </a:lnTo>
                  <a:lnTo>
                    <a:pt x="205" y="255"/>
                  </a:lnTo>
                  <a:lnTo>
                    <a:pt x="220" y="288"/>
                  </a:lnTo>
                  <a:lnTo>
                    <a:pt x="268" y="288"/>
                  </a:lnTo>
                  <a:close/>
                  <a:moveTo>
                    <a:pt x="183" y="37"/>
                  </a:moveTo>
                  <a:lnTo>
                    <a:pt x="198" y="37"/>
                  </a:lnTo>
                  <a:lnTo>
                    <a:pt x="212" y="40"/>
                  </a:lnTo>
                  <a:lnTo>
                    <a:pt x="226" y="43"/>
                  </a:lnTo>
                  <a:lnTo>
                    <a:pt x="239" y="49"/>
                  </a:lnTo>
                  <a:lnTo>
                    <a:pt x="253" y="55"/>
                  </a:lnTo>
                  <a:lnTo>
                    <a:pt x="264" y="63"/>
                  </a:lnTo>
                  <a:lnTo>
                    <a:pt x="275" y="71"/>
                  </a:lnTo>
                  <a:lnTo>
                    <a:pt x="286" y="81"/>
                  </a:lnTo>
                  <a:lnTo>
                    <a:pt x="295" y="91"/>
                  </a:lnTo>
                  <a:lnTo>
                    <a:pt x="303" y="103"/>
                  </a:lnTo>
                  <a:lnTo>
                    <a:pt x="312" y="116"/>
                  </a:lnTo>
                  <a:lnTo>
                    <a:pt x="317" y="129"/>
                  </a:lnTo>
                  <a:lnTo>
                    <a:pt x="322" y="143"/>
                  </a:lnTo>
                  <a:lnTo>
                    <a:pt x="326" y="158"/>
                  </a:lnTo>
                  <a:lnTo>
                    <a:pt x="328" y="173"/>
                  </a:lnTo>
                  <a:lnTo>
                    <a:pt x="329" y="187"/>
                  </a:lnTo>
                  <a:lnTo>
                    <a:pt x="328" y="203"/>
                  </a:lnTo>
                  <a:lnTo>
                    <a:pt x="326" y="218"/>
                  </a:lnTo>
                  <a:lnTo>
                    <a:pt x="322" y="232"/>
                  </a:lnTo>
                  <a:lnTo>
                    <a:pt x="317" y="246"/>
                  </a:lnTo>
                  <a:lnTo>
                    <a:pt x="312" y="259"/>
                  </a:lnTo>
                  <a:lnTo>
                    <a:pt x="303" y="272"/>
                  </a:lnTo>
                  <a:lnTo>
                    <a:pt x="295" y="284"/>
                  </a:lnTo>
                  <a:lnTo>
                    <a:pt x="286" y="294"/>
                  </a:lnTo>
                  <a:lnTo>
                    <a:pt x="275" y="304"/>
                  </a:lnTo>
                  <a:lnTo>
                    <a:pt x="264" y="312"/>
                  </a:lnTo>
                  <a:lnTo>
                    <a:pt x="253" y="320"/>
                  </a:lnTo>
                  <a:lnTo>
                    <a:pt x="239" y="326"/>
                  </a:lnTo>
                  <a:lnTo>
                    <a:pt x="226" y="332"/>
                  </a:lnTo>
                  <a:lnTo>
                    <a:pt x="212" y="336"/>
                  </a:lnTo>
                  <a:lnTo>
                    <a:pt x="198" y="338"/>
                  </a:lnTo>
                  <a:lnTo>
                    <a:pt x="183" y="339"/>
                  </a:lnTo>
                  <a:lnTo>
                    <a:pt x="167" y="338"/>
                  </a:lnTo>
                  <a:lnTo>
                    <a:pt x="153" y="336"/>
                  </a:lnTo>
                  <a:lnTo>
                    <a:pt x="139" y="332"/>
                  </a:lnTo>
                  <a:lnTo>
                    <a:pt x="126" y="326"/>
                  </a:lnTo>
                  <a:lnTo>
                    <a:pt x="112" y="320"/>
                  </a:lnTo>
                  <a:lnTo>
                    <a:pt x="101" y="312"/>
                  </a:lnTo>
                  <a:lnTo>
                    <a:pt x="90" y="304"/>
                  </a:lnTo>
                  <a:lnTo>
                    <a:pt x="79" y="294"/>
                  </a:lnTo>
                  <a:lnTo>
                    <a:pt x="70" y="284"/>
                  </a:lnTo>
                  <a:lnTo>
                    <a:pt x="62" y="272"/>
                  </a:lnTo>
                  <a:lnTo>
                    <a:pt x="53" y="259"/>
                  </a:lnTo>
                  <a:lnTo>
                    <a:pt x="48" y="246"/>
                  </a:lnTo>
                  <a:lnTo>
                    <a:pt x="43" y="232"/>
                  </a:lnTo>
                  <a:lnTo>
                    <a:pt x="39" y="218"/>
                  </a:lnTo>
                  <a:lnTo>
                    <a:pt x="37" y="203"/>
                  </a:lnTo>
                  <a:lnTo>
                    <a:pt x="37" y="187"/>
                  </a:lnTo>
                  <a:lnTo>
                    <a:pt x="37" y="173"/>
                  </a:lnTo>
                  <a:lnTo>
                    <a:pt x="39" y="158"/>
                  </a:lnTo>
                  <a:lnTo>
                    <a:pt x="43" y="143"/>
                  </a:lnTo>
                  <a:lnTo>
                    <a:pt x="48" y="129"/>
                  </a:lnTo>
                  <a:lnTo>
                    <a:pt x="53" y="116"/>
                  </a:lnTo>
                  <a:lnTo>
                    <a:pt x="62" y="103"/>
                  </a:lnTo>
                  <a:lnTo>
                    <a:pt x="70" y="91"/>
                  </a:lnTo>
                  <a:lnTo>
                    <a:pt x="79" y="81"/>
                  </a:lnTo>
                  <a:lnTo>
                    <a:pt x="90" y="71"/>
                  </a:lnTo>
                  <a:lnTo>
                    <a:pt x="101" y="63"/>
                  </a:lnTo>
                  <a:lnTo>
                    <a:pt x="112" y="55"/>
                  </a:lnTo>
                  <a:lnTo>
                    <a:pt x="126" y="49"/>
                  </a:lnTo>
                  <a:lnTo>
                    <a:pt x="139" y="43"/>
                  </a:lnTo>
                  <a:lnTo>
                    <a:pt x="153" y="40"/>
                  </a:lnTo>
                  <a:lnTo>
                    <a:pt x="167" y="37"/>
                  </a:lnTo>
                  <a:lnTo>
                    <a:pt x="183" y="37"/>
                  </a:lnTo>
                  <a:close/>
                  <a:moveTo>
                    <a:pt x="183" y="0"/>
                  </a:moveTo>
                  <a:lnTo>
                    <a:pt x="164" y="1"/>
                  </a:lnTo>
                  <a:lnTo>
                    <a:pt x="146" y="4"/>
                  </a:lnTo>
                  <a:lnTo>
                    <a:pt x="128" y="8"/>
                  </a:lnTo>
                  <a:lnTo>
                    <a:pt x="111" y="14"/>
                  </a:lnTo>
                  <a:lnTo>
                    <a:pt x="96" y="22"/>
                  </a:lnTo>
                  <a:lnTo>
                    <a:pt x="80" y="32"/>
                  </a:lnTo>
                  <a:lnTo>
                    <a:pt x="67" y="42"/>
                  </a:lnTo>
                  <a:lnTo>
                    <a:pt x="53" y="55"/>
                  </a:lnTo>
                  <a:lnTo>
                    <a:pt x="42" y="68"/>
                  </a:lnTo>
                  <a:lnTo>
                    <a:pt x="32" y="83"/>
                  </a:lnTo>
                  <a:lnTo>
                    <a:pt x="22" y="98"/>
                  </a:lnTo>
                  <a:lnTo>
                    <a:pt x="15" y="114"/>
                  </a:lnTo>
                  <a:lnTo>
                    <a:pt x="9" y="132"/>
                  </a:lnTo>
                  <a:lnTo>
                    <a:pt x="5" y="150"/>
                  </a:lnTo>
                  <a:lnTo>
                    <a:pt x="2" y="168"/>
                  </a:lnTo>
                  <a:lnTo>
                    <a:pt x="0" y="187"/>
                  </a:lnTo>
                  <a:lnTo>
                    <a:pt x="2" y="207"/>
                  </a:lnTo>
                  <a:lnTo>
                    <a:pt x="5" y="226"/>
                  </a:lnTo>
                  <a:lnTo>
                    <a:pt x="9" y="243"/>
                  </a:lnTo>
                  <a:lnTo>
                    <a:pt x="15" y="261"/>
                  </a:lnTo>
                  <a:lnTo>
                    <a:pt x="22" y="277"/>
                  </a:lnTo>
                  <a:lnTo>
                    <a:pt x="32" y="292"/>
                  </a:lnTo>
                  <a:lnTo>
                    <a:pt x="42" y="307"/>
                  </a:lnTo>
                  <a:lnTo>
                    <a:pt x="53" y="320"/>
                  </a:lnTo>
                  <a:lnTo>
                    <a:pt x="67" y="333"/>
                  </a:lnTo>
                  <a:lnTo>
                    <a:pt x="80" y="343"/>
                  </a:lnTo>
                  <a:lnTo>
                    <a:pt x="96" y="353"/>
                  </a:lnTo>
                  <a:lnTo>
                    <a:pt x="111" y="360"/>
                  </a:lnTo>
                  <a:lnTo>
                    <a:pt x="128" y="367"/>
                  </a:lnTo>
                  <a:lnTo>
                    <a:pt x="146" y="371"/>
                  </a:lnTo>
                  <a:lnTo>
                    <a:pt x="164" y="374"/>
                  </a:lnTo>
                  <a:lnTo>
                    <a:pt x="183" y="375"/>
                  </a:lnTo>
                  <a:lnTo>
                    <a:pt x="201" y="374"/>
                  </a:lnTo>
                  <a:lnTo>
                    <a:pt x="219" y="371"/>
                  </a:lnTo>
                  <a:lnTo>
                    <a:pt x="237" y="367"/>
                  </a:lnTo>
                  <a:lnTo>
                    <a:pt x="254" y="360"/>
                  </a:lnTo>
                  <a:lnTo>
                    <a:pt x="269" y="353"/>
                  </a:lnTo>
                  <a:lnTo>
                    <a:pt x="285" y="343"/>
                  </a:lnTo>
                  <a:lnTo>
                    <a:pt x="298" y="333"/>
                  </a:lnTo>
                  <a:lnTo>
                    <a:pt x="312" y="320"/>
                  </a:lnTo>
                  <a:lnTo>
                    <a:pt x="323" y="307"/>
                  </a:lnTo>
                  <a:lnTo>
                    <a:pt x="333" y="292"/>
                  </a:lnTo>
                  <a:lnTo>
                    <a:pt x="343" y="277"/>
                  </a:lnTo>
                  <a:lnTo>
                    <a:pt x="350" y="261"/>
                  </a:lnTo>
                  <a:lnTo>
                    <a:pt x="356" y="243"/>
                  </a:lnTo>
                  <a:lnTo>
                    <a:pt x="360" y="226"/>
                  </a:lnTo>
                  <a:lnTo>
                    <a:pt x="364" y="207"/>
                  </a:lnTo>
                  <a:lnTo>
                    <a:pt x="365" y="187"/>
                  </a:lnTo>
                  <a:lnTo>
                    <a:pt x="364" y="168"/>
                  </a:lnTo>
                  <a:lnTo>
                    <a:pt x="360" y="150"/>
                  </a:lnTo>
                  <a:lnTo>
                    <a:pt x="356" y="132"/>
                  </a:lnTo>
                  <a:lnTo>
                    <a:pt x="350" y="114"/>
                  </a:lnTo>
                  <a:lnTo>
                    <a:pt x="343" y="98"/>
                  </a:lnTo>
                  <a:lnTo>
                    <a:pt x="333" y="83"/>
                  </a:lnTo>
                  <a:lnTo>
                    <a:pt x="323" y="68"/>
                  </a:lnTo>
                  <a:lnTo>
                    <a:pt x="312" y="55"/>
                  </a:lnTo>
                  <a:lnTo>
                    <a:pt x="298" y="42"/>
                  </a:lnTo>
                  <a:lnTo>
                    <a:pt x="285" y="32"/>
                  </a:lnTo>
                  <a:lnTo>
                    <a:pt x="269" y="22"/>
                  </a:lnTo>
                  <a:lnTo>
                    <a:pt x="254" y="14"/>
                  </a:lnTo>
                  <a:lnTo>
                    <a:pt x="237" y="8"/>
                  </a:lnTo>
                  <a:lnTo>
                    <a:pt x="219" y="4"/>
                  </a:lnTo>
                  <a:lnTo>
                    <a:pt x="201" y="1"/>
                  </a:lnTo>
                  <a:lnTo>
                    <a:pt x="183" y="0"/>
                  </a:lnTo>
                  <a:close/>
                </a:path>
              </a:pathLst>
            </a:custGeom>
            <a:solidFill>
              <a:srgbClr val="1F1A17"/>
            </a:solidFill>
            <a:ln w="9525">
              <a:noFill/>
              <a:round/>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sp>
          <p:nvSpPr>
            <p:cNvPr id="42" name="Rectangle 41"/>
            <p:cNvSpPr>
              <a:spLocks noChangeArrowheads="1"/>
            </p:cNvSpPr>
            <p:nvPr/>
          </p:nvSpPr>
          <p:spPr bwMode="auto">
            <a:xfrm>
              <a:off x="4836" y="319"/>
              <a:ext cx="922" cy="23"/>
            </a:xfrm>
            <a:prstGeom prst="rect">
              <a:avLst/>
            </a:prstGeom>
            <a:solidFill>
              <a:srgbClr val="009A77"/>
            </a:solidFill>
            <a:ln w="9525">
              <a:noFill/>
              <a:miter lim="800000"/>
              <a:headEnd/>
              <a:tailEnd/>
            </a:ln>
          </p:spPr>
          <p:txBody>
            <a:bodyPr/>
            <a:lstStyle>
              <a:defPPr>
                <a:defRPr lang="en-GB"/>
              </a:defPPr>
              <a:lvl1pPr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900" kern="1200" baseline="-25000">
                  <a:solidFill>
                    <a:schemeClr val="tx1"/>
                  </a:solidFill>
                  <a:latin typeface="Arial" charset="0"/>
                  <a:ea typeface="+mn-ea"/>
                  <a:cs typeface="+mn-cs"/>
                </a:defRPr>
              </a:lvl5pPr>
              <a:lvl6pPr marL="2286000" algn="l" defTabSz="914400" rtl="0" eaLnBrk="1" latinLnBrk="0" hangingPunct="1">
                <a:defRPr sz="900" kern="1200" baseline="-25000">
                  <a:solidFill>
                    <a:schemeClr val="tx1"/>
                  </a:solidFill>
                  <a:latin typeface="Arial" charset="0"/>
                  <a:ea typeface="+mn-ea"/>
                  <a:cs typeface="+mn-cs"/>
                </a:defRPr>
              </a:lvl6pPr>
              <a:lvl7pPr marL="2743200" algn="l" defTabSz="914400" rtl="0" eaLnBrk="1" latinLnBrk="0" hangingPunct="1">
                <a:defRPr sz="900" kern="1200" baseline="-25000">
                  <a:solidFill>
                    <a:schemeClr val="tx1"/>
                  </a:solidFill>
                  <a:latin typeface="Arial" charset="0"/>
                  <a:ea typeface="+mn-ea"/>
                  <a:cs typeface="+mn-cs"/>
                </a:defRPr>
              </a:lvl7pPr>
              <a:lvl8pPr marL="3200400" algn="l" defTabSz="914400" rtl="0" eaLnBrk="1" latinLnBrk="0" hangingPunct="1">
                <a:defRPr sz="900" kern="1200" baseline="-25000">
                  <a:solidFill>
                    <a:schemeClr val="tx1"/>
                  </a:solidFill>
                  <a:latin typeface="Arial" charset="0"/>
                  <a:ea typeface="+mn-ea"/>
                  <a:cs typeface="+mn-cs"/>
                </a:defRPr>
              </a:lvl8pPr>
              <a:lvl9pPr marL="3657600" algn="l" defTabSz="914400" rtl="0" eaLnBrk="1" latinLnBrk="0" hangingPunct="1">
                <a:defRPr sz="900" kern="1200" baseline="-25000">
                  <a:solidFill>
                    <a:schemeClr val="tx1"/>
                  </a:solidFill>
                  <a:latin typeface="Arial" charset="0"/>
                  <a:ea typeface="+mn-ea"/>
                  <a:cs typeface="+mn-cs"/>
                </a:defRPr>
              </a:lvl9pPr>
            </a:lstStyle>
            <a:p>
              <a:pPr eaLnBrk="1" hangingPunct="1">
                <a:lnSpc>
                  <a:spcPct val="100000"/>
                </a:lnSpc>
              </a:pPr>
              <a:endParaRPr lang="tr-TR" sz="1800" baseline="0" dirty="0">
                <a:cs typeface="Arial" charset="0"/>
              </a:endParaRPr>
            </a:p>
          </p:txBody>
        </p:sp>
      </p:grpSp>
      <p:sp>
        <p:nvSpPr>
          <p:cNvPr id="2" name="Rectangle 3">
            <a:hlinkClick r:id="rId3"/>
          </p:cNvPr>
          <p:cNvSpPr>
            <a:spLocks noChangeArrowheads="1"/>
          </p:cNvSpPr>
          <p:nvPr/>
        </p:nvSpPr>
        <p:spPr bwMode="auto">
          <a:xfrm>
            <a:off x="101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1937" name="Rectangle 551936"/>
          <p:cNvSpPr/>
          <p:nvPr/>
        </p:nvSpPr>
        <p:spPr bwMode="auto">
          <a:xfrm>
            <a:off x="3425370" y="3468914"/>
            <a:ext cx="743129" cy="5080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tr-TR" sz="900" b="0" i="0" u="none" strike="noStrike" cap="none" normalizeH="0" baseline="-25000" dirty="0" smtClean="0">
              <a:ln>
                <a:noFill/>
              </a:ln>
              <a:solidFill>
                <a:schemeClr val="tx1"/>
              </a:solidFill>
              <a:effectLst/>
              <a:latin typeface="Arial"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262" y="4464361"/>
            <a:ext cx="2285405" cy="9837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Poliçe (Draft, Kabulden sonra Bill of Exchange)</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520261"/>
              </p:ext>
            </p:extLst>
          </p:nvPr>
        </p:nvGraphicFramePr>
        <p:xfrm>
          <a:off x="653143" y="725714"/>
          <a:ext cx="8171543" cy="5239658"/>
        </p:xfrm>
        <a:graphic>
          <a:graphicData uri="http://schemas.openxmlformats.org/drawingml/2006/table">
            <a:tbl>
              <a:tblPr>
                <a:tableStyleId>{5C22544A-7EE6-4342-B048-85BDC9FD1C3A}</a:tableStyleId>
              </a:tblPr>
              <a:tblGrid>
                <a:gridCol w="1504091">
                  <a:extLst>
                    <a:ext uri="{9D8B030D-6E8A-4147-A177-3AD203B41FA5}">
                      <a16:colId xmlns:a16="http://schemas.microsoft.com/office/drawing/2014/main" val="20000"/>
                    </a:ext>
                  </a:extLst>
                </a:gridCol>
                <a:gridCol w="3007036">
                  <a:extLst>
                    <a:ext uri="{9D8B030D-6E8A-4147-A177-3AD203B41FA5}">
                      <a16:colId xmlns:a16="http://schemas.microsoft.com/office/drawing/2014/main" val="20001"/>
                    </a:ext>
                  </a:extLst>
                </a:gridCol>
                <a:gridCol w="3660416">
                  <a:extLst>
                    <a:ext uri="{9D8B030D-6E8A-4147-A177-3AD203B41FA5}">
                      <a16:colId xmlns:a16="http://schemas.microsoft.com/office/drawing/2014/main" val="20002"/>
                    </a:ext>
                  </a:extLst>
                </a:gridCol>
              </a:tblGrid>
              <a:tr h="3657068">
                <a:tc>
                  <a:txBody>
                    <a:bodyPr/>
                    <a:lstStyle/>
                    <a:p>
                      <a:pPr>
                        <a:spcAft>
                          <a:spcPts val="0"/>
                        </a:spcAft>
                      </a:pPr>
                      <a:r>
                        <a:rPr lang="tr-TR" sz="1050" dirty="0">
                          <a:effectLst/>
                        </a:rPr>
                        <a:t> </a:t>
                      </a:r>
                    </a:p>
                    <a:p>
                      <a:pPr>
                        <a:spcAft>
                          <a:spcPts val="0"/>
                        </a:spcAft>
                      </a:pPr>
                      <a:r>
                        <a:rPr lang="tr-TR" sz="1050" dirty="0">
                          <a:effectLst/>
                        </a:rPr>
                        <a:t> </a:t>
                      </a:r>
                    </a:p>
                    <a:p>
                      <a:pPr algn="ctr" hangingPunct="0">
                        <a:spcAft>
                          <a:spcPts val="0"/>
                        </a:spcAft>
                      </a:pPr>
                      <a:r>
                        <a:rPr lang="tr-TR" sz="1050" dirty="0">
                          <a:effectLst/>
                        </a:rPr>
                        <a:t> </a:t>
                      </a:r>
                    </a:p>
                    <a:p>
                      <a:pPr algn="ctr" hangingPunct="0">
                        <a:spcAft>
                          <a:spcPts val="0"/>
                        </a:spcAft>
                      </a:pPr>
                      <a:r>
                        <a:rPr lang="tr-TR" sz="1050" dirty="0">
                          <a:effectLst/>
                        </a:rPr>
                        <a:t> </a:t>
                      </a:r>
                    </a:p>
                    <a:p>
                      <a:pPr algn="ctr" hangingPunct="0">
                        <a:spcAft>
                          <a:spcPts val="0"/>
                        </a:spcAft>
                      </a:pPr>
                      <a:r>
                        <a:rPr lang="tr-TR" sz="1050" dirty="0">
                          <a:effectLst/>
                        </a:rPr>
                        <a:t>Per aval </a:t>
                      </a:r>
                      <a:r>
                        <a:rPr lang="tr-TR" sz="1050" dirty="0" err="1">
                          <a:effectLst/>
                        </a:rPr>
                        <a:t>for</a:t>
                      </a:r>
                      <a:r>
                        <a:rPr lang="tr-TR" sz="1050" dirty="0">
                          <a:effectLst/>
                        </a:rPr>
                        <a:t> </a:t>
                      </a:r>
                      <a:r>
                        <a:rPr lang="tr-TR" sz="1050" dirty="0" err="1">
                          <a:effectLst/>
                        </a:rPr>
                        <a:t>account</a:t>
                      </a:r>
                      <a:r>
                        <a:rPr lang="tr-TR" sz="1050" dirty="0">
                          <a:effectLst/>
                        </a:rPr>
                        <a:t> of </a:t>
                      </a:r>
                      <a:r>
                        <a:rPr lang="tr-TR" sz="1050" dirty="0" err="1">
                          <a:effectLst/>
                        </a:rPr>
                        <a:t>the</a:t>
                      </a:r>
                      <a:r>
                        <a:rPr lang="tr-TR" sz="1050" dirty="0">
                          <a:effectLst/>
                        </a:rPr>
                        <a:t> </a:t>
                      </a:r>
                      <a:r>
                        <a:rPr lang="tr-TR" sz="1050" dirty="0" err="1">
                          <a:effectLst/>
                        </a:rPr>
                        <a:t>drawee</a:t>
                      </a:r>
                      <a:endParaRPr lang="tr-TR" sz="1050" dirty="0">
                        <a:effectLst/>
                      </a:endParaRPr>
                    </a:p>
                    <a:p>
                      <a:pPr>
                        <a:spcAft>
                          <a:spcPts val="0"/>
                        </a:spcAft>
                      </a:pPr>
                      <a:r>
                        <a:rPr lang="tr-TR" sz="1050" dirty="0">
                          <a:effectLst/>
                        </a:rPr>
                        <a:t> </a:t>
                      </a:r>
                    </a:p>
                    <a:p>
                      <a:pPr algn="ctr" hangingPunct="0">
                        <a:spcAft>
                          <a:spcPts val="0"/>
                        </a:spcAft>
                      </a:pPr>
                      <a:r>
                        <a:rPr lang="tr-TR" sz="1000" dirty="0">
                          <a:effectLst/>
                        </a:rPr>
                        <a:t>(</a:t>
                      </a:r>
                      <a:r>
                        <a:rPr lang="tr-TR" sz="1000" dirty="0" err="1">
                          <a:effectLst/>
                        </a:rPr>
                        <a:t>Place</a:t>
                      </a:r>
                      <a:r>
                        <a:rPr lang="tr-TR" sz="1000" dirty="0">
                          <a:effectLst/>
                        </a:rPr>
                        <a:t>, </a:t>
                      </a:r>
                      <a:r>
                        <a:rPr lang="tr-TR" sz="1000" dirty="0" err="1">
                          <a:effectLst/>
                        </a:rPr>
                        <a:t>date</a:t>
                      </a:r>
                      <a:r>
                        <a:rPr lang="tr-TR" sz="1000" dirty="0">
                          <a:effectLst/>
                        </a:rPr>
                        <a:t> and signature)</a:t>
                      </a:r>
                      <a:endParaRPr lang="tr-TR" sz="1050" dirty="0">
                        <a:effectLst/>
                      </a:endParaRPr>
                    </a:p>
                    <a:p>
                      <a:pPr>
                        <a:spcAft>
                          <a:spcPts val="0"/>
                        </a:spcAft>
                      </a:pPr>
                      <a:r>
                        <a:rPr lang="tr-TR" sz="1050" dirty="0">
                          <a:effectLst/>
                        </a:rPr>
                        <a:t> </a:t>
                      </a:r>
                      <a:endParaRPr lang="tr-TR" sz="1050" dirty="0">
                        <a:effectLst/>
                        <a:latin typeface="Times New Roman"/>
                        <a:ea typeface="Times New Roman"/>
                      </a:endParaRPr>
                    </a:p>
                  </a:txBody>
                  <a:tcPr marL="34449" marR="34449" marT="0" marB="0"/>
                </a:tc>
                <a:tc gridSpan="2">
                  <a:txBody>
                    <a:bodyPr/>
                    <a:lstStyle/>
                    <a:p>
                      <a:pPr>
                        <a:spcAft>
                          <a:spcPts val="0"/>
                        </a:spcAft>
                      </a:pPr>
                      <a:r>
                        <a:rPr lang="tr-TR" sz="1050" dirty="0">
                          <a:effectLst/>
                        </a:rPr>
                        <a:t> </a:t>
                      </a:r>
                    </a:p>
                    <a:p>
                      <a:pPr>
                        <a:spcAft>
                          <a:spcPts val="0"/>
                        </a:spcAft>
                      </a:pPr>
                      <a:r>
                        <a:rPr lang="tr-TR" sz="1050" dirty="0">
                          <a:effectLst/>
                        </a:rPr>
                        <a:t>(</a:t>
                      </a:r>
                      <a:r>
                        <a:rPr lang="tr-TR" sz="1050" dirty="0" err="1">
                          <a:effectLst/>
                        </a:rPr>
                        <a:t>Place</a:t>
                      </a:r>
                      <a:r>
                        <a:rPr lang="tr-TR" sz="1050" dirty="0">
                          <a:effectLst/>
                        </a:rPr>
                        <a:t> and </a:t>
                      </a:r>
                      <a:r>
                        <a:rPr lang="tr-TR" sz="1050" dirty="0" err="1">
                          <a:effectLst/>
                        </a:rPr>
                        <a:t>date</a:t>
                      </a:r>
                      <a:r>
                        <a:rPr lang="tr-TR" sz="1050" dirty="0">
                          <a:effectLst/>
                        </a:rPr>
                        <a:t> of </a:t>
                      </a:r>
                      <a:r>
                        <a:rPr lang="tr-TR" sz="1050" dirty="0" err="1">
                          <a:effectLst/>
                        </a:rPr>
                        <a:t>issue</a:t>
                      </a:r>
                      <a:r>
                        <a:rPr lang="tr-TR" sz="1050" dirty="0">
                          <a:effectLst/>
                        </a:rPr>
                        <a:t>)                                                                               (</a:t>
                      </a:r>
                      <a:r>
                        <a:rPr lang="tr-TR" sz="1050" dirty="0" err="1">
                          <a:effectLst/>
                        </a:rPr>
                        <a:t>Amount</a:t>
                      </a:r>
                      <a:r>
                        <a:rPr lang="tr-TR" sz="1050" dirty="0">
                          <a:effectLst/>
                        </a:rPr>
                        <a:t>)</a:t>
                      </a:r>
                    </a:p>
                    <a:p>
                      <a:pPr algn="r">
                        <a:spcAft>
                          <a:spcPts val="0"/>
                        </a:spcAft>
                      </a:pPr>
                      <a:r>
                        <a:rPr lang="tr-TR" sz="1050" dirty="0">
                          <a:effectLst/>
                        </a:rPr>
                        <a:t> </a:t>
                      </a:r>
                    </a:p>
                    <a:p>
                      <a:pPr algn="just" hangingPunct="0">
                        <a:spcAft>
                          <a:spcPts val="0"/>
                        </a:spcAft>
                      </a:pPr>
                      <a:r>
                        <a:rPr lang="tr-TR" sz="1050" dirty="0">
                          <a:effectLst/>
                        </a:rPr>
                        <a:t> </a:t>
                      </a:r>
                    </a:p>
                    <a:p>
                      <a:pPr algn="just" hangingPunct="0">
                        <a:spcAft>
                          <a:spcPts val="0"/>
                        </a:spcAft>
                      </a:pPr>
                      <a:r>
                        <a:rPr lang="tr-TR" sz="1050" dirty="0">
                          <a:effectLst/>
                        </a:rPr>
                        <a:t>On .................................................................................. </a:t>
                      </a:r>
                      <a:r>
                        <a:rPr lang="tr-TR" sz="1050" dirty="0" err="1">
                          <a:effectLst/>
                        </a:rPr>
                        <a:t>for</a:t>
                      </a:r>
                      <a:r>
                        <a:rPr lang="tr-TR" sz="1050" dirty="0">
                          <a:effectLst/>
                        </a:rPr>
                        <a:t> </a:t>
                      </a:r>
                      <a:r>
                        <a:rPr lang="tr-TR" sz="1050" dirty="0" err="1">
                          <a:effectLst/>
                        </a:rPr>
                        <a:t>value</a:t>
                      </a:r>
                      <a:r>
                        <a:rPr lang="tr-TR" sz="1050" dirty="0">
                          <a:effectLst/>
                        </a:rPr>
                        <a:t> </a:t>
                      </a:r>
                      <a:r>
                        <a:rPr lang="tr-TR" sz="1050" dirty="0" err="1">
                          <a:effectLst/>
                        </a:rPr>
                        <a:t>received</a:t>
                      </a:r>
                      <a:r>
                        <a:rPr lang="tr-TR" sz="1050" dirty="0">
                          <a:effectLst/>
                        </a:rPr>
                        <a:t>, pay </a:t>
                      </a:r>
                      <a:r>
                        <a:rPr lang="tr-TR" sz="1050" dirty="0" err="1">
                          <a:effectLst/>
                        </a:rPr>
                        <a:t>against</a:t>
                      </a:r>
                      <a:r>
                        <a:rPr lang="tr-TR" sz="1050" dirty="0">
                          <a:effectLst/>
                        </a:rPr>
                        <a:t> </a:t>
                      </a:r>
                      <a:r>
                        <a:rPr lang="tr-TR" sz="1050" dirty="0" err="1">
                          <a:effectLst/>
                        </a:rPr>
                        <a:t>this</a:t>
                      </a:r>
                      <a:r>
                        <a:rPr lang="tr-TR" sz="1050" dirty="0">
                          <a:effectLst/>
                        </a:rPr>
                        <a:t> </a:t>
                      </a:r>
                      <a:r>
                        <a:rPr lang="tr-TR" sz="1050" dirty="0" err="1">
                          <a:effectLst/>
                        </a:rPr>
                        <a:t>bill</a:t>
                      </a:r>
                      <a:r>
                        <a:rPr lang="tr-TR" sz="1050" dirty="0">
                          <a:effectLst/>
                        </a:rPr>
                        <a:t> of </a:t>
                      </a:r>
                      <a:r>
                        <a:rPr lang="tr-TR" sz="1050" dirty="0" err="1">
                          <a:effectLst/>
                        </a:rPr>
                        <a:t>exchange</a:t>
                      </a:r>
                      <a:endParaRPr lang="tr-TR" sz="1050" dirty="0">
                        <a:effectLst/>
                      </a:endParaRPr>
                    </a:p>
                    <a:p>
                      <a:pPr algn="just" hangingPunct="0">
                        <a:spcAft>
                          <a:spcPts val="0"/>
                        </a:spcAft>
                      </a:pPr>
                      <a:r>
                        <a:rPr lang="tr-TR" sz="1050" dirty="0">
                          <a:effectLst/>
                        </a:rPr>
                        <a:t> </a:t>
                      </a:r>
                    </a:p>
                    <a:p>
                      <a:pPr algn="just" hangingPunct="0">
                        <a:spcAft>
                          <a:spcPts val="0"/>
                        </a:spcAft>
                      </a:pPr>
                      <a:r>
                        <a:rPr lang="tr-TR" sz="1050" dirty="0" err="1">
                          <a:effectLst/>
                        </a:rPr>
                        <a:t>to</a:t>
                      </a:r>
                      <a:r>
                        <a:rPr lang="tr-TR" sz="1050" dirty="0">
                          <a:effectLst/>
                        </a:rPr>
                        <a:t> </a:t>
                      </a:r>
                      <a:r>
                        <a:rPr lang="tr-TR" sz="1050" dirty="0" err="1">
                          <a:effectLst/>
                        </a:rPr>
                        <a:t>the</a:t>
                      </a:r>
                      <a:r>
                        <a:rPr lang="tr-TR" sz="1050" dirty="0">
                          <a:effectLst/>
                        </a:rPr>
                        <a:t> </a:t>
                      </a:r>
                      <a:r>
                        <a:rPr lang="tr-TR" sz="1050" dirty="0" err="1">
                          <a:effectLst/>
                        </a:rPr>
                        <a:t>order</a:t>
                      </a:r>
                      <a:r>
                        <a:rPr lang="tr-TR" sz="1050" dirty="0">
                          <a:effectLst/>
                        </a:rPr>
                        <a:t> of ..................................................................................................................................................</a:t>
                      </a:r>
                    </a:p>
                    <a:p>
                      <a:pPr algn="just" hangingPunct="0">
                        <a:spcAft>
                          <a:spcPts val="0"/>
                        </a:spcAft>
                      </a:pPr>
                      <a:r>
                        <a:rPr lang="tr-TR" sz="1050" dirty="0">
                          <a:effectLst/>
                        </a:rPr>
                        <a:t> </a:t>
                      </a:r>
                    </a:p>
                    <a:p>
                      <a:pPr algn="just" hangingPunct="0">
                        <a:spcAft>
                          <a:spcPts val="0"/>
                        </a:spcAft>
                      </a:pPr>
                      <a:r>
                        <a:rPr lang="tr-TR" sz="1050" dirty="0" err="1">
                          <a:effectLst/>
                        </a:rPr>
                        <a:t>the</a:t>
                      </a:r>
                      <a:r>
                        <a:rPr lang="tr-TR" sz="1050" dirty="0">
                          <a:effectLst/>
                        </a:rPr>
                        <a:t> </a:t>
                      </a:r>
                      <a:r>
                        <a:rPr lang="tr-TR" sz="1050" dirty="0" err="1">
                          <a:effectLst/>
                        </a:rPr>
                        <a:t>sum</a:t>
                      </a:r>
                      <a:r>
                        <a:rPr lang="tr-TR" sz="1050" dirty="0">
                          <a:effectLst/>
                        </a:rPr>
                        <a:t> of ........................................................................................................................................................</a:t>
                      </a:r>
                    </a:p>
                    <a:p>
                      <a:pPr algn="just" hangingPunct="0">
                        <a:spcAft>
                          <a:spcPts val="0"/>
                        </a:spcAft>
                      </a:pPr>
                      <a:r>
                        <a:rPr lang="tr-TR" sz="1050" dirty="0">
                          <a:effectLst/>
                        </a:rPr>
                        <a:t> </a:t>
                      </a:r>
                    </a:p>
                    <a:p>
                      <a:pPr algn="just" hangingPunct="0">
                        <a:spcAft>
                          <a:spcPts val="0"/>
                        </a:spcAft>
                      </a:pPr>
                      <a:r>
                        <a:rPr lang="tr-TR" sz="1050" dirty="0" err="1">
                          <a:effectLst/>
                        </a:rPr>
                        <a:t>effective</a:t>
                      </a:r>
                      <a:r>
                        <a:rPr lang="tr-TR" sz="1050" dirty="0">
                          <a:effectLst/>
                        </a:rPr>
                        <a:t> </a:t>
                      </a:r>
                      <a:r>
                        <a:rPr lang="tr-TR" sz="1050" dirty="0" err="1">
                          <a:effectLst/>
                        </a:rPr>
                        <a:t>payment</a:t>
                      </a:r>
                      <a:r>
                        <a:rPr lang="tr-TR" sz="1050" dirty="0">
                          <a:effectLst/>
                        </a:rPr>
                        <a:t> </a:t>
                      </a:r>
                      <a:r>
                        <a:rPr lang="tr-TR" sz="1050" dirty="0" err="1">
                          <a:effectLst/>
                        </a:rPr>
                        <a:t>to</a:t>
                      </a:r>
                      <a:r>
                        <a:rPr lang="tr-TR" sz="1050" dirty="0">
                          <a:effectLst/>
                        </a:rPr>
                        <a:t> be </a:t>
                      </a:r>
                      <a:r>
                        <a:rPr lang="tr-TR" sz="1050" dirty="0" err="1">
                          <a:effectLst/>
                        </a:rPr>
                        <a:t>made</a:t>
                      </a:r>
                      <a:r>
                        <a:rPr lang="tr-TR" sz="1050" dirty="0">
                          <a:effectLst/>
                        </a:rPr>
                        <a:t> in ..........(</a:t>
                      </a:r>
                      <a:r>
                        <a:rPr lang="tr-TR" sz="1050" dirty="0" err="1">
                          <a:effectLst/>
                        </a:rPr>
                        <a:t>Type</a:t>
                      </a:r>
                      <a:r>
                        <a:rPr lang="tr-TR" sz="1050" dirty="0">
                          <a:effectLst/>
                        </a:rPr>
                        <a:t> of </a:t>
                      </a:r>
                      <a:r>
                        <a:rPr lang="tr-TR" sz="1050" dirty="0" err="1">
                          <a:effectLst/>
                        </a:rPr>
                        <a:t>currency</a:t>
                      </a:r>
                      <a:r>
                        <a:rPr lang="tr-TR" sz="1050" dirty="0">
                          <a:effectLst/>
                        </a:rPr>
                        <a:t>)........ </a:t>
                      </a:r>
                      <a:r>
                        <a:rPr lang="tr-TR" sz="1050" dirty="0" err="1">
                          <a:effectLst/>
                        </a:rPr>
                        <a:t>only</a:t>
                      </a:r>
                      <a:r>
                        <a:rPr lang="tr-TR" sz="1050" dirty="0">
                          <a:effectLst/>
                        </a:rPr>
                        <a:t>, </a:t>
                      </a:r>
                      <a:r>
                        <a:rPr lang="tr-TR" sz="1050" dirty="0" err="1">
                          <a:effectLst/>
                        </a:rPr>
                        <a:t>without</a:t>
                      </a:r>
                      <a:r>
                        <a:rPr lang="tr-TR" sz="1050" dirty="0">
                          <a:effectLst/>
                        </a:rPr>
                        <a:t> </a:t>
                      </a:r>
                      <a:r>
                        <a:rPr lang="tr-TR" sz="1050" dirty="0" err="1">
                          <a:effectLst/>
                        </a:rPr>
                        <a:t>deduction</a:t>
                      </a:r>
                      <a:r>
                        <a:rPr lang="tr-TR" sz="1050" dirty="0">
                          <a:effectLst/>
                        </a:rPr>
                        <a:t> </a:t>
                      </a:r>
                      <a:r>
                        <a:rPr lang="tr-TR" sz="1050" dirty="0" err="1">
                          <a:effectLst/>
                        </a:rPr>
                        <a:t>for</a:t>
                      </a:r>
                      <a:r>
                        <a:rPr lang="tr-TR" sz="1050" dirty="0">
                          <a:effectLst/>
                        </a:rPr>
                        <a:t> and </a:t>
                      </a:r>
                      <a:r>
                        <a:rPr lang="tr-TR" sz="1050" dirty="0" err="1">
                          <a:effectLst/>
                        </a:rPr>
                        <a:t>free</a:t>
                      </a:r>
                      <a:r>
                        <a:rPr lang="tr-TR" sz="1050" dirty="0">
                          <a:effectLst/>
                        </a:rPr>
                        <a:t> of </a:t>
                      </a:r>
                      <a:r>
                        <a:rPr lang="tr-TR" sz="1050" dirty="0" err="1">
                          <a:effectLst/>
                        </a:rPr>
                        <a:t>any</a:t>
                      </a:r>
                      <a:r>
                        <a:rPr lang="tr-TR" sz="1050" dirty="0">
                          <a:effectLst/>
                        </a:rPr>
                        <a:t> </a:t>
                      </a:r>
                      <a:r>
                        <a:rPr lang="tr-TR" sz="1050" dirty="0" err="1">
                          <a:effectLst/>
                        </a:rPr>
                        <a:t>tax</a:t>
                      </a:r>
                      <a:r>
                        <a:rPr lang="tr-TR" sz="1050" dirty="0">
                          <a:effectLst/>
                        </a:rPr>
                        <a:t>,</a:t>
                      </a:r>
                    </a:p>
                    <a:p>
                      <a:pPr algn="just" hangingPunct="0">
                        <a:spcAft>
                          <a:spcPts val="0"/>
                        </a:spcAft>
                      </a:pPr>
                      <a:r>
                        <a:rPr lang="tr-TR" sz="1050" dirty="0">
                          <a:effectLst/>
                        </a:rPr>
                        <a:t> </a:t>
                      </a:r>
                    </a:p>
                    <a:p>
                      <a:pPr algn="just" hangingPunct="0">
                        <a:spcAft>
                          <a:spcPts val="0"/>
                        </a:spcAft>
                      </a:pPr>
                      <a:r>
                        <a:rPr lang="tr-TR" sz="1050" dirty="0">
                          <a:effectLst/>
                        </a:rPr>
                        <a:t> </a:t>
                      </a:r>
                      <a:r>
                        <a:rPr lang="tr-TR" sz="1050" dirty="0" err="1">
                          <a:effectLst/>
                        </a:rPr>
                        <a:t>impost</a:t>
                      </a:r>
                      <a:r>
                        <a:rPr lang="tr-TR" sz="1050" dirty="0">
                          <a:effectLst/>
                        </a:rPr>
                        <a:t>, </a:t>
                      </a:r>
                      <a:r>
                        <a:rPr lang="tr-TR" sz="1050" dirty="0" err="1">
                          <a:effectLst/>
                        </a:rPr>
                        <a:t>or</a:t>
                      </a:r>
                      <a:r>
                        <a:rPr lang="tr-TR" sz="1050" dirty="0">
                          <a:effectLst/>
                        </a:rPr>
                        <a:t> </a:t>
                      </a:r>
                      <a:r>
                        <a:rPr lang="tr-TR" sz="1050" dirty="0" err="1">
                          <a:effectLst/>
                        </a:rPr>
                        <a:t>duty</a:t>
                      </a:r>
                      <a:r>
                        <a:rPr lang="tr-TR" sz="1050" dirty="0">
                          <a:effectLst/>
                        </a:rPr>
                        <a:t> </a:t>
                      </a:r>
                      <a:r>
                        <a:rPr lang="tr-TR" sz="1050" dirty="0" err="1">
                          <a:effectLst/>
                        </a:rPr>
                        <a:t>present</a:t>
                      </a:r>
                      <a:r>
                        <a:rPr lang="tr-TR" sz="1050" dirty="0">
                          <a:effectLst/>
                        </a:rPr>
                        <a:t> </a:t>
                      </a:r>
                      <a:r>
                        <a:rPr lang="tr-TR" sz="1050" dirty="0" err="1">
                          <a:effectLst/>
                        </a:rPr>
                        <a:t>or</a:t>
                      </a:r>
                      <a:r>
                        <a:rPr lang="tr-TR" sz="1050" dirty="0">
                          <a:effectLst/>
                        </a:rPr>
                        <a:t> </a:t>
                      </a:r>
                      <a:r>
                        <a:rPr lang="tr-TR" sz="1050" dirty="0" err="1">
                          <a:effectLst/>
                        </a:rPr>
                        <a:t>future</a:t>
                      </a:r>
                      <a:r>
                        <a:rPr lang="tr-TR" sz="1050" dirty="0">
                          <a:effectLst/>
                        </a:rPr>
                        <a:t> of </a:t>
                      </a:r>
                      <a:r>
                        <a:rPr lang="tr-TR" sz="1050" dirty="0" err="1">
                          <a:effectLst/>
                        </a:rPr>
                        <a:t>any</a:t>
                      </a:r>
                      <a:r>
                        <a:rPr lang="tr-TR" sz="1050" dirty="0">
                          <a:effectLst/>
                        </a:rPr>
                        <a:t> </a:t>
                      </a:r>
                      <a:r>
                        <a:rPr lang="tr-TR" sz="1050" dirty="0" err="1">
                          <a:effectLst/>
                        </a:rPr>
                        <a:t>nature</a:t>
                      </a:r>
                      <a:r>
                        <a:rPr lang="tr-TR" sz="1050" dirty="0">
                          <a:effectLst/>
                        </a:rPr>
                        <a:t>.</a:t>
                      </a:r>
                    </a:p>
                    <a:p>
                      <a:pPr>
                        <a:spcAft>
                          <a:spcPts val="0"/>
                        </a:spcAft>
                      </a:pPr>
                      <a:r>
                        <a:rPr lang="tr-TR" sz="1050" dirty="0">
                          <a:effectLst/>
                        </a:rPr>
                        <a:t> </a:t>
                      </a:r>
                    </a:p>
                    <a:p>
                      <a:pPr>
                        <a:spcAft>
                          <a:spcPts val="0"/>
                        </a:spcAft>
                      </a:pPr>
                      <a:r>
                        <a:rPr lang="tr-TR" sz="1050" dirty="0" err="1">
                          <a:effectLst/>
                        </a:rPr>
                        <a:t>Drawee</a:t>
                      </a:r>
                      <a:r>
                        <a:rPr lang="tr-TR" sz="1050" dirty="0">
                          <a:effectLst/>
                        </a:rPr>
                        <a:t>: ....................................................................................................</a:t>
                      </a:r>
                    </a:p>
                    <a:p>
                      <a:pPr>
                        <a:spcAft>
                          <a:spcPts val="0"/>
                        </a:spcAft>
                      </a:pPr>
                      <a:r>
                        <a:rPr lang="tr-TR" sz="1050" dirty="0">
                          <a:effectLst/>
                        </a:rPr>
                        <a:t> </a:t>
                      </a:r>
                    </a:p>
                    <a:p>
                      <a:pPr>
                        <a:spcAft>
                          <a:spcPts val="0"/>
                        </a:spcAft>
                      </a:pPr>
                      <a:r>
                        <a:rPr lang="tr-TR" sz="1050" dirty="0" err="1">
                          <a:effectLst/>
                        </a:rPr>
                        <a:t>This</a:t>
                      </a:r>
                      <a:r>
                        <a:rPr lang="tr-TR" sz="1050" dirty="0">
                          <a:effectLst/>
                        </a:rPr>
                        <a:t> </a:t>
                      </a:r>
                      <a:r>
                        <a:rPr lang="tr-TR" sz="1050" dirty="0" err="1">
                          <a:effectLst/>
                        </a:rPr>
                        <a:t>bill</a:t>
                      </a:r>
                      <a:r>
                        <a:rPr lang="tr-TR" sz="1050" dirty="0">
                          <a:effectLst/>
                        </a:rPr>
                        <a:t> of </a:t>
                      </a:r>
                      <a:r>
                        <a:rPr lang="tr-TR" sz="1050" dirty="0" err="1">
                          <a:effectLst/>
                        </a:rPr>
                        <a:t>exchange</a:t>
                      </a:r>
                      <a:r>
                        <a:rPr lang="tr-TR" sz="1050" dirty="0">
                          <a:effectLst/>
                        </a:rPr>
                        <a:t> is </a:t>
                      </a:r>
                      <a:r>
                        <a:rPr lang="tr-TR" sz="1050" dirty="0" err="1">
                          <a:effectLst/>
                        </a:rPr>
                        <a:t>payable</a:t>
                      </a:r>
                      <a:r>
                        <a:rPr lang="tr-TR" sz="1050" dirty="0">
                          <a:effectLst/>
                        </a:rPr>
                        <a:t> at ............................................................</a:t>
                      </a:r>
                    </a:p>
                    <a:p>
                      <a:pPr>
                        <a:spcAft>
                          <a:spcPts val="0"/>
                        </a:spcAft>
                      </a:pPr>
                      <a:r>
                        <a:rPr lang="tr-TR" sz="1050" dirty="0">
                          <a:effectLst/>
                        </a:rPr>
                        <a:t> </a:t>
                      </a:r>
                    </a:p>
                    <a:p>
                      <a:pPr>
                        <a:spcAft>
                          <a:spcPts val="0"/>
                        </a:spcAft>
                      </a:pPr>
                      <a:r>
                        <a:rPr lang="tr-TR" sz="1050" dirty="0">
                          <a:effectLst/>
                        </a:rPr>
                        <a:t> </a:t>
                      </a:r>
                      <a:endParaRPr lang="tr-TR" sz="1050" dirty="0">
                        <a:effectLst/>
                        <a:latin typeface="Times New Roman"/>
                        <a:ea typeface="Times New Roman"/>
                      </a:endParaRPr>
                    </a:p>
                  </a:txBody>
                  <a:tcPr marL="34449" marR="34449" marT="0" marB="0"/>
                </a:tc>
                <a:tc hMerge="1">
                  <a:txBody>
                    <a:bodyPr/>
                    <a:lstStyle/>
                    <a:p>
                      <a:endParaRPr lang="tr-TR"/>
                    </a:p>
                  </a:txBody>
                  <a:tcPr/>
                </a:tc>
                <a:extLst>
                  <a:ext uri="{0D108BD9-81ED-4DB2-BD59-A6C34878D82A}">
                    <a16:rowId xmlns:a16="http://schemas.microsoft.com/office/drawing/2014/main" val="10000"/>
                  </a:ext>
                </a:extLst>
              </a:tr>
              <a:tr h="1582590">
                <a:tc>
                  <a:txBody>
                    <a:bodyPr/>
                    <a:lstStyle/>
                    <a:p>
                      <a:pPr>
                        <a:spcAft>
                          <a:spcPts val="0"/>
                        </a:spcAft>
                      </a:pPr>
                      <a:r>
                        <a:rPr lang="tr-TR" sz="1050">
                          <a:effectLst/>
                        </a:rPr>
                        <a:t> </a:t>
                      </a:r>
                      <a:endParaRPr lang="tr-TR" sz="1050">
                        <a:effectLst/>
                        <a:latin typeface="Times New Roman"/>
                        <a:ea typeface="Times New Roman"/>
                      </a:endParaRPr>
                    </a:p>
                  </a:txBody>
                  <a:tcPr marL="34449" marR="34449" marT="0" marB="0"/>
                </a:tc>
                <a:tc>
                  <a:txBody>
                    <a:bodyPr/>
                    <a:lstStyle/>
                    <a:p>
                      <a:pPr hangingPunct="0">
                        <a:spcAft>
                          <a:spcPts val="0"/>
                        </a:spcAft>
                      </a:pPr>
                      <a:r>
                        <a:rPr lang="tr-TR" sz="1050" dirty="0">
                          <a:effectLst/>
                        </a:rPr>
                        <a:t> </a:t>
                      </a:r>
                    </a:p>
                    <a:p>
                      <a:pPr algn="ctr" hangingPunct="0">
                        <a:lnSpc>
                          <a:spcPts val="1200"/>
                        </a:lnSpc>
                        <a:spcBef>
                          <a:spcPts val="1200"/>
                        </a:spcBef>
                        <a:spcAft>
                          <a:spcPts val="0"/>
                        </a:spcAft>
                      </a:pPr>
                      <a:r>
                        <a:rPr lang="tr-TR" sz="1050" dirty="0">
                          <a:effectLst/>
                        </a:rPr>
                        <a:t>ACCEPTED</a:t>
                      </a:r>
                    </a:p>
                    <a:p>
                      <a:pPr>
                        <a:spcAft>
                          <a:spcPts val="0"/>
                        </a:spcAft>
                      </a:pPr>
                      <a:r>
                        <a:rPr lang="tr-TR" sz="1050" dirty="0">
                          <a:effectLst/>
                        </a:rPr>
                        <a:t> </a:t>
                      </a:r>
                    </a:p>
                    <a:p>
                      <a:pPr>
                        <a:spcAft>
                          <a:spcPts val="0"/>
                        </a:spcAft>
                      </a:pPr>
                      <a:r>
                        <a:rPr lang="tr-TR" sz="1050" dirty="0">
                          <a:effectLst/>
                        </a:rPr>
                        <a:t>(</a:t>
                      </a:r>
                      <a:r>
                        <a:rPr lang="tr-TR" sz="1050" dirty="0" err="1">
                          <a:effectLst/>
                        </a:rPr>
                        <a:t>Company</a:t>
                      </a:r>
                      <a:r>
                        <a:rPr lang="tr-TR" sz="1050" dirty="0">
                          <a:effectLst/>
                        </a:rPr>
                        <a:t> </a:t>
                      </a:r>
                      <a:r>
                        <a:rPr lang="tr-TR" sz="1050" dirty="0" err="1">
                          <a:effectLst/>
                        </a:rPr>
                        <a:t>stamp</a:t>
                      </a:r>
                      <a:r>
                        <a:rPr lang="tr-TR" sz="1050" dirty="0">
                          <a:effectLst/>
                        </a:rPr>
                        <a:t>, </a:t>
                      </a:r>
                      <a:r>
                        <a:rPr lang="tr-TR" sz="1050" dirty="0" err="1">
                          <a:effectLst/>
                        </a:rPr>
                        <a:t>place</a:t>
                      </a:r>
                      <a:r>
                        <a:rPr lang="tr-TR" sz="1050" dirty="0">
                          <a:effectLst/>
                        </a:rPr>
                        <a:t> </a:t>
                      </a:r>
                      <a:r>
                        <a:rPr lang="tr-TR" sz="1050" dirty="0" err="1">
                          <a:effectLst/>
                        </a:rPr>
                        <a:t>date</a:t>
                      </a:r>
                      <a:r>
                        <a:rPr lang="tr-TR" sz="1050" dirty="0">
                          <a:effectLst/>
                        </a:rPr>
                        <a:t> and signature of </a:t>
                      </a:r>
                      <a:r>
                        <a:rPr lang="tr-TR" sz="1050" dirty="0" err="1">
                          <a:effectLst/>
                        </a:rPr>
                        <a:t>the</a:t>
                      </a:r>
                      <a:endParaRPr lang="tr-TR" sz="1050" dirty="0">
                        <a:effectLst/>
                      </a:endParaRPr>
                    </a:p>
                    <a:p>
                      <a:pPr>
                        <a:spcAft>
                          <a:spcPts val="0"/>
                        </a:spcAft>
                      </a:pPr>
                      <a:r>
                        <a:rPr lang="tr-TR" sz="1050" dirty="0" err="1">
                          <a:effectLst/>
                        </a:rPr>
                        <a:t>authorized</a:t>
                      </a:r>
                      <a:r>
                        <a:rPr lang="tr-TR" sz="1050" dirty="0">
                          <a:effectLst/>
                        </a:rPr>
                        <a:t> </a:t>
                      </a:r>
                      <a:r>
                        <a:rPr lang="tr-TR" sz="1050" dirty="0" err="1">
                          <a:effectLst/>
                        </a:rPr>
                        <a:t>signatories</a:t>
                      </a:r>
                      <a:r>
                        <a:rPr lang="tr-TR" sz="1050" dirty="0">
                          <a:effectLst/>
                        </a:rPr>
                        <a:t>)</a:t>
                      </a:r>
                    </a:p>
                    <a:p>
                      <a:pPr>
                        <a:spcAft>
                          <a:spcPts val="0"/>
                        </a:spcAft>
                      </a:pPr>
                      <a:r>
                        <a:rPr lang="tr-TR" sz="1050" dirty="0">
                          <a:effectLst/>
                        </a:rPr>
                        <a:t> </a:t>
                      </a:r>
                    </a:p>
                    <a:p>
                      <a:pPr>
                        <a:spcAft>
                          <a:spcPts val="0"/>
                        </a:spcAft>
                      </a:pPr>
                      <a:r>
                        <a:rPr lang="tr-TR" sz="1050" dirty="0">
                          <a:effectLst/>
                        </a:rPr>
                        <a:t> </a:t>
                      </a:r>
                      <a:endParaRPr lang="tr-TR" sz="1050" dirty="0">
                        <a:effectLst/>
                        <a:latin typeface="Times New Roman"/>
                        <a:ea typeface="Times New Roman"/>
                      </a:endParaRPr>
                    </a:p>
                  </a:txBody>
                  <a:tcPr marL="34449" marR="34449" marT="0" marB="0"/>
                </a:tc>
                <a:tc>
                  <a:txBody>
                    <a:bodyPr/>
                    <a:lstStyle/>
                    <a:p>
                      <a:pPr algn="ctr" hangingPunct="0">
                        <a:lnSpc>
                          <a:spcPts val="1200"/>
                        </a:lnSpc>
                        <a:spcBef>
                          <a:spcPts val="1200"/>
                        </a:spcBef>
                        <a:spcAft>
                          <a:spcPts val="0"/>
                        </a:spcAft>
                      </a:pPr>
                      <a:r>
                        <a:rPr lang="tr-TR" sz="1050" dirty="0">
                          <a:effectLst/>
                        </a:rPr>
                        <a:t> </a:t>
                      </a:r>
                    </a:p>
                    <a:p>
                      <a:pPr algn="r" hangingPunct="0">
                        <a:lnSpc>
                          <a:spcPts val="1200"/>
                        </a:lnSpc>
                        <a:spcBef>
                          <a:spcPts val="1200"/>
                        </a:spcBef>
                        <a:spcAft>
                          <a:spcPts val="0"/>
                        </a:spcAft>
                      </a:pPr>
                      <a:r>
                        <a:rPr lang="tr-TR" sz="1050" dirty="0">
                          <a:effectLst/>
                        </a:rPr>
                        <a:t>(Name, address and signature of </a:t>
                      </a:r>
                      <a:r>
                        <a:rPr lang="tr-TR" sz="1050" dirty="0" err="1">
                          <a:effectLst/>
                        </a:rPr>
                        <a:t>the</a:t>
                      </a:r>
                      <a:r>
                        <a:rPr lang="tr-TR" sz="1050" dirty="0">
                          <a:effectLst/>
                        </a:rPr>
                        <a:t> drawer)</a:t>
                      </a:r>
                      <a:endParaRPr lang="tr-TR" sz="1050" dirty="0">
                        <a:effectLst/>
                        <a:latin typeface="Helv"/>
                        <a:ea typeface="Times New Roman"/>
                        <a:cs typeface="Times New Roman"/>
                      </a:endParaRPr>
                    </a:p>
                  </a:txBody>
                  <a:tcPr marL="34449" marR="34449"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26483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Başlıca Taşıma Belgelerinin İşlevleri</a:t>
            </a:r>
            <a:endParaRPr lang="tr-T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4287735"/>
              </p:ext>
            </p:extLst>
          </p:nvPr>
        </p:nvGraphicFramePr>
        <p:xfrm>
          <a:off x="769258" y="769258"/>
          <a:ext cx="7866742" cy="4949370"/>
        </p:xfrm>
        <a:graphic>
          <a:graphicData uri="http://schemas.openxmlformats.org/drawingml/2006/table">
            <a:tbl>
              <a:tblPr/>
              <a:tblGrid>
                <a:gridCol w="1325050">
                  <a:extLst>
                    <a:ext uri="{9D8B030D-6E8A-4147-A177-3AD203B41FA5}">
                      <a16:colId xmlns:a16="http://schemas.microsoft.com/office/drawing/2014/main" val="20000"/>
                    </a:ext>
                  </a:extLst>
                </a:gridCol>
                <a:gridCol w="763993">
                  <a:extLst>
                    <a:ext uri="{9D8B030D-6E8A-4147-A177-3AD203B41FA5}">
                      <a16:colId xmlns:a16="http://schemas.microsoft.com/office/drawing/2014/main" val="20001"/>
                    </a:ext>
                  </a:extLst>
                </a:gridCol>
                <a:gridCol w="732161">
                  <a:extLst>
                    <a:ext uri="{9D8B030D-6E8A-4147-A177-3AD203B41FA5}">
                      <a16:colId xmlns:a16="http://schemas.microsoft.com/office/drawing/2014/main" val="20002"/>
                    </a:ext>
                  </a:extLst>
                </a:gridCol>
                <a:gridCol w="1130073">
                  <a:extLst>
                    <a:ext uri="{9D8B030D-6E8A-4147-A177-3AD203B41FA5}">
                      <a16:colId xmlns:a16="http://schemas.microsoft.com/office/drawing/2014/main" val="20003"/>
                    </a:ext>
                  </a:extLst>
                </a:gridCol>
                <a:gridCol w="1273322">
                  <a:extLst>
                    <a:ext uri="{9D8B030D-6E8A-4147-A177-3AD203B41FA5}">
                      <a16:colId xmlns:a16="http://schemas.microsoft.com/office/drawing/2014/main" val="20004"/>
                    </a:ext>
                  </a:extLst>
                </a:gridCol>
                <a:gridCol w="1496153">
                  <a:extLst>
                    <a:ext uri="{9D8B030D-6E8A-4147-A177-3AD203B41FA5}">
                      <a16:colId xmlns:a16="http://schemas.microsoft.com/office/drawing/2014/main" val="20005"/>
                    </a:ext>
                  </a:extLst>
                </a:gridCol>
                <a:gridCol w="1145990">
                  <a:extLst>
                    <a:ext uri="{9D8B030D-6E8A-4147-A177-3AD203B41FA5}">
                      <a16:colId xmlns:a16="http://schemas.microsoft.com/office/drawing/2014/main" val="20006"/>
                    </a:ext>
                  </a:extLst>
                </a:gridCol>
              </a:tblGrid>
              <a:tr h="526226">
                <a:tc>
                  <a:txBody>
                    <a:bodyPr/>
                    <a:lstStyle/>
                    <a:p>
                      <a:pPr algn="ctr" fontAlgn="ctr"/>
                      <a:r>
                        <a:rPr lang="tr-TR" sz="1000" b="1" i="0" u="none" strike="noStrike" dirty="0">
                          <a:solidFill>
                            <a:srgbClr val="000000"/>
                          </a:solidFill>
                          <a:effectLst/>
                          <a:latin typeface="Palatino Linotype"/>
                        </a:rPr>
                        <a:t>Belge Tipi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Makbuz özelliği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Taşıma sözleşmesi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Mülkiyeti temsil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Ciro kabiliyeti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Malın Teslimi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Diğer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0"/>
                  </a:ext>
                </a:extLst>
              </a:tr>
              <a:tr h="298669">
                <a:tc>
                  <a:txBody>
                    <a:bodyPr/>
                    <a:lstStyle/>
                    <a:p>
                      <a:pPr algn="l" fontAlgn="ctr"/>
                      <a:r>
                        <a:rPr lang="tr-TR" sz="800" b="1" i="0" u="none" strike="noStrike">
                          <a:solidFill>
                            <a:srgbClr val="000000"/>
                          </a:solidFill>
                          <a:effectLst/>
                          <a:latin typeface="Palatino Linotype"/>
                        </a:rPr>
                        <a:t>Deniz Konşimentosu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Bir orijinali verene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On board, full set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6226">
                <a:tc>
                  <a:txBody>
                    <a:bodyPr/>
                    <a:lstStyle/>
                    <a:p>
                      <a:pPr algn="l" fontAlgn="ctr"/>
                      <a:r>
                        <a:rPr lang="tr-TR" sz="800" b="1" i="0" u="none" strike="noStrike">
                          <a:solidFill>
                            <a:srgbClr val="000000"/>
                          </a:solidFill>
                          <a:effectLst/>
                          <a:latin typeface="Palatino Linotype"/>
                        </a:rPr>
                        <a:t>Çarter Parti Konşimento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Evet+C/P anlaşmasına göre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Evet+C/P anlaşmasına göre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Bir orijinali verene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C/P detayı önemli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6226">
                <a:tc>
                  <a:txBody>
                    <a:bodyPr/>
                    <a:lstStyle/>
                    <a:p>
                      <a:pPr algn="l" fontAlgn="ctr"/>
                      <a:r>
                        <a:rPr lang="tr-TR" sz="800" b="1" i="0" u="none" strike="noStrike">
                          <a:solidFill>
                            <a:srgbClr val="000000"/>
                          </a:solidFill>
                          <a:effectLst/>
                          <a:latin typeface="Palatino Linotype"/>
                        </a:rPr>
                        <a:t>Çoklu Taşıma Konşimentosu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Deniz de varsa 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Deniz de varsa 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Bir orijinali verene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Taşıyıcı tamamını üstlenir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6226">
                <a:tc>
                  <a:txBody>
                    <a:bodyPr/>
                    <a:lstStyle/>
                    <a:p>
                      <a:pPr algn="l" fontAlgn="ctr"/>
                      <a:r>
                        <a:rPr lang="tr-TR" sz="800" b="1" i="0" u="none" strike="noStrike">
                          <a:solidFill>
                            <a:srgbClr val="000000"/>
                          </a:solidFill>
                          <a:effectLst/>
                          <a:latin typeface="Palatino Linotype"/>
                        </a:rPr>
                        <a:t>Havayolu Senedi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Hayır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Hayır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Alıcı olarak gösterilene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3 no.lu gönderici nüshası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8669">
                <a:tc>
                  <a:txBody>
                    <a:bodyPr/>
                    <a:lstStyle/>
                    <a:p>
                      <a:pPr algn="l" fontAlgn="ctr"/>
                      <a:r>
                        <a:rPr lang="tr-TR" sz="800" b="1" i="0" u="none" strike="noStrike">
                          <a:solidFill>
                            <a:srgbClr val="000000"/>
                          </a:solidFill>
                          <a:effectLst/>
                          <a:latin typeface="Palatino Linotype"/>
                        </a:rPr>
                        <a:t>Karayolu Senedi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Hayır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Hayır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Alıcı olarak gösterilene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Taşıtan nüshası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8669">
                <a:tc>
                  <a:txBody>
                    <a:bodyPr/>
                    <a:lstStyle/>
                    <a:p>
                      <a:pPr algn="l" fontAlgn="ctr"/>
                      <a:r>
                        <a:rPr lang="tr-TR" sz="800" b="1" i="0" u="none" strike="noStrike">
                          <a:solidFill>
                            <a:srgbClr val="000000"/>
                          </a:solidFill>
                          <a:effectLst/>
                          <a:latin typeface="Palatino Linotype"/>
                        </a:rPr>
                        <a:t>Demiryolu Senedi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Hayır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Hayır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Alıcı olarak gösterilene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Kamu şirketleri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8669">
                <a:tc>
                  <a:txBody>
                    <a:bodyPr/>
                    <a:lstStyle/>
                    <a:p>
                      <a:pPr algn="l" fontAlgn="ctr"/>
                      <a:r>
                        <a:rPr lang="tr-TR" sz="800" b="1" i="0" u="none" strike="noStrike">
                          <a:solidFill>
                            <a:srgbClr val="000000"/>
                          </a:solidFill>
                          <a:effectLst/>
                          <a:latin typeface="Palatino Linotype"/>
                        </a:rPr>
                        <a:t>Posta Alındısı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Hayır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Hayır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Doğrudan gönderilene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Sorunlu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8669">
                <a:tc>
                  <a:txBody>
                    <a:bodyPr/>
                    <a:lstStyle/>
                    <a:p>
                      <a:pPr algn="l" fontAlgn="ctr"/>
                      <a:r>
                        <a:rPr lang="tr-TR" sz="800" b="1" i="0" u="none" strike="noStrike">
                          <a:solidFill>
                            <a:srgbClr val="000000"/>
                          </a:solidFill>
                          <a:effectLst/>
                          <a:latin typeface="Palatino Linotype"/>
                        </a:rPr>
                        <a:t>Kurye Alındısı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Hayır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Hayır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Doğrudan gönderilene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Şirkete göre fark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26226">
                <a:tc>
                  <a:txBody>
                    <a:bodyPr/>
                    <a:lstStyle/>
                    <a:p>
                      <a:pPr algn="l" fontAlgn="ctr"/>
                      <a:r>
                        <a:rPr lang="tr-TR" sz="800" b="1" i="0" u="none" strike="noStrike">
                          <a:solidFill>
                            <a:srgbClr val="000000"/>
                          </a:solidFill>
                          <a:effectLst/>
                          <a:latin typeface="Palatino Linotype"/>
                        </a:rPr>
                        <a:t>FIATA FCT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Evet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Orijinali verene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Taşıyıcı sıfatı ile imzalıysa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8669">
                <a:tc>
                  <a:txBody>
                    <a:bodyPr/>
                    <a:lstStyle/>
                    <a:p>
                      <a:pPr algn="l" fontAlgn="ctr"/>
                      <a:r>
                        <a:rPr lang="tr-TR" sz="800" b="1" i="0" u="none" strike="noStrike" dirty="0" smtClean="0">
                          <a:solidFill>
                            <a:srgbClr val="000000"/>
                          </a:solidFill>
                          <a:effectLst/>
                          <a:latin typeface="Palatino Linotype"/>
                        </a:rPr>
                        <a:t>FCR / House BL</a:t>
                      </a:r>
                      <a:endParaRPr lang="tr-TR" sz="800" b="1" i="0" u="none" strike="noStrike" dirty="0">
                        <a:solidFill>
                          <a:srgbClr val="000000"/>
                        </a:solidFill>
                        <a:effectLst/>
                        <a:latin typeface="Palatino Linotype"/>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Hayır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Hayır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Hayır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Alıcı olarak gösterilene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Verenin itibarı?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26226">
                <a:tc>
                  <a:txBody>
                    <a:bodyPr/>
                    <a:lstStyle/>
                    <a:p>
                      <a:pPr algn="l" fontAlgn="ctr"/>
                      <a:r>
                        <a:rPr lang="tr-TR" sz="800" b="1" i="0" u="none" strike="noStrike">
                          <a:solidFill>
                            <a:srgbClr val="000000"/>
                          </a:solidFill>
                          <a:effectLst/>
                          <a:latin typeface="Palatino Linotype"/>
                        </a:rPr>
                        <a:t>Sea Way Bill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tr-TR" sz="800" b="1" i="0" u="none" strike="noStrike">
                          <a:solidFill>
                            <a:srgbClr val="000000"/>
                          </a:solidFill>
                          <a:effectLst/>
                          <a:latin typeface="Palatino Linotype"/>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Var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Yok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Yok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Palatino Linotype"/>
                        </a:rPr>
                        <a:t>Alıcı olarak gösterilene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000000"/>
                          </a:solidFill>
                          <a:effectLst/>
                          <a:latin typeface="Palatino Linotype"/>
                        </a:rPr>
                        <a:t>Aslının ibrazı gerekmez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0"/>
          </p:nvPr>
        </p:nvSpPr>
        <p:spPr/>
        <p:txBody>
          <a:bodyPr/>
          <a:lstStyle/>
          <a:p>
            <a:pPr>
              <a:defRPr/>
            </a:pPr>
            <a:fld id="{CD150BEC-39F9-4CE2-93DE-0B0BDD396420}" type="slidenum">
              <a:rPr lang="en-GB" altLang="en-US" smtClean="0">
                <a:solidFill>
                  <a:srgbClr val="000000"/>
                </a:solidFill>
              </a:rPr>
              <a:pPr>
                <a:defRPr/>
              </a:pPr>
              <a:t>11</a:t>
            </a:fld>
            <a:endParaRPr lang="en-GB" altLang="en-US" dirty="0">
              <a:solidFill>
                <a:srgbClr val="000000"/>
              </a:solidFill>
            </a:endParaRPr>
          </a:p>
        </p:txBody>
      </p:sp>
    </p:spTree>
    <p:extLst>
      <p:ext uri="{BB962C8B-B14F-4D97-AF65-F5344CB8AC3E}">
        <p14:creationId xmlns:p14="http://schemas.microsoft.com/office/powerpoint/2010/main" val="2309719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4924" r="4120" b="3224"/>
          <a:stretch/>
        </p:blipFill>
        <p:spPr>
          <a:xfrm>
            <a:off x="390418" y="6253"/>
            <a:ext cx="8190019" cy="6851747"/>
          </a:xfrm>
        </p:spPr>
      </p:pic>
      <p:sp>
        <p:nvSpPr>
          <p:cNvPr id="4" name="Date Placeholder 3"/>
          <p:cNvSpPr>
            <a:spLocks noGrp="1"/>
          </p:cNvSpPr>
          <p:nvPr>
            <p:ph type="dt" sz="half" idx="10"/>
          </p:nvPr>
        </p:nvSpPr>
        <p:spPr/>
        <p:txBody>
          <a:bodyPr/>
          <a:lstStyle/>
          <a:p>
            <a:r>
              <a:rPr lang="fr-FR" dirty="0" smtClean="0">
                <a:solidFill>
                  <a:srgbClr val="58585A"/>
                </a:solidFill>
              </a:rPr>
              <a:t>00/00/0000</a:t>
            </a:r>
            <a:endParaRPr lang="en-GB" dirty="0">
              <a:solidFill>
                <a:srgbClr val="58585A"/>
              </a:solidFill>
            </a:endParaRPr>
          </a:p>
        </p:txBody>
      </p:sp>
      <p:sp>
        <p:nvSpPr>
          <p:cNvPr id="5" name="Footer Placeholder 4"/>
          <p:cNvSpPr>
            <a:spLocks noGrp="1"/>
          </p:cNvSpPr>
          <p:nvPr>
            <p:ph type="ftr" sz="quarter" idx="11"/>
          </p:nvPr>
        </p:nvSpPr>
        <p:spPr/>
        <p:txBody>
          <a:bodyPr/>
          <a:lstStyle/>
          <a:p>
            <a:r>
              <a:rPr lang="en-GB" dirty="0" smtClean="0">
                <a:solidFill>
                  <a:srgbClr val="58585A"/>
                </a:solidFill>
              </a:rPr>
              <a:t>Department / name</a:t>
            </a:r>
            <a:endParaRPr lang="en-GB" dirty="0">
              <a:solidFill>
                <a:srgbClr val="58585A"/>
              </a:solidFill>
            </a:endParaRPr>
          </a:p>
        </p:txBody>
      </p:sp>
      <p:sp>
        <p:nvSpPr>
          <p:cNvPr id="6" name="Slide Number Placeholder 5"/>
          <p:cNvSpPr>
            <a:spLocks noGrp="1"/>
          </p:cNvSpPr>
          <p:nvPr>
            <p:ph type="sldNum" sz="quarter" idx="12"/>
          </p:nvPr>
        </p:nvSpPr>
        <p:spPr/>
        <p:txBody>
          <a:bodyPr/>
          <a:lstStyle/>
          <a:p>
            <a:fld id="{EC5DAFF7-76A1-476D-939B-1CEF56CD175C}" type="slidenum">
              <a:rPr lang="en-GB" smtClean="0">
                <a:solidFill>
                  <a:srgbClr val="58585A"/>
                </a:solidFill>
              </a:rPr>
              <a:pPr/>
              <a:t>12</a:t>
            </a:fld>
            <a:endParaRPr lang="en-GB" dirty="0">
              <a:solidFill>
                <a:srgbClr val="58585A"/>
              </a:solidFill>
            </a:endParaRPr>
          </a:p>
        </p:txBody>
      </p:sp>
    </p:spTree>
    <p:extLst>
      <p:ext uri="{BB962C8B-B14F-4D97-AF65-F5344CB8AC3E}">
        <p14:creationId xmlns:p14="http://schemas.microsoft.com/office/powerpoint/2010/main" val="1005079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800" dirty="0" smtClean="0">
                <a:solidFill>
                  <a:srgbClr val="00B050"/>
                </a:solidFill>
                <a:latin typeface="Palatino Linotype" panose="02040502050505030304" pitchFamily="18" charset="0"/>
              </a:rPr>
              <a:t>Taşıma belgelerinde nakliyeci şerhi</a:t>
            </a:r>
            <a:endParaRPr lang="tr-TR" sz="2800" dirty="0">
              <a:solidFill>
                <a:srgbClr val="00B050"/>
              </a:solidFill>
              <a:latin typeface="Palatino Linotype" panose="02040502050505030304" pitchFamily="18" charset="0"/>
            </a:endParaRPr>
          </a:p>
        </p:txBody>
      </p:sp>
      <p:sp>
        <p:nvSpPr>
          <p:cNvPr id="3" name="Content Placeholder 2"/>
          <p:cNvSpPr>
            <a:spLocks noGrp="1"/>
          </p:cNvSpPr>
          <p:nvPr>
            <p:ph idx="1"/>
          </p:nvPr>
        </p:nvSpPr>
        <p:spPr/>
        <p:txBody>
          <a:bodyPr/>
          <a:lstStyle/>
          <a:p>
            <a:pPr algn="ctr"/>
            <a:endParaRPr lang="tr-TR" sz="2400" dirty="0" smtClean="0">
              <a:solidFill>
                <a:srgbClr val="000000"/>
              </a:solidFill>
              <a:latin typeface="Times New Roman" panose="02020603050405020304" pitchFamily="18" charset="0"/>
              <a:cs typeface="Times New Roman" panose="02020603050405020304" pitchFamily="18" charset="0"/>
            </a:endParaRPr>
          </a:p>
          <a:p>
            <a:pPr algn="ctr"/>
            <a:endParaRPr lang="tr-TR" sz="2400" dirty="0">
              <a:solidFill>
                <a:srgbClr val="000000"/>
              </a:solidFill>
              <a:latin typeface="Times New Roman" panose="02020603050405020304" pitchFamily="18" charset="0"/>
              <a:cs typeface="Times New Roman" panose="02020603050405020304" pitchFamily="18" charset="0"/>
            </a:endParaRPr>
          </a:p>
          <a:p>
            <a:pPr algn="ctr"/>
            <a:r>
              <a:rPr lang="tr-TR" sz="2400" dirty="0" smtClean="0">
                <a:solidFill>
                  <a:srgbClr val="000000"/>
                </a:solidFill>
                <a:latin typeface="Palatino Linotype" panose="02040502050505030304" pitchFamily="18" charset="0"/>
                <a:cs typeface="Times New Roman" panose="02020603050405020304" pitchFamily="18" charset="0"/>
              </a:rPr>
              <a:t>“</a:t>
            </a:r>
            <a:r>
              <a:rPr lang="tr-TR" sz="2400" dirty="0">
                <a:solidFill>
                  <a:srgbClr val="000000"/>
                </a:solidFill>
                <a:latin typeface="Palatino Linotype" panose="02040502050505030304" pitchFamily="18" charset="0"/>
                <a:cs typeface="Times New Roman" panose="02020603050405020304" pitchFamily="18" charset="0"/>
              </a:rPr>
              <a:t>Said to Contain” </a:t>
            </a:r>
            <a:endParaRPr lang="tr-TR" sz="2400" dirty="0" smtClean="0">
              <a:solidFill>
                <a:srgbClr val="000000"/>
              </a:solidFill>
              <a:latin typeface="Palatino Linotype" panose="02040502050505030304" pitchFamily="18" charset="0"/>
              <a:cs typeface="Times New Roman" panose="02020603050405020304" pitchFamily="18" charset="0"/>
            </a:endParaRPr>
          </a:p>
          <a:p>
            <a:pPr algn="ctr"/>
            <a:endParaRPr lang="tr-TR" sz="2400" dirty="0" smtClean="0">
              <a:solidFill>
                <a:srgbClr val="000000"/>
              </a:solidFill>
              <a:latin typeface="Palatino Linotype" panose="02040502050505030304" pitchFamily="18" charset="0"/>
              <a:cs typeface="Times New Roman" panose="02020603050405020304" pitchFamily="18" charset="0"/>
            </a:endParaRPr>
          </a:p>
          <a:p>
            <a:pPr algn="ctr"/>
            <a:r>
              <a:rPr lang="tr-TR" sz="2400" dirty="0" smtClean="0">
                <a:solidFill>
                  <a:srgbClr val="000000"/>
                </a:solidFill>
                <a:latin typeface="Palatino Linotype" panose="02040502050505030304" pitchFamily="18" charset="0"/>
                <a:cs typeface="Times New Roman" panose="02020603050405020304" pitchFamily="18" charset="0"/>
              </a:rPr>
              <a:t> </a:t>
            </a:r>
            <a:r>
              <a:rPr lang="tr-TR" sz="2400" dirty="0">
                <a:solidFill>
                  <a:srgbClr val="000000"/>
                </a:solidFill>
                <a:latin typeface="Palatino Linotype" panose="02040502050505030304" pitchFamily="18" charset="0"/>
                <a:cs typeface="Times New Roman" panose="02020603050405020304" pitchFamily="18" charset="0"/>
              </a:rPr>
              <a:t>“Shipper’s Load, Stow and Count</a:t>
            </a:r>
            <a:r>
              <a:rPr lang="tr-TR" sz="2400" dirty="0" smtClean="0">
                <a:solidFill>
                  <a:srgbClr val="000000"/>
                </a:solidFill>
                <a:latin typeface="Palatino Linotype" panose="02040502050505030304" pitchFamily="18" charset="0"/>
                <a:cs typeface="Times New Roman" panose="02020603050405020304" pitchFamily="18" charset="0"/>
              </a:rPr>
              <a:t>”</a:t>
            </a:r>
          </a:p>
          <a:p>
            <a:pPr algn="ctr"/>
            <a:endParaRPr lang="tr-TR" sz="2400" dirty="0">
              <a:solidFill>
                <a:srgbClr val="000000"/>
              </a:solidFill>
              <a:latin typeface="Palatino Linotype" panose="02040502050505030304" pitchFamily="18" charset="0"/>
              <a:cs typeface="Times New Roman" panose="02020603050405020304" pitchFamily="18" charset="0"/>
            </a:endParaRPr>
          </a:p>
          <a:p>
            <a:pPr algn="ctr"/>
            <a:r>
              <a:rPr lang="tr-TR" sz="2400" dirty="0">
                <a:solidFill>
                  <a:srgbClr val="000000"/>
                </a:solidFill>
                <a:latin typeface="Palatino Linotype" panose="02040502050505030304" pitchFamily="18" charset="0"/>
                <a:cs typeface="Times New Roman" panose="02020603050405020304" pitchFamily="18" charset="0"/>
              </a:rPr>
              <a:t>“ </a:t>
            </a:r>
            <a:r>
              <a:rPr lang="tr-TR" sz="2400" dirty="0" smtClean="0">
                <a:solidFill>
                  <a:srgbClr val="000000"/>
                </a:solidFill>
                <a:latin typeface="Palatino Linotype" panose="02040502050505030304" pitchFamily="18" charset="0"/>
                <a:cs typeface="Times New Roman" panose="02020603050405020304" pitchFamily="18" charset="0"/>
              </a:rPr>
              <a:t>Received in apparent good order and condition”</a:t>
            </a:r>
            <a:endParaRPr lang="tr-TR" sz="2400" dirty="0">
              <a:solidFill>
                <a:srgbClr val="000000"/>
              </a:solidFill>
              <a:latin typeface="Palatino Linotype" panose="0204050205050503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r-FR" dirty="0" smtClean="0">
                <a:solidFill>
                  <a:srgbClr val="58585A"/>
                </a:solidFill>
              </a:rPr>
              <a:t>00/00/0000</a:t>
            </a:r>
            <a:endParaRPr lang="en-GB" dirty="0">
              <a:solidFill>
                <a:srgbClr val="58585A"/>
              </a:solidFill>
            </a:endParaRPr>
          </a:p>
        </p:txBody>
      </p:sp>
      <p:sp>
        <p:nvSpPr>
          <p:cNvPr id="5" name="Footer Placeholder 4"/>
          <p:cNvSpPr>
            <a:spLocks noGrp="1"/>
          </p:cNvSpPr>
          <p:nvPr>
            <p:ph type="ftr" sz="quarter" idx="11"/>
          </p:nvPr>
        </p:nvSpPr>
        <p:spPr/>
        <p:txBody>
          <a:bodyPr/>
          <a:lstStyle/>
          <a:p>
            <a:r>
              <a:rPr lang="en-GB" dirty="0" smtClean="0">
                <a:solidFill>
                  <a:srgbClr val="58585A"/>
                </a:solidFill>
              </a:rPr>
              <a:t>Department / name</a:t>
            </a:r>
            <a:endParaRPr lang="en-GB" dirty="0">
              <a:solidFill>
                <a:srgbClr val="58585A"/>
              </a:solidFill>
            </a:endParaRPr>
          </a:p>
        </p:txBody>
      </p:sp>
      <p:sp>
        <p:nvSpPr>
          <p:cNvPr id="6" name="Slide Number Placeholder 5"/>
          <p:cNvSpPr>
            <a:spLocks noGrp="1"/>
          </p:cNvSpPr>
          <p:nvPr>
            <p:ph type="sldNum" sz="quarter" idx="12"/>
          </p:nvPr>
        </p:nvSpPr>
        <p:spPr/>
        <p:txBody>
          <a:bodyPr/>
          <a:lstStyle/>
          <a:p>
            <a:fld id="{EC5DAFF7-76A1-476D-939B-1CEF56CD175C}" type="slidenum">
              <a:rPr lang="en-GB" smtClean="0">
                <a:solidFill>
                  <a:srgbClr val="58585A"/>
                </a:solidFill>
              </a:rPr>
              <a:pPr/>
              <a:t>13</a:t>
            </a:fld>
            <a:endParaRPr lang="en-GB" dirty="0">
              <a:solidFill>
                <a:srgbClr val="58585A"/>
              </a:solidFill>
            </a:endParaRPr>
          </a:p>
        </p:txBody>
      </p:sp>
    </p:spTree>
    <p:extLst>
      <p:ext uri="{BB962C8B-B14F-4D97-AF65-F5344CB8AC3E}">
        <p14:creationId xmlns:p14="http://schemas.microsoft.com/office/powerpoint/2010/main" val="4145464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0" dirty="0">
                <a:latin typeface="Palatino Linotype" panose="02040502050505030304" pitchFamily="18" charset="0"/>
              </a:rPr>
              <a:t>SİGORTA</a:t>
            </a:r>
            <a:endParaRPr lang="en-US" sz="2800" dirty="0"/>
          </a:p>
        </p:txBody>
      </p:sp>
      <p:sp>
        <p:nvSpPr>
          <p:cNvPr id="3" name="Content Placeholder 2"/>
          <p:cNvSpPr>
            <a:spLocks noGrp="1"/>
          </p:cNvSpPr>
          <p:nvPr>
            <p:ph idx="1"/>
          </p:nvPr>
        </p:nvSpPr>
        <p:spPr/>
        <p:txBody>
          <a:bodyPr/>
          <a:lstStyle/>
          <a:p>
            <a:endParaRPr lang="en-US" sz="2100" b="0" dirty="0">
              <a:latin typeface="Palatino Linotype" panose="02040502050505030304" pitchFamily="18" charset="0"/>
            </a:endParaRPr>
          </a:p>
          <a:p>
            <a:pPr>
              <a:buFont typeface="Wingdings" panose="05000000000000000000" pitchFamily="2" charset="2"/>
              <a:buChar char="Ø"/>
            </a:pPr>
            <a:r>
              <a:rPr lang="tr-TR" sz="2100" b="0" dirty="0" smtClean="0">
                <a:latin typeface="Palatino Linotype" panose="02040502050505030304" pitchFamily="18" charset="0"/>
              </a:rPr>
              <a:t>A</a:t>
            </a:r>
            <a:r>
              <a:rPr lang="en-US" sz="2100" b="0" dirty="0" smtClean="0">
                <a:latin typeface="Palatino Linotype" panose="02040502050505030304" pitchFamily="18" charset="0"/>
              </a:rPr>
              <a:t>ynı</a:t>
            </a:r>
            <a:r>
              <a:rPr lang="tr-TR" sz="2100" b="0" dirty="0" smtClean="0">
                <a:latin typeface="Palatino Linotype" panose="02040502050505030304" pitchFamily="18" charset="0"/>
              </a:rPr>
              <a:t> </a:t>
            </a:r>
            <a:r>
              <a:rPr lang="en-US" sz="2100" b="0" dirty="0" smtClean="0">
                <a:latin typeface="Palatino Linotype" panose="02040502050505030304" pitchFamily="18" charset="0"/>
              </a:rPr>
              <a:t>türden </a:t>
            </a:r>
            <a:r>
              <a:rPr lang="en-US" sz="2100" b="0" dirty="0">
                <a:latin typeface="Palatino Linotype" panose="02040502050505030304" pitchFamily="18" charset="0"/>
              </a:rPr>
              <a:t>tehlikeyle </a:t>
            </a:r>
            <a:r>
              <a:rPr lang="en-US" sz="2100" b="0" dirty="0" smtClean="0">
                <a:latin typeface="Palatino Linotype" panose="02040502050505030304" pitchFamily="18" charset="0"/>
              </a:rPr>
              <a:t>karşı</a:t>
            </a:r>
            <a:r>
              <a:rPr lang="tr-TR" sz="2100" b="0" dirty="0" smtClean="0">
                <a:latin typeface="Palatino Linotype" panose="02040502050505030304" pitchFamily="18" charset="0"/>
              </a:rPr>
              <a:t> </a:t>
            </a:r>
            <a:r>
              <a:rPr lang="en-US" sz="2100" b="0" dirty="0" smtClean="0">
                <a:latin typeface="Palatino Linotype" panose="02040502050505030304" pitchFamily="18" charset="0"/>
              </a:rPr>
              <a:t>karşıya </a:t>
            </a:r>
            <a:r>
              <a:rPr lang="en-US" sz="2100" b="0" dirty="0">
                <a:latin typeface="Palatino Linotype" panose="02040502050505030304" pitchFamily="18" charset="0"/>
              </a:rPr>
              <a:t>olan kişilerin, belirli bir miktar para ödemesi yoluyla toplanan tutarın, </a:t>
            </a:r>
            <a:r>
              <a:rPr lang="en-US" sz="2100" b="0" u="sng" dirty="0">
                <a:latin typeface="Palatino Linotype" panose="02040502050505030304" pitchFamily="18" charset="0"/>
              </a:rPr>
              <a:t>sadece o tehlikenin gerçekleşmesi </a:t>
            </a:r>
            <a:r>
              <a:rPr lang="en-US" sz="2100" b="0" dirty="0">
                <a:latin typeface="Palatino Linotype" panose="02040502050505030304" pitchFamily="18" charset="0"/>
              </a:rPr>
              <a:t>sonucu fiilen zarara uğrayanların </a:t>
            </a:r>
            <a:r>
              <a:rPr lang="en-US" sz="2100" b="0" dirty="0" smtClean="0">
                <a:latin typeface="Palatino Linotype" panose="02040502050505030304" pitchFamily="18" charset="0"/>
              </a:rPr>
              <a:t>zararını</a:t>
            </a:r>
            <a:r>
              <a:rPr lang="tr-TR" sz="2100" b="0" dirty="0" smtClean="0">
                <a:latin typeface="Palatino Linotype" panose="02040502050505030304" pitchFamily="18" charset="0"/>
              </a:rPr>
              <a:t> </a:t>
            </a:r>
            <a:r>
              <a:rPr lang="en-US" sz="2100" b="0" dirty="0" smtClean="0">
                <a:latin typeface="Palatino Linotype" panose="02040502050505030304" pitchFamily="18" charset="0"/>
              </a:rPr>
              <a:t>karşılamada kullanıldığı</a:t>
            </a:r>
            <a:r>
              <a:rPr lang="tr-TR" sz="2100" b="0" dirty="0" smtClean="0">
                <a:latin typeface="Palatino Linotype" panose="02040502050505030304" pitchFamily="18" charset="0"/>
              </a:rPr>
              <a:t> </a:t>
            </a:r>
            <a:r>
              <a:rPr lang="en-US" sz="2100" b="0" dirty="0" smtClean="0">
                <a:latin typeface="Palatino Linotype" panose="02040502050505030304" pitchFamily="18" charset="0"/>
              </a:rPr>
              <a:t>bir </a:t>
            </a:r>
            <a:r>
              <a:rPr lang="en-US" sz="2100" b="0" dirty="0">
                <a:latin typeface="Palatino Linotype" panose="02040502050505030304" pitchFamily="18" charset="0"/>
              </a:rPr>
              <a:t>risk transfer sistemidir. </a:t>
            </a:r>
            <a:endParaRPr lang="tr-TR" sz="2100" b="0" dirty="0" smtClean="0">
              <a:latin typeface="Palatino Linotype" panose="02040502050505030304" pitchFamily="18" charset="0"/>
            </a:endParaRPr>
          </a:p>
          <a:p>
            <a:pPr>
              <a:buFont typeface="Wingdings" panose="05000000000000000000" pitchFamily="2" charset="2"/>
              <a:buChar char="Ø"/>
            </a:pPr>
            <a:r>
              <a:rPr lang="en-US" sz="2100" b="0" dirty="0" smtClean="0">
                <a:latin typeface="Palatino Linotype" panose="02040502050505030304" pitchFamily="18" charset="0"/>
              </a:rPr>
              <a:t>Bu </a:t>
            </a:r>
            <a:r>
              <a:rPr lang="en-US" sz="2100" b="0" dirty="0">
                <a:latin typeface="Palatino Linotype" panose="02040502050505030304" pitchFamily="18" charset="0"/>
              </a:rPr>
              <a:t>sistem sayesinde kişiler, </a:t>
            </a:r>
            <a:r>
              <a:rPr lang="en-US" sz="2100" b="0" dirty="0" smtClean="0">
                <a:latin typeface="Palatino Linotype" panose="02040502050505030304" pitchFamily="18" charset="0"/>
              </a:rPr>
              <a:t>karşı</a:t>
            </a:r>
            <a:r>
              <a:rPr lang="tr-TR" sz="2100" b="0" dirty="0" smtClean="0">
                <a:latin typeface="Palatino Linotype" panose="02040502050505030304" pitchFamily="18" charset="0"/>
              </a:rPr>
              <a:t> </a:t>
            </a:r>
            <a:r>
              <a:rPr lang="en-US" sz="2100" b="0" dirty="0" smtClean="0">
                <a:latin typeface="Palatino Linotype" panose="02040502050505030304" pitchFamily="18" charset="0"/>
              </a:rPr>
              <a:t>karşıya bulundukları</a:t>
            </a:r>
            <a:r>
              <a:rPr lang="tr-TR" sz="2100" b="0" dirty="0" smtClean="0">
                <a:latin typeface="Palatino Linotype" panose="02040502050505030304" pitchFamily="18" charset="0"/>
              </a:rPr>
              <a:t> </a:t>
            </a:r>
            <a:r>
              <a:rPr lang="en-US" sz="2100" b="0" dirty="0" smtClean="0">
                <a:latin typeface="Palatino Linotype" panose="02040502050505030304" pitchFamily="18" charset="0"/>
              </a:rPr>
              <a:t>tehlikelerin </a:t>
            </a:r>
            <a:r>
              <a:rPr lang="en-US" sz="2100" b="0" dirty="0">
                <a:latin typeface="Palatino Linotype" panose="02040502050505030304" pitchFamily="18" charset="0"/>
              </a:rPr>
              <a:t>neden olabileceği, parayla ölçülebilen zararlarını, nispeten küçük miktarlarda </a:t>
            </a:r>
            <a:r>
              <a:rPr lang="en-US" sz="2100" b="0" dirty="0" smtClean="0">
                <a:latin typeface="Palatino Linotype" panose="02040502050505030304" pitchFamily="18" charset="0"/>
              </a:rPr>
              <a:t>ödemiş</a:t>
            </a:r>
            <a:r>
              <a:rPr lang="tr-TR" sz="2100" b="0" dirty="0" smtClean="0">
                <a:latin typeface="Palatino Linotype" panose="02040502050505030304" pitchFamily="18" charset="0"/>
              </a:rPr>
              <a:t> </a:t>
            </a:r>
            <a:r>
              <a:rPr lang="en-US" sz="2100" b="0" dirty="0" smtClean="0">
                <a:latin typeface="Palatino Linotype" panose="02040502050505030304" pitchFamily="18" charset="0"/>
              </a:rPr>
              <a:t>oldukları</a:t>
            </a:r>
            <a:r>
              <a:rPr lang="tr-TR" sz="2100" b="0" dirty="0" smtClean="0">
                <a:latin typeface="Palatino Linotype" panose="02040502050505030304" pitchFamily="18" charset="0"/>
              </a:rPr>
              <a:t> </a:t>
            </a:r>
            <a:r>
              <a:rPr lang="en-US" sz="2100" b="0" dirty="0" smtClean="0">
                <a:latin typeface="Palatino Linotype" panose="02040502050505030304" pitchFamily="18" charset="0"/>
              </a:rPr>
              <a:t>primler </a:t>
            </a:r>
            <a:r>
              <a:rPr lang="en-US" sz="2100" b="0" dirty="0">
                <a:latin typeface="Palatino Linotype" panose="02040502050505030304" pitchFamily="18" charset="0"/>
              </a:rPr>
              <a:t>yoluyla paylaşmaktadırlar</a:t>
            </a:r>
            <a:r>
              <a:rPr lang="en-US" sz="2100" b="0" dirty="0" smtClean="0">
                <a:latin typeface="Palatino Linotype" panose="02040502050505030304" pitchFamily="18" charset="0"/>
              </a:rPr>
              <a:t>.</a:t>
            </a:r>
            <a:r>
              <a:rPr lang="tr-TR" sz="2100" b="0" dirty="0" smtClean="0">
                <a:latin typeface="Palatino Linotype" panose="02040502050505030304" pitchFamily="18" charset="0"/>
              </a:rPr>
              <a:t> </a:t>
            </a:r>
            <a:r>
              <a:rPr lang="en-US" sz="2100" b="0" dirty="0" smtClean="0">
                <a:latin typeface="Palatino Linotype" panose="02040502050505030304" pitchFamily="18" charset="0"/>
              </a:rPr>
              <a:t>Sigortanın </a:t>
            </a:r>
            <a:r>
              <a:rPr lang="en-US" sz="2100" b="0" dirty="0">
                <a:latin typeface="Palatino Linotype" panose="02040502050505030304" pitchFamily="18" charset="0"/>
              </a:rPr>
              <a:t>temel işlevi, </a:t>
            </a:r>
            <a:r>
              <a:rPr lang="en-US" sz="2100" b="0" dirty="0" smtClean="0">
                <a:latin typeface="Palatino Linotype" panose="02040502050505030304" pitchFamily="18" charset="0"/>
              </a:rPr>
              <a:t>zararı</a:t>
            </a:r>
            <a:r>
              <a:rPr lang="tr-TR" sz="2100" b="0" dirty="0" smtClean="0">
                <a:latin typeface="Palatino Linotype" panose="02040502050505030304" pitchFamily="18" charset="0"/>
              </a:rPr>
              <a:t> </a:t>
            </a:r>
            <a:r>
              <a:rPr lang="en-US" sz="2100" b="0" dirty="0" smtClean="0">
                <a:latin typeface="Palatino Linotype" panose="02040502050505030304" pitchFamily="18" charset="0"/>
              </a:rPr>
              <a:t>ekonomik </a:t>
            </a:r>
            <a:r>
              <a:rPr lang="en-US" sz="2100" b="0" dirty="0">
                <a:latin typeface="Palatino Linotype" panose="02040502050505030304" pitchFamily="18" charset="0"/>
              </a:rPr>
              <a:t>açıdan önemsiz bir duruma getirmektir. </a:t>
            </a:r>
          </a:p>
          <a:p>
            <a:endParaRPr lang="en-US" sz="2100" b="0" dirty="0">
              <a:latin typeface="Palatino Linotype" panose="02040502050505030304" pitchFamily="18" charset="0"/>
            </a:endParaRPr>
          </a:p>
        </p:txBody>
      </p:sp>
    </p:spTree>
    <p:extLst>
      <p:ext uri="{BB962C8B-B14F-4D97-AF65-F5344CB8AC3E}">
        <p14:creationId xmlns:p14="http://schemas.microsoft.com/office/powerpoint/2010/main" val="3610034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800" dirty="0">
                <a:latin typeface="Palatino Linotype" panose="02040502050505030304" pitchFamily="18" charset="0"/>
              </a:rPr>
              <a:t>SİGORTA</a:t>
            </a:r>
          </a:p>
        </p:txBody>
      </p:sp>
      <p:sp>
        <p:nvSpPr>
          <p:cNvPr id="3" name="Content Placeholder 2"/>
          <p:cNvSpPr>
            <a:spLocks noGrp="1"/>
          </p:cNvSpPr>
          <p:nvPr>
            <p:ph idx="1"/>
          </p:nvPr>
        </p:nvSpPr>
        <p:spPr/>
        <p:txBody>
          <a:bodyPr/>
          <a:lstStyle/>
          <a:p>
            <a:pPr algn="just">
              <a:lnSpc>
                <a:spcPct val="115000"/>
              </a:lnSpc>
              <a:spcAft>
                <a:spcPts val="1000"/>
              </a:spcAft>
              <a:buFont typeface="Wingdings" panose="05000000000000000000" pitchFamily="2" charset="2"/>
              <a:buChar char="Ø"/>
            </a:pPr>
            <a:r>
              <a:rPr lang="tr-TR" b="0" u="sng" dirty="0" smtClean="0">
                <a:latin typeface="Palatino Linotype" panose="02040502050505030304" pitchFamily="18" charset="0"/>
                <a:ea typeface="Times New Roman"/>
                <a:cs typeface="Helvetica"/>
              </a:rPr>
              <a:t>Emtia Nakliyatı Sigortaları:</a:t>
            </a:r>
            <a:endParaRPr lang="tr-TR" b="0" u="sng" dirty="0" smtClean="0">
              <a:latin typeface="Palatino Linotype" panose="02040502050505030304" pitchFamily="18" charset="0"/>
              <a:ea typeface="Times New Roman"/>
              <a:cs typeface="Times New Roman"/>
            </a:endParaRPr>
          </a:p>
          <a:p>
            <a:pPr lvl="1" algn="just">
              <a:lnSpc>
                <a:spcPct val="115000"/>
              </a:lnSpc>
              <a:spcAft>
                <a:spcPts val="0"/>
              </a:spcAft>
              <a:buFont typeface="Wingdings" panose="05000000000000000000" pitchFamily="2" charset="2"/>
              <a:buChar char="Ø"/>
            </a:pPr>
            <a:r>
              <a:rPr lang="tr-TR" b="0" dirty="0" smtClean="0">
                <a:latin typeface="Palatino Linotype" panose="02040502050505030304" pitchFamily="18" charset="0"/>
                <a:ea typeface="Times New Roman"/>
                <a:cs typeface="Helvetica"/>
              </a:rPr>
              <a:t>Flotan Poliçe</a:t>
            </a:r>
          </a:p>
          <a:p>
            <a:pPr lvl="1" algn="just">
              <a:lnSpc>
                <a:spcPct val="115000"/>
              </a:lnSpc>
              <a:spcAft>
                <a:spcPts val="0"/>
              </a:spcAft>
              <a:buFont typeface="Wingdings" panose="05000000000000000000" pitchFamily="2" charset="2"/>
              <a:buChar char="Ø"/>
            </a:pPr>
            <a:r>
              <a:rPr lang="tr-TR" b="0" dirty="0" smtClean="0">
                <a:latin typeface="Palatino Linotype" panose="02040502050505030304" pitchFamily="18" charset="0"/>
                <a:ea typeface="Times New Roman"/>
                <a:cs typeface="Helvetica"/>
              </a:rPr>
              <a:t>Kesin Poliçe</a:t>
            </a:r>
            <a:endParaRPr lang="tr-TR" b="0" dirty="0" smtClean="0">
              <a:latin typeface="Palatino Linotype" panose="02040502050505030304" pitchFamily="18" charset="0"/>
              <a:ea typeface="Times New Roman"/>
              <a:cs typeface="Times New Roman"/>
            </a:endParaRPr>
          </a:p>
          <a:p>
            <a:pPr lvl="1" algn="just">
              <a:lnSpc>
                <a:spcPct val="115000"/>
              </a:lnSpc>
              <a:spcAft>
                <a:spcPts val="0"/>
              </a:spcAft>
              <a:buFont typeface="Wingdings" panose="05000000000000000000" pitchFamily="2" charset="2"/>
              <a:buChar char="Ø"/>
            </a:pPr>
            <a:r>
              <a:rPr lang="tr-TR" b="0" dirty="0" smtClean="0">
                <a:latin typeface="Palatino Linotype" panose="02040502050505030304" pitchFamily="18" charset="0"/>
                <a:ea typeface="Times New Roman"/>
                <a:cs typeface="Helvetica"/>
              </a:rPr>
              <a:t>Abonman Sözleşmeleri</a:t>
            </a:r>
          </a:p>
          <a:p>
            <a:pPr lvl="1" algn="just">
              <a:lnSpc>
                <a:spcPct val="115000"/>
              </a:lnSpc>
              <a:spcAft>
                <a:spcPts val="0"/>
              </a:spcAft>
              <a:buFont typeface="Wingdings" panose="05000000000000000000" pitchFamily="2" charset="2"/>
              <a:buChar char="Ø"/>
            </a:pPr>
            <a:r>
              <a:rPr lang="tr-TR" b="0" dirty="0" smtClean="0">
                <a:latin typeface="Palatino Linotype" panose="02040502050505030304" pitchFamily="18" charset="0"/>
                <a:ea typeface="Times New Roman"/>
                <a:cs typeface="Helvetica"/>
              </a:rPr>
              <a:t>Sigorta Şahadetnamesi </a:t>
            </a:r>
            <a:r>
              <a:rPr lang="tr-TR" b="0" i="1" dirty="0" smtClean="0">
                <a:latin typeface="Palatino Linotype" panose="02040502050505030304" pitchFamily="18" charset="0"/>
                <a:ea typeface="Times New Roman"/>
                <a:cs typeface="Helvetica"/>
              </a:rPr>
              <a:t>(Insurance Certificate)</a:t>
            </a:r>
            <a:endParaRPr lang="tr-TR" b="0" dirty="0" smtClean="0">
              <a:latin typeface="Palatino Linotype" panose="02040502050505030304" pitchFamily="18" charset="0"/>
              <a:ea typeface="Times New Roman"/>
              <a:cs typeface="Helvetica"/>
            </a:endParaRPr>
          </a:p>
          <a:p>
            <a:pPr lvl="0" algn="just">
              <a:lnSpc>
                <a:spcPct val="115000"/>
              </a:lnSpc>
              <a:spcAft>
                <a:spcPts val="0"/>
              </a:spcAft>
              <a:buFont typeface="Wingdings" panose="05000000000000000000" pitchFamily="2" charset="2"/>
              <a:buChar char="Ø"/>
            </a:pPr>
            <a:r>
              <a:rPr lang="tr-TR" b="0" u="sng" dirty="0" smtClean="0">
                <a:latin typeface="Palatino Linotype" panose="02040502050505030304" pitchFamily="18" charset="0"/>
                <a:ea typeface="Times New Roman"/>
                <a:cs typeface="Helvetica"/>
              </a:rPr>
              <a:t>Verilen Teminatlar :</a:t>
            </a:r>
            <a:endParaRPr lang="tr-TR" b="0" u="sng" dirty="0" smtClean="0">
              <a:latin typeface="Palatino Linotype" panose="02040502050505030304" pitchFamily="18" charset="0"/>
              <a:ea typeface="Times New Roman"/>
              <a:cs typeface="Times New Roman"/>
            </a:endParaRPr>
          </a:p>
          <a:p>
            <a:pPr lvl="1">
              <a:lnSpc>
                <a:spcPct val="115000"/>
              </a:lnSpc>
              <a:spcAft>
                <a:spcPts val="1000"/>
              </a:spcAft>
              <a:buFont typeface="Wingdings" panose="05000000000000000000" pitchFamily="2" charset="2"/>
              <a:buChar char="Ø"/>
            </a:pPr>
            <a:r>
              <a:rPr lang="tr-TR" b="0" dirty="0" smtClean="0">
                <a:latin typeface="Palatino Linotype" panose="02040502050505030304" pitchFamily="18" charset="0"/>
                <a:ea typeface="Times New Roman"/>
                <a:cs typeface="Arial"/>
              </a:rPr>
              <a:t>Tam </a:t>
            </a:r>
            <a:r>
              <a:rPr lang="tr-TR" b="0" dirty="0">
                <a:latin typeface="Palatino Linotype" panose="02040502050505030304" pitchFamily="18" charset="0"/>
                <a:ea typeface="Times New Roman"/>
                <a:cs typeface="Arial"/>
              </a:rPr>
              <a:t>Ziya Teminatı: </a:t>
            </a:r>
            <a:endParaRPr lang="tr-TR" b="0" dirty="0" smtClean="0">
              <a:latin typeface="Palatino Linotype" panose="02040502050505030304" pitchFamily="18" charset="0"/>
              <a:ea typeface="Times New Roman"/>
              <a:cs typeface="Arial"/>
            </a:endParaRPr>
          </a:p>
          <a:p>
            <a:pPr lvl="1">
              <a:lnSpc>
                <a:spcPct val="115000"/>
              </a:lnSpc>
              <a:spcAft>
                <a:spcPts val="1000"/>
              </a:spcAft>
              <a:buFont typeface="Wingdings" panose="05000000000000000000" pitchFamily="2" charset="2"/>
              <a:buChar char="Ø"/>
            </a:pPr>
            <a:r>
              <a:rPr lang="tr-TR" b="0" dirty="0" smtClean="0">
                <a:latin typeface="Palatino Linotype" panose="02040502050505030304" pitchFamily="18" charset="0"/>
                <a:ea typeface="Times New Roman"/>
                <a:cs typeface="Arial"/>
              </a:rPr>
              <a:t>Dar </a:t>
            </a:r>
            <a:r>
              <a:rPr lang="tr-TR" b="0" dirty="0">
                <a:latin typeface="Palatino Linotype" panose="02040502050505030304" pitchFamily="18" charset="0"/>
                <a:ea typeface="Times New Roman"/>
                <a:cs typeface="Arial"/>
              </a:rPr>
              <a:t>Teminat: </a:t>
            </a:r>
            <a:r>
              <a:rPr lang="tr-TR" b="0" dirty="0">
                <a:latin typeface="Palatino Linotype" panose="02040502050505030304" pitchFamily="18" charset="0"/>
                <a:ea typeface="Times New Roman"/>
                <a:cs typeface="Times New Roman"/>
              </a:rPr>
              <a:t>Institute Cargo Clauses (B) &amp; Institute Cargo Clauses (C) </a:t>
            </a:r>
            <a:r>
              <a:rPr lang="tr-TR" b="0" dirty="0">
                <a:latin typeface="Palatino Linotype" panose="02040502050505030304" pitchFamily="18" charset="0"/>
                <a:ea typeface="Times New Roman"/>
                <a:cs typeface="Arial"/>
              </a:rPr>
              <a:t> </a:t>
            </a:r>
            <a:endParaRPr lang="tr-TR" b="0" dirty="0" smtClean="0">
              <a:latin typeface="Palatino Linotype" panose="02040502050505030304" pitchFamily="18" charset="0"/>
              <a:ea typeface="Times New Roman"/>
              <a:cs typeface="Times New Roman"/>
            </a:endParaRPr>
          </a:p>
          <a:p>
            <a:pPr lvl="1">
              <a:lnSpc>
                <a:spcPct val="115000"/>
              </a:lnSpc>
              <a:spcAft>
                <a:spcPts val="1000"/>
              </a:spcAft>
              <a:buFont typeface="Wingdings" panose="05000000000000000000" pitchFamily="2" charset="2"/>
              <a:buChar char="Ø"/>
            </a:pPr>
            <a:r>
              <a:rPr lang="tr-TR" b="0" dirty="0" smtClean="0">
                <a:latin typeface="Palatino Linotype" panose="02040502050505030304" pitchFamily="18" charset="0"/>
                <a:ea typeface="Times New Roman"/>
                <a:cs typeface="Arial"/>
              </a:rPr>
              <a:t>Geniş </a:t>
            </a:r>
            <a:r>
              <a:rPr lang="tr-TR" b="0" dirty="0">
                <a:latin typeface="Palatino Linotype" panose="02040502050505030304" pitchFamily="18" charset="0"/>
                <a:ea typeface="Times New Roman"/>
                <a:cs typeface="Arial"/>
              </a:rPr>
              <a:t>Teminat: Denizyolunda</a:t>
            </a:r>
            <a:r>
              <a:rPr lang="tr-TR" b="0" dirty="0" smtClean="0">
                <a:latin typeface="Palatino Linotype" panose="02040502050505030304" pitchFamily="18" charset="0"/>
                <a:ea typeface="Times New Roman"/>
                <a:cs typeface="Arial"/>
              </a:rPr>
              <a:t> </a:t>
            </a:r>
            <a:r>
              <a:rPr lang="tr-TR" b="0" i="1" dirty="0" smtClean="0">
                <a:latin typeface="Palatino Linotype" panose="02040502050505030304" pitchFamily="18" charset="0"/>
                <a:ea typeface="Times New Roman"/>
                <a:cs typeface="Arial"/>
              </a:rPr>
              <a:t>Institute </a:t>
            </a:r>
            <a:r>
              <a:rPr lang="tr-TR" b="0" i="1" dirty="0">
                <a:latin typeface="Palatino Linotype" panose="02040502050505030304" pitchFamily="18" charset="0"/>
                <a:ea typeface="Times New Roman"/>
                <a:cs typeface="Arial"/>
              </a:rPr>
              <a:t>Cargo Clauses</a:t>
            </a:r>
            <a:r>
              <a:rPr lang="tr-TR" b="0" dirty="0">
                <a:latin typeface="Palatino Linotype" panose="02040502050505030304" pitchFamily="18" charset="0"/>
                <a:ea typeface="Times New Roman"/>
                <a:cs typeface="Arial"/>
              </a:rPr>
              <a:t> (A) veya </a:t>
            </a:r>
            <a:r>
              <a:rPr lang="tr-TR" b="0" i="1" dirty="0">
                <a:latin typeface="Palatino Linotype" panose="02040502050505030304" pitchFamily="18" charset="0"/>
                <a:ea typeface="Times New Roman"/>
                <a:cs typeface="Arial"/>
              </a:rPr>
              <a:t>All Risks</a:t>
            </a:r>
            <a:r>
              <a:rPr lang="tr-TR" b="0" dirty="0">
                <a:latin typeface="Palatino Linotype" panose="02040502050505030304" pitchFamily="18" charset="0"/>
                <a:ea typeface="Times New Roman"/>
                <a:cs typeface="Arial"/>
              </a:rPr>
              <a:t>, havayolunda ise </a:t>
            </a:r>
            <a:r>
              <a:rPr lang="tr-TR" b="0" i="1" dirty="0">
                <a:latin typeface="Palatino Linotype" panose="02040502050505030304" pitchFamily="18" charset="0"/>
                <a:ea typeface="Times New Roman"/>
                <a:cs typeface="Arial"/>
              </a:rPr>
              <a:t>Institute Cargo Clauses </a:t>
            </a:r>
            <a:r>
              <a:rPr lang="tr-TR" b="0" i="1" dirty="0" smtClean="0">
                <a:latin typeface="Palatino Linotype" panose="02040502050505030304" pitchFamily="18" charset="0"/>
                <a:ea typeface="Times New Roman"/>
                <a:cs typeface="Arial"/>
              </a:rPr>
              <a:t>(Air</a:t>
            </a:r>
            <a:r>
              <a:rPr lang="tr-TR" b="0" dirty="0" smtClean="0">
                <a:latin typeface="Palatino Linotype" panose="02040502050505030304" pitchFamily="18" charset="0"/>
                <a:ea typeface="Times New Roman"/>
                <a:cs typeface="Arial"/>
              </a:rPr>
              <a:t> ). </a:t>
            </a:r>
            <a:endParaRPr lang="tr-TR" b="0" dirty="0">
              <a:latin typeface="Palatino Linotype" panose="02040502050505030304" pitchFamily="18" charset="0"/>
            </a:endParaRPr>
          </a:p>
          <a:p>
            <a:endParaRPr lang="tr-TR" b="0" dirty="0"/>
          </a:p>
        </p:txBody>
      </p:sp>
      <p:sp>
        <p:nvSpPr>
          <p:cNvPr id="4" name="Date Placeholder 3"/>
          <p:cNvSpPr>
            <a:spLocks noGrp="1"/>
          </p:cNvSpPr>
          <p:nvPr>
            <p:ph type="dt" sz="half" idx="4294967295"/>
          </p:nvPr>
        </p:nvSpPr>
        <p:spPr>
          <a:xfrm>
            <a:off x="7754938" y="6264275"/>
            <a:ext cx="825500" cy="187325"/>
          </a:xfrm>
          <a:prstGeom prst="rect">
            <a:avLst/>
          </a:prstGeom>
        </p:spPr>
        <p:txBody>
          <a:bodyPr/>
          <a:lstStyle/>
          <a:p>
            <a:r>
              <a:rPr lang="fr-FR" dirty="0" smtClean="0"/>
              <a:t>00/00/0000</a:t>
            </a:r>
            <a:endParaRPr lang="en-GB" dirty="0"/>
          </a:p>
        </p:txBody>
      </p:sp>
      <p:sp>
        <p:nvSpPr>
          <p:cNvPr id="6" name="Slide Number Placeholder 5"/>
          <p:cNvSpPr>
            <a:spLocks noGrp="1"/>
          </p:cNvSpPr>
          <p:nvPr>
            <p:ph type="sldNum" sz="quarter" idx="4294967295"/>
          </p:nvPr>
        </p:nvSpPr>
        <p:spPr>
          <a:xfrm>
            <a:off x="8586788" y="6264275"/>
            <a:ext cx="219075" cy="185738"/>
          </a:xfrm>
          <a:prstGeom prst="rect">
            <a:avLst/>
          </a:prstGeom>
        </p:spPr>
        <p:txBody>
          <a:bodyPr/>
          <a:lstStyle/>
          <a:p>
            <a:fld id="{EC5DAFF7-76A1-476D-939B-1CEF56CD175C}" type="slidenum">
              <a:rPr lang="en-GB" smtClean="0"/>
              <a:pPr/>
              <a:t>15</a:t>
            </a:fld>
            <a:endParaRPr lang="en-GB" dirty="0"/>
          </a:p>
        </p:txBody>
      </p:sp>
    </p:spTree>
    <p:extLst>
      <p:ext uri="{BB962C8B-B14F-4D97-AF65-F5344CB8AC3E}">
        <p14:creationId xmlns:p14="http://schemas.microsoft.com/office/powerpoint/2010/main" val="638197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8900"/>
            <a:ext cx="7010400" cy="622300"/>
          </a:xfrm>
        </p:spPr>
        <p:txBody>
          <a:bodyPr/>
          <a:lstStyle/>
          <a:p>
            <a:pPr algn="ctr"/>
            <a:r>
              <a:rPr lang="tr-TR" dirty="0" smtClean="0">
                <a:latin typeface="Palatino Linotype" panose="02040502050505030304" pitchFamily="18" charset="0"/>
              </a:rPr>
              <a:t/>
            </a:r>
            <a:br>
              <a:rPr lang="tr-TR" dirty="0" smtClean="0">
                <a:latin typeface="Palatino Linotype" panose="02040502050505030304" pitchFamily="18" charset="0"/>
              </a:rPr>
            </a:br>
            <a:r>
              <a:rPr lang="tr-TR" sz="2400" dirty="0" smtClean="0">
                <a:latin typeface="Palatino Linotype" panose="02040502050505030304" pitchFamily="18" charset="0"/>
              </a:rPr>
              <a:t>ICC </a:t>
            </a:r>
            <a:r>
              <a:rPr lang="tr-TR" sz="2400" dirty="0">
                <a:latin typeface="Palatino Linotype" panose="02040502050505030304" pitchFamily="18" charset="0"/>
              </a:rPr>
              <a:t>(B) ve (C) </a:t>
            </a:r>
            <a:br>
              <a:rPr lang="tr-TR" sz="2400" dirty="0">
                <a:latin typeface="Palatino Linotype" panose="02040502050505030304" pitchFamily="18" charset="0"/>
              </a:rPr>
            </a:br>
            <a:endParaRPr lang="en-US" dirty="0"/>
          </a:p>
        </p:txBody>
      </p:sp>
      <p:sp>
        <p:nvSpPr>
          <p:cNvPr id="3" name="Content Placeholder 2"/>
          <p:cNvSpPr>
            <a:spLocks noGrp="1"/>
          </p:cNvSpPr>
          <p:nvPr>
            <p:ph idx="1"/>
          </p:nvPr>
        </p:nvSpPr>
        <p:spPr>
          <a:xfrm>
            <a:off x="1632857" y="827314"/>
            <a:ext cx="7010400" cy="5413829"/>
          </a:xfrm>
        </p:spPr>
        <p:txBody>
          <a:bodyPr anchor="ctr"/>
          <a:lstStyle/>
          <a:p>
            <a:pPr marL="0" indent="0">
              <a:buNone/>
            </a:pPr>
            <a:endParaRPr lang="tr-TR" sz="2800" b="0" dirty="0" smtClean="0">
              <a:latin typeface="Palatino Linotype" panose="02040502050505030304" pitchFamily="18" charset="0"/>
            </a:endParaRPr>
          </a:p>
          <a:p>
            <a:pPr marL="0" indent="0">
              <a:buNone/>
            </a:pPr>
            <a:r>
              <a:rPr lang="tr-TR" sz="2800" b="0" dirty="0" smtClean="0">
                <a:latin typeface="Palatino Linotype" panose="02040502050505030304" pitchFamily="18" charset="0"/>
              </a:rPr>
              <a:t>Dar Teminat  «Free of Particular Average»  kavramı. </a:t>
            </a:r>
          </a:p>
          <a:p>
            <a:pPr>
              <a:buFont typeface="Wingdings" panose="05000000000000000000" pitchFamily="2" charset="2"/>
              <a:buChar char="ü"/>
            </a:pPr>
            <a:r>
              <a:rPr lang="tr-TR" sz="2800" b="0" dirty="0" smtClean="0">
                <a:latin typeface="Palatino Linotype" panose="02040502050505030304" pitchFamily="18" charset="0"/>
              </a:rPr>
              <a:t>Sadece </a:t>
            </a:r>
            <a:r>
              <a:rPr lang="tr-TR" sz="2800" b="0" dirty="0">
                <a:latin typeface="Palatino Linotype" panose="02040502050505030304" pitchFamily="18" charset="0"/>
              </a:rPr>
              <a:t>sigortalı emtiayı taşıyan nakil vasıtasının yanması, devrilmesi, çarpışması gibi bir kaza geçirmesi </a:t>
            </a:r>
            <a:r>
              <a:rPr lang="tr-TR" sz="2800" b="0" dirty="0" smtClean="0">
                <a:latin typeface="Palatino Linotype" panose="02040502050505030304" pitchFamily="18" charset="0"/>
              </a:rPr>
              <a:t>sonucunda </a:t>
            </a:r>
            <a:r>
              <a:rPr lang="tr-TR" sz="2800" b="0" dirty="0">
                <a:latin typeface="Palatino Linotype" panose="02040502050505030304" pitchFamily="18" charset="0"/>
              </a:rPr>
              <a:t>taşınan malda meydana gelen zıya, hasar ve masrafları </a:t>
            </a:r>
            <a:r>
              <a:rPr lang="tr-TR" sz="2800" b="0" dirty="0" smtClean="0">
                <a:latin typeface="Palatino Linotype" panose="02040502050505030304" pitchFamily="18" charset="0"/>
              </a:rPr>
              <a:t>karşılar. </a:t>
            </a:r>
          </a:p>
          <a:p>
            <a:pPr>
              <a:buFont typeface="Wingdings" panose="05000000000000000000" pitchFamily="2" charset="2"/>
              <a:buChar char="ü"/>
            </a:pPr>
            <a:r>
              <a:rPr lang="tr-TR" sz="2800" b="0" dirty="0" smtClean="0">
                <a:latin typeface="Palatino Linotype" panose="02040502050505030304" pitchFamily="18" charset="0"/>
              </a:rPr>
              <a:t>Yükleme</a:t>
            </a:r>
            <a:r>
              <a:rPr lang="tr-TR" sz="2800" b="0" dirty="0">
                <a:latin typeface="Palatino Linotype" panose="02040502050505030304" pitchFamily="18" charset="0"/>
              </a:rPr>
              <a:t>, boşaltma ve aktarma rizikoları </a:t>
            </a:r>
            <a:r>
              <a:rPr lang="tr-TR" sz="2800" b="0" dirty="0" smtClean="0">
                <a:latin typeface="Palatino Linotype" panose="02040502050505030304" pitchFamily="18" charset="0"/>
              </a:rPr>
              <a:t>hariçtir</a:t>
            </a:r>
          </a:p>
          <a:p>
            <a:pPr>
              <a:buFont typeface="Wingdings" panose="05000000000000000000" pitchFamily="2" charset="2"/>
              <a:buChar char="ü"/>
            </a:pPr>
            <a:r>
              <a:rPr lang="tr-TR" sz="2800" b="0" dirty="0">
                <a:latin typeface="Palatino Linotype" panose="02040502050505030304" pitchFamily="18" charset="0"/>
              </a:rPr>
              <a:t>Kamyon Klozu:</a:t>
            </a:r>
            <a:br>
              <a:rPr lang="tr-TR" sz="2800" b="0" dirty="0">
                <a:latin typeface="Palatino Linotype" panose="02040502050505030304" pitchFamily="18" charset="0"/>
              </a:rPr>
            </a:br>
            <a:r>
              <a:rPr lang="tr-TR" sz="2800" b="0" dirty="0">
                <a:latin typeface="Palatino Linotype" panose="02040502050505030304" pitchFamily="18" charset="0"/>
              </a:rPr>
              <a:t>Kara yolunda verilen dar </a:t>
            </a:r>
            <a:r>
              <a:rPr lang="tr-TR" sz="2800" b="0" dirty="0" smtClean="0">
                <a:latin typeface="Palatino Linotype" panose="02040502050505030304" pitchFamily="18" charset="0"/>
              </a:rPr>
              <a:t>teminat</a:t>
            </a:r>
            <a:endParaRPr lang="tr-TR" sz="2800" b="0" dirty="0">
              <a:latin typeface="Palatino Linotype" panose="02040502050505030304" pitchFamily="18" charset="0"/>
            </a:endParaRPr>
          </a:p>
          <a:p>
            <a:endParaRPr lang="en-US" b="0" dirty="0"/>
          </a:p>
        </p:txBody>
      </p:sp>
    </p:spTree>
    <p:extLst>
      <p:ext uri="{BB962C8B-B14F-4D97-AF65-F5344CB8AC3E}">
        <p14:creationId xmlns:p14="http://schemas.microsoft.com/office/powerpoint/2010/main" val="4011188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800" dirty="0" smtClean="0">
                <a:latin typeface="Palatino Linotype" panose="02040502050505030304" pitchFamily="18" charset="0"/>
              </a:rPr>
              <a:t>Standart klozlar</a:t>
            </a:r>
            <a:endParaRPr lang="tr-TR" sz="2800" dirty="0">
              <a:latin typeface="Palatino Linotype" panose="02040502050505030304" pitchFamily="18" charset="0"/>
            </a:endParaRP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859230326"/>
              </p:ext>
            </p:extLst>
          </p:nvPr>
        </p:nvGraphicFramePr>
        <p:xfrm>
          <a:off x="1480457" y="682171"/>
          <a:ext cx="7228114" cy="5471886"/>
        </p:xfrm>
        <a:graphic>
          <a:graphicData uri="http://schemas.openxmlformats.org/presentationml/2006/ole">
            <mc:AlternateContent xmlns:mc="http://schemas.openxmlformats.org/markup-compatibility/2006">
              <mc:Choice xmlns:v="urn:schemas-microsoft-com:vml" Requires="v">
                <p:oleObj spid="_x0000_s673835" name="Photo Editor Photo" r:id="rId4" imgW="6095238" imgH="4133333" progId="MSPhotoEd.3">
                  <p:embed/>
                </p:oleObj>
              </mc:Choice>
              <mc:Fallback>
                <p:oleObj name="Photo Editor Photo" r:id="rId4" imgW="6095238" imgH="41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0457" y="682171"/>
                        <a:ext cx="7228114" cy="5471886"/>
                      </a:xfrm>
                      <a:prstGeom prst="rect">
                        <a:avLst/>
                      </a:prstGeom>
                      <a:solidFill>
                        <a:srgbClr val="000000"/>
                      </a:solidFill>
                      <a:ln>
                        <a:solidFill>
                          <a:srgbClr val="000000"/>
                        </a:solidFill>
                      </a:ln>
                      <a:effectLst/>
                      <a:extLst/>
                    </p:spPr>
                  </p:pic>
                </p:oleObj>
              </mc:Fallback>
            </mc:AlternateContent>
          </a:graphicData>
        </a:graphic>
      </p:graphicFrame>
      <p:sp>
        <p:nvSpPr>
          <p:cNvPr id="7" name="Rectangle 6"/>
          <p:cNvSpPr/>
          <p:nvPr/>
        </p:nvSpPr>
        <p:spPr bwMode="auto">
          <a:xfrm>
            <a:off x="3091543" y="5298345"/>
            <a:ext cx="1756228" cy="62348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tr-TR" sz="900" b="0" i="0" u="none" strike="noStrike" cap="none" normalizeH="0" baseline="-25000" smtClean="0">
              <a:ln>
                <a:noFill/>
              </a:ln>
              <a:solidFill>
                <a:schemeClr val="tx1"/>
              </a:solidFill>
              <a:effectLst/>
              <a:latin typeface="Arial" charset="0"/>
            </a:endParaRPr>
          </a:p>
        </p:txBody>
      </p:sp>
      <p:sp>
        <p:nvSpPr>
          <p:cNvPr id="8" name="TextBox 7"/>
          <p:cNvSpPr txBox="1"/>
          <p:nvPr/>
        </p:nvSpPr>
        <p:spPr>
          <a:xfrm>
            <a:off x="1712686" y="5298344"/>
            <a:ext cx="6952343" cy="840230"/>
          </a:xfrm>
          <a:prstGeom prst="rect">
            <a:avLst/>
          </a:prstGeom>
          <a:noFill/>
        </p:spPr>
        <p:txBody>
          <a:bodyPr wrap="square" rtlCol="0">
            <a:spAutoFit/>
          </a:bodyPr>
          <a:lstStyle/>
          <a:p>
            <a:pPr lvl="0"/>
            <a:r>
              <a:rPr lang="tr-TR" sz="2400" dirty="0" smtClean="0">
                <a:solidFill>
                  <a:schemeClr val="accent4">
                    <a:lumMod val="50000"/>
                  </a:schemeClr>
                </a:solidFill>
                <a:latin typeface="+mj-lt"/>
                <a:ea typeface="Tahoma" panose="020B0604030504040204" pitchFamily="34" charset="0"/>
                <a:cs typeface="Tahoma" panose="020B0604030504040204" pitchFamily="34" charset="0"/>
              </a:rPr>
              <a:t>   </a:t>
            </a:r>
            <a:r>
              <a:rPr lang="tr-TR" sz="2000" dirty="0" smtClean="0">
                <a:solidFill>
                  <a:schemeClr val="accent4">
                    <a:lumMod val="50000"/>
                  </a:schemeClr>
                </a:solidFill>
                <a:latin typeface="+mj-lt"/>
                <a:ea typeface="Tahoma" panose="020B0604030504040204" pitchFamily="34" charset="0"/>
                <a:cs typeface="Tahoma" panose="020B0604030504040204" pitchFamily="34" charset="0"/>
              </a:rPr>
              <a:t>Sigortalının </a:t>
            </a:r>
            <a:r>
              <a:rPr lang="tr-TR" sz="2000" dirty="0">
                <a:solidFill>
                  <a:schemeClr val="accent4">
                    <a:lumMod val="50000"/>
                  </a:schemeClr>
                </a:solidFill>
                <a:latin typeface="+mj-lt"/>
                <a:ea typeface="Tahoma" panose="020B0604030504040204" pitchFamily="34" charset="0"/>
                <a:cs typeface="Tahoma" panose="020B0604030504040204" pitchFamily="34" charset="0"/>
              </a:rPr>
              <a:t>kasıtlı veya yetersiz </a:t>
            </a:r>
            <a:r>
              <a:rPr lang="tr-TR" sz="2000" dirty="0" smtClean="0">
                <a:solidFill>
                  <a:schemeClr val="accent4">
                    <a:lumMod val="50000"/>
                  </a:schemeClr>
                </a:solidFill>
                <a:latin typeface="+mj-lt"/>
                <a:ea typeface="Tahoma" panose="020B0604030504040204" pitchFamily="34" charset="0"/>
                <a:cs typeface="Tahoma" panose="020B0604030504040204" pitchFamily="34" charset="0"/>
              </a:rPr>
              <a:t>eylemi</a:t>
            </a:r>
            <a:r>
              <a:rPr lang="tr-TR" sz="2000" baseline="0" dirty="0" smtClean="0">
                <a:solidFill>
                  <a:schemeClr val="accent4">
                    <a:lumMod val="50000"/>
                  </a:schemeClr>
                </a:solidFill>
                <a:latin typeface="+mj-lt"/>
                <a:ea typeface="Tahoma" panose="020B0604030504040204" pitchFamily="34" charset="0"/>
                <a:cs typeface="Tahoma" panose="020B0604030504040204" pitchFamily="34" charset="0"/>
              </a:rPr>
              <a:t>   </a:t>
            </a:r>
            <a:r>
              <a:rPr lang="tr-TR" sz="2000" dirty="0" smtClean="0">
                <a:solidFill>
                  <a:schemeClr val="accent4">
                    <a:lumMod val="50000"/>
                  </a:schemeClr>
                </a:solidFill>
                <a:latin typeface="+mj-lt"/>
                <a:ea typeface="Tahoma" panose="020B0604030504040204" pitchFamily="34" charset="0"/>
                <a:cs typeface="Tahoma" panose="020B0604030504040204" pitchFamily="34" charset="0"/>
              </a:rPr>
              <a:t>Kendiliğinden </a:t>
            </a:r>
            <a:r>
              <a:rPr lang="tr-TR" sz="2000" dirty="0">
                <a:solidFill>
                  <a:schemeClr val="accent4">
                    <a:lumMod val="50000"/>
                  </a:schemeClr>
                </a:solidFill>
                <a:latin typeface="+mj-lt"/>
                <a:ea typeface="Tahoma" panose="020B0604030504040204" pitchFamily="34" charset="0"/>
                <a:cs typeface="Tahoma" panose="020B0604030504040204" pitchFamily="34" charset="0"/>
              </a:rPr>
              <a:t>değer </a:t>
            </a:r>
            <a:r>
              <a:rPr lang="tr-TR" sz="2000" dirty="0" smtClean="0">
                <a:solidFill>
                  <a:schemeClr val="accent4">
                    <a:lumMod val="50000"/>
                  </a:schemeClr>
                </a:solidFill>
                <a:latin typeface="+mj-lt"/>
                <a:ea typeface="Tahoma" panose="020B0604030504040204" pitchFamily="34" charset="0"/>
                <a:cs typeface="Tahoma" panose="020B0604030504040204" pitchFamily="34" charset="0"/>
              </a:rPr>
              <a:t>kaybı ve bozulma </a:t>
            </a:r>
          </a:p>
          <a:p>
            <a:pPr lvl="0"/>
            <a:endParaRPr lang="tr-TR" sz="2000" dirty="0" smtClean="0">
              <a:solidFill>
                <a:schemeClr val="accent4">
                  <a:lumMod val="50000"/>
                </a:schemeClr>
              </a:solidFill>
              <a:latin typeface="+mj-lt"/>
              <a:ea typeface="Tahoma" panose="020B0604030504040204" pitchFamily="34" charset="0"/>
              <a:cs typeface="Tahoma" panose="020B0604030504040204" pitchFamily="34" charset="0"/>
            </a:endParaRPr>
          </a:p>
          <a:p>
            <a:pPr lvl="0"/>
            <a:r>
              <a:rPr lang="tr-TR" sz="2000" dirty="0" smtClean="0">
                <a:solidFill>
                  <a:schemeClr val="accent4">
                    <a:lumMod val="50000"/>
                  </a:schemeClr>
                </a:solidFill>
                <a:latin typeface="+mj-lt"/>
                <a:ea typeface="Tahoma" panose="020B0604030504040204" pitchFamily="34" charset="0"/>
                <a:cs typeface="Tahoma" panose="020B0604030504040204" pitchFamily="34" charset="0"/>
              </a:rPr>
              <a:t>Taşıyanın </a:t>
            </a:r>
            <a:r>
              <a:rPr lang="tr-TR" sz="2000" dirty="0">
                <a:solidFill>
                  <a:schemeClr val="accent4">
                    <a:lumMod val="50000"/>
                  </a:schemeClr>
                </a:solidFill>
                <a:latin typeface="+mj-lt"/>
                <a:ea typeface="Tahoma" panose="020B0604030504040204" pitchFamily="34" charset="0"/>
                <a:cs typeface="Tahoma" panose="020B0604030504040204" pitchFamily="34" charset="0"/>
              </a:rPr>
              <a:t>iflas vs. </a:t>
            </a:r>
            <a:r>
              <a:rPr lang="tr-TR" sz="2000" dirty="0" smtClean="0">
                <a:solidFill>
                  <a:schemeClr val="accent4">
                    <a:lumMod val="50000"/>
                  </a:schemeClr>
                </a:solidFill>
                <a:latin typeface="+mj-lt"/>
                <a:ea typeface="Tahoma" panose="020B0604030504040204" pitchFamily="34" charset="0"/>
                <a:cs typeface="Tahoma" panose="020B0604030504040204" pitchFamily="34" charset="0"/>
              </a:rPr>
              <a:t>hali            		  Nükleer silah hasarları</a:t>
            </a:r>
            <a:endParaRPr lang="tr-TR" sz="2000" dirty="0">
              <a:solidFill>
                <a:schemeClr val="accent4">
                  <a:lumMod val="50000"/>
                </a:schemeClr>
              </a:solidFill>
              <a:latin typeface="+mj-lt"/>
              <a:ea typeface="Tahoma" panose="020B0604030504040204" pitchFamily="34" charset="0"/>
              <a:cs typeface="Tahoma" panose="020B0604030504040204" pitchFamily="34" charset="0"/>
            </a:endParaRPr>
          </a:p>
          <a:p>
            <a:endParaRPr lang="tr-TR" sz="1100" b="1" dirty="0"/>
          </a:p>
        </p:txBody>
      </p:sp>
    </p:spTree>
    <p:extLst>
      <p:ext uri="{BB962C8B-B14F-4D97-AF65-F5344CB8AC3E}">
        <p14:creationId xmlns:p14="http://schemas.microsoft.com/office/powerpoint/2010/main" val="2868496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8900"/>
            <a:ext cx="7046686" cy="956130"/>
          </a:xfrm>
        </p:spPr>
        <p:txBody>
          <a:bodyPr/>
          <a:lstStyle/>
          <a:p>
            <a:r>
              <a:rPr lang="tr-TR" sz="2800" dirty="0" smtClean="0">
                <a:latin typeface="Palatino Linotype" panose="02040502050505030304" pitchFamily="18" charset="0"/>
              </a:rPr>
              <a:t>Institute Cargo Clauses</a:t>
            </a:r>
            <a:r>
              <a:rPr lang="tr-TR" sz="2800" dirty="0">
                <a:latin typeface="Palatino Linotype" panose="02040502050505030304" pitchFamily="18" charset="0"/>
              </a:rPr>
              <a:t> </a:t>
            </a:r>
            <a:r>
              <a:rPr lang="tr-TR" sz="2800" dirty="0" smtClean="0">
                <a:latin typeface="Palatino Linotype" panose="02040502050505030304" pitchFamily="18" charset="0"/>
              </a:rPr>
              <a:t>/ </a:t>
            </a:r>
            <a:r>
              <a:rPr lang="tr-TR" sz="2800" dirty="0">
                <a:latin typeface="Palatino Linotype" panose="02040502050505030304" pitchFamily="18" charset="0"/>
              </a:rPr>
              <a:t>Incoterms </a:t>
            </a:r>
            <a:endParaRPr lang="en-US" sz="2800" dirty="0">
              <a:latin typeface="Palatino Linotype" panose="02040502050505030304" pitchFamily="18" charset="0"/>
            </a:endParaRPr>
          </a:p>
        </p:txBody>
      </p:sp>
      <p:sp>
        <p:nvSpPr>
          <p:cNvPr id="3" name="Content Placeholder 2"/>
          <p:cNvSpPr>
            <a:spLocks noGrp="1"/>
          </p:cNvSpPr>
          <p:nvPr>
            <p:ph idx="1"/>
          </p:nvPr>
        </p:nvSpPr>
        <p:spPr/>
        <p:txBody>
          <a:bodyPr anchor="ctr"/>
          <a:lstStyle/>
          <a:p>
            <a:pPr marL="0" indent="0">
              <a:buNone/>
            </a:pPr>
            <a:r>
              <a:rPr lang="tr-TR" sz="2400" b="0" dirty="0" smtClean="0">
                <a:latin typeface="Palatino Linotype" panose="02040502050505030304" pitchFamily="18" charset="0"/>
              </a:rPr>
              <a:t>İthalatçılarımız,  </a:t>
            </a:r>
            <a:r>
              <a:rPr lang="tr-TR" sz="2400" b="0" dirty="0">
                <a:latin typeface="Palatino Linotype" panose="02040502050505030304" pitchFamily="18" charset="0"/>
              </a:rPr>
              <a:t>Incoterms kurallarına göre sigorta sorumluluğunu taşıyan tarafın almak zorunda olduğu asgari (gerek ve yeter) sigorta </a:t>
            </a:r>
            <a:r>
              <a:rPr lang="tr-TR" sz="2400" b="0" dirty="0" smtClean="0">
                <a:latin typeface="Palatino Linotype" panose="02040502050505030304" pitchFamily="18" charset="0"/>
              </a:rPr>
              <a:t>teminatının </a:t>
            </a:r>
            <a:r>
              <a:rPr lang="tr-TR" sz="2400" b="0" dirty="0">
                <a:latin typeface="Palatino Linotype" panose="02040502050505030304" pitchFamily="18" charset="0"/>
              </a:rPr>
              <a:t>ICC(C) </a:t>
            </a:r>
            <a:r>
              <a:rPr lang="tr-TR" sz="2400" b="0" dirty="0" smtClean="0">
                <a:latin typeface="Palatino Linotype" panose="02040502050505030304" pitchFamily="18" charset="0"/>
              </a:rPr>
              <a:t>klozu </a:t>
            </a:r>
            <a:r>
              <a:rPr lang="tr-TR" sz="2400" b="0" dirty="0">
                <a:latin typeface="Palatino Linotype" panose="02040502050505030304" pitchFamily="18" charset="0"/>
              </a:rPr>
              <a:t>olduğunun farkında değiller.</a:t>
            </a:r>
          </a:p>
          <a:p>
            <a:endParaRPr lang="en-US" dirty="0"/>
          </a:p>
        </p:txBody>
      </p:sp>
    </p:spTree>
    <p:extLst>
      <p:ext uri="{BB962C8B-B14F-4D97-AF65-F5344CB8AC3E}">
        <p14:creationId xmlns:p14="http://schemas.microsoft.com/office/powerpoint/2010/main" val="2868358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800" dirty="0" smtClean="0">
                <a:latin typeface="Palatino Linotype" panose="02040502050505030304" pitchFamily="18" charset="0"/>
              </a:rPr>
              <a:t>Muafiyetler</a:t>
            </a:r>
            <a:endParaRPr lang="en-US" sz="2800" dirty="0">
              <a:latin typeface="Palatino Linotype" panose="02040502050505030304" pitchFamily="18" charset="0"/>
            </a:endParaRPr>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tr-TR" sz="2400" b="0" dirty="0">
                <a:latin typeface="Palatino Linotype" panose="02040502050505030304" pitchFamily="18" charset="0"/>
              </a:rPr>
              <a:t>Satıcıya daha düşük prim ödeme imkânı veren “</a:t>
            </a:r>
            <a:r>
              <a:rPr lang="tr-TR" sz="2400" b="0" i="1" dirty="0">
                <a:latin typeface="Palatino Linotype" panose="02040502050505030304" pitchFamily="18" charset="0"/>
              </a:rPr>
              <a:t>excess deductible, franchise</a:t>
            </a:r>
            <a:r>
              <a:rPr lang="tr-TR" sz="2400" b="0" dirty="0">
                <a:latin typeface="Palatino Linotype" panose="02040502050505030304" pitchFamily="18" charset="0"/>
              </a:rPr>
              <a:t>” terimlerini</a:t>
            </a:r>
            <a:r>
              <a:rPr lang="tr-TR" sz="2400" b="0" i="1" dirty="0">
                <a:latin typeface="Palatino Linotype" panose="02040502050505030304" pitchFamily="18" charset="0"/>
              </a:rPr>
              <a:t> (</a:t>
            </a:r>
            <a:r>
              <a:rPr lang="tr-TR" sz="2400" b="0" dirty="0">
                <a:latin typeface="Palatino Linotype" panose="02040502050505030304" pitchFamily="18" charset="0"/>
              </a:rPr>
              <a:t>Tenzili Muafiyet) içeren poliçelerin kabul </a:t>
            </a:r>
            <a:r>
              <a:rPr lang="tr-TR" sz="2400" b="0" dirty="0" smtClean="0">
                <a:latin typeface="Palatino Linotype" panose="02040502050505030304" pitchFamily="18" charset="0"/>
              </a:rPr>
              <a:t>edilmemesi</a:t>
            </a:r>
            <a:r>
              <a:rPr lang="tr-TR" sz="2400" b="0" dirty="0">
                <a:latin typeface="Palatino Linotype" panose="02040502050505030304" pitchFamily="18" charset="0"/>
              </a:rPr>
              <a:t>, poliçenin “</a:t>
            </a:r>
            <a:r>
              <a:rPr lang="tr-TR" sz="2400" b="0" i="1" dirty="0">
                <a:latin typeface="Palatino Linotype" panose="02040502050505030304" pitchFamily="18" charset="0"/>
              </a:rPr>
              <a:t>Irrespective of percentage</a:t>
            </a:r>
            <a:r>
              <a:rPr lang="tr-TR" sz="2400" b="0" dirty="0">
                <a:latin typeface="Palatino Linotype" panose="02040502050505030304" pitchFamily="18" charset="0"/>
              </a:rPr>
              <a:t>” olarak düzenlenmesi istenmelidir.</a:t>
            </a:r>
          </a:p>
          <a:p>
            <a:pPr>
              <a:buFont typeface="Wingdings" panose="05000000000000000000" pitchFamily="2" charset="2"/>
              <a:buChar char="Ø"/>
            </a:pPr>
            <a:r>
              <a:rPr lang="tr-TR" sz="2400" b="0" dirty="0">
                <a:latin typeface="Palatino Linotype" panose="02040502050505030304" pitchFamily="18" charset="0"/>
              </a:rPr>
              <a:t>Muafiyet, sigortacılıkta, sigortalının riskin bir bölümünü üstlenmesidir. </a:t>
            </a:r>
          </a:p>
          <a:p>
            <a:pPr algn="just">
              <a:buFont typeface="Wingdings" panose="05000000000000000000" pitchFamily="2" charset="2"/>
              <a:buChar char="Ø"/>
            </a:pPr>
            <a:endParaRPr lang="tr-TR" sz="2400" b="0" dirty="0">
              <a:latin typeface="Palatino Linotype" panose="02040502050505030304" pitchFamily="18" charset="0"/>
            </a:endParaRPr>
          </a:p>
          <a:p>
            <a:pPr>
              <a:buFont typeface="Wingdings" panose="05000000000000000000" pitchFamily="2" charset="2"/>
              <a:buChar char="Ø"/>
            </a:pPr>
            <a:endParaRPr lang="tr-TR" b="0" dirty="0">
              <a:latin typeface="Palatino Linotype" panose="02040502050505030304" pitchFamily="18" charset="0"/>
            </a:endParaRPr>
          </a:p>
        </p:txBody>
      </p:sp>
    </p:spTree>
    <p:extLst>
      <p:ext uri="{BB962C8B-B14F-4D97-AF65-F5344CB8AC3E}">
        <p14:creationId xmlns:p14="http://schemas.microsoft.com/office/powerpoint/2010/main" val="2294698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8450" name="Picture 2" descr="http://www.womenshealth.com.tr/wp-content/uploads/2012/05/beyin-f%C4%B1rt%C4%B1nas%C4%B1.gif"/>
          <p:cNvPicPr>
            <a:picLocks noChangeAspect="1" noChangeArrowheads="1"/>
          </p:cNvPicPr>
          <p:nvPr/>
        </p:nvPicPr>
        <p:blipFill>
          <a:blip r:embed="rId3" cstate="print"/>
          <a:srcRect/>
          <a:stretch>
            <a:fillRect/>
          </a:stretch>
        </p:blipFill>
        <p:spPr bwMode="auto">
          <a:xfrm>
            <a:off x="5943601" y="907145"/>
            <a:ext cx="2721427" cy="2721427"/>
          </a:xfrm>
          <a:prstGeom prst="rect">
            <a:avLst/>
          </a:prstGeom>
          <a:noFill/>
        </p:spPr>
      </p:pic>
      <p:sp>
        <p:nvSpPr>
          <p:cNvPr id="6" name="Rectangle 3"/>
          <p:cNvSpPr txBox="1">
            <a:spLocks noChangeArrowheads="1"/>
          </p:cNvSpPr>
          <p:nvPr/>
        </p:nvSpPr>
        <p:spPr bwMode="auto">
          <a:xfrm>
            <a:off x="1654629" y="1262743"/>
            <a:ext cx="6720113" cy="46445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400"/>
              </a:spcBef>
              <a:spcAft>
                <a:spcPct val="0"/>
              </a:spcAft>
              <a:buClr>
                <a:srgbClr val="179B66"/>
              </a:buClr>
              <a:buSzPct val="70000"/>
              <a:buFont typeface="Wingdings" panose="05000000000000000000" pitchFamily="2" charset="2"/>
              <a:buChar char="Ø"/>
              <a:tabLst/>
              <a:defRPr/>
            </a:pPr>
            <a:r>
              <a:rPr kumimoji="0" lang="tr-TR" sz="2000" i="0" strike="noStrike" kern="0" cap="none" spc="0" normalizeH="0" baseline="0" noProof="0" dirty="0" smtClean="0">
                <a:ln>
                  <a:noFill/>
                </a:ln>
                <a:solidFill>
                  <a:srgbClr val="000000"/>
                </a:solidFill>
                <a:effectLst/>
                <a:uLnTx/>
                <a:uFillTx/>
                <a:latin typeface="Palatino Linotype" panose="02040502050505030304" pitchFamily="18" charset="0"/>
              </a:rPr>
              <a:t>Taraflar, açık tebligat adresleri</a:t>
            </a:r>
          </a:p>
          <a:p>
            <a:pPr marL="342900" marR="0" lvl="0" indent="-342900" algn="l" defTabSz="914400" rtl="0" eaLnBrk="0" fontAlgn="base" latinLnBrk="0" hangingPunct="0">
              <a:lnSpc>
                <a:spcPct val="100000"/>
              </a:lnSpc>
              <a:spcBef>
                <a:spcPts val="1400"/>
              </a:spcBef>
              <a:spcAft>
                <a:spcPct val="0"/>
              </a:spcAft>
              <a:buClr>
                <a:srgbClr val="179B66"/>
              </a:buClr>
              <a:buSzPct val="70000"/>
              <a:buFont typeface="Wingdings" panose="05000000000000000000" pitchFamily="2" charset="2"/>
              <a:buChar char="Ø"/>
              <a:tabLst/>
              <a:defRPr/>
            </a:pPr>
            <a:r>
              <a:rPr kumimoji="0" lang="tr-TR" sz="2000" i="0" u="none" strike="noStrike" kern="0" cap="none" spc="0" normalizeH="0" baseline="0" noProof="0" dirty="0" smtClean="0">
                <a:ln>
                  <a:noFill/>
                </a:ln>
                <a:solidFill>
                  <a:srgbClr val="000000"/>
                </a:solidFill>
                <a:effectLst/>
                <a:uLnTx/>
                <a:uFillTx/>
                <a:latin typeface="Palatino Linotype" panose="02040502050505030304" pitchFamily="18" charset="0"/>
              </a:rPr>
              <a:t>Malın cinsi, nev’i ve kalitesi, miktarı, fiyatı, ambalajı</a:t>
            </a:r>
          </a:p>
          <a:p>
            <a:pPr marL="342900" marR="0" lvl="0" indent="-342900" algn="l" defTabSz="914400" rtl="0" eaLnBrk="0" fontAlgn="base" latinLnBrk="0" hangingPunct="0">
              <a:lnSpc>
                <a:spcPct val="100000"/>
              </a:lnSpc>
              <a:spcBef>
                <a:spcPts val="1400"/>
              </a:spcBef>
              <a:spcAft>
                <a:spcPct val="0"/>
              </a:spcAft>
              <a:buClr>
                <a:srgbClr val="179B66"/>
              </a:buClr>
              <a:buSzPct val="70000"/>
              <a:buFont typeface="Wingdings" panose="05000000000000000000" pitchFamily="2" charset="2"/>
              <a:buChar char="Ø"/>
              <a:tabLst/>
              <a:defRPr/>
            </a:pPr>
            <a:r>
              <a:rPr kumimoji="0" lang="tr-TR" sz="2000" i="0" u="none" strike="noStrike" kern="0" cap="none" spc="0" normalizeH="0" baseline="0" noProof="0" dirty="0" smtClean="0">
                <a:ln>
                  <a:noFill/>
                </a:ln>
                <a:solidFill>
                  <a:srgbClr val="000000"/>
                </a:solidFill>
                <a:effectLst/>
                <a:uLnTx/>
                <a:uFillTx/>
                <a:latin typeface="Palatino Linotype" panose="02040502050505030304" pitchFamily="18" charset="0"/>
              </a:rPr>
              <a:t>Malın teslim yeri, teslim şekli (Incoterms) ve zamanı</a:t>
            </a:r>
          </a:p>
          <a:p>
            <a:pPr marL="342900" marR="0" lvl="0" indent="-342900" algn="l" defTabSz="914400" rtl="0" eaLnBrk="0" fontAlgn="base" latinLnBrk="0" hangingPunct="0">
              <a:lnSpc>
                <a:spcPct val="100000"/>
              </a:lnSpc>
              <a:spcBef>
                <a:spcPts val="1400"/>
              </a:spcBef>
              <a:spcAft>
                <a:spcPct val="0"/>
              </a:spcAft>
              <a:buClr>
                <a:srgbClr val="179B66"/>
              </a:buClr>
              <a:buSzPct val="70000"/>
              <a:buFont typeface="Wingdings" panose="05000000000000000000" pitchFamily="2" charset="2"/>
              <a:buChar char="Ø"/>
              <a:tabLst/>
              <a:defRPr/>
            </a:pPr>
            <a:r>
              <a:rPr kumimoji="0" lang="tr-TR" sz="2000" i="0" u="none" strike="noStrike" kern="0" cap="none" spc="0" normalizeH="0" baseline="0" noProof="0" dirty="0" smtClean="0">
                <a:ln>
                  <a:noFill/>
                </a:ln>
                <a:solidFill>
                  <a:srgbClr val="000000"/>
                </a:solidFill>
                <a:effectLst/>
                <a:uLnTx/>
                <a:uFillTx/>
                <a:latin typeface="Palatino Linotype" panose="02040502050505030304" pitchFamily="18" charset="0"/>
              </a:rPr>
              <a:t>Ödeme şekli, yeri ve zamanı</a:t>
            </a:r>
          </a:p>
          <a:p>
            <a:pPr marL="342900" marR="0" lvl="0" indent="-342900" algn="l" defTabSz="914400" rtl="0" eaLnBrk="0" fontAlgn="base" latinLnBrk="0" hangingPunct="0">
              <a:lnSpc>
                <a:spcPct val="100000"/>
              </a:lnSpc>
              <a:spcBef>
                <a:spcPts val="1400"/>
              </a:spcBef>
              <a:spcAft>
                <a:spcPct val="0"/>
              </a:spcAft>
              <a:buClr>
                <a:srgbClr val="179B66"/>
              </a:buClr>
              <a:buSzPct val="70000"/>
              <a:buFont typeface="Wingdings" panose="05000000000000000000" pitchFamily="2" charset="2"/>
              <a:buChar char="Ø"/>
              <a:tabLst/>
              <a:defRPr/>
            </a:pPr>
            <a:r>
              <a:rPr kumimoji="0" lang="tr-TR" sz="2000" i="0" u="none" strike="noStrike" kern="0" cap="none" spc="0" normalizeH="0" baseline="0" noProof="0" dirty="0" smtClean="0">
                <a:ln>
                  <a:noFill/>
                </a:ln>
                <a:solidFill>
                  <a:srgbClr val="000000"/>
                </a:solidFill>
                <a:effectLst/>
                <a:uLnTx/>
                <a:uFillTx/>
                <a:latin typeface="Palatino Linotype" panose="02040502050505030304" pitchFamily="18" charset="0"/>
              </a:rPr>
              <a:t>Düzenlenecek belgeler</a:t>
            </a:r>
          </a:p>
          <a:p>
            <a:pPr marL="342900" marR="0" lvl="0" indent="-342900" algn="l" defTabSz="914400" rtl="0" eaLnBrk="0" fontAlgn="base" latinLnBrk="0" hangingPunct="0">
              <a:lnSpc>
                <a:spcPct val="100000"/>
              </a:lnSpc>
              <a:spcBef>
                <a:spcPts val="1400"/>
              </a:spcBef>
              <a:spcAft>
                <a:spcPct val="0"/>
              </a:spcAft>
              <a:buClr>
                <a:srgbClr val="179B66"/>
              </a:buClr>
              <a:buSzPct val="70000"/>
              <a:buFont typeface="Wingdings" panose="05000000000000000000" pitchFamily="2" charset="2"/>
              <a:buChar char="Ø"/>
              <a:tabLst/>
              <a:defRPr/>
            </a:pPr>
            <a:r>
              <a:rPr kumimoji="0" lang="tr-TR" sz="2000" i="0" u="none" strike="noStrike" kern="0" cap="none" spc="0" normalizeH="0" baseline="0" noProof="0" dirty="0" smtClean="0">
                <a:ln>
                  <a:noFill/>
                </a:ln>
                <a:solidFill>
                  <a:srgbClr val="000000"/>
                </a:solidFill>
                <a:effectLst/>
                <a:uLnTx/>
                <a:uFillTx/>
                <a:latin typeface="Palatino Linotype" panose="02040502050505030304" pitchFamily="18" charset="0"/>
              </a:rPr>
              <a:t>Anlaşmazlıkların çözümü, “Hakem” mi, “H</a:t>
            </a:r>
            <a:r>
              <a:rPr kumimoji="0" lang="en-US" sz="2000" i="0" u="none" strike="noStrike" kern="0" cap="none" spc="0" normalizeH="0" baseline="0" noProof="0" dirty="0" smtClean="0">
                <a:ln>
                  <a:noFill/>
                </a:ln>
                <a:solidFill>
                  <a:srgbClr val="000000"/>
                </a:solidFill>
                <a:effectLst/>
                <a:uLnTx/>
                <a:uFillTx/>
                <a:latin typeface="Palatino Linotype" panose="02040502050505030304" pitchFamily="18" charset="0"/>
                <a:cs typeface="Arial" charset="0"/>
              </a:rPr>
              <a:t>â</a:t>
            </a:r>
            <a:r>
              <a:rPr kumimoji="0" lang="tr-TR" sz="2000" i="0" u="none" strike="noStrike" kern="0" cap="none" spc="0" normalizeH="0" baseline="0" noProof="0" dirty="0" smtClean="0">
                <a:ln>
                  <a:noFill/>
                </a:ln>
                <a:solidFill>
                  <a:srgbClr val="000000"/>
                </a:solidFill>
                <a:effectLst/>
                <a:uLnTx/>
                <a:uFillTx/>
                <a:latin typeface="Palatino Linotype" panose="02040502050505030304" pitchFamily="18" charset="0"/>
              </a:rPr>
              <a:t>kim” mi ?</a:t>
            </a:r>
          </a:p>
          <a:p>
            <a:pPr marL="342900" marR="0" lvl="0" indent="-342900" algn="l" defTabSz="914400" rtl="0" eaLnBrk="0" fontAlgn="base" latinLnBrk="0" hangingPunct="0">
              <a:lnSpc>
                <a:spcPct val="100000"/>
              </a:lnSpc>
              <a:spcBef>
                <a:spcPts val="1400"/>
              </a:spcBef>
              <a:spcAft>
                <a:spcPct val="0"/>
              </a:spcAft>
              <a:buClr>
                <a:srgbClr val="179B66"/>
              </a:buClr>
              <a:buSzPct val="70000"/>
              <a:buFont typeface="Wingdings" panose="05000000000000000000" pitchFamily="2" charset="2"/>
              <a:buChar char="Ø"/>
              <a:tabLst/>
              <a:defRPr/>
            </a:pPr>
            <a:r>
              <a:rPr kumimoji="0" lang="tr-TR" sz="2000" i="0" u="none" strike="noStrike" kern="0" cap="none" spc="0" normalizeH="0" baseline="0" noProof="0" dirty="0" smtClean="0">
                <a:ln>
                  <a:noFill/>
                </a:ln>
                <a:solidFill>
                  <a:srgbClr val="000000"/>
                </a:solidFill>
                <a:effectLst/>
                <a:uLnTx/>
                <a:uFillTx/>
                <a:latin typeface="Palatino Linotype" panose="02040502050505030304" pitchFamily="18" charset="0"/>
              </a:rPr>
              <a:t>Gecikmeler, tazminatlar, garantiler</a:t>
            </a:r>
            <a:endParaRPr kumimoji="0" lang="tr-TR" sz="2000" i="0" u="none" strike="noStrike" kern="0" cap="none" spc="0" normalizeH="0" baseline="0" noProof="0" dirty="0">
              <a:ln>
                <a:noFill/>
              </a:ln>
              <a:solidFill>
                <a:srgbClr val="000000"/>
              </a:solidFill>
              <a:effectLst/>
              <a:uLnTx/>
              <a:uFillTx/>
              <a:latin typeface="Palatino Linotype" panose="02040502050505030304" pitchFamily="18" charset="0"/>
            </a:endParaRPr>
          </a:p>
        </p:txBody>
      </p:sp>
      <p:sp>
        <p:nvSpPr>
          <p:cNvPr id="2" name="Rectangle 1"/>
          <p:cNvSpPr/>
          <p:nvPr/>
        </p:nvSpPr>
        <p:spPr>
          <a:xfrm>
            <a:off x="1901370" y="145143"/>
            <a:ext cx="6023429" cy="523220"/>
          </a:xfrm>
          <a:prstGeom prst="rect">
            <a:avLst/>
          </a:prstGeom>
        </p:spPr>
        <p:txBody>
          <a:bodyPr wrap="square">
            <a:spAutoFit/>
          </a:bodyPr>
          <a:lstStyle/>
          <a:p>
            <a:pPr marL="342900" lvl="0" indent="-342900">
              <a:lnSpc>
                <a:spcPct val="100000"/>
              </a:lnSpc>
              <a:spcBef>
                <a:spcPts val="1400"/>
              </a:spcBef>
              <a:buClr>
                <a:srgbClr val="179B66"/>
              </a:buClr>
              <a:buSzPct val="70000"/>
              <a:defRPr/>
            </a:pPr>
            <a:r>
              <a:rPr lang="tr-TR" sz="2800" b="1" kern="0" baseline="0" dirty="0" smtClean="0">
                <a:solidFill>
                  <a:srgbClr val="00B050"/>
                </a:solidFill>
                <a:latin typeface="Palatino Linotype" panose="02040502050505030304" pitchFamily="18" charset="0"/>
              </a:rPr>
              <a:t>Sözleşmenin önemi</a:t>
            </a:r>
            <a:endParaRPr lang="tr-TR" sz="2800" b="1" kern="0" baseline="0" dirty="0">
              <a:solidFill>
                <a:srgbClr val="00B050"/>
              </a:solidFill>
              <a:latin typeface="Palatino Linotype" panose="02040502050505030304" pitchFamily="18" charset="0"/>
            </a:endParaRPr>
          </a:p>
        </p:txBody>
      </p:sp>
    </p:spTree>
    <p:extLst>
      <p:ext uri="{BB962C8B-B14F-4D97-AF65-F5344CB8AC3E}">
        <p14:creationId xmlns:p14="http://schemas.microsoft.com/office/powerpoint/2010/main" val="11965965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3200" dirty="0" smtClean="0">
                <a:latin typeface="Palatino Linotype" panose="02040502050505030304" pitchFamily="18" charset="0"/>
              </a:rPr>
              <a:t>İstisnalar</a:t>
            </a:r>
            <a:endParaRPr lang="en-US" sz="3200" dirty="0">
              <a:latin typeface="Palatino Linotype" panose="02040502050505030304" pitchFamily="18" charset="0"/>
            </a:endParaRPr>
          </a:p>
        </p:txBody>
      </p:sp>
      <p:sp>
        <p:nvSpPr>
          <p:cNvPr id="3" name="Content Placeholder 2"/>
          <p:cNvSpPr>
            <a:spLocks noGrp="1"/>
          </p:cNvSpPr>
          <p:nvPr>
            <p:ph idx="1"/>
          </p:nvPr>
        </p:nvSpPr>
        <p:spPr/>
        <p:txBody>
          <a:bodyPr/>
          <a:lstStyle/>
          <a:p>
            <a:pPr algn="just"/>
            <a:r>
              <a:rPr lang="tr-TR" sz="2400" b="0" dirty="0">
                <a:latin typeface="Palatino Linotype" panose="02040502050505030304" pitchFamily="18" charset="0"/>
              </a:rPr>
              <a:t>Poliçenin hiçbir istisna </a:t>
            </a:r>
            <a:r>
              <a:rPr lang="tr-TR" sz="2400" b="0" i="1" dirty="0">
                <a:latin typeface="Palatino Linotype" panose="02040502050505030304" pitchFamily="18" charset="0"/>
              </a:rPr>
              <a:t>(exclusion / exception)</a:t>
            </a:r>
            <a:r>
              <a:rPr lang="tr-TR" sz="2400" b="0" dirty="0">
                <a:latin typeface="Palatino Linotype" panose="02040502050505030304" pitchFamily="18" charset="0"/>
              </a:rPr>
              <a:t> klozunu içermemesi için </a:t>
            </a:r>
            <a:r>
              <a:rPr lang="tr-TR" sz="2400" b="0" dirty="0" smtClean="0">
                <a:latin typeface="Palatino Linotype" panose="02040502050505030304" pitchFamily="18" charset="0"/>
              </a:rPr>
              <a:t>ithalat akreditiflerinde özel </a:t>
            </a:r>
            <a:r>
              <a:rPr lang="tr-TR" sz="2400" b="0" dirty="0">
                <a:latin typeface="Palatino Linotype" panose="02040502050505030304" pitchFamily="18" charset="0"/>
              </a:rPr>
              <a:t>şart konulması önemlidir. İstisna ve muafiyetlerin özel olarak yasaklanmadığı akreditiflerde herhangi bir All Risks ibaresi içeren poliçeleri bankalar kabul etmek zorundadırlar (UCP 600’ün 28/ h, i ve j maddeleri).</a:t>
            </a:r>
          </a:p>
          <a:p>
            <a:r>
              <a:rPr lang="tr-TR" sz="2400" b="0" dirty="0">
                <a:latin typeface="Palatino Linotype" panose="02040502050505030304" pitchFamily="18" charset="0"/>
              </a:rPr>
              <a:t>Bu riske örnek olarak, kömür akreditiflerinde </a:t>
            </a:r>
            <a:r>
              <a:rPr lang="tr-TR" sz="2400" b="0" dirty="0" smtClean="0">
                <a:latin typeface="Palatino Linotype" panose="02040502050505030304" pitchFamily="18" charset="0"/>
              </a:rPr>
              <a:t>sigortacının </a:t>
            </a:r>
            <a:r>
              <a:rPr lang="tr-TR" sz="2400" b="0" dirty="0">
                <a:latin typeface="Palatino Linotype" panose="02040502050505030304" pitchFamily="18" charset="0"/>
              </a:rPr>
              <a:t>‘Kızışma’ riskini sessizce poliçe harici </a:t>
            </a:r>
            <a:r>
              <a:rPr lang="tr-TR" sz="2400" b="0" dirty="0" smtClean="0">
                <a:latin typeface="Palatino Linotype" panose="02040502050505030304" pitchFamily="18" charset="0"/>
              </a:rPr>
              <a:t>tutması gösterilebilir</a:t>
            </a:r>
            <a:endParaRPr lang="en-US" sz="2400" b="0" dirty="0"/>
          </a:p>
        </p:txBody>
      </p:sp>
    </p:spTree>
    <p:extLst>
      <p:ext uri="{BB962C8B-B14F-4D97-AF65-F5344CB8AC3E}">
        <p14:creationId xmlns:p14="http://schemas.microsoft.com/office/powerpoint/2010/main" val="352559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8900"/>
            <a:ext cx="7010400" cy="607786"/>
          </a:xfrm>
        </p:spPr>
        <p:txBody>
          <a:bodyPr/>
          <a:lstStyle/>
          <a:p>
            <a:pPr algn="ctr"/>
            <a:r>
              <a:rPr lang="tr-TR" sz="2400" dirty="0" smtClean="0">
                <a:latin typeface="Palatino Linotype" panose="02040502050505030304" pitchFamily="18" charset="0"/>
              </a:rPr>
              <a:t>Banka İthalat Akreditif Açılışındaki </a:t>
            </a:r>
            <a:br>
              <a:rPr lang="tr-TR" sz="2400" dirty="0" smtClean="0">
                <a:latin typeface="Palatino Linotype" panose="02040502050505030304" pitchFamily="18" charset="0"/>
              </a:rPr>
            </a:br>
            <a:r>
              <a:rPr lang="tr-TR" sz="2400" dirty="0" smtClean="0">
                <a:latin typeface="Palatino Linotype" panose="02040502050505030304" pitchFamily="18" charset="0"/>
              </a:rPr>
              <a:t>Standart Sigorta Maddesi</a:t>
            </a:r>
            <a:endParaRPr lang="tr-TR" sz="2400" dirty="0">
              <a:latin typeface="Palatino Linotype" panose="02040502050505030304" pitchFamily="18" charset="0"/>
            </a:endParaRPr>
          </a:p>
        </p:txBody>
      </p:sp>
      <p:sp>
        <p:nvSpPr>
          <p:cNvPr id="3" name="Content Placeholder 2"/>
          <p:cNvSpPr>
            <a:spLocks noGrp="1"/>
          </p:cNvSpPr>
          <p:nvPr>
            <p:ph idx="1"/>
          </p:nvPr>
        </p:nvSpPr>
        <p:spPr/>
        <p:txBody>
          <a:bodyPr/>
          <a:lstStyle/>
          <a:p>
            <a:pPr marL="0" indent="0">
              <a:buNone/>
            </a:pPr>
            <a:r>
              <a:rPr lang="tr-TR" sz="2400" b="0" dirty="0" smtClean="0">
                <a:latin typeface="Palatino Linotype" panose="02040502050505030304" pitchFamily="18" charset="0"/>
              </a:rPr>
              <a:t>Full set of insurance policy or certificate issued to the order of Türk Ekonomi Bankası A.Ş. xxxxx Branch Istanbul, covering at least the CIF value of the goods plus 10% against All Risks with extended cover from warehouse to warehouse, irrespective of percentage, as per Institute Cargo Clauses A and Institute War and Strike Clauses (S.R.C.C), showing claims payable at Turkey and ‘’Claim Settling Agent’’ details in Turkey.</a:t>
            </a:r>
          </a:p>
          <a:p>
            <a:pPr marL="0" indent="0">
              <a:buNone/>
            </a:pPr>
            <a:r>
              <a:rPr lang="tr-TR" sz="2400" b="0" dirty="0" smtClean="0">
                <a:latin typeface="Palatino Linotype" panose="02040502050505030304" pitchFamily="18" charset="0"/>
              </a:rPr>
              <a:t>Any exlusion clause without our prior consent is not acceptable.</a:t>
            </a:r>
            <a:endParaRPr lang="tr-TR" sz="2400" b="0" dirty="0">
              <a:latin typeface="Palatino Linotype" panose="02040502050505030304" pitchFamily="18" charset="0"/>
            </a:endParaRPr>
          </a:p>
        </p:txBody>
      </p:sp>
    </p:spTree>
    <p:extLst>
      <p:ext uri="{BB962C8B-B14F-4D97-AF65-F5344CB8AC3E}">
        <p14:creationId xmlns:p14="http://schemas.microsoft.com/office/powerpoint/2010/main" val="1422065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1676400" y="88899"/>
            <a:ext cx="7010400" cy="796471"/>
          </a:xfrm>
        </p:spPr>
        <p:txBody>
          <a:bodyPr/>
          <a:lstStyle/>
          <a:p>
            <a:pPr algn="ctr"/>
            <a:r>
              <a:rPr lang="tr-TR" dirty="0">
                <a:latin typeface="Palatino Linotype" panose="02040502050505030304" pitchFamily="18" charset="0"/>
              </a:rPr>
              <a:t>Çok Kullanılan Ödeme Yöntemleri</a:t>
            </a:r>
            <a:endParaRPr lang="en-US" dirty="0">
              <a:latin typeface="Palatino Linotype" panose="02040502050505030304" pitchFamily="18" charset="0"/>
            </a:endParaRPr>
          </a:p>
        </p:txBody>
      </p:sp>
      <p:sp>
        <p:nvSpPr>
          <p:cNvPr id="592899" name="Rectangle 3"/>
          <p:cNvSpPr>
            <a:spLocks noGrp="1" noChangeArrowheads="1"/>
          </p:cNvSpPr>
          <p:nvPr>
            <p:ph type="body" idx="1"/>
          </p:nvPr>
        </p:nvSpPr>
        <p:spPr/>
        <p:txBody>
          <a:bodyPr/>
          <a:lstStyle/>
          <a:p>
            <a:pPr>
              <a:lnSpc>
                <a:spcPct val="90000"/>
              </a:lnSpc>
              <a:buFont typeface="Wingdings" panose="05000000000000000000" pitchFamily="2" charset="2"/>
              <a:buChar char="ü"/>
            </a:pPr>
            <a:endParaRPr lang="tr-TR" sz="1800" dirty="0">
              <a:latin typeface="Palatino Linotype" panose="02040502050505030304" pitchFamily="18" charset="0"/>
            </a:endParaRPr>
          </a:p>
          <a:p>
            <a:pPr>
              <a:lnSpc>
                <a:spcPct val="90000"/>
              </a:lnSpc>
              <a:buFont typeface="Wingdings" panose="05000000000000000000" pitchFamily="2" charset="2"/>
              <a:buChar char="ü"/>
            </a:pPr>
            <a:r>
              <a:rPr lang="tr-TR" sz="2400" b="0" dirty="0">
                <a:latin typeface="Palatino Linotype" panose="02040502050505030304" pitchFamily="18" charset="0"/>
              </a:rPr>
              <a:t>Havale ve </a:t>
            </a:r>
            <a:r>
              <a:rPr lang="en-GB" sz="2400" b="0" dirty="0">
                <a:latin typeface="Palatino Linotype" panose="02040502050505030304" pitchFamily="18" charset="0"/>
              </a:rPr>
              <a:t>transfer</a:t>
            </a:r>
          </a:p>
          <a:p>
            <a:pPr>
              <a:lnSpc>
                <a:spcPct val="90000"/>
              </a:lnSpc>
              <a:buFont typeface="Wingdings" panose="05000000000000000000" pitchFamily="2" charset="2"/>
              <a:buChar char="ü"/>
            </a:pPr>
            <a:r>
              <a:rPr lang="tr-TR" sz="2400" b="0" dirty="0" smtClean="0">
                <a:latin typeface="Palatino Linotype" panose="02040502050505030304" pitchFamily="18" charset="0"/>
              </a:rPr>
              <a:t>Çek</a:t>
            </a:r>
            <a:endParaRPr lang="en-GB" sz="2400" b="0" dirty="0">
              <a:latin typeface="Palatino Linotype" panose="02040502050505030304" pitchFamily="18" charset="0"/>
            </a:endParaRPr>
          </a:p>
          <a:p>
            <a:pPr>
              <a:lnSpc>
                <a:spcPct val="90000"/>
              </a:lnSpc>
              <a:buFont typeface="Wingdings" panose="05000000000000000000" pitchFamily="2" charset="2"/>
              <a:buChar char="ü"/>
            </a:pPr>
            <a:r>
              <a:rPr lang="tr-TR" sz="2400" b="0" dirty="0" smtClean="0">
                <a:latin typeface="Palatino Linotype" panose="02040502050505030304" pitchFamily="18" charset="0"/>
              </a:rPr>
              <a:t>Poliçe </a:t>
            </a:r>
            <a:r>
              <a:rPr lang="tr-TR" sz="2400" b="0" dirty="0">
                <a:latin typeface="Palatino Linotype" panose="02040502050505030304" pitchFamily="18" charset="0"/>
              </a:rPr>
              <a:t>kabulü</a:t>
            </a:r>
          </a:p>
          <a:p>
            <a:pPr>
              <a:lnSpc>
                <a:spcPct val="90000"/>
              </a:lnSpc>
              <a:buFont typeface="Wingdings" panose="05000000000000000000" pitchFamily="2" charset="2"/>
              <a:buChar char="ü"/>
            </a:pPr>
            <a:r>
              <a:rPr lang="tr-TR" sz="2400" b="0" dirty="0" smtClean="0">
                <a:latin typeface="Palatino Linotype" panose="02040502050505030304" pitchFamily="18" charset="0"/>
              </a:rPr>
              <a:t>COD </a:t>
            </a:r>
            <a:r>
              <a:rPr lang="tr-TR" sz="2400" b="0" dirty="0">
                <a:latin typeface="Palatino Linotype" panose="02040502050505030304" pitchFamily="18" charset="0"/>
              </a:rPr>
              <a:t>(Cash on delivery)</a:t>
            </a:r>
          </a:p>
          <a:p>
            <a:pPr>
              <a:lnSpc>
                <a:spcPct val="90000"/>
              </a:lnSpc>
              <a:buFont typeface="Wingdings" panose="05000000000000000000" pitchFamily="2" charset="2"/>
              <a:buChar char="ü"/>
            </a:pPr>
            <a:r>
              <a:rPr lang="tr-TR" sz="2400" b="0" dirty="0" smtClean="0">
                <a:latin typeface="Palatino Linotype" panose="02040502050505030304" pitchFamily="18" charset="0"/>
              </a:rPr>
              <a:t>CAG </a:t>
            </a:r>
            <a:r>
              <a:rPr lang="tr-TR" sz="2400" b="0" dirty="0">
                <a:latin typeface="Palatino Linotype" panose="02040502050505030304" pitchFamily="18" charset="0"/>
              </a:rPr>
              <a:t>(Cash against goods)</a:t>
            </a:r>
            <a:endParaRPr lang="en-GB" sz="2400" b="0" dirty="0">
              <a:latin typeface="Palatino Linotype" panose="02040502050505030304" pitchFamily="18" charset="0"/>
            </a:endParaRPr>
          </a:p>
          <a:p>
            <a:pPr>
              <a:lnSpc>
                <a:spcPct val="90000"/>
              </a:lnSpc>
              <a:buFont typeface="Wingdings" panose="05000000000000000000" pitchFamily="2" charset="2"/>
              <a:buChar char="ü"/>
            </a:pPr>
            <a:r>
              <a:rPr lang="tr-TR" sz="2400" b="0" dirty="0" smtClean="0">
                <a:latin typeface="Palatino Linotype" panose="02040502050505030304" pitchFamily="18" charset="0"/>
              </a:rPr>
              <a:t>CAD </a:t>
            </a:r>
            <a:r>
              <a:rPr lang="tr-TR" sz="2400" b="0" dirty="0">
                <a:latin typeface="Palatino Linotype" panose="02040502050505030304" pitchFamily="18" charset="0"/>
              </a:rPr>
              <a:t>(Cash against dox - Tahsil vesaiki  -  </a:t>
            </a:r>
            <a:r>
              <a:rPr lang="tr-TR" sz="2400" b="0" dirty="0" smtClean="0">
                <a:latin typeface="Palatino Linotype" panose="02040502050505030304" pitchFamily="18" charset="0"/>
              </a:rPr>
              <a:t>  URC 522 – D/P – D/A)</a:t>
            </a:r>
          </a:p>
          <a:p>
            <a:pPr>
              <a:lnSpc>
                <a:spcPct val="90000"/>
              </a:lnSpc>
              <a:buFont typeface="Wingdings" panose="05000000000000000000" pitchFamily="2" charset="2"/>
              <a:buChar char="ü"/>
            </a:pPr>
            <a:r>
              <a:rPr lang="tr-TR" sz="2400" b="0" dirty="0" smtClean="0">
                <a:latin typeface="Palatino Linotype" panose="02040502050505030304" pitchFamily="18" charset="0"/>
              </a:rPr>
              <a:t>DLC  - L/C (Documentary Letter of Credit – UCP 600)</a:t>
            </a:r>
          </a:p>
          <a:p>
            <a:pPr>
              <a:lnSpc>
                <a:spcPct val="90000"/>
              </a:lnSpc>
              <a:buFont typeface="Wingdings" panose="05000000000000000000" pitchFamily="2" charset="2"/>
              <a:buChar char="ü"/>
            </a:pPr>
            <a:r>
              <a:rPr lang="tr-TR" sz="2400" b="0" dirty="0" smtClean="0">
                <a:latin typeface="Palatino Linotype" panose="02040502050505030304" pitchFamily="18" charset="0"/>
              </a:rPr>
              <a:t>BPO (Bank Payment Obligation – URBPO 750)</a:t>
            </a:r>
            <a:endParaRPr lang="tr-TR" sz="2400" b="0" dirty="0">
              <a:latin typeface="Palatino Linotype" panose="02040502050505030304" pitchFamily="18" charset="0"/>
            </a:endParaRPr>
          </a:p>
          <a:p>
            <a:pPr>
              <a:lnSpc>
                <a:spcPct val="90000"/>
              </a:lnSpc>
              <a:buFont typeface="Wingdings" pitchFamily="2" charset="2"/>
              <a:buNone/>
            </a:pPr>
            <a:endParaRPr lang="en-US"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906" name="Object 2">
            <a:hlinkClick r:id="" action="ppaction://ole?verb=0"/>
          </p:cNvPr>
          <p:cNvGraphicFramePr>
            <a:graphicFrameLocks/>
          </p:cNvGraphicFramePr>
          <p:nvPr/>
        </p:nvGraphicFramePr>
        <p:xfrm>
          <a:off x="7112000" y="5060950"/>
          <a:ext cx="1600200" cy="1246188"/>
        </p:xfrm>
        <a:graphic>
          <a:graphicData uri="http://schemas.openxmlformats.org/presentationml/2006/ole">
            <mc:AlternateContent xmlns:mc="http://schemas.openxmlformats.org/markup-compatibility/2006">
              <mc:Choice xmlns:v="urn:schemas-microsoft-com:vml" Requires="v">
                <p:oleObj spid="_x0000_s636690" name="Clip" r:id="rId5" imgW="2330280" imgH="3525480" progId="MS_ClipArt_Gallery.2">
                  <p:embed/>
                </p:oleObj>
              </mc:Choice>
              <mc:Fallback>
                <p:oleObj name="Clip" r:id="rId5" imgW="2330280" imgH="3525480" progId="MS_ClipArt_Gallery.2">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0" y="5060950"/>
                        <a:ext cx="1600200"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907" name="Object 3">
            <a:hlinkClick r:id="" action="ppaction://ole?verb=0"/>
          </p:cNvPr>
          <p:cNvGraphicFramePr>
            <a:graphicFrameLocks/>
          </p:cNvGraphicFramePr>
          <p:nvPr/>
        </p:nvGraphicFramePr>
        <p:xfrm>
          <a:off x="6802438" y="1143000"/>
          <a:ext cx="2112962" cy="1143000"/>
        </p:xfrm>
        <a:graphic>
          <a:graphicData uri="http://schemas.openxmlformats.org/presentationml/2006/ole">
            <mc:AlternateContent xmlns:mc="http://schemas.openxmlformats.org/markup-compatibility/2006">
              <mc:Choice xmlns:v="urn:schemas-microsoft-com:vml" Requires="v">
                <p:oleObj spid="_x0000_s636691" name="Clip" r:id="rId7" imgW="5903640" imgH="3695400" progId="MS_ClipArt_Gallery.2">
                  <p:embed/>
                </p:oleObj>
              </mc:Choice>
              <mc:Fallback>
                <p:oleObj name="Clip" r:id="rId7" imgW="5903640" imgH="3695400" progId="MS_ClipArt_Gallery.2">
                  <p:embed/>
                  <p:pic>
                    <p:nvPicPr>
                      <p:cNvPr id="0" name="Picture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2438" y="1143000"/>
                        <a:ext cx="21129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908" name="Object 4">
            <a:hlinkClick r:id="" action="ppaction://ole?verb=0"/>
          </p:cNvPr>
          <p:cNvGraphicFramePr>
            <a:graphicFrameLocks/>
          </p:cNvGraphicFramePr>
          <p:nvPr/>
        </p:nvGraphicFramePr>
        <p:xfrm>
          <a:off x="1765300" y="5141913"/>
          <a:ext cx="1295400" cy="1258887"/>
        </p:xfrm>
        <a:graphic>
          <a:graphicData uri="http://schemas.openxmlformats.org/presentationml/2006/ole">
            <mc:AlternateContent xmlns:mc="http://schemas.openxmlformats.org/markup-compatibility/2006">
              <mc:Choice xmlns:v="urn:schemas-microsoft-com:vml" Requires="v">
                <p:oleObj spid="_x0000_s636692" name="Clip" r:id="rId9" imgW="2901600" imgH="5073480" progId="MS_ClipArt_Gallery.2">
                  <p:embed/>
                </p:oleObj>
              </mc:Choice>
              <mc:Fallback>
                <p:oleObj name="Clip" r:id="rId9" imgW="2901600" imgH="5073480" progId="MS_ClipArt_Gallery.2">
                  <p:embed/>
                  <p:pic>
                    <p:nvPicPr>
                      <p:cNvPr id="0" name="Picture 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5300" y="5141913"/>
                        <a:ext cx="1295400"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5909" name="Object 5">
            <a:hlinkClick r:id="" action="ppaction://ole?verb=0"/>
          </p:cNvPr>
          <p:cNvGraphicFramePr>
            <a:graphicFrameLocks/>
          </p:cNvGraphicFramePr>
          <p:nvPr/>
        </p:nvGraphicFramePr>
        <p:xfrm>
          <a:off x="1490663" y="1320800"/>
          <a:ext cx="1658937" cy="1539875"/>
        </p:xfrm>
        <a:graphic>
          <a:graphicData uri="http://schemas.openxmlformats.org/presentationml/2006/ole">
            <mc:AlternateContent xmlns:mc="http://schemas.openxmlformats.org/markup-compatibility/2006">
              <mc:Choice xmlns:v="urn:schemas-microsoft-com:vml" Requires="v">
                <p:oleObj spid="_x0000_s636693" name="Clip" r:id="rId11" imgW="5908320" imgH="1871640" progId="MS_ClipArt_Gallery.2">
                  <p:embed/>
                </p:oleObj>
              </mc:Choice>
              <mc:Fallback>
                <p:oleObj name="Clip" r:id="rId11" imgW="5908320" imgH="1871640" progId="MS_ClipArt_Gallery.2">
                  <p:embed/>
                  <p:pic>
                    <p:nvPicPr>
                      <p:cNvPr id="0" name="Picture 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0663" y="1320800"/>
                        <a:ext cx="1658937"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5910" name="Rectangle 6"/>
          <p:cNvSpPr>
            <a:spLocks noChangeArrowheads="1"/>
          </p:cNvSpPr>
          <p:nvPr/>
        </p:nvSpPr>
        <p:spPr bwMode="auto">
          <a:xfrm>
            <a:off x="1427163" y="3224213"/>
            <a:ext cx="908050" cy="819150"/>
          </a:xfrm>
          <a:prstGeom prst="rect">
            <a:avLst/>
          </a:prstGeom>
          <a:noFill/>
          <a:ln w="12700">
            <a:noFill/>
            <a:miter lim="800000"/>
            <a:headEnd/>
            <a:tailEnd/>
          </a:ln>
          <a:effectLst/>
        </p:spPr>
        <p:txBody>
          <a:bodyPr lIns="90488" tIns="44450" rIns="90488" bIns="44450">
            <a:spAutoFit/>
          </a:bodyPr>
          <a:lstStyle/>
          <a:p>
            <a:pPr algn="ctr" defTabSz="762000">
              <a:lnSpc>
                <a:spcPct val="100000"/>
              </a:lnSpc>
            </a:pPr>
            <a:r>
              <a:rPr lang="tr-TR" sz="1200" baseline="0" dirty="0">
                <a:solidFill>
                  <a:srgbClr val="000000"/>
                </a:solidFill>
              </a:rPr>
              <a:t>VESAİKİN TESLİMİ  &amp; TAHSİL EMRİ</a:t>
            </a:r>
            <a:endParaRPr lang="fr-FR" sz="1200" baseline="0" dirty="0"/>
          </a:p>
        </p:txBody>
      </p:sp>
      <p:sp>
        <p:nvSpPr>
          <p:cNvPr id="635911" name="Rectangle 7"/>
          <p:cNvSpPr>
            <a:spLocks noChangeArrowheads="1"/>
          </p:cNvSpPr>
          <p:nvPr/>
        </p:nvSpPr>
        <p:spPr bwMode="auto">
          <a:xfrm>
            <a:off x="4049713" y="5868988"/>
            <a:ext cx="1778000" cy="454025"/>
          </a:xfrm>
          <a:prstGeom prst="rect">
            <a:avLst/>
          </a:prstGeom>
          <a:noFill/>
          <a:ln w="12700">
            <a:noFill/>
            <a:miter lim="800000"/>
            <a:headEnd/>
            <a:tailEnd/>
          </a:ln>
          <a:effectLst/>
        </p:spPr>
        <p:txBody>
          <a:bodyPr lIns="90488" tIns="44450" rIns="90488" bIns="44450">
            <a:spAutoFit/>
          </a:bodyPr>
          <a:lstStyle/>
          <a:p>
            <a:pPr algn="ctr" defTabSz="762000">
              <a:lnSpc>
                <a:spcPct val="100000"/>
              </a:lnSpc>
            </a:pPr>
            <a:r>
              <a:rPr lang="tr-TR" sz="1200" b="1" baseline="0" dirty="0">
                <a:solidFill>
                  <a:srgbClr val="000000"/>
                </a:solidFill>
              </a:rPr>
              <a:t>VESAİK SEVKİ </a:t>
            </a:r>
          </a:p>
          <a:p>
            <a:pPr algn="ctr" defTabSz="762000">
              <a:lnSpc>
                <a:spcPct val="100000"/>
              </a:lnSpc>
            </a:pPr>
            <a:r>
              <a:rPr lang="tr-TR" sz="1200" b="1" baseline="0" dirty="0">
                <a:solidFill>
                  <a:srgbClr val="000000"/>
                </a:solidFill>
              </a:rPr>
              <a:t> TAHSİL EMRİ </a:t>
            </a:r>
            <a:endParaRPr lang="fr-FR" sz="1200" b="1" baseline="0" dirty="0">
              <a:solidFill>
                <a:srgbClr val="000000"/>
              </a:solidFill>
            </a:endParaRPr>
          </a:p>
        </p:txBody>
      </p:sp>
      <p:sp>
        <p:nvSpPr>
          <p:cNvPr id="635912" name="Rectangle 8"/>
          <p:cNvSpPr>
            <a:spLocks noChangeArrowheads="1"/>
          </p:cNvSpPr>
          <p:nvPr/>
        </p:nvSpPr>
        <p:spPr bwMode="auto">
          <a:xfrm>
            <a:off x="7624763" y="3276600"/>
            <a:ext cx="1443037" cy="454025"/>
          </a:xfrm>
          <a:prstGeom prst="rect">
            <a:avLst/>
          </a:prstGeom>
          <a:noFill/>
          <a:ln w="12700">
            <a:noFill/>
            <a:miter lim="800000"/>
            <a:headEnd/>
            <a:tailEnd/>
          </a:ln>
          <a:effectLst/>
        </p:spPr>
        <p:txBody>
          <a:bodyPr lIns="90488" tIns="44450" rIns="90488" bIns="44450">
            <a:spAutoFit/>
          </a:bodyPr>
          <a:lstStyle/>
          <a:p>
            <a:pPr algn="ctr" defTabSz="762000">
              <a:lnSpc>
                <a:spcPct val="100000"/>
              </a:lnSpc>
            </a:pPr>
            <a:r>
              <a:rPr lang="tr-TR" sz="1200" b="1" baseline="0" dirty="0">
                <a:solidFill>
                  <a:srgbClr val="000000"/>
                </a:solidFill>
              </a:rPr>
              <a:t>ÖDEMEYE &amp; KABULE DAVET  </a:t>
            </a:r>
            <a:endParaRPr lang="fr-FR" sz="1200" b="1" baseline="0" dirty="0">
              <a:solidFill>
                <a:srgbClr val="000000"/>
              </a:solidFill>
            </a:endParaRPr>
          </a:p>
        </p:txBody>
      </p:sp>
      <p:sp>
        <p:nvSpPr>
          <p:cNvPr id="635913" name="AutoShape 9"/>
          <p:cNvSpPr>
            <a:spLocks noChangeArrowheads="1"/>
          </p:cNvSpPr>
          <p:nvPr/>
        </p:nvSpPr>
        <p:spPr bwMode="auto">
          <a:xfrm rot="16200000" flipH="1">
            <a:off x="1562100" y="2781300"/>
            <a:ext cx="596900" cy="215900"/>
          </a:xfrm>
          <a:prstGeom prst="rightArrow">
            <a:avLst>
              <a:gd name="adj1" fmla="val 50000"/>
              <a:gd name="adj2" fmla="val 138248"/>
            </a:avLst>
          </a:prstGeom>
          <a:solidFill>
            <a:srgbClr val="00CA00"/>
          </a:solidFill>
          <a:ln w="12700">
            <a:solidFill>
              <a:schemeClr val="tx1"/>
            </a:solidFill>
            <a:miter lim="800000"/>
            <a:headEnd/>
            <a:tailEnd/>
          </a:ln>
          <a:effectLst/>
        </p:spPr>
        <p:txBody>
          <a:bodyPr wrap="none" anchor="ctr"/>
          <a:lstStyle/>
          <a:p>
            <a:endParaRPr lang="tr-TR" dirty="0"/>
          </a:p>
        </p:txBody>
      </p:sp>
      <p:sp>
        <p:nvSpPr>
          <p:cNvPr id="635914" name="AutoShape 10"/>
          <p:cNvSpPr>
            <a:spLocks noChangeArrowheads="1"/>
          </p:cNvSpPr>
          <p:nvPr/>
        </p:nvSpPr>
        <p:spPr bwMode="auto">
          <a:xfrm rot="16200000" flipH="1">
            <a:off x="1435100" y="4359275"/>
            <a:ext cx="822325" cy="187325"/>
          </a:xfrm>
          <a:prstGeom prst="rightArrow">
            <a:avLst>
              <a:gd name="adj1" fmla="val 50000"/>
              <a:gd name="adj2" fmla="val 219512"/>
            </a:avLst>
          </a:prstGeom>
          <a:solidFill>
            <a:srgbClr val="00CA00"/>
          </a:solidFill>
          <a:ln w="12700">
            <a:solidFill>
              <a:schemeClr val="tx1"/>
            </a:solidFill>
            <a:miter lim="800000"/>
            <a:headEnd/>
            <a:tailEnd/>
          </a:ln>
          <a:effectLst/>
        </p:spPr>
        <p:txBody>
          <a:bodyPr wrap="none" anchor="ctr"/>
          <a:lstStyle/>
          <a:p>
            <a:endParaRPr lang="tr-TR" dirty="0"/>
          </a:p>
        </p:txBody>
      </p:sp>
      <p:sp>
        <p:nvSpPr>
          <p:cNvPr id="635915" name="AutoShape 11"/>
          <p:cNvSpPr>
            <a:spLocks noChangeArrowheads="1"/>
          </p:cNvSpPr>
          <p:nvPr/>
        </p:nvSpPr>
        <p:spPr bwMode="auto">
          <a:xfrm>
            <a:off x="3041650" y="5949950"/>
            <a:ext cx="965200" cy="254000"/>
          </a:xfrm>
          <a:prstGeom prst="rightArrow">
            <a:avLst>
              <a:gd name="adj1" fmla="val 50000"/>
              <a:gd name="adj2" fmla="val 190018"/>
            </a:avLst>
          </a:prstGeom>
          <a:solidFill>
            <a:srgbClr val="00CA00"/>
          </a:solidFill>
          <a:ln w="12700">
            <a:solidFill>
              <a:schemeClr val="tx1"/>
            </a:solidFill>
            <a:miter lim="800000"/>
            <a:headEnd/>
            <a:tailEnd/>
          </a:ln>
          <a:effectLst/>
        </p:spPr>
        <p:txBody>
          <a:bodyPr wrap="none" anchor="ctr"/>
          <a:lstStyle/>
          <a:p>
            <a:endParaRPr lang="tr-TR" dirty="0"/>
          </a:p>
        </p:txBody>
      </p:sp>
      <p:sp>
        <p:nvSpPr>
          <p:cNvPr id="635916" name="AutoShape 12"/>
          <p:cNvSpPr>
            <a:spLocks noChangeArrowheads="1"/>
          </p:cNvSpPr>
          <p:nvPr/>
        </p:nvSpPr>
        <p:spPr bwMode="auto">
          <a:xfrm>
            <a:off x="5911850" y="5949950"/>
            <a:ext cx="1016000" cy="254000"/>
          </a:xfrm>
          <a:prstGeom prst="rightArrow">
            <a:avLst>
              <a:gd name="adj1" fmla="val 50000"/>
              <a:gd name="adj2" fmla="val 200019"/>
            </a:avLst>
          </a:prstGeom>
          <a:solidFill>
            <a:srgbClr val="00CA00"/>
          </a:solidFill>
          <a:ln w="12700">
            <a:solidFill>
              <a:schemeClr val="tx1"/>
            </a:solidFill>
            <a:miter lim="800000"/>
            <a:headEnd/>
            <a:tailEnd/>
          </a:ln>
          <a:effectLst/>
        </p:spPr>
        <p:txBody>
          <a:bodyPr wrap="none" anchor="ctr"/>
          <a:lstStyle/>
          <a:p>
            <a:endParaRPr lang="tr-TR" dirty="0"/>
          </a:p>
        </p:txBody>
      </p:sp>
      <p:sp>
        <p:nvSpPr>
          <p:cNvPr id="635917" name="AutoShape 13"/>
          <p:cNvSpPr>
            <a:spLocks noChangeArrowheads="1"/>
          </p:cNvSpPr>
          <p:nvPr/>
        </p:nvSpPr>
        <p:spPr bwMode="auto">
          <a:xfrm rot="16200000">
            <a:off x="8007350" y="4121150"/>
            <a:ext cx="977900" cy="215900"/>
          </a:xfrm>
          <a:prstGeom prst="rightArrow">
            <a:avLst>
              <a:gd name="adj1" fmla="val 50000"/>
              <a:gd name="adj2" fmla="val 226492"/>
            </a:avLst>
          </a:prstGeom>
          <a:solidFill>
            <a:srgbClr val="00CA00"/>
          </a:solidFill>
          <a:ln w="12700">
            <a:solidFill>
              <a:schemeClr val="tx1"/>
            </a:solidFill>
            <a:miter lim="800000"/>
            <a:headEnd/>
            <a:tailEnd/>
          </a:ln>
          <a:effectLst/>
        </p:spPr>
        <p:txBody>
          <a:bodyPr wrap="none" anchor="ctr"/>
          <a:lstStyle/>
          <a:p>
            <a:endParaRPr lang="tr-TR" dirty="0"/>
          </a:p>
        </p:txBody>
      </p:sp>
      <p:sp>
        <p:nvSpPr>
          <p:cNvPr id="635918" name="AutoShape 14"/>
          <p:cNvSpPr>
            <a:spLocks noChangeArrowheads="1"/>
          </p:cNvSpPr>
          <p:nvPr/>
        </p:nvSpPr>
        <p:spPr bwMode="auto">
          <a:xfrm rot="16200000">
            <a:off x="8045450" y="2559050"/>
            <a:ext cx="901700" cy="215900"/>
          </a:xfrm>
          <a:prstGeom prst="rightArrow">
            <a:avLst>
              <a:gd name="adj1" fmla="val 50000"/>
              <a:gd name="adj2" fmla="val 208843"/>
            </a:avLst>
          </a:prstGeom>
          <a:solidFill>
            <a:srgbClr val="00CA00"/>
          </a:solidFill>
          <a:ln w="12700">
            <a:solidFill>
              <a:schemeClr val="tx1"/>
            </a:solidFill>
            <a:miter lim="800000"/>
            <a:headEnd/>
            <a:tailEnd/>
          </a:ln>
          <a:effectLst/>
        </p:spPr>
        <p:txBody>
          <a:bodyPr wrap="none" anchor="ctr"/>
          <a:lstStyle/>
          <a:p>
            <a:endParaRPr lang="tr-TR" dirty="0"/>
          </a:p>
        </p:txBody>
      </p:sp>
      <p:sp>
        <p:nvSpPr>
          <p:cNvPr id="635919" name="Rectangle 15"/>
          <p:cNvSpPr>
            <a:spLocks noChangeArrowheads="1"/>
          </p:cNvSpPr>
          <p:nvPr/>
        </p:nvSpPr>
        <p:spPr bwMode="auto">
          <a:xfrm>
            <a:off x="6916738" y="2274888"/>
            <a:ext cx="1231900" cy="1001712"/>
          </a:xfrm>
          <a:prstGeom prst="rect">
            <a:avLst/>
          </a:prstGeom>
          <a:noFill/>
          <a:ln w="12700">
            <a:noFill/>
            <a:miter lim="800000"/>
            <a:headEnd/>
            <a:tailEnd/>
          </a:ln>
          <a:effectLst/>
        </p:spPr>
        <p:txBody>
          <a:bodyPr lIns="90488" tIns="44450" rIns="90488" bIns="44450">
            <a:spAutoFit/>
          </a:bodyPr>
          <a:lstStyle/>
          <a:p>
            <a:pPr algn="ctr" defTabSz="762000">
              <a:lnSpc>
                <a:spcPct val="100000"/>
              </a:lnSpc>
            </a:pPr>
            <a:r>
              <a:rPr lang="tr-TR" sz="1200" b="1" baseline="0" dirty="0">
                <a:solidFill>
                  <a:srgbClr val="000000"/>
                </a:solidFill>
              </a:rPr>
              <a:t>ÖDEME, KABUL v.s’ye KARŞILIK VESAİKİN TESLİMİ </a:t>
            </a:r>
            <a:endParaRPr lang="fr-FR" sz="1200" b="1" baseline="0" dirty="0">
              <a:solidFill>
                <a:srgbClr val="000000"/>
              </a:solidFill>
            </a:endParaRPr>
          </a:p>
        </p:txBody>
      </p:sp>
      <p:sp>
        <p:nvSpPr>
          <p:cNvPr id="635920" name="AutoShape 16"/>
          <p:cNvSpPr>
            <a:spLocks noChangeArrowheads="1"/>
          </p:cNvSpPr>
          <p:nvPr/>
        </p:nvSpPr>
        <p:spPr bwMode="auto">
          <a:xfrm rot="16200000" flipH="1">
            <a:off x="6843713" y="3933825"/>
            <a:ext cx="1282700" cy="231775"/>
          </a:xfrm>
          <a:prstGeom prst="rightArrow">
            <a:avLst>
              <a:gd name="adj1" fmla="val 50000"/>
              <a:gd name="adj2" fmla="val 314914"/>
            </a:avLst>
          </a:prstGeom>
          <a:solidFill>
            <a:srgbClr val="C50122"/>
          </a:solidFill>
          <a:ln w="12700">
            <a:solidFill>
              <a:schemeClr val="tx1"/>
            </a:solidFill>
            <a:miter lim="800000"/>
            <a:headEnd/>
            <a:tailEnd/>
          </a:ln>
          <a:effectLst/>
        </p:spPr>
        <p:txBody>
          <a:bodyPr wrap="none" anchor="ctr"/>
          <a:lstStyle/>
          <a:p>
            <a:endParaRPr lang="tr-TR" dirty="0"/>
          </a:p>
        </p:txBody>
      </p:sp>
      <p:sp>
        <p:nvSpPr>
          <p:cNvPr id="635921" name="Rectangle 17"/>
          <p:cNvSpPr>
            <a:spLocks noChangeArrowheads="1"/>
          </p:cNvSpPr>
          <p:nvPr/>
        </p:nvSpPr>
        <p:spPr bwMode="auto">
          <a:xfrm>
            <a:off x="3816350" y="5257800"/>
            <a:ext cx="2284413" cy="271463"/>
          </a:xfrm>
          <a:prstGeom prst="rect">
            <a:avLst/>
          </a:prstGeom>
          <a:noFill/>
          <a:ln w="12700">
            <a:noFill/>
            <a:miter lim="800000"/>
            <a:headEnd/>
            <a:tailEnd/>
          </a:ln>
          <a:effectLst/>
        </p:spPr>
        <p:txBody>
          <a:bodyPr lIns="90488" tIns="44450" rIns="90488" bIns="44450">
            <a:spAutoFit/>
          </a:bodyPr>
          <a:lstStyle/>
          <a:p>
            <a:pPr algn="ctr" defTabSz="762000">
              <a:lnSpc>
                <a:spcPct val="100000"/>
              </a:lnSpc>
            </a:pPr>
            <a:r>
              <a:rPr lang="tr-TR" sz="1200" b="1" baseline="0" dirty="0">
                <a:solidFill>
                  <a:srgbClr val="000000"/>
                </a:solidFill>
              </a:rPr>
              <a:t>ÖDEME </a:t>
            </a:r>
            <a:endParaRPr lang="fr-FR" sz="1200" b="1" baseline="0" dirty="0">
              <a:solidFill>
                <a:srgbClr val="000000"/>
              </a:solidFill>
            </a:endParaRPr>
          </a:p>
        </p:txBody>
      </p:sp>
      <p:sp>
        <p:nvSpPr>
          <p:cNvPr id="635922" name="AutoShape 18"/>
          <p:cNvSpPr>
            <a:spLocks noChangeArrowheads="1"/>
          </p:cNvSpPr>
          <p:nvPr/>
        </p:nvSpPr>
        <p:spPr bwMode="auto">
          <a:xfrm flipH="1">
            <a:off x="5921375" y="5257800"/>
            <a:ext cx="962025" cy="228600"/>
          </a:xfrm>
          <a:prstGeom prst="rightArrow">
            <a:avLst>
              <a:gd name="adj1" fmla="val 50000"/>
              <a:gd name="adj2" fmla="val 210436"/>
            </a:avLst>
          </a:prstGeom>
          <a:solidFill>
            <a:srgbClr val="C50122"/>
          </a:solidFill>
          <a:ln w="12700">
            <a:solidFill>
              <a:schemeClr val="tx1"/>
            </a:solidFill>
            <a:miter lim="800000"/>
            <a:headEnd/>
            <a:tailEnd/>
          </a:ln>
          <a:effectLst/>
        </p:spPr>
        <p:txBody>
          <a:bodyPr wrap="none" anchor="ctr"/>
          <a:lstStyle/>
          <a:p>
            <a:endParaRPr lang="tr-TR" dirty="0"/>
          </a:p>
        </p:txBody>
      </p:sp>
      <p:sp>
        <p:nvSpPr>
          <p:cNvPr id="635923" name="AutoShape 19"/>
          <p:cNvSpPr>
            <a:spLocks noChangeArrowheads="1"/>
          </p:cNvSpPr>
          <p:nvPr/>
        </p:nvSpPr>
        <p:spPr bwMode="auto">
          <a:xfrm flipH="1">
            <a:off x="3048000" y="5257800"/>
            <a:ext cx="914400" cy="215900"/>
          </a:xfrm>
          <a:prstGeom prst="rightArrow">
            <a:avLst>
              <a:gd name="adj1" fmla="val 50000"/>
              <a:gd name="adj2" fmla="val 211784"/>
            </a:avLst>
          </a:prstGeom>
          <a:solidFill>
            <a:srgbClr val="C50122"/>
          </a:solidFill>
          <a:ln w="12700">
            <a:solidFill>
              <a:schemeClr val="tx1"/>
            </a:solidFill>
            <a:miter lim="800000"/>
            <a:headEnd/>
            <a:tailEnd/>
          </a:ln>
          <a:effectLst/>
        </p:spPr>
        <p:txBody>
          <a:bodyPr wrap="none" anchor="ctr"/>
          <a:lstStyle/>
          <a:p>
            <a:endParaRPr lang="tr-TR" dirty="0"/>
          </a:p>
        </p:txBody>
      </p:sp>
      <p:sp>
        <p:nvSpPr>
          <p:cNvPr id="635924" name="Rectangle 20"/>
          <p:cNvSpPr>
            <a:spLocks noChangeArrowheads="1"/>
          </p:cNvSpPr>
          <p:nvPr/>
        </p:nvSpPr>
        <p:spPr bwMode="auto">
          <a:xfrm>
            <a:off x="2386013" y="3219450"/>
            <a:ext cx="1063625" cy="636588"/>
          </a:xfrm>
          <a:prstGeom prst="rect">
            <a:avLst/>
          </a:prstGeom>
          <a:noFill/>
          <a:ln w="12700">
            <a:noFill/>
            <a:miter lim="800000"/>
            <a:headEnd/>
            <a:tailEnd/>
          </a:ln>
          <a:effectLst/>
        </p:spPr>
        <p:txBody>
          <a:bodyPr lIns="90488" tIns="44450" rIns="90488" bIns="44450">
            <a:spAutoFit/>
          </a:bodyPr>
          <a:lstStyle/>
          <a:p>
            <a:pPr algn="ctr" defTabSz="762000">
              <a:lnSpc>
                <a:spcPct val="100000"/>
              </a:lnSpc>
            </a:pPr>
            <a:r>
              <a:rPr lang="tr-TR" sz="1200" b="1" baseline="0" dirty="0">
                <a:solidFill>
                  <a:srgbClr val="000000"/>
                </a:solidFill>
              </a:rPr>
              <a:t>İHRACAT BEDELİ ÖDEMESİ</a:t>
            </a:r>
            <a:endParaRPr lang="fr-FR" sz="1200" b="1" baseline="0" dirty="0">
              <a:solidFill>
                <a:srgbClr val="000000"/>
              </a:solidFill>
            </a:endParaRPr>
          </a:p>
        </p:txBody>
      </p:sp>
      <p:sp>
        <p:nvSpPr>
          <p:cNvPr id="635925" name="AutoShape 21"/>
          <p:cNvSpPr>
            <a:spLocks noChangeArrowheads="1"/>
          </p:cNvSpPr>
          <p:nvPr/>
        </p:nvSpPr>
        <p:spPr bwMode="auto">
          <a:xfrm rot="16200000">
            <a:off x="1971675" y="4262438"/>
            <a:ext cx="1004887" cy="223838"/>
          </a:xfrm>
          <a:prstGeom prst="rightArrow">
            <a:avLst>
              <a:gd name="adj1" fmla="val 50000"/>
              <a:gd name="adj2" fmla="val 224488"/>
            </a:avLst>
          </a:prstGeom>
          <a:solidFill>
            <a:srgbClr val="C50122"/>
          </a:solidFill>
          <a:ln w="12700">
            <a:solidFill>
              <a:schemeClr val="tx1"/>
            </a:solidFill>
            <a:miter lim="800000"/>
            <a:headEnd/>
            <a:tailEnd/>
          </a:ln>
          <a:effectLst/>
        </p:spPr>
        <p:txBody>
          <a:bodyPr wrap="none" anchor="ctr"/>
          <a:lstStyle/>
          <a:p>
            <a:endParaRPr lang="tr-TR" dirty="0"/>
          </a:p>
        </p:txBody>
      </p:sp>
      <p:sp>
        <p:nvSpPr>
          <p:cNvPr id="635926" name="AutoShape 22"/>
          <p:cNvSpPr>
            <a:spLocks noChangeArrowheads="1"/>
          </p:cNvSpPr>
          <p:nvPr/>
        </p:nvSpPr>
        <p:spPr bwMode="auto">
          <a:xfrm rot="16200000">
            <a:off x="2095500" y="2781300"/>
            <a:ext cx="596900" cy="215900"/>
          </a:xfrm>
          <a:prstGeom prst="rightArrow">
            <a:avLst>
              <a:gd name="adj1" fmla="val 50000"/>
              <a:gd name="adj2" fmla="val 138248"/>
            </a:avLst>
          </a:prstGeom>
          <a:solidFill>
            <a:srgbClr val="C50122"/>
          </a:solidFill>
          <a:ln w="12700">
            <a:solidFill>
              <a:schemeClr val="tx1"/>
            </a:solidFill>
            <a:miter lim="800000"/>
            <a:headEnd/>
            <a:tailEnd/>
          </a:ln>
          <a:effectLst/>
        </p:spPr>
        <p:txBody>
          <a:bodyPr wrap="none" anchor="ctr"/>
          <a:lstStyle/>
          <a:p>
            <a:endParaRPr lang="tr-TR" dirty="0"/>
          </a:p>
        </p:txBody>
      </p:sp>
      <p:sp>
        <p:nvSpPr>
          <p:cNvPr id="635927" name="Rectangle 23"/>
          <p:cNvSpPr>
            <a:spLocks noChangeArrowheads="1"/>
          </p:cNvSpPr>
          <p:nvPr/>
        </p:nvSpPr>
        <p:spPr bwMode="auto">
          <a:xfrm>
            <a:off x="3948113" y="1827213"/>
            <a:ext cx="1476375" cy="271462"/>
          </a:xfrm>
          <a:prstGeom prst="rect">
            <a:avLst/>
          </a:prstGeom>
          <a:noFill/>
          <a:ln w="12700">
            <a:noFill/>
            <a:miter lim="800000"/>
            <a:headEnd/>
            <a:tailEnd/>
          </a:ln>
          <a:effectLst/>
        </p:spPr>
        <p:txBody>
          <a:bodyPr wrap="none" lIns="90488" tIns="44450" rIns="90488" bIns="44450">
            <a:spAutoFit/>
          </a:bodyPr>
          <a:lstStyle/>
          <a:p>
            <a:pPr defTabSz="762000">
              <a:lnSpc>
                <a:spcPct val="100000"/>
              </a:lnSpc>
            </a:pPr>
            <a:r>
              <a:rPr lang="tr-TR" sz="1200" b="1" baseline="0" dirty="0">
                <a:solidFill>
                  <a:srgbClr val="000000"/>
                </a:solidFill>
              </a:rPr>
              <a:t>MALLARIN SEVKİ</a:t>
            </a:r>
            <a:endParaRPr lang="fr-FR" sz="1200" b="1" baseline="0" dirty="0">
              <a:solidFill>
                <a:srgbClr val="000000"/>
              </a:solidFill>
            </a:endParaRPr>
          </a:p>
        </p:txBody>
      </p:sp>
      <p:sp>
        <p:nvSpPr>
          <p:cNvPr id="635928" name="AutoShape 24"/>
          <p:cNvSpPr>
            <a:spLocks noChangeArrowheads="1"/>
          </p:cNvSpPr>
          <p:nvPr/>
        </p:nvSpPr>
        <p:spPr bwMode="auto">
          <a:xfrm rot="10800000" flipH="1">
            <a:off x="5721350" y="1862138"/>
            <a:ext cx="914400" cy="203200"/>
          </a:xfrm>
          <a:prstGeom prst="rightArrow">
            <a:avLst>
              <a:gd name="adj1" fmla="val 50000"/>
              <a:gd name="adj2" fmla="val 225021"/>
            </a:avLst>
          </a:prstGeom>
          <a:solidFill>
            <a:srgbClr val="ECD94C"/>
          </a:solidFill>
          <a:ln w="12700">
            <a:solidFill>
              <a:srgbClr val="000000"/>
            </a:solidFill>
            <a:miter lim="800000"/>
            <a:headEnd/>
            <a:tailEnd/>
          </a:ln>
          <a:effectLst/>
        </p:spPr>
        <p:txBody>
          <a:bodyPr wrap="none" anchor="ctr"/>
          <a:lstStyle/>
          <a:p>
            <a:endParaRPr lang="tr-TR" dirty="0"/>
          </a:p>
        </p:txBody>
      </p:sp>
      <p:sp>
        <p:nvSpPr>
          <p:cNvPr id="635929" name="AutoShape 25"/>
          <p:cNvSpPr>
            <a:spLocks noChangeArrowheads="1"/>
          </p:cNvSpPr>
          <p:nvPr/>
        </p:nvSpPr>
        <p:spPr bwMode="auto">
          <a:xfrm rot="10800000" flipH="1">
            <a:off x="3117850" y="1855788"/>
            <a:ext cx="850900" cy="215900"/>
          </a:xfrm>
          <a:prstGeom prst="rightArrow">
            <a:avLst>
              <a:gd name="adj1" fmla="val 50000"/>
              <a:gd name="adj2" fmla="val 197077"/>
            </a:avLst>
          </a:prstGeom>
          <a:solidFill>
            <a:srgbClr val="ECD94C"/>
          </a:solidFill>
          <a:ln w="12700">
            <a:solidFill>
              <a:srgbClr val="000000"/>
            </a:solidFill>
            <a:miter lim="800000"/>
            <a:headEnd/>
            <a:tailEnd/>
          </a:ln>
          <a:effectLst/>
        </p:spPr>
        <p:txBody>
          <a:bodyPr wrap="none" anchor="ctr"/>
          <a:lstStyle/>
          <a:p>
            <a:endParaRPr lang="tr-TR" dirty="0"/>
          </a:p>
        </p:txBody>
      </p:sp>
      <p:sp>
        <p:nvSpPr>
          <p:cNvPr id="635930" name="Rectangle 26"/>
          <p:cNvSpPr>
            <a:spLocks noChangeArrowheads="1"/>
          </p:cNvSpPr>
          <p:nvPr/>
        </p:nvSpPr>
        <p:spPr bwMode="auto">
          <a:xfrm>
            <a:off x="1577975" y="6454775"/>
            <a:ext cx="2665413" cy="376238"/>
          </a:xfrm>
          <a:prstGeom prst="rect">
            <a:avLst/>
          </a:prstGeom>
          <a:solidFill>
            <a:schemeClr val="bg1"/>
          </a:solidFill>
          <a:ln w="12700">
            <a:solidFill>
              <a:schemeClr val="bg1"/>
            </a:solidFill>
            <a:miter lim="800000"/>
            <a:headEnd/>
            <a:tailEnd/>
          </a:ln>
          <a:effectLst/>
        </p:spPr>
        <p:txBody>
          <a:bodyPr lIns="90488" tIns="44450" rIns="90488" bIns="44450">
            <a:spAutoFit/>
          </a:bodyPr>
          <a:lstStyle/>
          <a:p>
            <a:pPr>
              <a:lnSpc>
                <a:spcPct val="100000"/>
              </a:lnSpc>
            </a:pPr>
            <a:r>
              <a:rPr lang="tr-TR" sz="1800" b="1" u="sng" baseline="0" dirty="0">
                <a:solidFill>
                  <a:srgbClr val="4D4D4D"/>
                </a:solidFill>
              </a:rPr>
              <a:t>GÖNDEREN</a:t>
            </a:r>
            <a:r>
              <a:rPr lang="fr-FR" sz="1800" b="1" u="sng" baseline="0" dirty="0">
                <a:solidFill>
                  <a:srgbClr val="4D4D4D"/>
                </a:solidFill>
              </a:rPr>
              <a:t> BANK</a:t>
            </a:r>
            <a:r>
              <a:rPr lang="tr-TR" sz="1800" b="1" u="sng" baseline="0" dirty="0">
                <a:solidFill>
                  <a:srgbClr val="4D4D4D"/>
                </a:solidFill>
              </a:rPr>
              <a:t>A</a:t>
            </a:r>
            <a:endParaRPr lang="fr-FR" sz="1800" b="1" u="sng" baseline="0" dirty="0">
              <a:solidFill>
                <a:srgbClr val="4D4D4D"/>
              </a:solidFill>
            </a:endParaRPr>
          </a:p>
        </p:txBody>
      </p:sp>
      <p:sp>
        <p:nvSpPr>
          <p:cNvPr id="635931" name="Rectangle 27"/>
          <p:cNvSpPr>
            <a:spLocks noChangeArrowheads="1"/>
          </p:cNvSpPr>
          <p:nvPr/>
        </p:nvSpPr>
        <p:spPr bwMode="auto">
          <a:xfrm>
            <a:off x="6623050" y="6305550"/>
            <a:ext cx="2276475" cy="638175"/>
          </a:xfrm>
          <a:prstGeom prst="rect">
            <a:avLst/>
          </a:prstGeom>
          <a:solidFill>
            <a:schemeClr val="bg1"/>
          </a:solidFill>
          <a:ln w="12700">
            <a:noFill/>
            <a:miter lim="800000"/>
            <a:headEnd/>
            <a:tailEnd/>
          </a:ln>
          <a:effectLst/>
        </p:spPr>
        <p:txBody>
          <a:bodyPr lIns="90488" tIns="44450" rIns="90488" bIns="44450">
            <a:spAutoFit/>
          </a:bodyPr>
          <a:lstStyle/>
          <a:p>
            <a:pPr algn="ctr">
              <a:lnSpc>
                <a:spcPct val="100000"/>
              </a:lnSpc>
            </a:pPr>
            <a:r>
              <a:rPr lang="tr-TR" sz="1800" b="1" u="sng" baseline="0" dirty="0">
                <a:solidFill>
                  <a:srgbClr val="4D4D4D"/>
                </a:solidFill>
              </a:rPr>
              <a:t>TAHSİL &amp; İBRAZ</a:t>
            </a:r>
            <a:r>
              <a:rPr lang="fr-FR" sz="1800" b="1" u="sng" baseline="0" dirty="0">
                <a:solidFill>
                  <a:srgbClr val="4D4D4D"/>
                </a:solidFill>
              </a:rPr>
              <a:t> </a:t>
            </a:r>
            <a:r>
              <a:rPr lang="tr-TR" sz="1800" b="1" u="sng" baseline="0" dirty="0">
                <a:solidFill>
                  <a:srgbClr val="4D4D4D"/>
                </a:solidFill>
              </a:rPr>
              <a:t>  </a:t>
            </a:r>
            <a:r>
              <a:rPr lang="fr-FR" sz="1800" b="1" u="sng" baseline="0" dirty="0">
                <a:solidFill>
                  <a:srgbClr val="4D4D4D"/>
                </a:solidFill>
              </a:rPr>
              <a:t>BANK</a:t>
            </a:r>
            <a:r>
              <a:rPr lang="tr-TR" sz="1800" b="1" u="sng" baseline="0" dirty="0">
                <a:solidFill>
                  <a:srgbClr val="4D4D4D"/>
                </a:solidFill>
              </a:rPr>
              <a:t>ASI</a:t>
            </a:r>
            <a:endParaRPr lang="fr-FR" sz="1800" b="1" u="sng" baseline="0" dirty="0">
              <a:solidFill>
                <a:srgbClr val="4D4D4D"/>
              </a:solidFill>
            </a:endParaRPr>
          </a:p>
        </p:txBody>
      </p:sp>
      <p:sp>
        <p:nvSpPr>
          <p:cNvPr id="635932" name="Rectangle 28"/>
          <p:cNvSpPr>
            <a:spLocks noChangeArrowheads="1"/>
          </p:cNvSpPr>
          <p:nvPr/>
        </p:nvSpPr>
        <p:spPr bwMode="auto">
          <a:xfrm>
            <a:off x="6869113" y="1025525"/>
            <a:ext cx="777875" cy="363538"/>
          </a:xfrm>
          <a:prstGeom prst="rect">
            <a:avLst/>
          </a:prstGeom>
          <a:noFill/>
          <a:ln w="12700">
            <a:noFill/>
            <a:miter lim="800000"/>
            <a:headEnd/>
            <a:tailEnd/>
          </a:ln>
          <a:effectLst/>
        </p:spPr>
        <p:txBody>
          <a:bodyPr wrap="none" lIns="90488" tIns="44450" rIns="90488" bIns="44450">
            <a:spAutoFit/>
          </a:bodyPr>
          <a:lstStyle/>
          <a:p>
            <a:pPr>
              <a:lnSpc>
                <a:spcPct val="100000"/>
              </a:lnSpc>
            </a:pPr>
            <a:r>
              <a:rPr lang="tr-TR" sz="1800" b="1" baseline="0" dirty="0">
                <a:solidFill>
                  <a:srgbClr val="000000"/>
                </a:solidFill>
              </a:rPr>
              <a:t>ALICI</a:t>
            </a:r>
            <a:endParaRPr lang="fr-FR" sz="1800" b="1" baseline="0" dirty="0">
              <a:solidFill>
                <a:srgbClr val="000000"/>
              </a:solidFill>
            </a:endParaRPr>
          </a:p>
        </p:txBody>
      </p:sp>
      <p:sp>
        <p:nvSpPr>
          <p:cNvPr id="635933" name="Rectangle 29"/>
          <p:cNvSpPr>
            <a:spLocks noChangeArrowheads="1"/>
          </p:cNvSpPr>
          <p:nvPr/>
        </p:nvSpPr>
        <p:spPr bwMode="auto">
          <a:xfrm>
            <a:off x="5808663" y="2170113"/>
            <a:ext cx="1157287" cy="952500"/>
          </a:xfrm>
          <a:prstGeom prst="rect">
            <a:avLst/>
          </a:prstGeom>
          <a:noFill/>
          <a:ln w="12700">
            <a:solidFill>
              <a:srgbClr val="00511C"/>
            </a:solidFill>
            <a:miter lim="800000"/>
            <a:headEnd/>
            <a:tailEnd/>
          </a:ln>
          <a:effectLst/>
        </p:spPr>
        <p:txBody>
          <a:bodyPr lIns="90488" tIns="44450" rIns="90488" bIns="44450">
            <a:spAutoFit/>
          </a:bodyPr>
          <a:lstStyle/>
          <a:p>
            <a:pPr>
              <a:lnSpc>
                <a:spcPct val="100000"/>
              </a:lnSpc>
            </a:pPr>
            <a:r>
              <a:rPr lang="tr-TR" sz="1400" b="1" baseline="0" dirty="0">
                <a:solidFill>
                  <a:srgbClr val="006600"/>
                </a:solidFill>
              </a:rPr>
              <a:t>Müşteri belgelerle malı teslim alır</a:t>
            </a:r>
            <a:endParaRPr lang="fr-FR" sz="1400" b="1" baseline="0" dirty="0">
              <a:solidFill>
                <a:srgbClr val="006600"/>
              </a:solidFill>
            </a:endParaRPr>
          </a:p>
        </p:txBody>
      </p:sp>
      <p:sp>
        <p:nvSpPr>
          <p:cNvPr id="635934" name="Rectangle 30"/>
          <p:cNvSpPr>
            <a:spLocks noChangeArrowheads="1"/>
          </p:cNvSpPr>
          <p:nvPr/>
        </p:nvSpPr>
        <p:spPr bwMode="auto">
          <a:xfrm>
            <a:off x="6626225" y="863600"/>
            <a:ext cx="1462088" cy="638175"/>
          </a:xfrm>
          <a:prstGeom prst="rect">
            <a:avLst/>
          </a:prstGeom>
          <a:solidFill>
            <a:schemeClr val="bg1"/>
          </a:solidFill>
          <a:ln w="12700">
            <a:noFill/>
            <a:miter lim="800000"/>
            <a:headEnd/>
            <a:tailEnd/>
          </a:ln>
          <a:effectLst/>
        </p:spPr>
        <p:txBody>
          <a:bodyPr lIns="90488" tIns="44450" rIns="90488" bIns="44450">
            <a:spAutoFit/>
          </a:bodyPr>
          <a:lstStyle/>
          <a:p>
            <a:pPr algn="ctr">
              <a:lnSpc>
                <a:spcPct val="100000"/>
              </a:lnSpc>
            </a:pPr>
            <a:r>
              <a:rPr lang="tr-TR" sz="1800" b="1" baseline="0" dirty="0">
                <a:solidFill>
                  <a:srgbClr val="4D4D4D"/>
                </a:solidFill>
              </a:rPr>
              <a:t>MUHATAP/ DRAWEE</a:t>
            </a:r>
            <a:endParaRPr lang="fr-FR" sz="1800" b="1" baseline="0" dirty="0">
              <a:solidFill>
                <a:srgbClr val="4D4D4D"/>
              </a:solidFill>
            </a:endParaRPr>
          </a:p>
        </p:txBody>
      </p:sp>
      <p:sp>
        <p:nvSpPr>
          <p:cNvPr id="635935" name="Text Box 31"/>
          <p:cNvSpPr txBox="1">
            <a:spLocks noChangeArrowheads="1"/>
          </p:cNvSpPr>
          <p:nvPr/>
        </p:nvSpPr>
        <p:spPr bwMode="auto">
          <a:xfrm>
            <a:off x="5364163" y="4433888"/>
            <a:ext cx="184150" cy="396875"/>
          </a:xfrm>
          <a:prstGeom prst="rect">
            <a:avLst/>
          </a:prstGeom>
          <a:noFill/>
          <a:ln w="12700">
            <a:noFill/>
            <a:miter lim="800000"/>
            <a:headEnd/>
            <a:tailEnd/>
          </a:ln>
          <a:effectLst/>
        </p:spPr>
        <p:txBody>
          <a:bodyPr wrap="none">
            <a:spAutoFit/>
          </a:bodyPr>
          <a:lstStyle/>
          <a:p>
            <a:pPr>
              <a:lnSpc>
                <a:spcPct val="100000"/>
              </a:lnSpc>
            </a:pPr>
            <a:endParaRPr lang="fr-FR" sz="2000" baseline="0" dirty="0">
              <a:latin typeface="Times New Roman" pitchFamily="18" charset="0"/>
            </a:endParaRPr>
          </a:p>
        </p:txBody>
      </p:sp>
      <p:sp>
        <p:nvSpPr>
          <p:cNvPr id="635938" name="Rectangle 34"/>
          <p:cNvSpPr>
            <a:spLocks noChangeArrowheads="1"/>
          </p:cNvSpPr>
          <p:nvPr/>
        </p:nvSpPr>
        <p:spPr bwMode="auto">
          <a:xfrm>
            <a:off x="4025900" y="963613"/>
            <a:ext cx="1600200" cy="530225"/>
          </a:xfrm>
          <a:prstGeom prst="rect">
            <a:avLst/>
          </a:prstGeom>
          <a:solidFill>
            <a:srgbClr val="FC9600"/>
          </a:solidFill>
          <a:ln w="76200" cmpd="tri">
            <a:solidFill>
              <a:srgbClr val="000000"/>
            </a:solidFill>
            <a:miter lim="800000"/>
            <a:headEnd/>
            <a:tailEnd/>
          </a:ln>
          <a:effectLst/>
        </p:spPr>
        <p:txBody>
          <a:bodyPr lIns="90488" tIns="44450" rIns="90488" bIns="44450">
            <a:spAutoFit/>
          </a:bodyPr>
          <a:lstStyle/>
          <a:p>
            <a:pPr algn="ctr" defTabSz="762000">
              <a:lnSpc>
                <a:spcPct val="100000"/>
              </a:lnSpc>
            </a:pPr>
            <a:r>
              <a:rPr lang="tr-TR" sz="1200" b="1" baseline="0" dirty="0">
                <a:solidFill>
                  <a:srgbClr val="000000"/>
                </a:solidFill>
              </a:rPr>
              <a:t>TİCARİ SÖZLEŞME</a:t>
            </a:r>
            <a:endParaRPr lang="fr-FR" sz="1200" b="1" baseline="0" dirty="0">
              <a:solidFill>
                <a:srgbClr val="000000"/>
              </a:solidFill>
            </a:endParaRPr>
          </a:p>
        </p:txBody>
      </p:sp>
      <p:sp>
        <p:nvSpPr>
          <p:cNvPr id="635939" name="AutoShape 35"/>
          <p:cNvSpPr>
            <a:spLocks noChangeArrowheads="1"/>
          </p:cNvSpPr>
          <p:nvPr/>
        </p:nvSpPr>
        <p:spPr bwMode="auto">
          <a:xfrm flipH="1">
            <a:off x="3143250" y="1174750"/>
            <a:ext cx="847725" cy="139700"/>
          </a:xfrm>
          <a:prstGeom prst="rightArrow">
            <a:avLst>
              <a:gd name="adj1" fmla="val 50000"/>
              <a:gd name="adj2" fmla="val 303437"/>
            </a:avLst>
          </a:prstGeom>
          <a:solidFill>
            <a:srgbClr val="FC9600"/>
          </a:solidFill>
          <a:ln w="12700">
            <a:solidFill>
              <a:srgbClr val="000000"/>
            </a:solidFill>
            <a:miter lim="800000"/>
            <a:headEnd/>
            <a:tailEnd/>
          </a:ln>
          <a:effectLst/>
        </p:spPr>
        <p:txBody>
          <a:bodyPr wrap="none" anchor="ctr"/>
          <a:lstStyle/>
          <a:p>
            <a:endParaRPr lang="tr-TR" dirty="0"/>
          </a:p>
        </p:txBody>
      </p:sp>
      <p:sp>
        <p:nvSpPr>
          <p:cNvPr id="635940" name="AutoShape 36"/>
          <p:cNvSpPr>
            <a:spLocks noChangeArrowheads="1"/>
          </p:cNvSpPr>
          <p:nvPr/>
        </p:nvSpPr>
        <p:spPr bwMode="auto">
          <a:xfrm>
            <a:off x="5659438" y="1174750"/>
            <a:ext cx="963612" cy="139700"/>
          </a:xfrm>
          <a:prstGeom prst="rightArrow">
            <a:avLst>
              <a:gd name="adj1" fmla="val 50000"/>
              <a:gd name="adj2" fmla="val 344918"/>
            </a:avLst>
          </a:prstGeom>
          <a:solidFill>
            <a:srgbClr val="FC9600"/>
          </a:solidFill>
          <a:ln w="12700">
            <a:solidFill>
              <a:srgbClr val="000000"/>
            </a:solidFill>
            <a:miter lim="800000"/>
            <a:headEnd/>
            <a:tailEnd/>
          </a:ln>
          <a:effectLst/>
        </p:spPr>
        <p:txBody>
          <a:bodyPr wrap="none" anchor="ctr"/>
          <a:lstStyle/>
          <a:p>
            <a:endParaRPr lang="tr-TR" dirty="0"/>
          </a:p>
        </p:txBody>
      </p:sp>
      <p:sp>
        <p:nvSpPr>
          <p:cNvPr id="635941" name="Rectangle 37"/>
          <p:cNvSpPr>
            <a:spLocks noChangeArrowheads="1"/>
          </p:cNvSpPr>
          <p:nvPr/>
        </p:nvSpPr>
        <p:spPr bwMode="auto">
          <a:xfrm>
            <a:off x="1979613" y="1012825"/>
            <a:ext cx="930275" cy="363538"/>
          </a:xfrm>
          <a:prstGeom prst="rect">
            <a:avLst/>
          </a:prstGeom>
          <a:noFill/>
          <a:ln w="12700">
            <a:noFill/>
            <a:miter lim="800000"/>
            <a:headEnd/>
            <a:tailEnd/>
          </a:ln>
          <a:effectLst/>
        </p:spPr>
        <p:txBody>
          <a:bodyPr wrap="none" lIns="90488" tIns="44450" rIns="90488" bIns="44450">
            <a:spAutoFit/>
          </a:bodyPr>
          <a:lstStyle/>
          <a:p>
            <a:pPr>
              <a:lnSpc>
                <a:spcPct val="100000"/>
              </a:lnSpc>
            </a:pPr>
            <a:r>
              <a:rPr lang="tr-TR" sz="1800" b="1" baseline="0" dirty="0">
                <a:solidFill>
                  <a:srgbClr val="000000"/>
                </a:solidFill>
              </a:rPr>
              <a:t>SATICI</a:t>
            </a:r>
            <a:endParaRPr lang="fr-FR" sz="1800" b="1" baseline="0" dirty="0">
              <a:solidFill>
                <a:srgbClr val="000000"/>
              </a:solidFill>
            </a:endParaRPr>
          </a:p>
        </p:txBody>
      </p:sp>
      <p:sp>
        <p:nvSpPr>
          <p:cNvPr id="635942" name="Rectangle 38"/>
          <p:cNvSpPr>
            <a:spLocks noChangeArrowheads="1"/>
          </p:cNvSpPr>
          <p:nvPr/>
        </p:nvSpPr>
        <p:spPr bwMode="auto">
          <a:xfrm>
            <a:off x="1585913" y="963613"/>
            <a:ext cx="1489075" cy="638175"/>
          </a:xfrm>
          <a:prstGeom prst="rect">
            <a:avLst/>
          </a:prstGeom>
          <a:solidFill>
            <a:schemeClr val="bg1"/>
          </a:solidFill>
          <a:ln w="12700">
            <a:noFill/>
            <a:miter lim="800000"/>
            <a:headEnd/>
            <a:tailEnd/>
          </a:ln>
          <a:effectLst/>
        </p:spPr>
        <p:txBody>
          <a:bodyPr lIns="90488" tIns="44450" rIns="90488" bIns="44450">
            <a:spAutoFit/>
          </a:bodyPr>
          <a:lstStyle/>
          <a:p>
            <a:pPr algn="ctr">
              <a:lnSpc>
                <a:spcPct val="100000"/>
              </a:lnSpc>
            </a:pPr>
            <a:r>
              <a:rPr lang="tr-TR" sz="1800" b="1" baseline="0" dirty="0">
                <a:solidFill>
                  <a:srgbClr val="4D4D4D"/>
                </a:solidFill>
              </a:rPr>
              <a:t>AMİR / DRAWER</a:t>
            </a:r>
            <a:endParaRPr lang="fr-FR" sz="1800" b="1" baseline="0" dirty="0">
              <a:solidFill>
                <a:srgbClr val="4D4D4D"/>
              </a:solidFill>
            </a:endParaRPr>
          </a:p>
        </p:txBody>
      </p:sp>
      <p:sp>
        <p:nvSpPr>
          <p:cNvPr id="635943" name="Rectangle 39"/>
          <p:cNvSpPr>
            <a:spLocks noGrp="1" noChangeArrowheads="1"/>
          </p:cNvSpPr>
          <p:nvPr>
            <p:ph type="title"/>
          </p:nvPr>
        </p:nvSpPr>
        <p:spPr/>
        <p:txBody>
          <a:bodyPr/>
          <a:lstStyle/>
          <a:p>
            <a:r>
              <a:rPr lang="tr-TR" dirty="0">
                <a:latin typeface="Palatino Linotype" panose="02040502050505030304" pitchFamily="18" charset="0"/>
              </a:rPr>
              <a:t>Vesaik Mukabili Tahsil – Documentary Collections</a:t>
            </a:r>
            <a:endParaRPr lang="en-US" dirty="0">
              <a:latin typeface="Palatino Linotype" panose="020405020505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35909"/>
                                        </p:tgtEl>
                                        <p:attrNameLst>
                                          <p:attrName>style.visibility</p:attrName>
                                        </p:attrNameLst>
                                      </p:cBhvr>
                                      <p:to>
                                        <p:strVal val="visible"/>
                                      </p:to>
                                    </p:set>
                                    <p:anim calcmode="lin" valueType="num">
                                      <p:cBhvr additive="base">
                                        <p:cTn id="7" dur="500" fill="hold"/>
                                        <p:tgtEl>
                                          <p:spTgt spid="635909"/>
                                        </p:tgtEl>
                                        <p:attrNameLst>
                                          <p:attrName>ppt_x</p:attrName>
                                        </p:attrNameLst>
                                      </p:cBhvr>
                                      <p:tavLst>
                                        <p:tav tm="0">
                                          <p:val>
                                            <p:strVal val="0-#ppt_w/2"/>
                                          </p:val>
                                        </p:tav>
                                        <p:tav tm="100000">
                                          <p:val>
                                            <p:strVal val="#ppt_x"/>
                                          </p:val>
                                        </p:tav>
                                      </p:tavLst>
                                    </p:anim>
                                    <p:anim calcmode="lin" valueType="num">
                                      <p:cBhvr additive="base">
                                        <p:cTn id="8" dur="500" fill="hold"/>
                                        <p:tgtEl>
                                          <p:spTgt spid="63590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wd">
                                    <p:tmPct val="100000"/>
                                  </p:iterate>
                                  <p:childTnLst>
                                    <p:set>
                                      <p:cBhvr>
                                        <p:cTn id="11" dur="1" fill="hold">
                                          <p:stCondLst>
                                            <p:cond delay="0"/>
                                          </p:stCondLst>
                                        </p:cTn>
                                        <p:tgtEl>
                                          <p:spTgt spid="635941"/>
                                        </p:tgtEl>
                                        <p:attrNameLst>
                                          <p:attrName>style.visibility</p:attrName>
                                        </p:attrNameLst>
                                      </p:cBhvr>
                                      <p:to>
                                        <p:strVal val="visible"/>
                                      </p:to>
                                    </p:set>
                                    <p:anim calcmode="lin" valueType="num">
                                      <p:cBhvr additive="base">
                                        <p:cTn id="12" dur="300" fill="hold"/>
                                        <p:tgtEl>
                                          <p:spTgt spid="635941"/>
                                        </p:tgtEl>
                                        <p:attrNameLst>
                                          <p:attrName>ppt_x</p:attrName>
                                        </p:attrNameLst>
                                      </p:cBhvr>
                                      <p:tavLst>
                                        <p:tav tm="0">
                                          <p:val>
                                            <p:strVal val="1+#ppt_w/2"/>
                                          </p:val>
                                        </p:tav>
                                        <p:tav tm="100000">
                                          <p:val>
                                            <p:strVal val="#ppt_x"/>
                                          </p:val>
                                        </p:tav>
                                      </p:tavLst>
                                    </p:anim>
                                    <p:anim calcmode="lin" valueType="num">
                                      <p:cBhvr additive="base">
                                        <p:cTn id="13" dur="300" fill="hold"/>
                                        <p:tgtEl>
                                          <p:spTgt spid="635941"/>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2" fill="hold" nodeType="afterEffect">
                                  <p:stCondLst>
                                    <p:cond delay="0"/>
                                  </p:stCondLst>
                                  <p:childTnLst>
                                    <p:set>
                                      <p:cBhvr>
                                        <p:cTn id="16" dur="1" fill="hold">
                                          <p:stCondLst>
                                            <p:cond delay="0"/>
                                          </p:stCondLst>
                                        </p:cTn>
                                        <p:tgtEl>
                                          <p:spTgt spid="635907"/>
                                        </p:tgtEl>
                                        <p:attrNameLst>
                                          <p:attrName>style.visibility</p:attrName>
                                        </p:attrNameLst>
                                      </p:cBhvr>
                                      <p:to>
                                        <p:strVal val="visible"/>
                                      </p:to>
                                    </p:set>
                                    <p:anim calcmode="lin" valueType="num">
                                      <p:cBhvr additive="base">
                                        <p:cTn id="17" dur="500" fill="hold"/>
                                        <p:tgtEl>
                                          <p:spTgt spid="635907"/>
                                        </p:tgtEl>
                                        <p:attrNameLst>
                                          <p:attrName>ppt_x</p:attrName>
                                        </p:attrNameLst>
                                      </p:cBhvr>
                                      <p:tavLst>
                                        <p:tav tm="0">
                                          <p:val>
                                            <p:strVal val="1+#ppt_w/2"/>
                                          </p:val>
                                        </p:tav>
                                        <p:tav tm="100000">
                                          <p:val>
                                            <p:strVal val="#ppt_x"/>
                                          </p:val>
                                        </p:tav>
                                      </p:tavLst>
                                    </p:anim>
                                    <p:anim calcmode="lin" valueType="num">
                                      <p:cBhvr additive="base">
                                        <p:cTn id="18" dur="500" fill="hold"/>
                                        <p:tgtEl>
                                          <p:spTgt spid="635907"/>
                                        </p:tgtEl>
                                        <p:attrNameLst>
                                          <p:attrName>ppt_y</p:attrName>
                                        </p:attrNameLst>
                                      </p:cBhvr>
                                      <p:tavLst>
                                        <p:tav tm="0">
                                          <p:val>
                                            <p:strVal val="#ppt_y"/>
                                          </p:val>
                                        </p:tav>
                                        <p:tav tm="100000">
                                          <p:val>
                                            <p:strVal val="#ppt_y"/>
                                          </p:val>
                                        </p:tav>
                                      </p:tavLst>
                                    </p:anim>
                                  </p:childTnLst>
                                </p:cTn>
                              </p:par>
                            </p:childTnLst>
                          </p:cTn>
                        </p:par>
                        <p:par>
                          <p:cTn id="19" fill="hold">
                            <p:stCondLst>
                              <p:cond delay="1300"/>
                            </p:stCondLst>
                            <p:childTnLst>
                              <p:par>
                                <p:cTn id="20" presetID="2" presetClass="entr" presetSubtype="2" fill="hold" grpId="0" nodeType="afterEffect">
                                  <p:stCondLst>
                                    <p:cond delay="0"/>
                                  </p:stCondLst>
                                  <p:iterate type="wd">
                                    <p:tmPct val="100000"/>
                                  </p:iterate>
                                  <p:childTnLst>
                                    <p:set>
                                      <p:cBhvr>
                                        <p:cTn id="21" dur="1" fill="hold">
                                          <p:stCondLst>
                                            <p:cond delay="0"/>
                                          </p:stCondLst>
                                        </p:cTn>
                                        <p:tgtEl>
                                          <p:spTgt spid="635932"/>
                                        </p:tgtEl>
                                        <p:attrNameLst>
                                          <p:attrName>style.visibility</p:attrName>
                                        </p:attrNameLst>
                                      </p:cBhvr>
                                      <p:to>
                                        <p:strVal val="visible"/>
                                      </p:to>
                                    </p:set>
                                    <p:anim calcmode="lin" valueType="num">
                                      <p:cBhvr additive="base">
                                        <p:cTn id="22" dur="300" fill="hold"/>
                                        <p:tgtEl>
                                          <p:spTgt spid="635932"/>
                                        </p:tgtEl>
                                        <p:attrNameLst>
                                          <p:attrName>ppt_x</p:attrName>
                                        </p:attrNameLst>
                                      </p:cBhvr>
                                      <p:tavLst>
                                        <p:tav tm="0">
                                          <p:val>
                                            <p:strVal val="1+#ppt_w/2"/>
                                          </p:val>
                                        </p:tav>
                                        <p:tav tm="100000">
                                          <p:val>
                                            <p:strVal val="#ppt_x"/>
                                          </p:val>
                                        </p:tav>
                                      </p:tavLst>
                                    </p:anim>
                                    <p:anim calcmode="lin" valueType="num">
                                      <p:cBhvr additive="base">
                                        <p:cTn id="23" dur="300" fill="hold"/>
                                        <p:tgtEl>
                                          <p:spTgt spid="63593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iterate type="wd">
                                    <p:tmPct val="100000"/>
                                  </p:iterate>
                                  <p:childTnLst>
                                    <p:set>
                                      <p:cBhvr>
                                        <p:cTn id="27" dur="1" fill="hold">
                                          <p:stCondLst>
                                            <p:cond delay="0"/>
                                          </p:stCondLst>
                                        </p:cTn>
                                        <p:tgtEl>
                                          <p:spTgt spid="635938"/>
                                        </p:tgtEl>
                                        <p:attrNameLst>
                                          <p:attrName>style.visibility</p:attrName>
                                        </p:attrNameLst>
                                      </p:cBhvr>
                                      <p:to>
                                        <p:strVal val="visible"/>
                                      </p:to>
                                    </p:set>
                                    <p:animEffect transition="in" filter="wipe(down)">
                                      <p:cBhvr>
                                        <p:cTn id="28" dur="300"/>
                                        <p:tgtEl>
                                          <p:spTgt spid="635938"/>
                                        </p:tgtEl>
                                      </p:cBhvr>
                                    </p:animEffect>
                                  </p:childTnLst>
                                </p:cTn>
                              </p:par>
                            </p:childTnLst>
                          </p:cTn>
                        </p:par>
                        <p:par>
                          <p:cTn id="29" fill="hold">
                            <p:stCondLst>
                              <p:cond delay="600"/>
                            </p:stCondLst>
                            <p:childTnLst>
                              <p:par>
                                <p:cTn id="30" presetID="22" presetClass="entr" presetSubtype="4" fill="hold" grpId="0" nodeType="afterEffect">
                                  <p:stCondLst>
                                    <p:cond delay="0"/>
                                  </p:stCondLst>
                                  <p:childTnLst>
                                    <p:set>
                                      <p:cBhvr>
                                        <p:cTn id="31" dur="1" fill="hold">
                                          <p:stCondLst>
                                            <p:cond delay="0"/>
                                          </p:stCondLst>
                                        </p:cTn>
                                        <p:tgtEl>
                                          <p:spTgt spid="635939"/>
                                        </p:tgtEl>
                                        <p:attrNameLst>
                                          <p:attrName>style.visibility</p:attrName>
                                        </p:attrNameLst>
                                      </p:cBhvr>
                                      <p:to>
                                        <p:strVal val="visible"/>
                                      </p:to>
                                    </p:set>
                                    <p:animEffect transition="in" filter="wipe(down)">
                                      <p:cBhvr>
                                        <p:cTn id="32" dur="500"/>
                                        <p:tgtEl>
                                          <p:spTgt spid="635939"/>
                                        </p:tgtEl>
                                      </p:cBhvr>
                                    </p:animEffect>
                                  </p:childTnLst>
                                </p:cTn>
                              </p:par>
                            </p:childTnLst>
                          </p:cTn>
                        </p:par>
                        <p:par>
                          <p:cTn id="33" fill="hold">
                            <p:stCondLst>
                              <p:cond delay="1100"/>
                            </p:stCondLst>
                            <p:childTnLst>
                              <p:par>
                                <p:cTn id="34" presetID="22" presetClass="entr" presetSubtype="4" fill="hold" grpId="0" nodeType="afterEffect">
                                  <p:stCondLst>
                                    <p:cond delay="0"/>
                                  </p:stCondLst>
                                  <p:childTnLst>
                                    <p:set>
                                      <p:cBhvr>
                                        <p:cTn id="35" dur="1" fill="hold">
                                          <p:stCondLst>
                                            <p:cond delay="0"/>
                                          </p:stCondLst>
                                        </p:cTn>
                                        <p:tgtEl>
                                          <p:spTgt spid="635940"/>
                                        </p:tgtEl>
                                        <p:attrNameLst>
                                          <p:attrName>style.visibility</p:attrName>
                                        </p:attrNameLst>
                                      </p:cBhvr>
                                      <p:to>
                                        <p:strVal val="visible"/>
                                      </p:to>
                                    </p:set>
                                    <p:animEffect transition="in" filter="wipe(down)">
                                      <p:cBhvr>
                                        <p:cTn id="36" dur="500"/>
                                        <p:tgtEl>
                                          <p:spTgt spid="635940"/>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635929"/>
                                        </p:tgtEl>
                                        <p:attrNameLst>
                                          <p:attrName>style.visibility</p:attrName>
                                        </p:attrNameLst>
                                      </p:cBhvr>
                                      <p:to>
                                        <p:strVal val="visible"/>
                                      </p:to>
                                    </p:set>
                                    <p:animEffect transition="in" filter="box(out)">
                                      <p:cBhvr>
                                        <p:cTn id="41" dur="500"/>
                                        <p:tgtEl>
                                          <p:spTgt spid="635929"/>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iterate type="wd">
                                    <p:tmPct val="100000"/>
                                  </p:iterate>
                                  <p:childTnLst>
                                    <p:set>
                                      <p:cBhvr>
                                        <p:cTn id="45" dur="1" fill="hold">
                                          <p:stCondLst>
                                            <p:cond delay="0"/>
                                          </p:stCondLst>
                                        </p:cTn>
                                        <p:tgtEl>
                                          <p:spTgt spid="635927"/>
                                        </p:tgtEl>
                                        <p:attrNameLst>
                                          <p:attrName>style.visibility</p:attrName>
                                        </p:attrNameLst>
                                      </p:cBhvr>
                                      <p:to>
                                        <p:strVal val="visible"/>
                                      </p:to>
                                    </p:set>
                                    <p:anim calcmode="lin" valueType="num">
                                      <p:cBhvr>
                                        <p:cTn id="46" dur="300" fill="hold"/>
                                        <p:tgtEl>
                                          <p:spTgt spid="635927"/>
                                        </p:tgtEl>
                                        <p:attrNameLst>
                                          <p:attrName>ppt_w</p:attrName>
                                        </p:attrNameLst>
                                      </p:cBhvr>
                                      <p:tavLst>
                                        <p:tav tm="0">
                                          <p:val>
                                            <p:fltVal val="0"/>
                                          </p:val>
                                        </p:tav>
                                        <p:tav tm="100000">
                                          <p:val>
                                            <p:strVal val="#ppt_w"/>
                                          </p:val>
                                        </p:tav>
                                      </p:tavLst>
                                    </p:anim>
                                    <p:anim calcmode="lin" valueType="num">
                                      <p:cBhvr>
                                        <p:cTn id="47" dur="300" fill="hold"/>
                                        <p:tgtEl>
                                          <p:spTgt spid="635927"/>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635928"/>
                                        </p:tgtEl>
                                        <p:attrNameLst>
                                          <p:attrName>style.visibility</p:attrName>
                                        </p:attrNameLst>
                                      </p:cBhvr>
                                      <p:to>
                                        <p:strVal val="visible"/>
                                      </p:to>
                                    </p:set>
                                    <p:animEffect transition="in" filter="box(out)">
                                      <p:cBhvr>
                                        <p:cTn id="52" dur="500"/>
                                        <p:tgtEl>
                                          <p:spTgt spid="635928"/>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635913"/>
                                        </p:tgtEl>
                                        <p:attrNameLst>
                                          <p:attrName>style.visibility</p:attrName>
                                        </p:attrNameLst>
                                      </p:cBhvr>
                                      <p:to>
                                        <p:strVal val="visible"/>
                                      </p:to>
                                    </p:set>
                                    <p:animEffect transition="in" filter="box(in)">
                                      <p:cBhvr>
                                        <p:cTn id="57" dur="500"/>
                                        <p:tgtEl>
                                          <p:spTgt spid="635913"/>
                                        </p:tgtEl>
                                      </p:cBhvr>
                                    </p:animEffect>
                                  </p:childTnLst>
                                </p:cTn>
                              </p:par>
                            </p:childTnLst>
                          </p:cTn>
                        </p:par>
                        <p:par>
                          <p:cTn id="58" fill="hold">
                            <p:stCondLst>
                              <p:cond delay="500"/>
                            </p:stCondLst>
                            <p:childTnLst>
                              <p:par>
                                <p:cTn id="59" presetID="17" presetClass="entr" presetSubtype="10" fill="hold" grpId="0" nodeType="afterEffect">
                                  <p:stCondLst>
                                    <p:cond delay="0"/>
                                  </p:stCondLst>
                                  <p:iterate type="wd">
                                    <p:tmPct val="100000"/>
                                  </p:iterate>
                                  <p:childTnLst>
                                    <p:set>
                                      <p:cBhvr>
                                        <p:cTn id="60" dur="1" fill="hold">
                                          <p:stCondLst>
                                            <p:cond delay="0"/>
                                          </p:stCondLst>
                                        </p:cTn>
                                        <p:tgtEl>
                                          <p:spTgt spid="635910"/>
                                        </p:tgtEl>
                                        <p:attrNameLst>
                                          <p:attrName>style.visibility</p:attrName>
                                        </p:attrNameLst>
                                      </p:cBhvr>
                                      <p:to>
                                        <p:strVal val="visible"/>
                                      </p:to>
                                    </p:set>
                                    <p:anim calcmode="lin" valueType="num">
                                      <p:cBhvr>
                                        <p:cTn id="61" dur="300" fill="hold"/>
                                        <p:tgtEl>
                                          <p:spTgt spid="635910"/>
                                        </p:tgtEl>
                                        <p:attrNameLst>
                                          <p:attrName>ppt_w</p:attrName>
                                        </p:attrNameLst>
                                      </p:cBhvr>
                                      <p:tavLst>
                                        <p:tav tm="0">
                                          <p:val>
                                            <p:fltVal val="0"/>
                                          </p:val>
                                        </p:tav>
                                        <p:tav tm="100000">
                                          <p:val>
                                            <p:strVal val="#ppt_w"/>
                                          </p:val>
                                        </p:tav>
                                      </p:tavLst>
                                    </p:anim>
                                    <p:anim calcmode="lin" valueType="num">
                                      <p:cBhvr>
                                        <p:cTn id="62" dur="300" fill="hold"/>
                                        <p:tgtEl>
                                          <p:spTgt spid="635910"/>
                                        </p:tgtEl>
                                        <p:attrNameLst>
                                          <p:attrName>ppt_h</p:attrName>
                                        </p:attrNameLst>
                                      </p:cBhvr>
                                      <p:tavLst>
                                        <p:tav tm="0">
                                          <p:val>
                                            <p:strVal val="#ppt_h"/>
                                          </p:val>
                                        </p:tav>
                                        <p:tav tm="100000">
                                          <p:val>
                                            <p:strVal val="#ppt_h"/>
                                          </p:val>
                                        </p:tav>
                                      </p:tavLst>
                                    </p:anim>
                                  </p:childTnLst>
                                </p:cTn>
                              </p:par>
                            </p:childTnLst>
                          </p:cTn>
                        </p:par>
                        <p:par>
                          <p:cTn id="63" fill="hold">
                            <p:stCondLst>
                              <p:cond delay="2000"/>
                            </p:stCondLst>
                            <p:childTnLst>
                              <p:par>
                                <p:cTn id="64" presetID="4" presetClass="entr" presetSubtype="32" fill="hold" grpId="0" nodeType="afterEffect">
                                  <p:stCondLst>
                                    <p:cond delay="0"/>
                                  </p:stCondLst>
                                  <p:childTnLst>
                                    <p:set>
                                      <p:cBhvr>
                                        <p:cTn id="65" dur="1" fill="hold">
                                          <p:stCondLst>
                                            <p:cond delay="0"/>
                                          </p:stCondLst>
                                        </p:cTn>
                                        <p:tgtEl>
                                          <p:spTgt spid="635914"/>
                                        </p:tgtEl>
                                        <p:attrNameLst>
                                          <p:attrName>style.visibility</p:attrName>
                                        </p:attrNameLst>
                                      </p:cBhvr>
                                      <p:to>
                                        <p:strVal val="visible"/>
                                      </p:to>
                                    </p:set>
                                    <p:animEffect transition="in" filter="box(out)">
                                      <p:cBhvr>
                                        <p:cTn id="66" dur="500"/>
                                        <p:tgtEl>
                                          <p:spTgt spid="635914"/>
                                        </p:tgtEl>
                                      </p:cBhvr>
                                    </p:animEffect>
                                  </p:childTnLst>
                                </p:cTn>
                              </p:par>
                            </p:childTnLst>
                          </p:cTn>
                        </p:par>
                        <p:par>
                          <p:cTn id="67" fill="hold">
                            <p:stCondLst>
                              <p:cond delay="2500"/>
                            </p:stCondLst>
                            <p:childTnLst>
                              <p:par>
                                <p:cTn id="68" presetID="14" presetClass="entr" presetSubtype="10" fill="hold" grpId="0" nodeType="afterEffect">
                                  <p:stCondLst>
                                    <p:cond delay="0"/>
                                  </p:stCondLst>
                                  <p:iterate type="wd">
                                    <p:tmPct val="100000"/>
                                  </p:iterate>
                                  <p:childTnLst>
                                    <p:set>
                                      <p:cBhvr>
                                        <p:cTn id="69" dur="1" fill="hold">
                                          <p:stCondLst>
                                            <p:cond delay="0"/>
                                          </p:stCondLst>
                                        </p:cTn>
                                        <p:tgtEl>
                                          <p:spTgt spid="635942"/>
                                        </p:tgtEl>
                                        <p:attrNameLst>
                                          <p:attrName>style.visibility</p:attrName>
                                        </p:attrNameLst>
                                      </p:cBhvr>
                                      <p:to>
                                        <p:strVal val="visible"/>
                                      </p:to>
                                    </p:set>
                                    <p:animEffect transition="in" filter="randombar(horizontal)">
                                      <p:cBhvr>
                                        <p:cTn id="70" dur="300"/>
                                        <p:tgtEl>
                                          <p:spTgt spid="635942"/>
                                        </p:tgtEl>
                                      </p:cBhvr>
                                    </p:animEffect>
                                  </p:childTnLst>
                                  <p:subTnLst>
                                    <p:audio>
                                      <p:cMediaNode>
                                        <p:cTn display="0" masterRel="sameClick">
                                          <p:stCondLst>
                                            <p:cond evt="begin" delay="0">
                                              <p:tn val="68"/>
                                            </p:cond>
                                          </p:stCondLst>
                                          <p:endCondLst>
                                            <p:cond evt="onStopAudio" delay="0">
                                              <p:tgtEl>
                                                <p:sldTgt/>
                                              </p:tgtEl>
                                            </p:cond>
                                          </p:endCondLst>
                                        </p:cTn>
                                        <p:tgtEl>
                                          <p:sndTgt r:embed="rId4" name="APPPHOTO.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635930"/>
                                        </p:tgtEl>
                                        <p:attrNameLst>
                                          <p:attrName>style.visibility</p:attrName>
                                        </p:attrNameLst>
                                      </p:cBhvr>
                                      <p:to>
                                        <p:strVal val="visible"/>
                                      </p:to>
                                    </p:set>
                                    <p:anim calcmode="lin" valueType="num">
                                      <p:cBhvr additive="base">
                                        <p:cTn id="75" dur="500" fill="hold"/>
                                        <p:tgtEl>
                                          <p:spTgt spid="635930"/>
                                        </p:tgtEl>
                                        <p:attrNameLst>
                                          <p:attrName>ppt_x</p:attrName>
                                        </p:attrNameLst>
                                      </p:cBhvr>
                                      <p:tavLst>
                                        <p:tav tm="0">
                                          <p:val>
                                            <p:strVal val="0-#ppt_w/2"/>
                                          </p:val>
                                        </p:tav>
                                        <p:tav tm="100000">
                                          <p:val>
                                            <p:strVal val="#ppt_x"/>
                                          </p:val>
                                        </p:tav>
                                      </p:tavLst>
                                    </p:anim>
                                    <p:anim calcmode="lin" valueType="num">
                                      <p:cBhvr additive="base">
                                        <p:cTn id="76" dur="500" fill="hold"/>
                                        <p:tgtEl>
                                          <p:spTgt spid="635930"/>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2" presetClass="entr" presetSubtype="8" fill="hold" nodeType="afterEffect">
                                  <p:stCondLst>
                                    <p:cond delay="0"/>
                                  </p:stCondLst>
                                  <p:childTnLst>
                                    <p:set>
                                      <p:cBhvr>
                                        <p:cTn id="79" dur="1" fill="hold">
                                          <p:stCondLst>
                                            <p:cond delay="0"/>
                                          </p:stCondLst>
                                        </p:cTn>
                                        <p:tgtEl>
                                          <p:spTgt spid="635908"/>
                                        </p:tgtEl>
                                        <p:attrNameLst>
                                          <p:attrName>style.visibility</p:attrName>
                                        </p:attrNameLst>
                                      </p:cBhvr>
                                      <p:to>
                                        <p:strVal val="visible"/>
                                      </p:to>
                                    </p:set>
                                    <p:anim calcmode="lin" valueType="num">
                                      <p:cBhvr additive="base">
                                        <p:cTn id="80" dur="500" fill="hold"/>
                                        <p:tgtEl>
                                          <p:spTgt spid="635908"/>
                                        </p:tgtEl>
                                        <p:attrNameLst>
                                          <p:attrName>ppt_x</p:attrName>
                                        </p:attrNameLst>
                                      </p:cBhvr>
                                      <p:tavLst>
                                        <p:tav tm="0">
                                          <p:val>
                                            <p:strVal val="0-#ppt_w/2"/>
                                          </p:val>
                                        </p:tav>
                                        <p:tav tm="100000">
                                          <p:val>
                                            <p:strVal val="#ppt_x"/>
                                          </p:val>
                                        </p:tav>
                                      </p:tavLst>
                                    </p:anim>
                                    <p:anim calcmode="lin" valueType="num">
                                      <p:cBhvr additive="base">
                                        <p:cTn id="81" dur="500" fill="hold"/>
                                        <p:tgtEl>
                                          <p:spTgt spid="635908"/>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 presetClass="entr" presetSubtype="32" fill="hold" grpId="0" nodeType="clickEffect">
                                  <p:stCondLst>
                                    <p:cond delay="0"/>
                                  </p:stCondLst>
                                  <p:childTnLst>
                                    <p:set>
                                      <p:cBhvr>
                                        <p:cTn id="85" dur="1" fill="hold">
                                          <p:stCondLst>
                                            <p:cond delay="0"/>
                                          </p:stCondLst>
                                        </p:cTn>
                                        <p:tgtEl>
                                          <p:spTgt spid="635915"/>
                                        </p:tgtEl>
                                        <p:attrNameLst>
                                          <p:attrName>style.visibility</p:attrName>
                                        </p:attrNameLst>
                                      </p:cBhvr>
                                      <p:to>
                                        <p:strVal val="visible"/>
                                      </p:to>
                                    </p:set>
                                    <p:animEffect transition="in" filter="box(out)">
                                      <p:cBhvr>
                                        <p:cTn id="86" dur="500"/>
                                        <p:tgtEl>
                                          <p:spTgt spid="635915"/>
                                        </p:tgtEl>
                                      </p:cBhvr>
                                    </p:animEffect>
                                  </p:childTnLst>
                                </p:cTn>
                              </p:par>
                            </p:childTnLst>
                          </p:cTn>
                        </p:par>
                      </p:childTnLst>
                    </p:cTn>
                  </p:par>
                  <p:par>
                    <p:cTn id="87" fill="hold">
                      <p:stCondLst>
                        <p:cond delay="indefinite"/>
                      </p:stCondLst>
                      <p:childTnLst>
                        <p:par>
                          <p:cTn id="88" fill="hold">
                            <p:stCondLst>
                              <p:cond delay="0"/>
                            </p:stCondLst>
                            <p:childTnLst>
                              <p:par>
                                <p:cTn id="89" presetID="17" presetClass="entr" presetSubtype="10" fill="hold" grpId="0" nodeType="clickEffect">
                                  <p:stCondLst>
                                    <p:cond delay="0"/>
                                  </p:stCondLst>
                                  <p:iterate type="wd">
                                    <p:tmPct val="100000"/>
                                  </p:iterate>
                                  <p:childTnLst>
                                    <p:set>
                                      <p:cBhvr>
                                        <p:cTn id="90" dur="1" fill="hold">
                                          <p:stCondLst>
                                            <p:cond delay="0"/>
                                          </p:stCondLst>
                                        </p:cTn>
                                        <p:tgtEl>
                                          <p:spTgt spid="635911"/>
                                        </p:tgtEl>
                                        <p:attrNameLst>
                                          <p:attrName>style.visibility</p:attrName>
                                        </p:attrNameLst>
                                      </p:cBhvr>
                                      <p:to>
                                        <p:strVal val="visible"/>
                                      </p:to>
                                    </p:set>
                                    <p:anim calcmode="lin" valueType="num">
                                      <p:cBhvr>
                                        <p:cTn id="91" dur="300" fill="hold"/>
                                        <p:tgtEl>
                                          <p:spTgt spid="635911"/>
                                        </p:tgtEl>
                                        <p:attrNameLst>
                                          <p:attrName>ppt_w</p:attrName>
                                        </p:attrNameLst>
                                      </p:cBhvr>
                                      <p:tavLst>
                                        <p:tav tm="0">
                                          <p:val>
                                            <p:fltVal val="0"/>
                                          </p:val>
                                        </p:tav>
                                        <p:tav tm="100000">
                                          <p:val>
                                            <p:strVal val="#ppt_w"/>
                                          </p:val>
                                        </p:tav>
                                      </p:tavLst>
                                    </p:anim>
                                    <p:anim calcmode="lin" valueType="num">
                                      <p:cBhvr>
                                        <p:cTn id="92" dur="300" fill="hold"/>
                                        <p:tgtEl>
                                          <p:spTgt spid="635911"/>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4" presetClass="entr" presetSubtype="32" fill="hold" grpId="0" nodeType="clickEffect">
                                  <p:stCondLst>
                                    <p:cond delay="0"/>
                                  </p:stCondLst>
                                  <p:childTnLst>
                                    <p:set>
                                      <p:cBhvr>
                                        <p:cTn id="96" dur="1" fill="hold">
                                          <p:stCondLst>
                                            <p:cond delay="0"/>
                                          </p:stCondLst>
                                        </p:cTn>
                                        <p:tgtEl>
                                          <p:spTgt spid="635916"/>
                                        </p:tgtEl>
                                        <p:attrNameLst>
                                          <p:attrName>style.visibility</p:attrName>
                                        </p:attrNameLst>
                                      </p:cBhvr>
                                      <p:to>
                                        <p:strVal val="visible"/>
                                      </p:to>
                                    </p:set>
                                    <p:animEffect transition="in" filter="box(out)">
                                      <p:cBhvr>
                                        <p:cTn id="97" dur="500"/>
                                        <p:tgtEl>
                                          <p:spTgt spid="635916"/>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635931"/>
                                        </p:tgtEl>
                                        <p:attrNameLst>
                                          <p:attrName>style.visibility</p:attrName>
                                        </p:attrNameLst>
                                      </p:cBhvr>
                                      <p:to>
                                        <p:strVal val="visible"/>
                                      </p:to>
                                    </p:set>
                                    <p:anim calcmode="lin" valueType="num">
                                      <p:cBhvr additive="base">
                                        <p:cTn id="102" dur="500" fill="hold"/>
                                        <p:tgtEl>
                                          <p:spTgt spid="635931"/>
                                        </p:tgtEl>
                                        <p:attrNameLst>
                                          <p:attrName>ppt_x</p:attrName>
                                        </p:attrNameLst>
                                      </p:cBhvr>
                                      <p:tavLst>
                                        <p:tav tm="0">
                                          <p:val>
                                            <p:strVal val="#ppt_x"/>
                                          </p:val>
                                        </p:tav>
                                        <p:tav tm="100000">
                                          <p:val>
                                            <p:strVal val="#ppt_x"/>
                                          </p:val>
                                        </p:tav>
                                      </p:tavLst>
                                    </p:anim>
                                    <p:anim calcmode="lin" valueType="num">
                                      <p:cBhvr additive="base">
                                        <p:cTn id="103" dur="500" fill="hold"/>
                                        <p:tgtEl>
                                          <p:spTgt spid="635931"/>
                                        </p:tgtEl>
                                        <p:attrNameLst>
                                          <p:attrName>ppt_y</p:attrName>
                                        </p:attrNameLst>
                                      </p:cBhvr>
                                      <p:tavLst>
                                        <p:tav tm="0">
                                          <p:val>
                                            <p:strVal val="1+#ppt_h/2"/>
                                          </p:val>
                                        </p:tav>
                                        <p:tav tm="100000">
                                          <p:val>
                                            <p:strVal val="#ppt_y"/>
                                          </p:val>
                                        </p:tav>
                                      </p:tavLst>
                                    </p:anim>
                                  </p:childTnLst>
                                </p:cTn>
                              </p:par>
                            </p:childTnLst>
                          </p:cTn>
                        </p:par>
                        <p:par>
                          <p:cTn id="104" fill="hold">
                            <p:stCondLst>
                              <p:cond delay="500"/>
                            </p:stCondLst>
                            <p:childTnLst>
                              <p:par>
                                <p:cTn id="105" presetID="2" presetClass="entr" presetSubtype="2" fill="hold" nodeType="afterEffect">
                                  <p:stCondLst>
                                    <p:cond delay="0"/>
                                  </p:stCondLst>
                                  <p:childTnLst>
                                    <p:set>
                                      <p:cBhvr>
                                        <p:cTn id="106" dur="1" fill="hold">
                                          <p:stCondLst>
                                            <p:cond delay="0"/>
                                          </p:stCondLst>
                                        </p:cTn>
                                        <p:tgtEl>
                                          <p:spTgt spid="635906"/>
                                        </p:tgtEl>
                                        <p:attrNameLst>
                                          <p:attrName>style.visibility</p:attrName>
                                        </p:attrNameLst>
                                      </p:cBhvr>
                                      <p:to>
                                        <p:strVal val="visible"/>
                                      </p:to>
                                    </p:set>
                                    <p:anim calcmode="lin" valueType="num">
                                      <p:cBhvr additive="base">
                                        <p:cTn id="107" dur="500" fill="hold"/>
                                        <p:tgtEl>
                                          <p:spTgt spid="635906"/>
                                        </p:tgtEl>
                                        <p:attrNameLst>
                                          <p:attrName>ppt_x</p:attrName>
                                        </p:attrNameLst>
                                      </p:cBhvr>
                                      <p:tavLst>
                                        <p:tav tm="0">
                                          <p:val>
                                            <p:strVal val="1+#ppt_w/2"/>
                                          </p:val>
                                        </p:tav>
                                        <p:tav tm="100000">
                                          <p:val>
                                            <p:strVal val="#ppt_x"/>
                                          </p:val>
                                        </p:tav>
                                      </p:tavLst>
                                    </p:anim>
                                    <p:anim calcmode="lin" valueType="num">
                                      <p:cBhvr additive="base">
                                        <p:cTn id="108" dur="500" fill="hold"/>
                                        <p:tgtEl>
                                          <p:spTgt spid="635906"/>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 presetClass="entr" presetSubtype="32" fill="hold" grpId="0" nodeType="clickEffect">
                                  <p:stCondLst>
                                    <p:cond delay="0"/>
                                  </p:stCondLst>
                                  <p:childTnLst>
                                    <p:set>
                                      <p:cBhvr>
                                        <p:cTn id="112" dur="1" fill="hold">
                                          <p:stCondLst>
                                            <p:cond delay="0"/>
                                          </p:stCondLst>
                                        </p:cTn>
                                        <p:tgtEl>
                                          <p:spTgt spid="635917"/>
                                        </p:tgtEl>
                                        <p:attrNameLst>
                                          <p:attrName>style.visibility</p:attrName>
                                        </p:attrNameLst>
                                      </p:cBhvr>
                                      <p:to>
                                        <p:strVal val="visible"/>
                                      </p:to>
                                    </p:set>
                                    <p:animEffect transition="in" filter="box(out)">
                                      <p:cBhvr>
                                        <p:cTn id="113" dur="500"/>
                                        <p:tgtEl>
                                          <p:spTgt spid="635917"/>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iterate type="wd">
                                    <p:tmPct val="100000"/>
                                  </p:iterate>
                                  <p:childTnLst>
                                    <p:set>
                                      <p:cBhvr>
                                        <p:cTn id="117" dur="1" fill="hold">
                                          <p:stCondLst>
                                            <p:cond delay="0"/>
                                          </p:stCondLst>
                                        </p:cTn>
                                        <p:tgtEl>
                                          <p:spTgt spid="635912"/>
                                        </p:tgtEl>
                                        <p:attrNameLst>
                                          <p:attrName>style.visibility</p:attrName>
                                        </p:attrNameLst>
                                      </p:cBhvr>
                                      <p:to>
                                        <p:strVal val="visible"/>
                                      </p:to>
                                    </p:set>
                                    <p:animEffect transition="in" filter="wipe(left)">
                                      <p:cBhvr>
                                        <p:cTn id="118" dur="300"/>
                                        <p:tgtEl>
                                          <p:spTgt spid="635912"/>
                                        </p:tgtEl>
                                      </p:cBhvr>
                                    </p:animEffect>
                                  </p:childTnLst>
                                </p:cTn>
                              </p:par>
                            </p:childTnLst>
                          </p:cTn>
                        </p:par>
                      </p:childTnLst>
                    </p:cTn>
                  </p:par>
                  <p:par>
                    <p:cTn id="119" fill="hold">
                      <p:stCondLst>
                        <p:cond delay="indefinite"/>
                      </p:stCondLst>
                      <p:childTnLst>
                        <p:par>
                          <p:cTn id="120" fill="hold">
                            <p:stCondLst>
                              <p:cond delay="0"/>
                            </p:stCondLst>
                            <p:childTnLst>
                              <p:par>
                                <p:cTn id="121" presetID="4" presetClass="entr" presetSubtype="32" fill="hold" grpId="0" nodeType="clickEffect">
                                  <p:stCondLst>
                                    <p:cond delay="0"/>
                                  </p:stCondLst>
                                  <p:childTnLst>
                                    <p:set>
                                      <p:cBhvr>
                                        <p:cTn id="122" dur="1" fill="hold">
                                          <p:stCondLst>
                                            <p:cond delay="0"/>
                                          </p:stCondLst>
                                        </p:cTn>
                                        <p:tgtEl>
                                          <p:spTgt spid="635918"/>
                                        </p:tgtEl>
                                        <p:attrNameLst>
                                          <p:attrName>style.visibility</p:attrName>
                                        </p:attrNameLst>
                                      </p:cBhvr>
                                      <p:to>
                                        <p:strVal val="visible"/>
                                      </p:to>
                                    </p:set>
                                    <p:animEffect transition="in" filter="box(out)">
                                      <p:cBhvr>
                                        <p:cTn id="123" dur="500"/>
                                        <p:tgtEl>
                                          <p:spTgt spid="635918"/>
                                        </p:tgtEl>
                                      </p:cBhvr>
                                    </p:animEffect>
                                  </p:childTnLst>
                                </p:cTn>
                              </p:par>
                            </p:childTnLst>
                          </p:cTn>
                        </p:par>
                      </p:childTnLst>
                    </p:cTn>
                  </p:par>
                  <p:par>
                    <p:cTn id="124" fill="hold">
                      <p:stCondLst>
                        <p:cond delay="indefinite"/>
                      </p:stCondLst>
                      <p:childTnLst>
                        <p:par>
                          <p:cTn id="125" fill="hold">
                            <p:stCondLst>
                              <p:cond delay="0"/>
                            </p:stCondLst>
                            <p:childTnLst>
                              <p:par>
                                <p:cTn id="126" presetID="14" presetClass="entr" presetSubtype="10" fill="hold" grpId="0" nodeType="clickEffect">
                                  <p:stCondLst>
                                    <p:cond delay="0"/>
                                  </p:stCondLst>
                                  <p:iterate type="wd">
                                    <p:tmPct val="100000"/>
                                  </p:iterate>
                                  <p:childTnLst>
                                    <p:set>
                                      <p:cBhvr>
                                        <p:cTn id="127" dur="1" fill="hold">
                                          <p:stCondLst>
                                            <p:cond delay="0"/>
                                          </p:stCondLst>
                                        </p:cTn>
                                        <p:tgtEl>
                                          <p:spTgt spid="635934"/>
                                        </p:tgtEl>
                                        <p:attrNameLst>
                                          <p:attrName>style.visibility</p:attrName>
                                        </p:attrNameLst>
                                      </p:cBhvr>
                                      <p:to>
                                        <p:strVal val="visible"/>
                                      </p:to>
                                    </p:set>
                                    <p:animEffect transition="in" filter="randombar(horizontal)">
                                      <p:cBhvr>
                                        <p:cTn id="128" dur="300"/>
                                        <p:tgtEl>
                                          <p:spTgt spid="635934"/>
                                        </p:tgtEl>
                                      </p:cBhvr>
                                    </p:animEffect>
                                  </p:childTnLst>
                                  <p:subTnLst>
                                    <p:audio>
                                      <p:cMediaNode>
                                        <p:cTn display="0" masterRel="sameClick">
                                          <p:stCondLst>
                                            <p:cond evt="begin" delay="0">
                                              <p:tn val="126"/>
                                            </p:cond>
                                          </p:stCondLst>
                                          <p:endCondLst>
                                            <p:cond evt="onStopAudio" delay="0">
                                              <p:tgtEl>
                                                <p:sldTgt/>
                                              </p:tgtEl>
                                            </p:cond>
                                          </p:endCondLst>
                                        </p:cTn>
                                        <p:tgtEl>
                                          <p:sndTgt r:embed="rId4" name="APPPHOTO.WAV"/>
                                        </p:tgtEl>
                                      </p:cMediaNode>
                                    </p:audio>
                                  </p:sub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iterate type="wd">
                                    <p:tmPct val="100000"/>
                                  </p:iterate>
                                  <p:childTnLst>
                                    <p:set>
                                      <p:cBhvr>
                                        <p:cTn id="132" dur="1" fill="hold">
                                          <p:stCondLst>
                                            <p:cond delay="0"/>
                                          </p:stCondLst>
                                        </p:cTn>
                                        <p:tgtEl>
                                          <p:spTgt spid="635919"/>
                                        </p:tgtEl>
                                        <p:attrNameLst>
                                          <p:attrName>style.visibility</p:attrName>
                                        </p:attrNameLst>
                                      </p:cBhvr>
                                      <p:to>
                                        <p:strVal val="visible"/>
                                      </p:to>
                                    </p:set>
                                    <p:animEffect transition="in" filter="wipe(left)">
                                      <p:cBhvr>
                                        <p:cTn id="133" dur="300"/>
                                        <p:tgtEl>
                                          <p:spTgt spid="635919"/>
                                        </p:tgtEl>
                                      </p:cBhvr>
                                    </p:animEffect>
                                  </p:childTnLst>
                                </p:cTn>
                              </p:par>
                            </p:childTnLst>
                          </p:cTn>
                        </p:par>
                      </p:childTnLst>
                    </p:cTn>
                  </p:par>
                  <p:par>
                    <p:cTn id="134" fill="hold">
                      <p:stCondLst>
                        <p:cond delay="indefinite"/>
                      </p:stCondLst>
                      <p:childTnLst>
                        <p:par>
                          <p:cTn id="135" fill="hold">
                            <p:stCondLst>
                              <p:cond delay="0"/>
                            </p:stCondLst>
                            <p:childTnLst>
                              <p:par>
                                <p:cTn id="136" presetID="4" presetClass="entr" presetSubtype="32" fill="hold" grpId="0" nodeType="clickEffect">
                                  <p:stCondLst>
                                    <p:cond delay="0"/>
                                  </p:stCondLst>
                                  <p:childTnLst>
                                    <p:set>
                                      <p:cBhvr>
                                        <p:cTn id="137" dur="1" fill="hold">
                                          <p:stCondLst>
                                            <p:cond delay="0"/>
                                          </p:stCondLst>
                                        </p:cTn>
                                        <p:tgtEl>
                                          <p:spTgt spid="635920"/>
                                        </p:tgtEl>
                                        <p:attrNameLst>
                                          <p:attrName>style.visibility</p:attrName>
                                        </p:attrNameLst>
                                      </p:cBhvr>
                                      <p:to>
                                        <p:strVal val="visible"/>
                                      </p:to>
                                    </p:set>
                                    <p:animEffect transition="in" filter="box(out)">
                                      <p:cBhvr>
                                        <p:cTn id="138" dur="500"/>
                                        <p:tgtEl>
                                          <p:spTgt spid="635920"/>
                                        </p:tgtEl>
                                      </p:cBhvr>
                                    </p:animEffect>
                                  </p:childTnLst>
                                </p:cTn>
                              </p:par>
                            </p:childTnLst>
                          </p:cTn>
                        </p:par>
                      </p:childTnLst>
                    </p:cTn>
                  </p:par>
                  <p:par>
                    <p:cTn id="139" fill="hold">
                      <p:stCondLst>
                        <p:cond delay="indefinite"/>
                      </p:stCondLst>
                      <p:childTnLst>
                        <p:par>
                          <p:cTn id="140" fill="hold">
                            <p:stCondLst>
                              <p:cond delay="0"/>
                            </p:stCondLst>
                            <p:childTnLst>
                              <p:par>
                                <p:cTn id="141" presetID="4" presetClass="entr" presetSubtype="32" fill="hold" grpId="0" nodeType="clickEffect">
                                  <p:stCondLst>
                                    <p:cond delay="0"/>
                                  </p:stCondLst>
                                  <p:childTnLst>
                                    <p:set>
                                      <p:cBhvr>
                                        <p:cTn id="142" dur="1" fill="hold">
                                          <p:stCondLst>
                                            <p:cond delay="0"/>
                                          </p:stCondLst>
                                        </p:cTn>
                                        <p:tgtEl>
                                          <p:spTgt spid="635922"/>
                                        </p:tgtEl>
                                        <p:attrNameLst>
                                          <p:attrName>style.visibility</p:attrName>
                                        </p:attrNameLst>
                                      </p:cBhvr>
                                      <p:to>
                                        <p:strVal val="visible"/>
                                      </p:to>
                                    </p:set>
                                    <p:animEffect transition="in" filter="box(out)">
                                      <p:cBhvr>
                                        <p:cTn id="143" dur="500"/>
                                        <p:tgtEl>
                                          <p:spTgt spid="635922"/>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iterate type="wd">
                                    <p:tmPct val="100000"/>
                                  </p:iterate>
                                  <p:childTnLst>
                                    <p:set>
                                      <p:cBhvr>
                                        <p:cTn id="147" dur="1" fill="hold">
                                          <p:stCondLst>
                                            <p:cond delay="0"/>
                                          </p:stCondLst>
                                        </p:cTn>
                                        <p:tgtEl>
                                          <p:spTgt spid="635921"/>
                                        </p:tgtEl>
                                        <p:attrNameLst>
                                          <p:attrName>style.visibility</p:attrName>
                                        </p:attrNameLst>
                                      </p:cBhvr>
                                      <p:to>
                                        <p:strVal val="visible"/>
                                      </p:to>
                                    </p:set>
                                    <p:animEffect transition="in" filter="wipe(left)">
                                      <p:cBhvr>
                                        <p:cTn id="148" dur="300"/>
                                        <p:tgtEl>
                                          <p:spTgt spid="635921"/>
                                        </p:tgtEl>
                                      </p:cBhvr>
                                    </p:animEffect>
                                  </p:childTnLst>
                                </p:cTn>
                              </p:par>
                            </p:childTnLst>
                          </p:cTn>
                        </p:par>
                      </p:childTnLst>
                    </p:cTn>
                  </p:par>
                  <p:par>
                    <p:cTn id="149" fill="hold">
                      <p:stCondLst>
                        <p:cond delay="indefinite"/>
                      </p:stCondLst>
                      <p:childTnLst>
                        <p:par>
                          <p:cTn id="150" fill="hold">
                            <p:stCondLst>
                              <p:cond delay="0"/>
                            </p:stCondLst>
                            <p:childTnLst>
                              <p:par>
                                <p:cTn id="151" presetID="4" presetClass="entr" presetSubtype="32" fill="hold" grpId="0" nodeType="clickEffect">
                                  <p:stCondLst>
                                    <p:cond delay="0"/>
                                  </p:stCondLst>
                                  <p:childTnLst>
                                    <p:set>
                                      <p:cBhvr>
                                        <p:cTn id="152" dur="1" fill="hold">
                                          <p:stCondLst>
                                            <p:cond delay="0"/>
                                          </p:stCondLst>
                                        </p:cTn>
                                        <p:tgtEl>
                                          <p:spTgt spid="635923"/>
                                        </p:tgtEl>
                                        <p:attrNameLst>
                                          <p:attrName>style.visibility</p:attrName>
                                        </p:attrNameLst>
                                      </p:cBhvr>
                                      <p:to>
                                        <p:strVal val="visible"/>
                                      </p:to>
                                    </p:set>
                                    <p:animEffect transition="in" filter="box(out)">
                                      <p:cBhvr>
                                        <p:cTn id="153" dur="500"/>
                                        <p:tgtEl>
                                          <p:spTgt spid="635923"/>
                                        </p:tgtEl>
                                      </p:cBhvr>
                                    </p:animEffect>
                                  </p:childTnLst>
                                </p:cTn>
                              </p:par>
                            </p:childTnLst>
                          </p:cTn>
                        </p:par>
                      </p:childTnLst>
                    </p:cTn>
                  </p:par>
                  <p:par>
                    <p:cTn id="154" fill="hold">
                      <p:stCondLst>
                        <p:cond delay="indefinite"/>
                      </p:stCondLst>
                      <p:childTnLst>
                        <p:par>
                          <p:cTn id="155" fill="hold">
                            <p:stCondLst>
                              <p:cond delay="0"/>
                            </p:stCondLst>
                            <p:childTnLst>
                              <p:par>
                                <p:cTn id="156" presetID="4" presetClass="entr" presetSubtype="32" fill="hold" grpId="0" nodeType="clickEffect">
                                  <p:stCondLst>
                                    <p:cond delay="0"/>
                                  </p:stCondLst>
                                  <p:childTnLst>
                                    <p:set>
                                      <p:cBhvr>
                                        <p:cTn id="157" dur="1" fill="hold">
                                          <p:stCondLst>
                                            <p:cond delay="0"/>
                                          </p:stCondLst>
                                        </p:cTn>
                                        <p:tgtEl>
                                          <p:spTgt spid="635925"/>
                                        </p:tgtEl>
                                        <p:attrNameLst>
                                          <p:attrName>style.visibility</p:attrName>
                                        </p:attrNameLst>
                                      </p:cBhvr>
                                      <p:to>
                                        <p:strVal val="visible"/>
                                      </p:to>
                                    </p:set>
                                    <p:animEffect transition="in" filter="box(out)">
                                      <p:cBhvr>
                                        <p:cTn id="158" dur="500"/>
                                        <p:tgtEl>
                                          <p:spTgt spid="635925"/>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grpId="0" nodeType="clickEffect">
                                  <p:stCondLst>
                                    <p:cond delay="0"/>
                                  </p:stCondLst>
                                  <p:iterate type="wd">
                                    <p:tmPct val="100000"/>
                                  </p:iterate>
                                  <p:childTnLst>
                                    <p:set>
                                      <p:cBhvr>
                                        <p:cTn id="162" dur="1" fill="hold">
                                          <p:stCondLst>
                                            <p:cond delay="0"/>
                                          </p:stCondLst>
                                        </p:cTn>
                                        <p:tgtEl>
                                          <p:spTgt spid="635924"/>
                                        </p:tgtEl>
                                        <p:attrNameLst>
                                          <p:attrName>style.visibility</p:attrName>
                                        </p:attrNameLst>
                                      </p:cBhvr>
                                      <p:to>
                                        <p:strVal val="visible"/>
                                      </p:to>
                                    </p:set>
                                    <p:animEffect transition="in" filter="wipe(left)">
                                      <p:cBhvr>
                                        <p:cTn id="163" dur="300"/>
                                        <p:tgtEl>
                                          <p:spTgt spid="635924"/>
                                        </p:tgtEl>
                                      </p:cBhvr>
                                    </p:animEffect>
                                  </p:childTnLst>
                                </p:cTn>
                              </p:par>
                            </p:childTnLst>
                          </p:cTn>
                        </p:par>
                      </p:childTnLst>
                    </p:cTn>
                  </p:par>
                  <p:par>
                    <p:cTn id="164" fill="hold">
                      <p:stCondLst>
                        <p:cond delay="indefinite"/>
                      </p:stCondLst>
                      <p:childTnLst>
                        <p:par>
                          <p:cTn id="165" fill="hold">
                            <p:stCondLst>
                              <p:cond delay="0"/>
                            </p:stCondLst>
                            <p:childTnLst>
                              <p:par>
                                <p:cTn id="166" presetID="4" presetClass="entr" presetSubtype="32" fill="hold" grpId="0" nodeType="clickEffect">
                                  <p:stCondLst>
                                    <p:cond delay="0"/>
                                  </p:stCondLst>
                                  <p:childTnLst>
                                    <p:set>
                                      <p:cBhvr>
                                        <p:cTn id="167" dur="1" fill="hold">
                                          <p:stCondLst>
                                            <p:cond delay="0"/>
                                          </p:stCondLst>
                                        </p:cTn>
                                        <p:tgtEl>
                                          <p:spTgt spid="635926"/>
                                        </p:tgtEl>
                                        <p:attrNameLst>
                                          <p:attrName>style.visibility</p:attrName>
                                        </p:attrNameLst>
                                      </p:cBhvr>
                                      <p:to>
                                        <p:strVal val="visible"/>
                                      </p:to>
                                    </p:set>
                                    <p:animEffect transition="in" filter="box(out)">
                                      <p:cBhvr>
                                        <p:cTn id="168" dur="500"/>
                                        <p:tgtEl>
                                          <p:spTgt spid="635926"/>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iterate type="wd">
                                    <p:tmPct val="100000"/>
                                  </p:iterate>
                                  <p:childTnLst>
                                    <p:set>
                                      <p:cBhvr>
                                        <p:cTn id="172" dur="1" fill="hold">
                                          <p:stCondLst>
                                            <p:cond delay="0"/>
                                          </p:stCondLst>
                                        </p:cTn>
                                        <p:tgtEl>
                                          <p:spTgt spid="635933"/>
                                        </p:tgtEl>
                                        <p:attrNameLst>
                                          <p:attrName>style.visibility</p:attrName>
                                        </p:attrNameLst>
                                      </p:cBhvr>
                                      <p:to>
                                        <p:strVal val="visible"/>
                                      </p:to>
                                    </p:set>
                                    <p:animEffect transition="in" filter="wipe(left)">
                                      <p:cBhvr>
                                        <p:cTn id="173" dur="300"/>
                                        <p:tgtEl>
                                          <p:spTgt spid="635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10" grpId="0" autoUpdateAnimBg="0"/>
      <p:bldP spid="635911" grpId="0" autoUpdateAnimBg="0"/>
      <p:bldP spid="635912" grpId="0" autoUpdateAnimBg="0"/>
      <p:bldP spid="635913" grpId="0" animBg="1"/>
      <p:bldP spid="635914" grpId="0" animBg="1"/>
      <p:bldP spid="635915" grpId="0" animBg="1"/>
      <p:bldP spid="635916" grpId="0" animBg="1"/>
      <p:bldP spid="635917" grpId="0" animBg="1"/>
      <p:bldP spid="635918" grpId="0" animBg="1"/>
      <p:bldP spid="635919" grpId="0" autoUpdateAnimBg="0"/>
      <p:bldP spid="635920" grpId="0" animBg="1"/>
      <p:bldP spid="635921" grpId="0" autoUpdateAnimBg="0"/>
      <p:bldP spid="635922" grpId="0" animBg="1"/>
      <p:bldP spid="635923" grpId="0" animBg="1"/>
      <p:bldP spid="635924" grpId="0" autoUpdateAnimBg="0"/>
      <p:bldP spid="635925" grpId="0" animBg="1"/>
      <p:bldP spid="635926" grpId="0" animBg="1"/>
      <p:bldP spid="635927" grpId="0" autoUpdateAnimBg="0"/>
      <p:bldP spid="635928" grpId="0" animBg="1"/>
      <p:bldP spid="635929" grpId="0" animBg="1"/>
      <p:bldP spid="635930" grpId="0" animBg="1" autoUpdateAnimBg="0"/>
      <p:bldP spid="635931" grpId="0" animBg="1" autoUpdateAnimBg="0"/>
      <p:bldP spid="635932" grpId="0" autoUpdateAnimBg="0"/>
      <p:bldP spid="635933" grpId="0" animBg="1" autoUpdateAnimBg="0"/>
      <p:bldP spid="635934" grpId="0" animBg="1" autoUpdateAnimBg="0"/>
      <p:bldP spid="635938" grpId="0" animBg="1" autoUpdateAnimBg="0"/>
      <p:bldP spid="635939" grpId="0" animBg="1"/>
      <p:bldP spid="635940" grpId="0" animBg="1"/>
      <p:bldP spid="635941" grpId="0" autoUpdateAnimBg="0"/>
      <p:bldP spid="63594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500" name="Rectangle 4"/>
          <p:cNvSpPr>
            <a:spLocks noGrp="1" noChangeArrowheads="1"/>
          </p:cNvSpPr>
          <p:nvPr>
            <p:ph type="title"/>
          </p:nvPr>
        </p:nvSpPr>
        <p:spPr/>
        <p:txBody>
          <a:bodyPr/>
          <a:lstStyle/>
          <a:p>
            <a:pPr algn="ctr"/>
            <a:r>
              <a:rPr lang="tr-TR" sz="3600" dirty="0">
                <a:latin typeface="Palatino Linotype" panose="02040502050505030304" pitchFamily="18" charset="0"/>
              </a:rPr>
              <a:t>Akreditif</a:t>
            </a:r>
            <a:r>
              <a:rPr lang="en-GB" sz="3600" dirty="0">
                <a:latin typeface="Palatino Linotype" panose="02040502050505030304" pitchFamily="18" charset="0"/>
              </a:rPr>
              <a:t> </a:t>
            </a:r>
          </a:p>
        </p:txBody>
      </p:sp>
      <p:sp>
        <p:nvSpPr>
          <p:cNvPr id="490501" name="Rectangle 5"/>
          <p:cNvSpPr>
            <a:spLocks noGrp="1" noChangeArrowheads="1"/>
          </p:cNvSpPr>
          <p:nvPr>
            <p:ph type="body" idx="1"/>
          </p:nvPr>
        </p:nvSpPr>
        <p:spPr/>
        <p:txBody>
          <a:bodyPr/>
          <a:lstStyle/>
          <a:p>
            <a:endParaRPr lang="tr-TR" dirty="0"/>
          </a:p>
          <a:p>
            <a:endParaRPr lang="tr-TR" dirty="0"/>
          </a:p>
          <a:p>
            <a:pPr>
              <a:buFont typeface="Wingdings" panose="05000000000000000000" pitchFamily="2" charset="2"/>
              <a:buChar char="Ø"/>
            </a:pPr>
            <a:r>
              <a:rPr lang="tr-TR" sz="2400" b="0" dirty="0">
                <a:latin typeface="Palatino Linotype" panose="02040502050505030304" pitchFamily="18" charset="0"/>
              </a:rPr>
              <a:t>Bir bankanın, </a:t>
            </a:r>
            <a:r>
              <a:rPr lang="tr-TR" sz="2400" b="0" u="sng" dirty="0">
                <a:latin typeface="Palatino Linotype" panose="02040502050505030304" pitchFamily="18" charset="0"/>
              </a:rPr>
              <a:t>dış görünümleri</a:t>
            </a:r>
            <a:r>
              <a:rPr lang="tr-TR" sz="2400" b="0" dirty="0">
                <a:latin typeface="Palatino Linotype" panose="02040502050505030304" pitchFamily="18" charset="0"/>
              </a:rPr>
              <a:t> itibariyle uygun bulunacak belgelerin ibrazı halinde ödeme yapmayı taahhüt etmesidir. </a:t>
            </a:r>
            <a:endParaRPr lang="en-GB" sz="2400" b="0" dirty="0">
              <a:latin typeface="Palatino Linotype" panose="02040502050505030304" pitchFamily="18" charset="0"/>
            </a:endParaRPr>
          </a:p>
          <a:p>
            <a:pPr>
              <a:buFont typeface="Wingdings" panose="05000000000000000000" pitchFamily="2" charset="2"/>
              <a:buChar char="Ø"/>
            </a:pPr>
            <a:endParaRPr lang="en-GB" sz="2400" b="0" dirty="0">
              <a:latin typeface="Palatino Linotype" panose="02040502050505030304" pitchFamily="18" charset="0"/>
            </a:endParaRPr>
          </a:p>
          <a:p>
            <a:pPr>
              <a:buFont typeface="Wingdings" panose="05000000000000000000" pitchFamily="2" charset="2"/>
              <a:buChar char="Ø"/>
            </a:pPr>
            <a:r>
              <a:rPr lang="tr-TR" sz="2400" b="0" dirty="0">
                <a:latin typeface="Palatino Linotype" panose="02040502050505030304" pitchFamily="18" charset="0"/>
              </a:rPr>
              <a:t>UCP 600    (Uniform Customs &amp; Practice for Documentary Credits)   ile uluslararası kurallara oturtulmuş bir ödeme yöntemi olup “mutlak” bir garanti değildir. </a:t>
            </a:r>
            <a:endParaRPr lang="en-GB" sz="2400" b="0" dirty="0">
              <a:latin typeface="Palatino Linotype" panose="02040502050505030304" pitchFamily="18" charset="0"/>
            </a:endParaRPr>
          </a:p>
        </p:txBody>
      </p:sp>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1676400" y="88900"/>
            <a:ext cx="7010400" cy="607786"/>
          </a:xfrm>
        </p:spPr>
        <p:txBody>
          <a:bodyPr/>
          <a:lstStyle/>
          <a:p>
            <a:pPr algn="ctr"/>
            <a:r>
              <a:rPr lang="tr-TR" dirty="0" smtClean="0">
                <a:latin typeface="Palatino Linotype" panose="02040502050505030304" pitchFamily="18" charset="0"/>
              </a:rPr>
              <a:t>ICC Uniform Customs and Practice for </a:t>
            </a:r>
            <a:br>
              <a:rPr lang="tr-TR" dirty="0" smtClean="0">
                <a:latin typeface="Palatino Linotype" panose="02040502050505030304" pitchFamily="18" charset="0"/>
              </a:rPr>
            </a:br>
            <a:r>
              <a:rPr lang="tr-TR" dirty="0" smtClean="0">
                <a:latin typeface="Palatino Linotype" panose="02040502050505030304" pitchFamily="18" charset="0"/>
              </a:rPr>
              <a:t>Documentary Credits</a:t>
            </a:r>
            <a:endParaRPr lang="tr-TR" dirty="0">
              <a:latin typeface="Palatino Linotype" panose="02040502050505030304" pitchFamily="18" charset="0"/>
            </a:endParaRPr>
          </a:p>
        </p:txBody>
      </p:sp>
      <p:sp>
        <p:nvSpPr>
          <p:cNvPr id="596995" name="Rectangle 3"/>
          <p:cNvSpPr>
            <a:spLocks noGrp="1" noChangeArrowheads="1"/>
          </p:cNvSpPr>
          <p:nvPr>
            <p:ph type="body" idx="1"/>
          </p:nvPr>
        </p:nvSpPr>
        <p:spPr/>
        <p:txBody>
          <a:bodyPr/>
          <a:lstStyle/>
          <a:p>
            <a:pPr marL="0" indent="0">
              <a:buSzTx/>
              <a:buNone/>
            </a:pPr>
            <a:r>
              <a:rPr lang="tr-TR" sz="2400" b="0" dirty="0"/>
              <a:t>UCP broşürü  yaklaşık her </a:t>
            </a:r>
            <a:r>
              <a:rPr lang="tr-TR" sz="2400" b="0" dirty="0" smtClean="0"/>
              <a:t>10 </a:t>
            </a:r>
            <a:r>
              <a:rPr lang="tr-TR" sz="2400" b="0" dirty="0"/>
              <a:t>yılda bir,  uygulamadaki değişiklikleri kapsayabilmesi için revize edilmektedir.</a:t>
            </a:r>
          </a:p>
          <a:p>
            <a:pPr>
              <a:buFont typeface="Wingdings" panose="05000000000000000000" pitchFamily="2" charset="2"/>
              <a:buChar char="ü"/>
            </a:pPr>
            <a:r>
              <a:rPr lang="tr-TR" sz="1800" b="0" dirty="0"/>
              <a:t>  UCP  82: </a:t>
            </a:r>
            <a:r>
              <a:rPr lang="tr-TR" sz="1800" b="0" dirty="0" smtClean="0"/>
              <a:t>1933</a:t>
            </a:r>
            <a:endParaRPr lang="tr-TR" sz="1800" b="0" dirty="0"/>
          </a:p>
          <a:p>
            <a:pPr>
              <a:buFont typeface="Wingdings" panose="05000000000000000000" pitchFamily="2" charset="2"/>
              <a:buChar char="ü"/>
            </a:pPr>
            <a:r>
              <a:rPr lang="tr-TR" sz="1800" b="0" dirty="0"/>
              <a:t>  UCP 151: </a:t>
            </a:r>
            <a:r>
              <a:rPr lang="tr-TR" sz="1800" b="0" dirty="0" smtClean="0"/>
              <a:t>1951  </a:t>
            </a:r>
            <a:endParaRPr lang="tr-TR" sz="1800" b="0" dirty="0"/>
          </a:p>
          <a:p>
            <a:pPr>
              <a:buFont typeface="Wingdings" panose="05000000000000000000" pitchFamily="2" charset="2"/>
              <a:buChar char="ü"/>
            </a:pPr>
            <a:r>
              <a:rPr lang="tr-TR" sz="1800" b="0" dirty="0"/>
              <a:t>  UCP 222: </a:t>
            </a:r>
            <a:r>
              <a:rPr lang="tr-TR" sz="1800" b="0" dirty="0" smtClean="0"/>
              <a:t>1962</a:t>
            </a:r>
            <a:endParaRPr lang="tr-TR" sz="1800" b="0" dirty="0"/>
          </a:p>
          <a:p>
            <a:pPr>
              <a:buFont typeface="Wingdings" panose="05000000000000000000" pitchFamily="2" charset="2"/>
              <a:buChar char="ü"/>
            </a:pPr>
            <a:r>
              <a:rPr lang="tr-TR" sz="1800" b="0" dirty="0"/>
              <a:t>  UCP 290: </a:t>
            </a:r>
            <a:r>
              <a:rPr lang="tr-TR" sz="1800" b="0" dirty="0" smtClean="0"/>
              <a:t>1974 </a:t>
            </a:r>
            <a:endParaRPr lang="tr-TR" sz="1800" b="0" dirty="0"/>
          </a:p>
          <a:p>
            <a:pPr>
              <a:buFont typeface="Wingdings" panose="05000000000000000000" pitchFamily="2" charset="2"/>
              <a:buChar char="ü"/>
            </a:pPr>
            <a:r>
              <a:rPr lang="tr-TR" sz="1800" b="0" dirty="0"/>
              <a:t>  UCP 400: </a:t>
            </a:r>
            <a:r>
              <a:rPr lang="tr-TR" sz="1800" b="0" dirty="0" smtClean="0"/>
              <a:t>1983 </a:t>
            </a:r>
            <a:endParaRPr lang="tr-TR" sz="1800" b="0" dirty="0"/>
          </a:p>
          <a:p>
            <a:pPr>
              <a:buFont typeface="Wingdings" panose="05000000000000000000" pitchFamily="2" charset="2"/>
              <a:buChar char="ü"/>
            </a:pPr>
            <a:r>
              <a:rPr lang="tr-TR" sz="1800" b="0" dirty="0"/>
              <a:t>  UCP 500: </a:t>
            </a:r>
            <a:r>
              <a:rPr lang="tr-TR" sz="1800" b="0" dirty="0" smtClean="0"/>
              <a:t>1993</a:t>
            </a:r>
            <a:endParaRPr lang="tr-TR" sz="1800" b="0" dirty="0"/>
          </a:p>
          <a:p>
            <a:pPr>
              <a:buFont typeface="Wingdings" panose="05000000000000000000" pitchFamily="2" charset="2"/>
              <a:buChar char="ü"/>
            </a:pPr>
            <a:r>
              <a:rPr lang="tr-TR" sz="1800" b="0" dirty="0"/>
              <a:t>  UCP 600:  </a:t>
            </a:r>
            <a:r>
              <a:rPr lang="tr-TR" sz="1800" b="0" dirty="0" smtClean="0"/>
              <a:t>2007</a:t>
            </a:r>
            <a:endParaRPr lang="tr-TR" sz="1800" b="0" dirty="0"/>
          </a:p>
          <a:p>
            <a:pPr>
              <a:buFont typeface="Wingdings" pitchFamily="2" charset="2"/>
              <a:buNone/>
            </a:pPr>
            <a:r>
              <a:rPr lang="tr-TR" sz="1800" b="0" dirty="0"/>
              <a:t>Tüm ICC broşürleri  </a:t>
            </a:r>
            <a:r>
              <a:rPr lang="tr-TR" b="0" dirty="0">
                <a:hlinkClick r:id="rId3"/>
              </a:rPr>
              <a:t>www</a:t>
            </a:r>
            <a:r>
              <a:rPr lang="tr-TR" sz="1800" b="0" dirty="0">
                <a:hlinkClick r:id="rId3"/>
              </a:rPr>
              <a:t>.</a:t>
            </a:r>
            <a:r>
              <a:rPr lang="tr-TR" b="0" dirty="0">
                <a:hlinkClick r:id="rId3"/>
              </a:rPr>
              <a:t>icc.tobb.org.tr</a:t>
            </a:r>
            <a:r>
              <a:rPr lang="tr-TR" b="0" dirty="0"/>
              <a:t>     </a:t>
            </a:r>
            <a:r>
              <a:rPr lang="tr-TR" sz="1800" b="0" dirty="0"/>
              <a:t>veya </a:t>
            </a:r>
            <a:r>
              <a:rPr lang="tr-TR" b="0" dirty="0">
                <a:hlinkClick r:id="rId4"/>
              </a:rPr>
              <a:t>www.iccbooks.com</a:t>
            </a:r>
            <a:r>
              <a:rPr lang="tr-TR" b="0" dirty="0"/>
              <a:t>   </a:t>
            </a:r>
            <a:r>
              <a:rPr lang="tr-TR" sz="1800" b="0" dirty="0"/>
              <a:t>adreslerinden temin edilebilir.</a:t>
            </a:r>
          </a:p>
          <a:p>
            <a:pPr>
              <a:buFont typeface="Wingdings" pitchFamily="2" charset="2"/>
              <a:buNone/>
            </a:pPr>
            <a:endParaRPr lang="tr-TR" sz="1800" dirty="0"/>
          </a:p>
          <a:p>
            <a:endParaRPr lang="tr-TR" dirty="0"/>
          </a:p>
        </p:txBody>
      </p:sp>
    </p:spTree>
    <p:extLst>
      <p:ext uri="{BB962C8B-B14F-4D97-AF65-F5344CB8AC3E}">
        <p14:creationId xmlns:p14="http://schemas.microsoft.com/office/powerpoint/2010/main" val="1436262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pPr algn="ctr"/>
            <a:r>
              <a:rPr lang="tr-TR" sz="2400" dirty="0">
                <a:latin typeface="Palatino Linotype" panose="02040502050505030304" pitchFamily="18" charset="0"/>
              </a:rPr>
              <a:t>Akreditiflerin Temel  İlkeleri :</a:t>
            </a:r>
          </a:p>
        </p:txBody>
      </p:sp>
      <p:sp>
        <p:nvSpPr>
          <p:cNvPr id="585731" name="Rectangle 3"/>
          <p:cNvSpPr>
            <a:spLocks noGrp="1" noChangeArrowheads="1"/>
          </p:cNvSpPr>
          <p:nvPr>
            <p:ph type="body" idx="1"/>
          </p:nvPr>
        </p:nvSpPr>
        <p:spPr>
          <a:xfrm>
            <a:off x="1676400" y="939799"/>
            <a:ext cx="7010400" cy="5431971"/>
          </a:xfrm>
        </p:spPr>
        <p:txBody>
          <a:bodyPr/>
          <a:lstStyle/>
          <a:p>
            <a:pPr>
              <a:lnSpc>
                <a:spcPct val="80000"/>
              </a:lnSpc>
            </a:pPr>
            <a:endParaRPr lang="tr-TR" sz="2400" b="0" dirty="0">
              <a:latin typeface="Palatino Linotype" panose="02040502050505030304" pitchFamily="18" charset="0"/>
            </a:endParaRPr>
          </a:p>
          <a:p>
            <a:pPr>
              <a:lnSpc>
                <a:spcPct val="80000"/>
              </a:lnSpc>
              <a:buFont typeface="Wingdings" panose="05000000000000000000" pitchFamily="2" charset="2"/>
              <a:buChar char="Ø"/>
            </a:pPr>
            <a:r>
              <a:rPr lang="tr-TR" sz="2400" b="0" dirty="0">
                <a:latin typeface="Palatino Linotype" panose="02040502050505030304" pitchFamily="18" charset="0"/>
              </a:rPr>
              <a:t>Tam Bağımsızlık </a:t>
            </a:r>
          </a:p>
          <a:p>
            <a:pPr lvl="1">
              <a:lnSpc>
                <a:spcPct val="75000"/>
              </a:lnSpc>
              <a:buFont typeface="Wingdings" panose="05000000000000000000" pitchFamily="2" charset="2"/>
              <a:buChar char="Ø"/>
            </a:pPr>
            <a:r>
              <a:rPr lang="tr-TR" sz="2400" b="0" dirty="0">
                <a:latin typeface="Palatino Linotype" panose="02040502050505030304" pitchFamily="18" charset="0"/>
              </a:rPr>
              <a:t>	</a:t>
            </a:r>
            <a:r>
              <a:rPr lang="tr-TR" sz="2400" b="0" dirty="0" smtClean="0">
                <a:latin typeface="Palatino Linotype" panose="02040502050505030304" pitchFamily="18" charset="0"/>
              </a:rPr>
              <a:t>Akreditifte değinilmiş olsa da, ilgili </a:t>
            </a:r>
            <a:r>
              <a:rPr lang="tr-TR" sz="2400" b="0" dirty="0">
                <a:latin typeface="Palatino Linotype" panose="02040502050505030304" pitchFamily="18" charset="0"/>
              </a:rPr>
              <a:t>sözleşmeler, taraflar ve ilişkilerden tam bağımsız olma. </a:t>
            </a:r>
          </a:p>
          <a:p>
            <a:pPr lvl="1">
              <a:lnSpc>
                <a:spcPct val="75000"/>
              </a:lnSpc>
              <a:buFont typeface="Wingdings" panose="05000000000000000000" pitchFamily="2" charset="2"/>
              <a:buChar char="Ø"/>
            </a:pPr>
            <a:r>
              <a:rPr lang="tr-TR" sz="2400" b="0" dirty="0">
                <a:latin typeface="Palatino Linotype" panose="02040502050505030304" pitchFamily="18" charset="0"/>
              </a:rPr>
              <a:t>	Bankalar sadece sunulan belgeler üzerinden işlem yaparlar,   </a:t>
            </a:r>
            <a:r>
              <a:rPr lang="tr-TR" sz="2400" b="0" dirty="0" smtClean="0">
                <a:latin typeface="Palatino Linotype" panose="02040502050505030304" pitchFamily="18" charset="0"/>
              </a:rPr>
              <a:t>bu </a:t>
            </a:r>
            <a:r>
              <a:rPr lang="tr-TR" sz="2400" b="0" dirty="0">
                <a:latin typeface="Palatino Linotype" panose="02040502050505030304" pitchFamily="18" charset="0"/>
              </a:rPr>
              <a:t>belgelerin ilişkili olabileceği mallar, hizmetler veya 	performanslarla  ilgilenmezler</a:t>
            </a:r>
          </a:p>
          <a:p>
            <a:pPr>
              <a:lnSpc>
                <a:spcPct val="80000"/>
              </a:lnSpc>
              <a:buFont typeface="Wingdings" panose="05000000000000000000" pitchFamily="2" charset="2"/>
              <a:buChar char="Ø"/>
            </a:pPr>
            <a:endParaRPr lang="tr-TR" sz="2400" b="0" dirty="0" smtClean="0">
              <a:latin typeface="Palatino Linotype" panose="02040502050505030304" pitchFamily="18" charset="0"/>
            </a:endParaRPr>
          </a:p>
          <a:p>
            <a:pPr>
              <a:lnSpc>
                <a:spcPct val="80000"/>
              </a:lnSpc>
              <a:buFont typeface="Wingdings" panose="05000000000000000000" pitchFamily="2" charset="2"/>
              <a:buChar char="Ø"/>
            </a:pPr>
            <a:r>
              <a:rPr lang="tr-TR" sz="2400" b="0" dirty="0" smtClean="0">
                <a:latin typeface="Palatino Linotype" panose="02040502050505030304" pitchFamily="18" charset="0"/>
              </a:rPr>
              <a:t>Şartlarına </a:t>
            </a:r>
            <a:r>
              <a:rPr lang="tr-TR" sz="2400" b="0" dirty="0">
                <a:latin typeface="Palatino Linotype" panose="02040502050505030304" pitchFamily="18" charset="0"/>
              </a:rPr>
              <a:t>“harfiyen” uymak mecburiyeti </a:t>
            </a:r>
          </a:p>
          <a:p>
            <a:pPr marL="0" indent="0">
              <a:lnSpc>
                <a:spcPct val="80000"/>
              </a:lnSpc>
              <a:buNone/>
            </a:pPr>
            <a:r>
              <a:rPr lang="tr-TR" sz="2400" b="0" dirty="0" smtClean="0">
                <a:latin typeface="Palatino Linotype" panose="02040502050505030304" pitchFamily="18" charset="0"/>
              </a:rPr>
              <a:t>Para </a:t>
            </a:r>
            <a:r>
              <a:rPr lang="tr-TR" sz="2400" b="0" dirty="0">
                <a:latin typeface="Palatino Linotype" panose="02040502050505030304" pitchFamily="18" charset="0"/>
              </a:rPr>
              <a:t>cepte sayılmamalı. Yerine getirilmesi gereken </a:t>
            </a:r>
            <a:r>
              <a:rPr lang="tr-TR" sz="2400" b="0" dirty="0" smtClean="0">
                <a:latin typeface="Palatino Linotype" panose="02040502050505030304" pitchFamily="18" charset="0"/>
              </a:rPr>
              <a:t>bir performans  vardır  ve </a:t>
            </a:r>
            <a:r>
              <a:rPr lang="tr-TR" sz="2400" b="0" dirty="0">
                <a:latin typeface="Palatino Linotype" panose="02040502050505030304" pitchFamily="18" charset="0"/>
              </a:rPr>
              <a:t>bunun </a:t>
            </a:r>
            <a:r>
              <a:rPr lang="tr-TR" sz="2400" b="0" dirty="0" smtClean="0">
                <a:latin typeface="Palatino Linotype" panose="02040502050505030304" pitchFamily="18" charset="0"/>
              </a:rPr>
              <a:t> akreditifte istenen belgelerle 	kanıtlanması gerekir</a:t>
            </a:r>
            <a:endParaRPr lang="tr-TR" sz="2400" b="0" dirty="0">
              <a:latin typeface="Palatino Linotype" panose="02040502050505030304" pitchFamily="18" charset="0"/>
            </a:endParaRPr>
          </a:p>
          <a:p>
            <a:pPr marL="0" indent="0">
              <a:lnSpc>
                <a:spcPct val="80000"/>
              </a:lnSpc>
              <a:buNone/>
            </a:pPr>
            <a:endParaRPr lang="tr-TR" sz="2400" b="0" dirty="0">
              <a:latin typeface="Palatino Linotype" panose="02040502050505030304" pitchFamily="18" charset="0"/>
            </a:endParaRPr>
          </a:p>
        </p:txBody>
      </p:sp>
    </p:spTree>
    <p:extLst>
      <p:ext uri="{BB962C8B-B14F-4D97-AF65-F5344CB8AC3E}">
        <p14:creationId xmlns:p14="http://schemas.microsoft.com/office/powerpoint/2010/main" val="1949786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400" dirty="0" smtClean="0">
                <a:latin typeface="Palatino Linotype" panose="02040502050505030304" pitchFamily="18" charset="0"/>
              </a:rPr>
              <a:t>Temel İlkeler II</a:t>
            </a:r>
            <a:endParaRPr lang="tr-TR" sz="2400" dirty="0">
              <a:latin typeface="Palatino Linotype" panose="02040502050505030304" pitchFamily="18" charset="0"/>
            </a:endParaRPr>
          </a:p>
        </p:txBody>
      </p:sp>
      <p:sp>
        <p:nvSpPr>
          <p:cNvPr id="3" name="Content Placeholder 2"/>
          <p:cNvSpPr>
            <a:spLocks noGrp="1"/>
          </p:cNvSpPr>
          <p:nvPr>
            <p:ph idx="1"/>
          </p:nvPr>
        </p:nvSpPr>
        <p:spPr/>
        <p:txBody>
          <a:bodyPr/>
          <a:lstStyle/>
          <a:p>
            <a:pPr>
              <a:lnSpc>
                <a:spcPct val="80000"/>
              </a:lnSpc>
            </a:pPr>
            <a:endParaRPr lang="tr-TR" dirty="0">
              <a:latin typeface="Palatino Linotype" panose="02040502050505030304" pitchFamily="18" charset="0"/>
            </a:endParaRPr>
          </a:p>
          <a:p>
            <a:pPr>
              <a:lnSpc>
                <a:spcPct val="80000"/>
              </a:lnSpc>
              <a:buFont typeface="Wingdings" panose="05000000000000000000" pitchFamily="2" charset="2"/>
              <a:buChar char="Ø"/>
            </a:pPr>
            <a:r>
              <a:rPr lang="tr-TR" sz="2800" dirty="0">
                <a:latin typeface="Palatino Linotype" panose="02040502050505030304" pitchFamily="18" charset="0"/>
              </a:rPr>
              <a:t>“</a:t>
            </a:r>
            <a:r>
              <a:rPr lang="tr-TR" sz="2400" b="0" dirty="0">
                <a:latin typeface="Palatino Linotype" panose="02040502050505030304" pitchFamily="18" charset="0"/>
              </a:rPr>
              <a:t>Yerel Hukuk her zaman genel kurallardan üstündür”</a:t>
            </a:r>
          </a:p>
          <a:p>
            <a:pPr marL="0" indent="0">
              <a:lnSpc>
                <a:spcPct val="80000"/>
              </a:lnSpc>
              <a:buNone/>
            </a:pPr>
            <a:r>
              <a:rPr lang="tr-TR" sz="2800" b="0" dirty="0" smtClean="0">
                <a:latin typeface="Palatino Linotype" panose="02040502050505030304" pitchFamily="18" charset="0"/>
              </a:rPr>
              <a:t>	</a:t>
            </a:r>
            <a:r>
              <a:rPr lang="tr-TR" b="0" dirty="0" smtClean="0">
                <a:latin typeface="Palatino Linotype" panose="02040502050505030304" pitchFamily="18" charset="0"/>
              </a:rPr>
              <a:t>“</a:t>
            </a:r>
            <a:r>
              <a:rPr lang="tr-TR" b="0" i="1" dirty="0"/>
              <a:t>Fraus omnia </a:t>
            </a:r>
            <a:r>
              <a:rPr lang="tr-TR" b="0" i="1" dirty="0" smtClean="0"/>
              <a:t>corrupit</a:t>
            </a:r>
            <a:r>
              <a:rPr lang="tr-TR" b="0" dirty="0" smtClean="0">
                <a:latin typeface="Palatino Linotype" panose="02040502050505030304" pitchFamily="18" charset="0"/>
              </a:rPr>
              <a:t>”  </a:t>
            </a:r>
            <a:r>
              <a:rPr lang="tr-TR" b="0" dirty="0">
                <a:latin typeface="Palatino Linotype" panose="02040502050505030304" pitchFamily="18" charset="0"/>
              </a:rPr>
              <a:t>–  Sahtecilik </a:t>
            </a:r>
            <a:r>
              <a:rPr lang="tr-TR" b="0" dirty="0" smtClean="0">
                <a:latin typeface="Palatino Linotype" panose="02040502050505030304" pitchFamily="18" charset="0"/>
              </a:rPr>
              <a:t>tüm düzeni bozar. </a:t>
            </a:r>
            <a:r>
              <a:rPr lang="tr-TR" b="0" dirty="0">
                <a:latin typeface="Palatino Linotype" panose="02040502050505030304" pitchFamily="18" charset="0"/>
              </a:rPr>
              <a:t>Tam bağımsızlık </a:t>
            </a:r>
            <a:r>
              <a:rPr lang="tr-TR" b="0" dirty="0" smtClean="0">
                <a:latin typeface="Palatino Linotype" panose="02040502050505030304" pitchFamily="18" charset="0"/>
              </a:rPr>
              <a:t>mutlak </a:t>
            </a:r>
            <a:r>
              <a:rPr lang="tr-TR" b="0" dirty="0">
                <a:latin typeface="Palatino Linotype" panose="02040502050505030304" pitchFamily="18" charset="0"/>
              </a:rPr>
              <a:t>bağımsızlık değildir.</a:t>
            </a:r>
            <a:r>
              <a:rPr lang="tr-TR" sz="2800" b="0" dirty="0">
                <a:latin typeface="Palatino Linotype" panose="02040502050505030304" pitchFamily="18" charset="0"/>
              </a:rPr>
              <a:t> </a:t>
            </a:r>
          </a:p>
          <a:p>
            <a:pPr>
              <a:buFont typeface="Wingdings" panose="05000000000000000000" pitchFamily="2" charset="2"/>
              <a:buChar char="Ø"/>
            </a:pPr>
            <a:r>
              <a:rPr lang="tr-TR" sz="2400" b="0" dirty="0" smtClean="0">
                <a:latin typeface="Palatino Linotype" panose="02040502050505030304" pitchFamily="18" charset="0"/>
              </a:rPr>
              <a:t>ISP 98’in </a:t>
            </a:r>
            <a:r>
              <a:rPr lang="tr-TR" sz="2400" b="0" dirty="0">
                <a:latin typeface="Palatino Linotype" panose="02040502050505030304" pitchFamily="18" charset="0"/>
              </a:rPr>
              <a:t>8.01(b) maddesine bir </a:t>
            </a:r>
            <a:r>
              <a:rPr lang="tr-TR" sz="2400" b="0" dirty="0" smtClean="0">
                <a:latin typeface="Palatino Linotype" panose="02040502050505030304" pitchFamily="18" charset="0"/>
              </a:rPr>
              <a:t>gönderme:</a:t>
            </a:r>
          </a:p>
          <a:p>
            <a:pPr marL="0" indent="0">
              <a:buNone/>
            </a:pPr>
            <a:r>
              <a:rPr lang="tr-TR" b="0" dirty="0" smtClean="0">
                <a:latin typeface="Palatino Linotype" panose="02040502050505030304" pitchFamily="18" charset="0"/>
              </a:rPr>
              <a:t> 	“Amir firma amir bankaya karşı, üçüncü şahısların sahtecilik, tahrifat veya yasadışı eylemlerinden sorumludur ve bu eylemlerin sonuçlarından dolayı meydana gelebilecek zararları tazmin etmekle mükelleftir”. </a:t>
            </a:r>
          </a:p>
          <a:p>
            <a:pPr marL="0" indent="0">
              <a:buNone/>
            </a:pPr>
            <a:r>
              <a:rPr lang="tr-TR" b="0" u="sng" dirty="0" smtClean="0">
                <a:latin typeface="Palatino Linotype" panose="02040502050505030304" pitchFamily="18" charset="0"/>
              </a:rPr>
              <a:t>Basiretli </a:t>
            </a:r>
            <a:r>
              <a:rPr lang="tr-TR" b="0" u="sng" dirty="0">
                <a:latin typeface="Palatino Linotype" panose="02040502050505030304" pitchFamily="18" charset="0"/>
              </a:rPr>
              <a:t>tacir, iş yaptığı kişileri tanımak zorundadır.</a:t>
            </a:r>
          </a:p>
          <a:p>
            <a:endParaRPr lang="tr-TR" dirty="0"/>
          </a:p>
        </p:txBody>
      </p:sp>
    </p:spTree>
    <p:extLst>
      <p:ext uri="{BB962C8B-B14F-4D97-AF65-F5344CB8AC3E}">
        <p14:creationId xmlns:p14="http://schemas.microsoft.com/office/powerpoint/2010/main" val="1781200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2546" name="Object 2">
            <a:hlinkClick r:id="" action="ppaction://ole?verb=0"/>
          </p:cNvPr>
          <p:cNvGraphicFramePr>
            <a:graphicFrameLocks/>
          </p:cNvGraphicFramePr>
          <p:nvPr>
            <p:extLst>
              <p:ext uri="{D42A27DB-BD31-4B8C-83A1-F6EECF244321}">
                <p14:modId xmlns:p14="http://schemas.microsoft.com/office/powerpoint/2010/main" val="1972491183"/>
              </p:ext>
            </p:extLst>
          </p:nvPr>
        </p:nvGraphicFramePr>
        <p:xfrm>
          <a:off x="7112000" y="4914900"/>
          <a:ext cx="1600200" cy="1392238"/>
        </p:xfrm>
        <a:graphic>
          <a:graphicData uri="http://schemas.openxmlformats.org/presentationml/2006/ole">
            <mc:AlternateContent xmlns:mc="http://schemas.openxmlformats.org/markup-compatibility/2006">
              <mc:Choice xmlns:v="urn:schemas-microsoft-com:vml" Requires="v">
                <p:oleObj spid="_x0000_s493339" name="Clip" r:id="rId5" imgW="2330280" imgH="3525480" progId="MS_ClipArt_Gallery.2">
                  <p:embed/>
                </p:oleObj>
              </mc:Choice>
              <mc:Fallback>
                <p:oleObj name="Clip" r:id="rId5" imgW="2330280" imgH="3525480" progId="MS_ClipArt_Gallery.2">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0" y="4914900"/>
                        <a:ext cx="1600200"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48" name="Object 4">
            <a:hlinkClick r:id="" action="ppaction://ole?verb=0"/>
          </p:cNvPr>
          <p:cNvGraphicFramePr>
            <a:graphicFrameLocks/>
          </p:cNvGraphicFramePr>
          <p:nvPr>
            <p:extLst>
              <p:ext uri="{D42A27DB-BD31-4B8C-83A1-F6EECF244321}">
                <p14:modId xmlns:p14="http://schemas.microsoft.com/office/powerpoint/2010/main" val="1320393410"/>
              </p:ext>
            </p:extLst>
          </p:nvPr>
        </p:nvGraphicFramePr>
        <p:xfrm>
          <a:off x="6802438" y="1143000"/>
          <a:ext cx="2112962" cy="1143000"/>
        </p:xfrm>
        <a:graphic>
          <a:graphicData uri="http://schemas.openxmlformats.org/presentationml/2006/ole">
            <mc:AlternateContent xmlns:mc="http://schemas.openxmlformats.org/markup-compatibility/2006">
              <mc:Choice xmlns:v="urn:schemas-microsoft-com:vml" Requires="v">
                <p:oleObj spid="_x0000_s493340" name="Clip" r:id="rId7" imgW="5903640" imgH="3695400" progId="MS_ClipArt_Gallery.2">
                  <p:embed/>
                </p:oleObj>
              </mc:Choice>
              <mc:Fallback>
                <p:oleObj name="Clip" r:id="rId7" imgW="5903640" imgH="3695400" progId="MS_ClipArt_Gallery.2">
                  <p:embed/>
                  <p:pic>
                    <p:nvPicPr>
                      <p:cNvPr id="0"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2438" y="1143000"/>
                        <a:ext cx="21129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49" name="Object 5">
            <a:hlinkClick r:id="" action="ppaction://ole?verb=0"/>
          </p:cNvPr>
          <p:cNvGraphicFramePr>
            <a:graphicFrameLocks/>
          </p:cNvGraphicFramePr>
          <p:nvPr>
            <p:extLst>
              <p:ext uri="{D42A27DB-BD31-4B8C-83A1-F6EECF244321}">
                <p14:modId xmlns:p14="http://schemas.microsoft.com/office/powerpoint/2010/main" val="1314061372"/>
              </p:ext>
            </p:extLst>
          </p:nvPr>
        </p:nvGraphicFramePr>
        <p:xfrm>
          <a:off x="1765300" y="4953000"/>
          <a:ext cx="1295400" cy="1447800"/>
        </p:xfrm>
        <a:graphic>
          <a:graphicData uri="http://schemas.openxmlformats.org/presentationml/2006/ole">
            <mc:AlternateContent xmlns:mc="http://schemas.openxmlformats.org/markup-compatibility/2006">
              <mc:Choice xmlns:v="urn:schemas-microsoft-com:vml" Requires="v">
                <p:oleObj spid="_x0000_s493341" name="Clip" r:id="rId9" imgW="2901600" imgH="5073480" progId="MS_ClipArt_Gallery.2">
                  <p:embed/>
                </p:oleObj>
              </mc:Choice>
              <mc:Fallback>
                <p:oleObj name="Clip" r:id="rId9" imgW="2901600" imgH="5073480" progId="MS_ClipArt_Gallery.2">
                  <p:embed/>
                  <p:pic>
                    <p:nvPicPr>
                      <p:cNvPr id="0" name="Picture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5300" y="4953000"/>
                        <a:ext cx="1295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50" name="Object 6">
            <a:hlinkClick r:id="" action="ppaction://ole?verb=0"/>
          </p:cNvPr>
          <p:cNvGraphicFramePr>
            <a:graphicFrameLocks/>
          </p:cNvGraphicFramePr>
          <p:nvPr>
            <p:extLst>
              <p:ext uri="{D42A27DB-BD31-4B8C-83A1-F6EECF244321}">
                <p14:modId xmlns:p14="http://schemas.microsoft.com/office/powerpoint/2010/main" val="1200623764"/>
              </p:ext>
            </p:extLst>
          </p:nvPr>
        </p:nvGraphicFramePr>
        <p:xfrm>
          <a:off x="1490663" y="1320800"/>
          <a:ext cx="1658937" cy="1539875"/>
        </p:xfrm>
        <a:graphic>
          <a:graphicData uri="http://schemas.openxmlformats.org/presentationml/2006/ole">
            <mc:AlternateContent xmlns:mc="http://schemas.openxmlformats.org/markup-compatibility/2006">
              <mc:Choice xmlns:v="urn:schemas-microsoft-com:vml" Requires="v">
                <p:oleObj spid="_x0000_s493342" name="Clip" r:id="rId11" imgW="5908320" imgH="1871640" progId="MS_ClipArt_Gallery.2">
                  <p:embed/>
                </p:oleObj>
              </mc:Choice>
              <mc:Fallback>
                <p:oleObj name="Clip" r:id="rId11" imgW="5908320" imgH="1871640" progId="MS_ClipArt_Gallery.2">
                  <p:embed/>
                  <p:pic>
                    <p:nvPicPr>
                      <p:cNvPr id="0" name="Picture 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0663" y="1320800"/>
                        <a:ext cx="1658937"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2551" name="Rectangle 7"/>
          <p:cNvSpPr>
            <a:spLocks noChangeArrowheads="1"/>
          </p:cNvSpPr>
          <p:nvPr/>
        </p:nvSpPr>
        <p:spPr bwMode="auto">
          <a:xfrm>
            <a:off x="1427163" y="3224213"/>
            <a:ext cx="2054225" cy="459100"/>
          </a:xfrm>
          <a:prstGeom prst="rect">
            <a:avLst/>
          </a:prstGeom>
          <a:noFill/>
          <a:ln w="12700">
            <a:noFill/>
            <a:miter lim="800000"/>
            <a:headEnd/>
            <a:tailEnd/>
          </a:ln>
          <a:effectLst/>
        </p:spPr>
        <p:txBody>
          <a:bodyPr lIns="90488" tIns="44450" rIns="90488" bIns="44450">
            <a:spAutoFit/>
          </a:bodyPr>
          <a:lstStyle/>
          <a:p>
            <a:pPr defTabSz="762000">
              <a:lnSpc>
                <a:spcPct val="100000"/>
              </a:lnSpc>
            </a:pPr>
            <a:r>
              <a:rPr lang="tr-TR" sz="1200" baseline="0" dirty="0">
                <a:solidFill>
                  <a:srgbClr val="000000"/>
                </a:solidFill>
                <a:latin typeface="Palatino Linotype" panose="02040502050505030304" pitchFamily="18" charset="0"/>
              </a:rPr>
              <a:t>AKREDİTİF AÇTIRMA TALEBİ </a:t>
            </a:r>
            <a:endParaRPr lang="fr-FR" sz="1200" baseline="0" dirty="0">
              <a:latin typeface="Palatino Linotype" panose="02040502050505030304" pitchFamily="18" charset="0"/>
            </a:endParaRPr>
          </a:p>
        </p:txBody>
      </p:sp>
      <p:sp>
        <p:nvSpPr>
          <p:cNvPr id="492552" name="Rectangle 8"/>
          <p:cNvSpPr>
            <a:spLocks noChangeArrowheads="1"/>
          </p:cNvSpPr>
          <p:nvPr/>
        </p:nvSpPr>
        <p:spPr bwMode="auto">
          <a:xfrm>
            <a:off x="3932238" y="5868988"/>
            <a:ext cx="2054225" cy="274434"/>
          </a:xfrm>
          <a:prstGeom prst="rect">
            <a:avLst/>
          </a:prstGeom>
          <a:noFill/>
          <a:ln w="12700">
            <a:noFill/>
            <a:miter lim="800000"/>
            <a:headEnd/>
            <a:tailEnd/>
          </a:ln>
          <a:effectLst/>
        </p:spPr>
        <p:txBody>
          <a:bodyPr lIns="90488" tIns="44450" rIns="90488" bIns="44450">
            <a:spAutoFit/>
          </a:bodyPr>
          <a:lstStyle/>
          <a:p>
            <a:pPr algn="ctr" defTabSz="762000">
              <a:lnSpc>
                <a:spcPct val="100000"/>
              </a:lnSpc>
            </a:pPr>
            <a:r>
              <a:rPr lang="tr-TR" sz="1200" b="1" baseline="0" dirty="0">
                <a:solidFill>
                  <a:srgbClr val="000000"/>
                </a:solidFill>
                <a:latin typeface="Palatino Linotype" panose="02040502050505030304" pitchFamily="18" charset="0"/>
              </a:rPr>
              <a:t>Akreditifin açılması </a:t>
            </a:r>
            <a:endParaRPr lang="fr-FR" sz="1200" b="1" baseline="0" dirty="0">
              <a:solidFill>
                <a:srgbClr val="000000"/>
              </a:solidFill>
              <a:latin typeface="Palatino Linotype" panose="02040502050505030304" pitchFamily="18" charset="0"/>
            </a:endParaRPr>
          </a:p>
        </p:txBody>
      </p:sp>
      <p:sp>
        <p:nvSpPr>
          <p:cNvPr id="492553" name="Rectangle 9"/>
          <p:cNvSpPr>
            <a:spLocks noChangeArrowheads="1"/>
          </p:cNvSpPr>
          <p:nvPr/>
        </p:nvSpPr>
        <p:spPr bwMode="auto">
          <a:xfrm>
            <a:off x="7624763" y="3276600"/>
            <a:ext cx="1443037" cy="459100"/>
          </a:xfrm>
          <a:prstGeom prst="rect">
            <a:avLst/>
          </a:prstGeom>
          <a:noFill/>
          <a:ln w="12700">
            <a:noFill/>
            <a:miter lim="800000"/>
            <a:headEnd/>
            <a:tailEnd/>
          </a:ln>
          <a:effectLst/>
        </p:spPr>
        <p:txBody>
          <a:bodyPr lIns="90488" tIns="44450" rIns="90488" bIns="44450">
            <a:spAutoFit/>
          </a:bodyPr>
          <a:lstStyle/>
          <a:p>
            <a:pPr algn="ctr" defTabSz="762000">
              <a:lnSpc>
                <a:spcPct val="100000"/>
              </a:lnSpc>
            </a:pPr>
            <a:r>
              <a:rPr lang="tr-TR" sz="1200" b="1" baseline="0" dirty="0">
                <a:solidFill>
                  <a:srgbClr val="000000"/>
                </a:solidFill>
                <a:latin typeface="Palatino Linotype" panose="02040502050505030304" pitchFamily="18" charset="0"/>
              </a:rPr>
              <a:t>AKREDİTİFİN İHBARI </a:t>
            </a:r>
            <a:endParaRPr lang="fr-FR" sz="1200" b="1" baseline="0" dirty="0">
              <a:solidFill>
                <a:srgbClr val="000000"/>
              </a:solidFill>
              <a:latin typeface="Palatino Linotype" panose="02040502050505030304" pitchFamily="18" charset="0"/>
            </a:endParaRPr>
          </a:p>
        </p:txBody>
      </p:sp>
      <p:sp>
        <p:nvSpPr>
          <p:cNvPr id="492554" name="AutoShape 10"/>
          <p:cNvSpPr>
            <a:spLocks noChangeArrowheads="1"/>
          </p:cNvSpPr>
          <p:nvPr/>
        </p:nvSpPr>
        <p:spPr bwMode="auto">
          <a:xfrm rot="16200000" flipH="1">
            <a:off x="1562100" y="2781300"/>
            <a:ext cx="596900" cy="215900"/>
          </a:xfrm>
          <a:prstGeom prst="rightArrow">
            <a:avLst>
              <a:gd name="adj1" fmla="val 50000"/>
              <a:gd name="adj2" fmla="val 138248"/>
            </a:avLst>
          </a:prstGeom>
          <a:solidFill>
            <a:srgbClr val="00CA00"/>
          </a:solidFill>
          <a:ln w="12700">
            <a:solidFill>
              <a:schemeClr val="tx1"/>
            </a:solidFill>
            <a:miter lim="800000"/>
            <a:headEnd/>
            <a:tailEnd/>
          </a:ln>
          <a:effectLst/>
        </p:spPr>
        <p:txBody>
          <a:bodyPr wrap="none" anchor="ctr"/>
          <a:lstStyle/>
          <a:p>
            <a:endParaRPr lang="tr-TR" dirty="0">
              <a:latin typeface="Palatino Linotype" panose="02040502050505030304" pitchFamily="18" charset="0"/>
            </a:endParaRPr>
          </a:p>
        </p:txBody>
      </p:sp>
      <p:sp>
        <p:nvSpPr>
          <p:cNvPr id="492555" name="AutoShape 11"/>
          <p:cNvSpPr>
            <a:spLocks noChangeArrowheads="1"/>
          </p:cNvSpPr>
          <p:nvPr/>
        </p:nvSpPr>
        <p:spPr bwMode="auto">
          <a:xfrm rot="16200000" flipH="1">
            <a:off x="1333500" y="4229100"/>
            <a:ext cx="1054100" cy="215900"/>
          </a:xfrm>
          <a:prstGeom prst="rightArrow">
            <a:avLst>
              <a:gd name="adj1" fmla="val 50000"/>
              <a:gd name="adj2" fmla="val 244140"/>
            </a:avLst>
          </a:prstGeom>
          <a:solidFill>
            <a:srgbClr val="00CA00"/>
          </a:solidFill>
          <a:ln w="12700">
            <a:solidFill>
              <a:schemeClr val="tx1"/>
            </a:solidFill>
            <a:miter lim="800000"/>
            <a:headEnd/>
            <a:tailEnd/>
          </a:ln>
          <a:effectLst/>
        </p:spPr>
        <p:txBody>
          <a:bodyPr wrap="none" anchor="ctr"/>
          <a:lstStyle/>
          <a:p>
            <a:endParaRPr lang="tr-TR" dirty="0">
              <a:latin typeface="Palatino Linotype" panose="02040502050505030304" pitchFamily="18" charset="0"/>
            </a:endParaRPr>
          </a:p>
        </p:txBody>
      </p:sp>
      <p:sp>
        <p:nvSpPr>
          <p:cNvPr id="492556" name="AutoShape 12"/>
          <p:cNvSpPr>
            <a:spLocks noChangeArrowheads="1"/>
          </p:cNvSpPr>
          <p:nvPr/>
        </p:nvSpPr>
        <p:spPr bwMode="auto">
          <a:xfrm>
            <a:off x="3041650" y="5949950"/>
            <a:ext cx="965200" cy="254000"/>
          </a:xfrm>
          <a:prstGeom prst="rightArrow">
            <a:avLst>
              <a:gd name="adj1" fmla="val 50000"/>
              <a:gd name="adj2" fmla="val 190018"/>
            </a:avLst>
          </a:prstGeom>
          <a:solidFill>
            <a:srgbClr val="00CA00"/>
          </a:solidFill>
          <a:ln w="12700">
            <a:solidFill>
              <a:schemeClr val="tx1"/>
            </a:solidFill>
            <a:miter lim="800000"/>
            <a:headEnd/>
            <a:tailEnd/>
          </a:ln>
          <a:effectLst/>
        </p:spPr>
        <p:txBody>
          <a:bodyPr wrap="none" anchor="ctr"/>
          <a:lstStyle/>
          <a:p>
            <a:endParaRPr lang="tr-TR" dirty="0">
              <a:latin typeface="Palatino Linotype" panose="02040502050505030304" pitchFamily="18" charset="0"/>
            </a:endParaRPr>
          </a:p>
        </p:txBody>
      </p:sp>
      <p:sp>
        <p:nvSpPr>
          <p:cNvPr id="492557" name="AutoShape 13"/>
          <p:cNvSpPr>
            <a:spLocks noChangeArrowheads="1"/>
          </p:cNvSpPr>
          <p:nvPr/>
        </p:nvSpPr>
        <p:spPr bwMode="auto">
          <a:xfrm>
            <a:off x="5911850" y="5949950"/>
            <a:ext cx="1016000" cy="254000"/>
          </a:xfrm>
          <a:prstGeom prst="rightArrow">
            <a:avLst>
              <a:gd name="adj1" fmla="val 50000"/>
              <a:gd name="adj2" fmla="val 200019"/>
            </a:avLst>
          </a:prstGeom>
          <a:solidFill>
            <a:srgbClr val="00CA00"/>
          </a:solidFill>
          <a:ln w="12700">
            <a:solidFill>
              <a:schemeClr val="tx1"/>
            </a:solidFill>
            <a:miter lim="800000"/>
            <a:headEnd/>
            <a:tailEnd/>
          </a:ln>
          <a:effectLst/>
        </p:spPr>
        <p:txBody>
          <a:bodyPr wrap="none" anchor="ctr"/>
          <a:lstStyle/>
          <a:p>
            <a:endParaRPr lang="tr-TR" dirty="0">
              <a:latin typeface="Palatino Linotype" panose="02040502050505030304" pitchFamily="18" charset="0"/>
            </a:endParaRPr>
          </a:p>
        </p:txBody>
      </p:sp>
      <p:sp>
        <p:nvSpPr>
          <p:cNvPr id="492558" name="AutoShape 14"/>
          <p:cNvSpPr>
            <a:spLocks noChangeArrowheads="1"/>
          </p:cNvSpPr>
          <p:nvPr/>
        </p:nvSpPr>
        <p:spPr bwMode="auto">
          <a:xfrm rot="16200000">
            <a:off x="8007350" y="4121150"/>
            <a:ext cx="977900" cy="215900"/>
          </a:xfrm>
          <a:prstGeom prst="rightArrow">
            <a:avLst>
              <a:gd name="adj1" fmla="val 50000"/>
              <a:gd name="adj2" fmla="val 226492"/>
            </a:avLst>
          </a:prstGeom>
          <a:solidFill>
            <a:srgbClr val="00CA00"/>
          </a:solidFill>
          <a:ln w="12700">
            <a:solidFill>
              <a:schemeClr val="tx1"/>
            </a:solidFill>
            <a:miter lim="800000"/>
            <a:headEnd/>
            <a:tailEnd/>
          </a:ln>
          <a:effectLst/>
        </p:spPr>
        <p:txBody>
          <a:bodyPr wrap="none" anchor="ctr"/>
          <a:lstStyle/>
          <a:p>
            <a:endParaRPr lang="tr-TR" dirty="0">
              <a:latin typeface="Palatino Linotype" panose="02040502050505030304" pitchFamily="18" charset="0"/>
            </a:endParaRPr>
          </a:p>
        </p:txBody>
      </p:sp>
      <p:sp>
        <p:nvSpPr>
          <p:cNvPr id="492559" name="AutoShape 15"/>
          <p:cNvSpPr>
            <a:spLocks noChangeArrowheads="1"/>
          </p:cNvSpPr>
          <p:nvPr/>
        </p:nvSpPr>
        <p:spPr bwMode="auto">
          <a:xfrm rot="16200000">
            <a:off x="8045450" y="2559050"/>
            <a:ext cx="901700" cy="215900"/>
          </a:xfrm>
          <a:prstGeom prst="rightArrow">
            <a:avLst>
              <a:gd name="adj1" fmla="val 50000"/>
              <a:gd name="adj2" fmla="val 208843"/>
            </a:avLst>
          </a:prstGeom>
          <a:solidFill>
            <a:srgbClr val="00CA00"/>
          </a:solidFill>
          <a:ln w="12700">
            <a:solidFill>
              <a:schemeClr val="tx1"/>
            </a:solidFill>
            <a:miter lim="800000"/>
            <a:headEnd/>
            <a:tailEnd/>
          </a:ln>
          <a:effectLst/>
        </p:spPr>
        <p:txBody>
          <a:bodyPr wrap="none" anchor="ctr"/>
          <a:lstStyle/>
          <a:p>
            <a:endParaRPr lang="tr-TR" dirty="0">
              <a:latin typeface="Palatino Linotype" panose="02040502050505030304" pitchFamily="18" charset="0"/>
            </a:endParaRPr>
          </a:p>
        </p:txBody>
      </p:sp>
      <p:sp>
        <p:nvSpPr>
          <p:cNvPr id="492560" name="Rectangle 16"/>
          <p:cNvSpPr>
            <a:spLocks noChangeArrowheads="1"/>
          </p:cNvSpPr>
          <p:nvPr/>
        </p:nvSpPr>
        <p:spPr bwMode="auto">
          <a:xfrm>
            <a:off x="6916738" y="2274888"/>
            <a:ext cx="1304925" cy="459100"/>
          </a:xfrm>
          <a:prstGeom prst="rect">
            <a:avLst/>
          </a:prstGeom>
          <a:noFill/>
          <a:ln w="12700">
            <a:noFill/>
            <a:miter lim="800000"/>
            <a:headEnd/>
            <a:tailEnd/>
          </a:ln>
          <a:effectLst/>
        </p:spPr>
        <p:txBody>
          <a:bodyPr lIns="90488" tIns="44450" rIns="90488" bIns="44450">
            <a:spAutoFit/>
          </a:bodyPr>
          <a:lstStyle/>
          <a:p>
            <a:pPr algn="ctr" defTabSz="762000">
              <a:lnSpc>
                <a:spcPct val="100000"/>
              </a:lnSpc>
            </a:pPr>
            <a:r>
              <a:rPr lang="tr-TR" sz="1200" b="1" baseline="0" dirty="0">
                <a:solidFill>
                  <a:srgbClr val="000000"/>
                </a:solidFill>
                <a:latin typeface="Palatino Linotype" panose="02040502050505030304" pitchFamily="18" charset="0"/>
              </a:rPr>
              <a:t>BELGELERİN İBRAZI</a:t>
            </a:r>
            <a:endParaRPr lang="fr-FR" sz="1200" b="1" baseline="0" dirty="0">
              <a:solidFill>
                <a:srgbClr val="000000"/>
              </a:solidFill>
              <a:latin typeface="Palatino Linotype" panose="02040502050505030304" pitchFamily="18" charset="0"/>
            </a:endParaRPr>
          </a:p>
        </p:txBody>
      </p:sp>
      <p:sp>
        <p:nvSpPr>
          <p:cNvPr id="492561" name="AutoShape 17"/>
          <p:cNvSpPr>
            <a:spLocks noChangeArrowheads="1"/>
          </p:cNvSpPr>
          <p:nvPr/>
        </p:nvSpPr>
        <p:spPr bwMode="auto">
          <a:xfrm rot="16200000" flipH="1">
            <a:off x="6661150" y="3810000"/>
            <a:ext cx="1892300" cy="215900"/>
          </a:xfrm>
          <a:prstGeom prst="rightArrow">
            <a:avLst>
              <a:gd name="adj1" fmla="val 50000"/>
              <a:gd name="adj2" fmla="val 498736"/>
            </a:avLst>
          </a:prstGeom>
          <a:solidFill>
            <a:srgbClr val="C50122"/>
          </a:solidFill>
          <a:ln w="12700">
            <a:solidFill>
              <a:schemeClr val="tx1"/>
            </a:solidFill>
            <a:miter lim="800000"/>
            <a:headEnd/>
            <a:tailEnd/>
          </a:ln>
          <a:effectLst/>
        </p:spPr>
        <p:txBody>
          <a:bodyPr wrap="none" anchor="ctr"/>
          <a:lstStyle/>
          <a:p>
            <a:endParaRPr lang="tr-TR" dirty="0">
              <a:latin typeface="Palatino Linotype" panose="02040502050505030304" pitchFamily="18" charset="0"/>
            </a:endParaRPr>
          </a:p>
        </p:txBody>
      </p:sp>
      <p:sp>
        <p:nvSpPr>
          <p:cNvPr id="492562" name="Rectangle 18"/>
          <p:cNvSpPr>
            <a:spLocks noChangeArrowheads="1"/>
          </p:cNvSpPr>
          <p:nvPr/>
        </p:nvSpPr>
        <p:spPr bwMode="auto">
          <a:xfrm>
            <a:off x="3816350" y="5257800"/>
            <a:ext cx="2284413" cy="274434"/>
          </a:xfrm>
          <a:prstGeom prst="rect">
            <a:avLst/>
          </a:prstGeom>
          <a:noFill/>
          <a:ln w="12700">
            <a:noFill/>
            <a:miter lim="800000"/>
            <a:headEnd/>
            <a:tailEnd/>
          </a:ln>
          <a:effectLst/>
        </p:spPr>
        <p:txBody>
          <a:bodyPr lIns="90488" tIns="44450" rIns="90488" bIns="44450">
            <a:spAutoFit/>
          </a:bodyPr>
          <a:lstStyle/>
          <a:p>
            <a:pPr algn="ctr" defTabSz="762000">
              <a:lnSpc>
                <a:spcPct val="100000"/>
              </a:lnSpc>
            </a:pPr>
            <a:r>
              <a:rPr lang="tr-TR" sz="1200" b="1" baseline="0" dirty="0">
                <a:solidFill>
                  <a:srgbClr val="000000"/>
                </a:solidFill>
                <a:latin typeface="Palatino Linotype" panose="02040502050505030304" pitchFamily="18" charset="0"/>
              </a:rPr>
              <a:t>BELGELERİN SEVKİ </a:t>
            </a:r>
            <a:endParaRPr lang="fr-FR" sz="1200" b="1" baseline="0" dirty="0">
              <a:solidFill>
                <a:srgbClr val="000000"/>
              </a:solidFill>
              <a:latin typeface="Palatino Linotype" panose="02040502050505030304" pitchFamily="18" charset="0"/>
            </a:endParaRPr>
          </a:p>
        </p:txBody>
      </p:sp>
      <p:sp>
        <p:nvSpPr>
          <p:cNvPr id="492563" name="AutoShape 19"/>
          <p:cNvSpPr>
            <a:spLocks noChangeArrowheads="1"/>
          </p:cNvSpPr>
          <p:nvPr/>
        </p:nvSpPr>
        <p:spPr bwMode="auto">
          <a:xfrm flipH="1">
            <a:off x="5921375" y="5257800"/>
            <a:ext cx="962025" cy="228600"/>
          </a:xfrm>
          <a:prstGeom prst="rightArrow">
            <a:avLst>
              <a:gd name="adj1" fmla="val 50000"/>
              <a:gd name="adj2" fmla="val 210436"/>
            </a:avLst>
          </a:prstGeom>
          <a:solidFill>
            <a:srgbClr val="C50122"/>
          </a:solidFill>
          <a:ln w="12700">
            <a:solidFill>
              <a:schemeClr val="tx1"/>
            </a:solidFill>
            <a:miter lim="800000"/>
            <a:headEnd/>
            <a:tailEnd/>
          </a:ln>
          <a:effectLst/>
        </p:spPr>
        <p:txBody>
          <a:bodyPr wrap="none" anchor="ctr"/>
          <a:lstStyle/>
          <a:p>
            <a:endParaRPr lang="tr-TR" dirty="0">
              <a:latin typeface="Palatino Linotype" panose="02040502050505030304" pitchFamily="18" charset="0"/>
            </a:endParaRPr>
          </a:p>
        </p:txBody>
      </p:sp>
      <p:sp>
        <p:nvSpPr>
          <p:cNvPr id="492564" name="AutoShape 20"/>
          <p:cNvSpPr>
            <a:spLocks noChangeArrowheads="1"/>
          </p:cNvSpPr>
          <p:nvPr/>
        </p:nvSpPr>
        <p:spPr bwMode="auto">
          <a:xfrm flipH="1">
            <a:off x="3048000" y="5257800"/>
            <a:ext cx="914400" cy="215900"/>
          </a:xfrm>
          <a:prstGeom prst="rightArrow">
            <a:avLst>
              <a:gd name="adj1" fmla="val 50000"/>
              <a:gd name="adj2" fmla="val 211784"/>
            </a:avLst>
          </a:prstGeom>
          <a:solidFill>
            <a:srgbClr val="C50122"/>
          </a:solidFill>
          <a:ln w="12700">
            <a:solidFill>
              <a:schemeClr val="tx1"/>
            </a:solidFill>
            <a:miter lim="800000"/>
            <a:headEnd/>
            <a:tailEnd/>
          </a:ln>
          <a:effectLst/>
        </p:spPr>
        <p:txBody>
          <a:bodyPr wrap="none" anchor="ctr"/>
          <a:lstStyle/>
          <a:p>
            <a:endParaRPr lang="tr-TR" dirty="0">
              <a:latin typeface="Palatino Linotype" panose="02040502050505030304" pitchFamily="18" charset="0"/>
            </a:endParaRPr>
          </a:p>
        </p:txBody>
      </p:sp>
      <p:sp>
        <p:nvSpPr>
          <p:cNvPr id="492565" name="Rectangle 21"/>
          <p:cNvSpPr>
            <a:spLocks noChangeArrowheads="1"/>
          </p:cNvSpPr>
          <p:nvPr/>
        </p:nvSpPr>
        <p:spPr bwMode="auto">
          <a:xfrm>
            <a:off x="2494945" y="3886200"/>
            <a:ext cx="1766511" cy="274434"/>
          </a:xfrm>
          <a:prstGeom prst="rect">
            <a:avLst/>
          </a:prstGeom>
          <a:noFill/>
          <a:ln w="12700">
            <a:noFill/>
            <a:miter lim="800000"/>
            <a:headEnd/>
            <a:tailEnd/>
          </a:ln>
          <a:effectLst/>
        </p:spPr>
        <p:txBody>
          <a:bodyPr wrap="none" lIns="90488" tIns="44450" rIns="90488" bIns="44450">
            <a:spAutoFit/>
          </a:bodyPr>
          <a:lstStyle/>
          <a:p>
            <a:pPr algn="ctr" defTabSz="762000">
              <a:lnSpc>
                <a:spcPct val="100000"/>
              </a:lnSpc>
            </a:pPr>
            <a:r>
              <a:rPr lang="tr-TR" sz="1200" b="1" baseline="0" dirty="0">
                <a:solidFill>
                  <a:srgbClr val="000000"/>
                </a:solidFill>
                <a:latin typeface="Palatino Linotype" panose="02040502050505030304" pitchFamily="18" charset="0"/>
              </a:rPr>
              <a:t>BELGELERİN İBRAZI</a:t>
            </a:r>
            <a:endParaRPr lang="fr-FR" sz="1200" b="1" baseline="0" dirty="0">
              <a:solidFill>
                <a:srgbClr val="000000"/>
              </a:solidFill>
              <a:latin typeface="Palatino Linotype" panose="02040502050505030304" pitchFamily="18" charset="0"/>
            </a:endParaRPr>
          </a:p>
        </p:txBody>
      </p:sp>
      <p:sp>
        <p:nvSpPr>
          <p:cNvPr id="492566" name="AutoShape 22"/>
          <p:cNvSpPr>
            <a:spLocks noChangeArrowheads="1"/>
          </p:cNvSpPr>
          <p:nvPr/>
        </p:nvSpPr>
        <p:spPr bwMode="auto">
          <a:xfrm rot="16200000">
            <a:off x="2139157" y="4414043"/>
            <a:ext cx="685800" cy="239713"/>
          </a:xfrm>
          <a:prstGeom prst="rightArrow">
            <a:avLst>
              <a:gd name="adj1" fmla="val 50000"/>
              <a:gd name="adj2" fmla="val 143059"/>
            </a:avLst>
          </a:prstGeom>
          <a:solidFill>
            <a:srgbClr val="C50122"/>
          </a:solidFill>
          <a:ln w="12700">
            <a:solidFill>
              <a:schemeClr val="tx1"/>
            </a:solidFill>
            <a:miter lim="800000"/>
            <a:headEnd/>
            <a:tailEnd/>
          </a:ln>
          <a:effectLst/>
        </p:spPr>
        <p:txBody>
          <a:bodyPr wrap="none" anchor="ctr"/>
          <a:lstStyle/>
          <a:p>
            <a:endParaRPr lang="tr-TR" dirty="0">
              <a:latin typeface="Palatino Linotype" panose="02040502050505030304" pitchFamily="18" charset="0"/>
            </a:endParaRPr>
          </a:p>
        </p:txBody>
      </p:sp>
      <p:sp>
        <p:nvSpPr>
          <p:cNvPr id="492567" name="AutoShape 23"/>
          <p:cNvSpPr>
            <a:spLocks noChangeArrowheads="1"/>
          </p:cNvSpPr>
          <p:nvPr/>
        </p:nvSpPr>
        <p:spPr bwMode="auto">
          <a:xfrm rot="16200000">
            <a:off x="2095500" y="2781300"/>
            <a:ext cx="596900" cy="215900"/>
          </a:xfrm>
          <a:prstGeom prst="rightArrow">
            <a:avLst>
              <a:gd name="adj1" fmla="val 50000"/>
              <a:gd name="adj2" fmla="val 138248"/>
            </a:avLst>
          </a:prstGeom>
          <a:solidFill>
            <a:srgbClr val="C50122"/>
          </a:solidFill>
          <a:ln w="12700">
            <a:solidFill>
              <a:schemeClr val="tx1"/>
            </a:solidFill>
            <a:miter lim="800000"/>
            <a:headEnd/>
            <a:tailEnd/>
          </a:ln>
          <a:effectLst/>
        </p:spPr>
        <p:txBody>
          <a:bodyPr wrap="none" anchor="ctr"/>
          <a:lstStyle/>
          <a:p>
            <a:endParaRPr lang="tr-TR" dirty="0">
              <a:latin typeface="Palatino Linotype" panose="02040502050505030304" pitchFamily="18" charset="0"/>
            </a:endParaRPr>
          </a:p>
        </p:txBody>
      </p:sp>
      <p:sp>
        <p:nvSpPr>
          <p:cNvPr id="492568" name="Rectangle 24"/>
          <p:cNvSpPr>
            <a:spLocks noChangeArrowheads="1"/>
          </p:cNvSpPr>
          <p:nvPr/>
        </p:nvSpPr>
        <p:spPr bwMode="auto">
          <a:xfrm>
            <a:off x="4135438" y="1798638"/>
            <a:ext cx="1504950" cy="459100"/>
          </a:xfrm>
          <a:prstGeom prst="rect">
            <a:avLst/>
          </a:prstGeom>
          <a:noFill/>
          <a:ln w="12700">
            <a:noFill/>
            <a:miter lim="800000"/>
            <a:headEnd/>
            <a:tailEnd/>
          </a:ln>
          <a:effectLst/>
        </p:spPr>
        <p:txBody>
          <a:bodyPr lIns="90488" tIns="44450" rIns="90488" bIns="44450">
            <a:spAutoFit/>
          </a:bodyPr>
          <a:lstStyle/>
          <a:p>
            <a:pPr defTabSz="762000">
              <a:lnSpc>
                <a:spcPct val="100000"/>
              </a:lnSpc>
            </a:pPr>
            <a:r>
              <a:rPr lang="tr-TR" sz="1200" b="1" baseline="0" dirty="0">
                <a:solidFill>
                  <a:srgbClr val="000000"/>
                </a:solidFill>
                <a:latin typeface="Palatino Linotype" panose="02040502050505030304" pitchFamily="18" charset="0"/>
              </a:rPr>
              <a:t>MALLARIN SEVKİ</a:t>
            </a:r>
            <a:endParaRPr lang="fr-FR" sz="1200" b="1" baseline="0" dirty="0">
              <a:solidFill>
                <a:srgbClr val="000000"/>
              </a:solidFill>
              <a:latin typeface="Palatino Linotype" panose="02040502050505030304" pitchFamily="18" charset="0"/>
            </a:endParaRPr>
          </a:p>
        </p:txBody>
      </p:sp>
      <p:sp>
        <p:nvSpPr>
          <p:cNvPr id="492573" name="AutoShape 29"/>
          <p:cNvSpPr>
            <a:spLocks noChangeArrowheads="1"/>
          </p:cNvSpPr>
          <p:nvPr/>
        </p:nvSpPr>
        <p:spPr bwMode="auto">
          <a:xfrm flipH="1">
            <a:off x="5721350" y="1862138"/>
            <a:ext cx="914400" cy="203200"/>
          </a:xfrm>
          <a:prstGeom prst="rightArrow">
            <a:avLst>
              <a:gd name="adj1" fmla="val 50000"/>
              <a:gd name="adj2" fmla="val 225021"/>
            </a:avLst>
          </a:prstGeom>
          <a:solidFill>
            <a:srgbClr val="ECD94C"/>
          </a:solidFill>
          <a:ln w="12700">
            <a:solidFill>
              <a:srgbClr val="000000"/>
            </a:solidFill>
            <a:miter lim="800000"/>
            <a:headEnd/>
            <a:tailEnd/>
          </a:ln>
          <a:effectLst/>
        </p:spPr>
        <p:txBody>
          <a:bodyPr wrap="none" anchor="ctr"/>
          <a:lstStyle/>
          <a:p>
            <a:endParaRPr lang="tr-TR" dirty="0">
              <a:latin typeface="Palatino Linotype" panose="02040502050505030304" pitchFamily="18" charset="0"/>
            </a:endParaRPr>
          </a:p>
        </p:txBody>
      </p:sp>
      <p:sp>
        <p:nvSpPr>
          <p:cNvPr id="492574" name="AutoShape 30"/>
          <p:cNvSpPr>
            <a:spLocks noChangeArrowheads="1"/>
          </p:cNvSpPr>
          <p:nvPr/>
        </p:nvSpPr>
        <p:spPr bwMode="auto">
          <a:xfrm flipH="1">
            <a:off x="3117850" y="1855788"/>
            <a:ext cx="850900" cy="215900"/>
          </a:xfrm>
          <a:prstGeom prst="rightArrow">
            <a:avLst>
              <a:gd name="adj1" fmla="val 50000"/>
              <a:gd name="adj2" fmla="val 197077"/>
            </a:avLst>
          </a:prstGeom>
          <a:solidFill>
            <a:srgbClr val="ECD94C"/>
          </a:solidFill>
          <a:ln w="12700">
            <a:solidFill>
              <a:srgbClr val="000000"/>
            </a:solidFill>
            <a:miter lim="800000"/>
            <a:headEnd/>
            <a:tailEnd/>
          </a:ln>
          <a:effectLst/>
        </p:spPr>
        <p:txBody>
          <a:bodyPr wrap="none" anchor="ctr"/>
          <a:lstStyle/>
          <a:p>
            <a:endParaRPr lang="tr-TR" dirty="0">
              <a:latin typeface="Palatino Linotype" panose="02040502050505030304" pitchFamily="18" charset="0"/>
            </a:endParaRPr>
          </a:p>
        </p:txBody>
      </p:sp>
      <p:sp>
        <p:nvSpPr>
          <p:cNvPr id="492575" name="Rectangle 31"/>
          <p:cNvSpPr>
            <a:spLocks noChangeArrowheads="1"/>
          </p:cNvSpPr>
          <p:nvPr/>
        </p:nvSpPr>
        <p:spPr bwMode="auto">
          <a:xfrm>
            <a:off x="1839913" y="6454775"/>
            <a:ext cx="1787350" cy="366767"/>
          </a:xfrm>
          <a:prstGeom prst="rect">
            <a:avLst/>
          </a:prstGeom>
          <a:solidFill>
            <a:schemeClr val="bg1"/>
          </a:solidFill>
          <a:ln w="12700">
            <a:solidFill>
              <a:schemeClr val="bg1"/>
            </a:solidFill>
            <a:miter lim="800000"/>
            <a:headEnd/>
            <a:tailEnd/>
          </a:ln>
          <a:effectLst/>
        </p:spPr>
        <p:txBody>
          <a:bodyPr wrap="none" lIns="90488" tIns="44450" rIns="90488" bIns="44450">
            <a:spAutoFit/>
          </a:bodyPr>
          <a:lstStyle/>
          <a:p>
            <a:pPr>
              <a:lnSpc>
                <a:spcPct val="100000"/>
              </a:lnSpc>
            </a:pPr>
            <a:r>
              <a:rPr lang="tr-TR" sz="1800" b="1" u="sng" baseline="0" dirty="0">
                <a:solidFill>
                  <a:srgbClr val="4D4D4D"/>
                </a:solidFill>
                <a:latin typeface="Palatino Linotype" panose="02040502050505030304" pitchFamily="18" charset="0"/>
              </a:rPr>
              <a:t>AMİR</a:t>
            </a:r>
            <a:r>
              <a:rPr lang="fr-FR" sz="1800" b="1" u="sng" baseline="0" dirty="0">
                <a:solidFill>
                  <a:srgbClr val="4D4D4D"/>
                </a:solidFill>
                <a:latin typeface="Palatino Linotype" panose="02040502050505030304" pitchFamily="18" charset="0"/>
              </a:rPr>
              <a:t> BANK</a:t>
            </a:r>
            <a:r>
              <a:rPr lang="tr-TR" sz="1800" b="1" u="sng" baseline="0" dirty="0">
                <a:solidFill>
                  <a:srgbClr val="4D4D4D"/>
                </a:solidFill>
                <a:latin typeface="Palatino Linotype" panose="02040502050505030304" pitchFamily="18" charset="0"/>
              </a:rPr>
              <a:t>A</a:t>
            </a:r>
            <a:endParaRPr lang="fr-FR" sz="1800" b="1" u="sng" baseline="0" dirty="0">
              <a:solidFill>
                <a:srgbClr val="4D4D4D"/>
              </a:solidFill>
              <a:latin typeface="Palatino Linotype" panose="02040502050505030304" pitchFamily="18" charset="0"/>
            </a:endParaRPr>
          </a:p>
        </p:txBody>
      </p:sp>
      <p:sp>
        <p:nvSpPr>
          <p:cNvPr id="492576" name="Rectangle 32"/>
          <p:cNvSpPr>
            <a:spLocks noChangeArrowheads="1"/>
          </p:cNvSpPr>
          <p:nvPr/>
        </p:nvSpPr>
        <p:spPr bwMode="auto">
          <a:xfrm>
            <a:off x="5548313" y="6494463"/>
            <a:ext cx="2131995" cy="366767"/>
          </a:xfrm>
          <a:prstGeom prst="rect">
            <a:avLst/>
          </a:prstGeom>
          <a:solidFill>
            <a:schemeClr val="bg1"/>
          </a:solidFill>
          <a:ln w="12700">
            <a:noFill/>
            <a:miter lim="800000"/>
            <a:headEnd/>
            <a:tailEnd/>
          </a:ln>
          <a:effectLst/>
        </p:spPr>
        <p:txBody>
          <a:bodyPr wrap="none" lIns="90488" tIns="44450" rIns="90488" bIns="44450">
            <a:spAutoFit/>
          </a:bodyPr>
          <a:lstStyle/>
          <a:p>
            <a:pPr>
              <a:lnSpc>
                <a:spcPct val="100000"/>
              </a:lnSpc>
            </a:pPr>
            <a:r>
              <a:rPr lang="tr-TR" sz="1800" b="1" u="sng" baseline="0" dirty="0">
                <a:solidFill>
                  <a:srgbClr val="4D4D4D"/>
                </a:solidFill>
                <a:latin typeface="Palatino Linotype" panose="02040502050505030304" pitchFamily="18" charset="0"/>
              </a:rPr>
              <a:t>İHBAR</a:t>
            </a:r>
            <a:r>
              <a:rPr lang="fr-FR" sz="1800" b="1" u="sng" baseline="0" dirty="0">
                <a:solidFill>
                  <a:srgbClr val="4D4D4D"/>
                </a:solidFill>
                <a:latin typeface="Palatino Linotype" panose="02040502050505030304" pitchFamily="18" charset="0"/>
              </a:rPr>
              <a:t> BANK</a:t>
            </a:r>
            <a:r>
              <a:rPr lang="tr-TR" sz="1800" b="1" u="sng" baseline="0" dirty="0">
                <a:solidFill>
                  <a:srgbClr val="4D4D4D"/>
                </a:solidFill>
                <a:latin typeface="Palatino Linotype" panose="02040502050505030304" pitchFamily="18" charset="0"/>
              </a:rPr>
              <a:t>ASI</a:t>
            </a:r>
            <a:endParaRPr lang="fr-FR" sz="1800" b="1" u="sng" baseline="0" dirty="0">
              <a:solidFill>
                <a:srgbClr val="4D4D4D"/>
              </a:solidFill>
              <a:latin typeface="Palatino Linotype" panose="02040502050505030304" pitchFamily="18" charset="0"/>
            </a:endParaRPr>
          </a:p>
        </p:txBody>
      </p:sp>
      <p:sp>
        <p:nvSpPr>
          <p:cNvPr id="492577" name="Rectangle 33"/>
          <p:cNvSpPr>
            <a:spLocks noChangeArrowheads="1"/>
          </p:cNvSpPr>
          <p:nvPr/>
        </p:nvSpPr>
        <p:spPr bwMode="auto">
          <a:xfrm>
            <a:off x="6869113" y="1025525"/>
            <a:ext cx="982321" cy="366767"/>
          </a:xfrm>
          <a:prstGeom prst="rect">
            <a:avLst/>
          </a:prstGeom>
          <a:noFill/>
          <a:ln w="12700">
            <a:noFill/>
            <a:miter lim="800000"/>
            <a:headEnd/>
            <a:tailEnd/>
          </a:ln>
          <a:effectLst/>
        </p:spPr>
        <p:txBody>
          <a:bodyPr wrap="none" lIns="90488" tIns="44450" rIns="90488" bIns="44450">
            <a:spAutoFit/>
          </a:bodyPr>
          <a:lstStyle/>
          <a:p>
            <a:pPr>
              <a:lnSpc>
                <a:spcPct val="100000"/>
              </a:lnSpc>
            </a:pPr>
            <a:r>
              <a:rPr lang="tr-TR" sz="1800" b="1" baseline="0" dirty="0">
                <a:solidFill>
                  <a:srgbClr val="000000"/>
                </a:solidFill>
                <a:latin typeface="Palatino Linotype" panose="02040502050505030304" pitchFamily="18" charset="0"/>
              </a:rPr>
              <a:t>SATICI</a:t>
            </a:r>
            <a:endParaRPr lang="fr-FR" sz="1800" b="1" baseline="0" dirty="0">
              <a:solidFill>
                <a:srgbClr val="000000"/>
              </a:solidFill>
              <a:latin typeface="Palatino Linotype" panose="02040502050505030304" pitchFamily="18" charset="0"/>
            </a:endParaRPr>
          </a:p>
        </p:txBody>
      </p:sp>
      <p:sp>
        <p:nvSpPr>
          <p:cNvPr id="492578" name="Rectangle 34"/>
          <p:cNvSpPr>
            <a:spLocks noChangeArrowheads="1"/>
          </p:cNvSpPr>
          <p:nvPr/>
        </p:nvSpPr>
        <p:spPr bwMode="auto">
          <a:xfrm>
            <a:off x="3167063" y="2184400"/>
            <a:ext cx="2200275" cy="527050"/>
          </a:xfrm>
          <a:prstGeom prst="rect">
            <a:avLst/>
          </a:prstGeom>
          <a:noFill/>
          <a:ln w="12700">
            <a:solidFill>
              <a:srgbClr val="00511C"/>
            </a:solidFill>
            <a:miter lim="800000"/>
            <a:headEnd/>
            <a:tailEnd/>
          </a:ln>
          <a:effectLst/>
        </p:spPr>
        <p:txBody>
          <a:bodyPr lIns="90488" tIns="44450" rIns="90488" bIns="44450">
            <a:spAutoFit/>
          </a:bodyPr>
          <a:lstStyle/>
          <a:p>
            <a:pPr>
              <a:lnSpc>
                <a:spcPct val="100000"/>
              </a:lnSpc>
            </a:pPr>
            <a:r>
              <a:rPr lang="tr-TR" sz="1400" b="1" baseline="0" dirty="0">
                <a:solidFill>
                  <a:srgbClr val="006600"/>
                </a:solidFill>
                <a:latin typeface="Palatino Linotype" panose="02040502050505030304" pitchFamily="18" charset="0"/>
              </a:rPr>
              <a:t>Müşteri belgelerle malı teslim alır</a:t>
            </a:r>
            <a:endParaRPr lang="fr-FR" sz="1400" b="1" baseline="0" dirty="0">
              <a:solidFill>
                <a:srgbClr val="006600"/>
              </a:solidFill>
              <a:latin typeface="Palatino Linotype" panose="02040502050505030304" pitchFamily="18" charset="0"/>
            </a:endParaRPr>
          </a:p>
        </p:txBody>
      </p:sp>
      <p:sp>
        <p:nvSpPr>
          <p:cNvPr id="492580" name="Rectangle 36"/>
          <p:cNvSpPr>
            <a:spLocks noChangeArrowheads="1"/>
          </p:cNvSpPr>
          <p:nvPr/>
        </p:nvSpPr>
        <p:spPr bwMode="auto">
          <a:xfrm>
            <a:off x="6629400" y="993775"/>
            <a:ext cx="1116013" cy="335989"/>
          </a:xfrm>
          <a:prstGeom prst="rect">
            <a:avLst/>
          </a:prstGeom>
          <a:solidFill>
            <a:schemeClr val="bg1"/>
          </a:solidFill>
          <a:ln w="12700">
            <a:noFill/>
            <a:miter lim="800000"/>
            <a:headEnd/>
            <a:tailEnd/>
          </a:ln>
          <a:effectLst/>
        </p:spPr>
        <p:txBody>
          <a:bodyPr lIns="90488" tIns="44450" rIns="90488" bIns="44450">
            <a:spAutoFit/>
          </a:bodyPr>
          <a:lstStyle/>
          <a:p>
            <a:pPr algn="ctr">
              <a:lnSpc>
                <a:spcPct val="100000"/>
              </a:lnSpc>
            </a:pPr>
            <a:r>
              <a:rPr lang="tr-TR" sz="1600" b="1" baseline="0" dirty="0">
                <a:solidFill>
                  <a:srgbClr val="4D4D4D"/>
                </a:solidFill>
                <a:latin typeface="Palatino Linotype" panose="02040502050505030304" pitchFamily="18" charset="0"/>
              </a:rPr>
              <a:t>LEHTAR</a:t>
            </a:r>
            <a:endParaRPr lang="fr-FR" sz="1800" b="1" baseline="0" dirty="0">
              <a:solidFill>
                <a:srgbClr val="4D4D4D"/>
              </a:solidFill>
              <a:latin typeface="Palatino Linotype" panose="02040502050505030304" pitchFamily="18" charset="0"/>
            </a:endParaRPr>
          </a:p>
        </p:txBody>
      </p:sp>
      <p:sp>
        <p:nvSpPr>
          <p:cNvPr id="492581" name="Text Box 37"/>
          <p:cNvSpPr txBox="1">
            <a:spLocks noChangeArrowheads="1"/>
          </p:cNvSpPr>
          <p:nvPr/>
        </p:nvSpPr>
        <p:spPr bwMode="auto">
          <a:xfrm>
            <a:off x="5364163" y="4433888"/>
            <a:ext cx="184150" cy="396875"/>
          </a:xfrm>
          <a:prstGeom prst="rect">
            <a:avLst/>
          </a:prstGeom>
          <a:noFill/>
          <a:ln w="12700">
            <a:noFill/>
            <a:miter lim="800000"/>
            <a:headEnd/>
            <a:tailEnd/>
          </a:ln>
          <a:effectLst/>
        </p:spPr>
        <p:txBody>
          <a:bodyPr wrap="none">
            <a:spAutoFit/>
          </a:bodyPr>
          <a:lstStyle/>
          <a:p>
            <a:pPr>
              <a:lnSpc>
                <a:spcPct val="100000"/>
              </a:lnSpc>
            </a:pPr>
            <a:endParaRPr lang="fr-FR" sz="2000" baseline="0" dirty="0">
              <a:latin typeface="Palatino Linotype" panose="02040502050505030304" pitchFamily="18" charset="0"/>
            </a:endParaRPr>
          </a:p>
        </p:txBody>
      </p:sp>
      <p:sp>
        <p:nvSpPr>
          <p:cNvPr id="492582" name="Rectangle 38"/>
          <p:cNvSpPr>
            <a:spLocks noChangeArrowheads="1"/>
          </p:cNvSpPr>
          <p:nvPr/>
        </p:nvSpPr>
        <p:spPr bwMode="auto">
          <a:xfrm>
            <a:off x="5067300" y="3225800"/>
            <a:ext cx="2273300" cy="1803400"/>
          </a:xfrm>
          <a:prstGeom prst="rect">
            <a:avLst/>
          </a:prstGeom>
          <a:noFill/>
          <a:ln w="12700">
            <a:solidFill>
              <a:srgbClr val="00511C"/>
            </a:solidFill>
            <a:miter lim="800000"/>
            <a:headEnd/>
            <a:tailEnd/>
          </a:ln>
          <a:effectLst/>
        </p:spPr>
        <p:txBody>
          <a:bodyPr lIns="90488" tIns="44450" rIns="90488" bIns="44450">
            <a:spAutoFit/>
          </a:bodyPr>
          <a:lstStyle/>
          <a:p>
            <a:pPr>
              <a:lnSpc>
                <a:spcPct val="100000"/>
              </a:lnSpc>
            </a:pPr>
            <a:r>
              <a:rPr lang="tr-TR" sz="1400" b="1" baseline="0" dirty="0">
                <a:solidFill>
                  <a:srgbClr val="006600"/>
                </a:solidFill>
                <a:latin typeface="Palatino Linotype" panose="02040502050505030304" pitchFamily="18" charset="0"/>
              </a:rPr>
              <a:t>Belgelerin varsa Görevli Banka’da incelenmesi: Akreditif şartlarına uygun görünüyorlarsa; ödemeyi  yapma ya da belli bir tarihte  ödeme yapma taahhüdüne girme. (ihtiyari)</a:t>
            </a:r>
            <a:endParaRPr lang="en-GB" sz="1400" b="1" baseline="0" dirty="0">
              <a:solidFill>
                <a:srgbClr val="006600"/>
              </a:solidFill>
              <a:latin typeface="Palatino Linotype" panose="02040502050505030304" pitchFamily="18" charset="0"/>
            </a:endParaRPr>
          </a:p>
        </p:txBody>
      </p:sp>
      <p:sp>
        <p:nvSpPr>
          <p:cNvPr id="492583" name="Text Box 39"/>
          <p:cNvSpPr txBox="1">
            <a:spLocks noChangeArrowheads="1"/>
          </p:cNvSpPr>
          <p:nvPr/>
        </p:nvSpPr>
        <p:spPr bwMode="auto">
          <a:xfrm>
            <a:off x="2667000" y="4141788"/>
            <a:ext cx="2216150" cy="742950"/>
          </a:xfrm>
          <a:prstGeom prst="rect">
            <a:avLst/>
          </a:prstGeom>
          <a:noFill/>
          <a:ln w="12700">
            <a:solidFill>
              <a:srgbClr val="00511C"/>
            </a:solidFill>
            <a:miter lim="800000"/>
            <a:headEnd/>
            <a:tailEnd/>
          </a:ln>
          <a:effectLst/>
        </p:spPr>
        <p:txBody>
          <a:bodyPr>
            <a:spAutoFit/>
          </a:bodyPr>
          <a:lstStyle/>
          <a:p>
            <a:pPr>
              <a:lnSpc>
                <a:spcPct val="100000"/>
              </a:lnSpc>
            </a:pPr>
            <a:r>
              <a:rPr lang="tr-TR" sz="1400" b="1" baseline="0" dirty="0">
                <a:solidFill>
                  <a:srgbClr val="006600"/>
                </a:solidFill>
                <a:latin typeface="Palatino Linotype" panose="02040502050505030304" pitchFamily="18" charset="0"/>
              </a:rPr>
              <a:t>Belgelerin amir banka tarafından da incelenmesi</a:t>
            </a:r>
            <a:endParaRPr lang="fr-FR" sz="2400" baseline="0" dirty="0">
              <a:latin typeface="Palatino Linotype" panose="02040502050505030304" pitchFamily="18" charset="0"/>
            </a:endParaRPr>
          </a:p>
        </p:txBody>
      </p:sp>
      <p:sp>
        <p:nvSpPr>
          <p:cNvPr id="492570" name="Rectangle 26"/>
          <p:cNvSpPr>
            <a:spLocks noChangeArrowheads="1"/>
          </p:cNvSpPr>
          <p:nvPr/>
        </p:nvSpPr>
        <p:spPr bwMode="auto">
          <a:xfrm>
            <a:off x="4025900" y="963613"/>
            <a:ext cx="1600200" cy="459100"/>
          </a:xfrm>
          <a:prstGeom prst="rect">
            <a:avLst/>
          </a:prstGeom>
          <a:solidFill>
            <a:srgbClr val="FC9600"/>
          </a:solidFill>
          <a:ln w="76200" cmpd="tri">
            <a:solidFill>
              <a:srgbClr val="000000"/>
            </a:solidFill>
            <a:miter lim="800000"/>
            <a:headEnd/>
            <a:tailEnd/>
          </a:ln>
          <a:effectLst/>
        </p:spPr>
        <p:txBody>
          <a:bodyPr lIns="90488" tIns="44450" rIns="90488" bIns="44450">
            <a:spAutoFit/>
          </a:bodyPr>
          <a:lstStyle/>
          <a:p>
            <a:pPr algn="ctr" defTabSz="762000">
              <a:lnSpc>
                <a:spcPct val="100000"/>
              </a:lnSpc>
            </a:pPr>
            <a:r>
              <a:rPr lang="tr-TR" sz="1200" b="1" baseline="0" dirty="0" smtClean="0">
                <a:solidFill>
                  <a:srgbClr val="000000"/>
                </a:solidFill>
                <a:latin typeface="Palatino Linotype" panose="02040502050505030304" pitchFamily="18" charset="0"/>
              </a:rPr>
              <a:t>TİCARİ SÖZLEŞME</a:t>
            </a:r>
            <a:endParaRPr lang="fr-FR" sz="1200" b="1" baseline="0" dirty="0">
              <a:solidFill>
                <a:srgbClr val="000000"/>
              </a:solidFill>
              <a:latin typeface="Palatino Linotype" panose="02040502050505030304" pitchFamily="18" charset="0"/>
            </a:endParaRPr>
          </a:p>
        </p:txBody>
      </p:sp>
      <p:sp>
        <p:nvSpPr>
          <p:cNvPr id="492571" name="AutoShape 27"/>
          <p:cNvSpPr>
            <a:spLocks noChangeArrowheads="1"/>
          </p:cNvSpPr>
          <p:nvPr/>
        </p:nvSpPr>
        <p:spPr bwMode="auto">
          <a:xfrm flipH="1">
            <a:off x="3143250" y="1174750"/>
            <a:ext cx="847725" cy="139700"/>
          </a:xfrm>
          <a:prstGeom prst="rightArrow">
            <a:avLst>
              <a:gd name="adj1" fmla="val 50000"/>
              <a:gd name="adj2" fmla="val 303437"/>
            </a:avLst>
          </a:prstGeom>
          <a:solidFill>
            <a:srgbClr val="FC9600"/>
          </a:solidFill>
          <a:ln w="12700">
            <a:solidFill>
              <a:srgbClr val="000000"/>
            </a:solidFill>
            <a:miter lim="800000"/>
            <a:headEnd/>
            <a:tailEnd/>
          </a:ln>
          <a:effectLst/>
        </p:spPr>
        <p:txBody>
          <a:bodyPr wrap="none" anchor="ctr"/>
          <a:lstStyle/>
          <a:p>
            <a:endParaRPr lang="tr-TR" dirty="0">
              <a:latin typeface="Palatino Linotype" panose="02040502050505030304" pitchFamily="18" charset="0"/>
            </a:endParaRPr>
          </a:p>
        </p:txBody>
      </p:sp>
      <p:sp>
        <p:nvSpPr>
          <p:cNvPr id="492572" name="AutoShape 28"/>
          <p:cNvSpPr>
            <a:spLocks noChangeArrowheads="1"/>
          </p:cNvSpPr>
          <p:nvPr/>
        </p:nvSpPr>
        <p:spPr bwMode="auto">
          <a:xfrm>
            <a:off x="5659438" y="1174750"/>
            <a:ext cx="963612" cy="139700"/>
          </a:xfrm>
          <a:prstGeom prst="rightArrow">
            <a:avLst>
              <a:gd name="adj1" fmla="val 50000"/>
              <a:gd name="adj2" fmla="val 344918"/>
            </a:avLst>
          </a:prstGeom>
          <a:solidFill>
            <a:srgbClr val="FC9600"/>
          </a:solidFill>
          <a:ln w="12700">
            <a:solidFill>
              <a:srgbClr val="000000"/>
            </a:solidFill>
            <a:miter lim="800000"/>
            <a:headEnd/>
            <a:tailEnd/>
          </a:ln>
          <a:effectLst/>
        </p:spPr>
        <p:txBody>
          <a:bodyPr wrap="none" anchor="ctr"/>
          <a:lstStyle/>
          <a:p>
            <a:endParaRPr lang="tr-TR" dirty="0">
              <a:latin typeface="Palatino Linotype" panose="02040502050505030304" pitchFamily="18" charset="0"/>
            </a:endParaRPr>
          </a:p>
        </p:txBody>
      </p:sp>
      <p:sp>
        <p:nvSpPr>
          <p:cNvPr id="492587" name="Rectangle 43"/>
          <p:cNvSpPr>
            <a:spLocks noChangeArrowheads="1"/>
          </p:cNvSpPr>
          <p:nvPr/>
        </p:nvSpPr>
        <p:spPr bwMode="auto">
          <a:xfrm>
            <a:off x="1979613" y="1012825"/>
            <a:ext cx="847990" cy="366767"/>
          </a:xfrm>
          <a:prstGeom prst="rect">
            <a:avLst/>
          </a:prstGeom>
          <a:noFill/>
          <a:ln w="12700">
            <a:noFill/>
            <a:miter lim="800000"/>
            <a:headEnd/>
            <a:tailEnd/>
          </a:ln>
          <a:effectLst/>
        </p:spPr>
        <p:txBody>
          <a:bodyPr wrap="none" lIns="90488" tIns="44450" rIns="90488" bIns="44450">
            <a:spAutoFit/>
          </a:bodyPr>
          <a:lstStyle/>
          <a:p>
            <a:pPr>
              <a:lnSpc>
                <a:spcPct val="100000"/>
              </a:lnSpc>
            </a:pPr>
            <a:r>
              <a:rPr lang="tr-TR" sz="1800" b="1" baseline="0" dirty="0">
                <a:solidFill>
                  <a:srgbClr val="000000"/>
                </a:solidFill>
                <a:latin typeface="Palatino Linotype" panose="02040502050505030304" pitchFamily="18" charset="0"/>
              </a:rPr>
              <a:t>ALICI</a:t>
            </a:r>
            <a:endParaRPr lang="fr-FR" sz="1800" b="1" baseline="0" dirty="0">
              <a:solidFill>
                <a:srgbClr val="000000"/>
              </a:solidFill>
              <a:latin typeface="Palatino Linotype" panose="02040502050505030304" pitchFamily="18" charset="0"/>
            </a:endParaRPr>
          </a:p>
        </p:txBody>
      </p:sp>
      <p:sp>
        <p:nvSpPr>
          <p:cNvPr id="492585" name="Rectangle 41"/>
          <p:cNvSpPr>
            <a:spLocks noChangeArrowheads="1"/>
          </p:cNvSpPr>
          <p:nvPr/>
        </p:nvSpPr>
        <p:spPr bwMode="auto">
          <a:xfrm>
            <a:off x="1630363" y="1008063"/>
            <a:ext cx="1519237" cy="363537"/>
          </a:xfrm>
          <a:prstGeom prst="rect">
            <a:avLst/>
          </a:prstGeom>
          <a:solidFill>
            <a:schemeClr val="bg1"/>
          </a:solidFill>
          <a:ln w="12700">
            <a:noFill/>
            <a:miter lim="800000"/>
            <a:headEnd/>
            <a:tailEnd/>
          </a:ln>
          <a:effectLst/>
        </p:spPr>
        <p:txBody>
          <a:bodyPr lIns="90488" tIns="44450" rIns="90488" bIns="44450">
            <a:spAutoFit/>
          </a:bodyPr>
          <a:lstStyle/>
          <a:p>
            <a:pPr algn="ctr">
              <a:lnSpc>
                <a:spcPct val="100000"/>
              </a:lnSpc>
            </a:pPr>
            <a:r>
              <a:rPr lang="tr-TR" sz="1800" b="1" baseline="0" dirty="0">
                <a:solidFill>
                  <a:srgbClr val="4D4D4D"/>
                </a:solidFill>
                <a:latin typeface="Palatino Linotype" panose="02040502050505030304" pitchFamily="18" charset="0"/>
              </a:rPr>
              <a:t>AMİR</a:t>
            </a:r>
            <a:endParaRPr lang="fr-FR" sz="1800" b="1" baseline="0" dirty="0">
              <a:solidFill>
                <a:srgbClr val="4D4D4D"/>
              </a:solidFill>
              <a:latin typeface="Palatino Linotype" panose="02040502050505030304" pitchFamily="18" charset="0"/>
            </a:endParaRPr>
          </a:p>
        </p:txBody>
      </p:sp>
      <p:sp>
        <p:nvSpPr>
          <p:cNvPr id="492588" name="Rectangle 44"/>
          <p:cNvSpPr>
            <a:spLocks noGrp="1" noChangeArrowheads="1"/>
          </p:cNvSpPr>
          <p:nvPr>
            <p:ph type="title"/>
          </p:nvPr>
        </p:nvSpPr>
        <p:spPr/>
        <p:txBody>
          <a:bodyPr/>
          <a:lstStyle/>
          <a:p>
            <a:pPr algn="ctr"/>
            <a:r>
              <a:rPr lang="tr-TR" sz="2400" dirty="0">
                <a:latin typeface="Palatino Linotype" panose="02040502050505030304" pitchFamily="18" charset="0"/>
              </a:rPr>
              <a:t>Akreditiflerin İşleyiş Döngüsü</a:t>
            </a:r>
            <a:endParaRPr lang="en-US" sz="2400" dirty="0">
              <a:latin typeface="Palatino Linotype" panose="02040502050505030304" pitchFamily="18" charset="0"/>
            </a:endParaRPr>
          </a:p>
        </p:txBody>
      </p:sp>
      <p:sp>
        <p:nvSpPr>
          <p:cNvPr id="492590" name="Text Box 46"/>
          <p:cNvSpPr txBox="1">
            <a:spLocks noChangeArrowheads="1"/>
          </p:cNvSpPr>
          <p:nvPr/>
        </p:nvSpPr>
        <p:spPr bwMode="auto">
          <a:xfrm>
            <a:off x="4092575" y="5541963"/>
            <a:ext cx="1844675" cy="312737"/>
          </a:xfrm>
          <a:prstGeom prst="rect">
            <a:avLst/>
          </a:prstGeom>
          <a:noFill/>
          <a:ln w="9525">
            <a:noFill/>
            <a:miter lim="800000"/>
            <a:headEnd/>
            <a:tailEnd/>
          </a:ln>
          <a:effectLst/>
        </p:spPr>
        <p:txBody>
          <a:bodyPr>
            <a:spAutoFit/>
          </a:bodyPr>
          <a:lstStyle/>
          <a:p>
            <a:pPr>
              <a:spcBef>
                <a:spcPct val="50000"/>
              </a:spcBef>
            </a:pPr>
            <a:r>
              <a:rPr lang="tr-TR" sz="2400" b="1" dirty="0">
                <a:latin typeface="Palatino Linotype" panose="02040502050505030304" pitchFamily="18" charset="0"/>
              </a:rPr>
              <a:t>Rambursman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92550"/>
                                        </p:tgtEl>
                                        <p:attrNameLst>
                                          <p:attrName>style.visibility</p:attrName>
                                        </p:attrNameLst>
                                      </p:cBhvr>
                                      <p:to>
                                        <p:strVal val="visible"/>
                                      </p:to>
                                    </p:set>
                                    <p:anim calcmode="lin" valueType="num">
                                      <p:cBhvr additive="base">
                                        <p:cTn id="7" dur="500" fill="hold"/>
                                        <p:tgtEl>
                                          <p:spTgt spid="492550"/>
                                        </p:tgtEl>
                                        <p:attrNameLst>
                                          <p:attrName>ppt_x</p:attrName>
                                        </p:attrNameLst>
                                      </p:cBhvr>
                                      <p:tavLst>
                                        <p:tav tm="0">
                                          <p:val>
                                            <p:strVal val="0-#ppt_w/2"/>
                                          </p:val>
                                        </p:tav>
                                        <p:tav tm="100000">
                                          <p:val>
                                            <p:strVal val="#ppt_x"/>
                                          </p:val>
                                        </p:tav>
                                      </p:tavLst>
                                    </p:anim>
                                    <p:anim calcmode="lin" valueType="num">
                                      <p:cBhvr additive="base">
                                        <p:cTn id="8" dur="500" fill="hold"/>
                                        <p:tgtEl>
                                          <p:spTgt spid="4925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wd">
                                    <p:tmPct val="100000"/>
                                  </p:iterate>
                                  <p:childTnLst>
                                    <p:set>
                                      <p:cBhvr>
                                        <p:cTn id="11" dur="1" fill="hold">
                                          <p:stCondLst>
                                            <p:cond delay="0"/>
                                          </p:stCondLst>
                                        </p:cTn>
                                        <p:tgtEl>
                                          <p:spTgt spid="492587"/>
                                        </p:tgtEl>
                                        <p:attrNameLst>
                                          <p:attrName>style.visibility</p:attrName>
                                        </p:attrNameLst>
                                      </p:cBhvr>
                                      <p:to>
                                        <p:strVal val="visible"/>
                                      </p:to>
                                    </p:set>
                                    <p:anim calcmode="lin" valueType="num">
                                      <p:cBhvr additive="base">
                                        <p:cTn id="12" dur="300" fill="hold"/>
                                        <p:tgtEl>
                                          <p:spTgt spid="492587"/>
                                        </p:tgtEl>
                                        <p:attrNameLst>
                                          <p:attrName>ppt_x</p:attrName>
                                        </p:attrNameLst>
                                      </p:cBhvr>
                                      <p:tavLst>
                                        <p:tav tm="0">
                                          <p:val>
                                            <p:strVal val="1+#ppt_w/2"/>
                                          </p:val>
                                        </p:tav>
                                        <p:tav tm="100000">
                                          <p:val>
                                            <p:strVal val="#ppt_x"/>
                                          </p:val>
                                        </p:tav>
                                      </p:tavLst>
                                    </p:anim>
                                    <p:anim calcmode="lin" valueType="num">
                                      <p:cBhvr additive="base">
                                        <p:cTn id="13" dur="300" fill="hold"/>
                                        <p:tgtEl>
                                          <p:spTgt spid="492587"/>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2" fill="hold" nodeType="afterEffect">
                                  <p:stCondLst>
                                    <p:cond delay="0"/>
                                  </p:stCondLst>
                                  <p:childTnLst>
                                    <p:set>
                                      <p:cBhvr>
                                        <p:cTn id="16" dur="1" fill="hold">
                                          <p:stCondLst>
                                            <p:cond delay="0"/>
                                          </p:stCondLst>
                                        </p:cTn>
                                        <p:tgtEl>
                                          <p:spTgt spid="492548"/>
                                        </p:tgtEl>
                                        <p:attrNameLst>
                                          <p:attrName>style.visibility</p:attrName>
                                        </p:attrNameLst>
                                      </p:cBhvr>
                                      <p:to>
                                        <p:strVal val="visible"/>
                                      </p:to>
                                    </p:set>
                                    <p:anim calcmode="lin" valueType="num">
                                      <p:cBhvr additive="base">
                                        <p:cTn id="17" dur="500" fill="hold"/>
                                        <p:tgtEl>
                                          <p:spTgt spid="492548"/>
                                        </p:tgtEl>
                                        <p:attrNameLst>
                                          <p:attrName>ppt_x</p:attrName>
                                        </p:attrNameLst>
                                      </p:cBhvr>
                                      <p:tavLst>
                                        <p:tav tm="0">
                                          <p:val>
                                            <p:strVal val="1+#ppt_w/2"/>
                                          </p:val>
                                        </p:tav>
                                        <p:tav tm="100000">
                                          <p:val>
                                            <p:strVal val="#ppt_x"/>
                                          </p:val>
                                        </p:tav>
                                      </p:tavLst>
                                    </p:anim>
                                    <p:anim calcmode="lin" valueType="num">
                                      <p:cBhvr additive="base">
                                        <p:cTn id="18" dur="500" fill="hold"/>
                                        <p:tgtEl>
                                          <p:spTgt spid="492548"/>
                                        </p:tgtEl>
                                        <p:attrNameLst>
                                          <p:attrName>ppt_y</p:attrName>
                                        </p:attrNameLst>
                                      </p:cBhvr>
                                      <p:tavLst>
                                        <p:tav tm="0">
                                          <p:val>
                                            <p:strVal val="#ppt_y"/>
                                          </p:val>
                                        </p:tav>
                                        <p:tav tm="100000">
                                          <p:val>
                                            <p:strVal val="#ppt_y"/>
                                          </p:val>
                                        </p:tav>
                                      </p:tavLst>
                                    </p:anim>
                                  </p:childTnLst>
                                </p:cTn>
                              </p:par>
                            </p:childTnLst>
                          </p:cTn>
                        </p:par>
                        <p:par>
                          <p:cTn id="19" fill="hold">
                            <p:stCondLst>
                              <p:cond delay="1300"/>
                            </p:stCondLst>
                            <p:childTnLst>
                              <p:par>
                                <p:cTn id="20" presetID="2" presetClass="entr" presetSubtype="2" fill="hold" grpId="0" nodeType="afterEffect">
                                  <p:stCondLst>
                                    <p:cond delay="0"/>
                                  </p:stCondLst>
                                  <p:iterate type="wd">
                                    <p:tmPct val="100000"/>
                                  </p:iterate>
                                  <p:childTnLst>
                                    <p:set>
                                      <p:cBhvr>
                                        <p:cTn id="21" dur="1" fill="hold">
                                          <p:stCondLst>
                                            <p:cond delay="0"/>
                                          </p:stCondLst>
                                        </p:cTn>
                                        <p:tgtEl>
                                          <p:spTgt spid="492577"/>
                                        </p:tgtEl>
                                        <p:attrNameLst>
                                          <p:attrName>style.visibility</p:attrName>
                                        </p:attrNameLst>
                                      </p:cBhvr>
                                      <p:to>
                                        <p:strVal val="visible"/>
                                      </p:to>
                                    </p:set>
                                    <p:anim calcmode="lin" valueType="num">
                                      <p:cBhvr additive="base">
                                        <p:cTn id="22" dur="300" fill="hold"/>
                                        <p:tgtEl>
                                          <p:spTgt spid="492577"/>
                                        </p:tgtEl>
                                        <p:attrNameLst>
                                          <p:attrName>ppt_x</p:attrName>
                                        </p:attrNameLst>
                                      </p:cBhvr>
                                      <p:tavLst>
                                        <p:tav tm="0">
                                          <p:val>
                                            <p:strVal val="1+#ppt_w/2"/>
                                          </p:val>
                                        </p:tav>
                                        <p:tav tm="100000">
                                          <p:val>
                                            <p:strVal val="#ppt_x"/>
                                          </p:val>
                                        </p:tav>
                                      </p:tavLst>
                                    </p:anim>
                                    <p:anim calcmode="lin" valueType="num">
                                      <p:cBhvr additive="base">
                                        <p:cTn id="23" dur="300" fill="hold"/>
                                        <p:tgtEl>
                                          <p:spTgt spid="49257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iterate type="wd">
                                    <p:tmPct val="100000"/>
                                  </p:iterate>
                                  <p:childTnLst>
                                    <p:set>
                                      <p:cBhvr>
                                        <p:cTn id="27" dur="1" fill="hold">
                                          <p:stCondLst>
                                            <p:cond delay="0"/>
                                          </p:stCondLst>
                                        </p:cTn>
                                        <p:tgtEl>
                                          <p:spTgt spid="492570"/>
                                        </p:tgtEl>
                                        <p:attrNameLst>
                                          <p:attrName>style.visibility</p:attrName>
                                        </p:attrNameLst>
                                      </p:cBhvr>
                                      <p:to>
                                        <p:strVal val="visible"/>
                                      </p:to>
                                    </p:set>
                                    <p:animEffect transition="in" filter="wipe(down)">
                                      <p:cBhvr>
                                        <p:cTn id="28" dur="300"/>
                                        <p:tgtEl>
                                          <p:spTgt spid="492570"/>
                                        </p:tgtEl>
                                      </p:cBhvr>
                                    </p:animEffect>
                                  </p:childTnLst>
                                </p:cTn>
                              </p:par>
                            </p:childTnLst>
                          </p:cTn>
                        </p:par>
                        <p:par>
                          <p:cTn id="29" fill="hold">
                            <p:stCondLst>
                              <p:cond delay="600"/>
                            </p:stCondLst>
                            <p:childTnLst>
                              <p:par>
                                <p:cTn id="30" presetID="22" presetClass="entr" presetSubtype="4" fill="hold" grpId="0" nodeType="afterEffect">
                                  <p:stCondLst>
                                    <p:cond delay="0"/>
                                  </p:stCondLst>
                                  <p:childTnLst>
                                    <p:set>
                                      <p:cBhvr>
                                        <p:cTn id="31" dur="1" fill="hold">
                                          <p:stCondLst>
                                            <p:cond delay="0"/>
                                          </p:stCondLst>
                                        </p:cTn>
                                        <p:tgtEl>
                                          <p:spTgt spid="492571"/>
                                        </p:tgtEl>
                                        <p:attrNameLst>
                                          <p:attrName>style.visibility</p:attrName>
                                        </p:attrNameLst>
                                      </p:cBhvr>
                                      <p:to>
                                        <p:strVal val="visible"/>
                                      </p:to>
                                    </p:set>
                                    <p:animEffect transition="in" filter="wipe(down)">
                                      <p:cBhvr>
                                        <p:cTn id="32" dur="500"/>
                                        <p:tgtEl>
                                          <p:spTgt spid="492571"/>
                                        </p:tgtEl>
                                      </p:cBhvr>
                                    </p:animEffect>
                                  </p:childTnLst>
                                </p:cTn>
                              </p:par>
                            </p:childTnLst>
                          </p:cTn>
                        </p:par>
                        <p:par>
                          <p:cTn id="33" fill="hold">
                            <p:stCondLst>
                              <p:cond delay="1100"/>
                            </p:stCondLst>
                            <p:childTnLst>
                              <p:par>
                                <p:cTn id="34" presetID="22" presetClass="entr" presetSubtype="4" fill="hold" grpId="0" nodeType="afterEffect">
                                  <p:stCondLst>
                                    <p:cond delay="0"/>
                                  </p:stCondLst>
                                  <p:childTnLst>
                                    <p:set>
                                      <p:cBhvr>
                                        <p:cTn id="35" dur="1" fill="hold">
                                          <p:stCondLst>
                                            <p:cond delay="0"/>
                                          </p:stCondLst>
                                        </p:cTn>
                                        <p:tgtEl>
                                          <p:spTgt spid="492572"/>
                                        </p:tgtEl>
                                        <p:attrNameLst>
                                          <p:attrName>style.visibility</p:attrName>
                                        </p:attrNameLst>
                                      </p:cBhvr>
                                      <p:to>
                                        <p:strVal val="visible"/>
                                      </p:to>
                                    </p:set>
                                    <p:animEffect transition="in" filter="wipe(down)">
                                      <p:cBhvr>
                                        <p:cTn id="36" dur="500"/>
                                        <p:tgtEl>
                                          <p:spTgt spid="492572"/>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492554"/>
                                        </p:tgtEl>
                                        <p:attrNameLst>
                                          <p:attrName>style.visibility</p:attrName>
                                        </p:attrNameLst>
                                      </p:cBhvr>
                                      <p:to>
                                        <p:strVal val="visible"/>
                                      </p:to>
                                    </p:set>
                                    <p:animEffect transition="in" filter="box(in)">
                                      <p:cBhvr>
                                        <p:cTn id="41" dur="500"/>
                                        <p:tgtEl>
                                          <p:spTgt spid="492554"/>
                                        </p:tgtEl>
                                      </p:cBhvr>
                                    </p:animEffect>
                                  </p:childTnLst>
                                </p:cTn>
                              </p:par>
                            </p:childTnLst>
                          </p:cTn>
                        </p:par>
                        <p:par>
                          <p:cTn id="42" fill="hold">
                            <p:stCondLst>
                              <p:cond delay="500"/>
                            </p:stCondLst>
                            <p:childTnLst>
                              <p:par>
                                <p:cTn id="43" presetID="17" presetClass="entr" presetSubtype="10" fill="hold" grpId="0" nodeType="afterEffect">
                                  <p:stCondLst>
                                    <p:cond delay="0"/>
                                  </p:stCondLst>
                                  <p:iterate type="wd">
                                    <p:tmPct val="100000"/>
                                  </p:iterate>
                                  <p:childTnLst>
                                    <p:set>
                                      <p:cBhvr>
                                        <p:cTn id="44" dur="1" fill="hold">
                                          <p:stCondLst>
                                            <p:cond delay="0"/>
                                          </p:stCondLst>
                                        </p:cTn>
                                        <p:tgtEl>
                                          <p:spTgt spid="492551"/>
                                        </p:tgtEl>
                                        <p:attrNameLst>
                                          <p:attrName>style.visibility</p:attrName>
                                        </p:attrNameLst>
                                      </p:cBhvr>
                                      <p:to>
                                        <p:strVal val="visible"/>
                                      </p:to>
                                    </p:set>
                                    <p:anim calcmode="lin" valueType="num">
                                      <p:cBhvr>
                                        <p:cTn id="45" dur="300" fill="hold"/>
                                        <p:tgtEl>
                                          <p:spTgt spid="492551"/>
                                        </p:tgtEl>
                                        <p:attrNameLst>
                                          <p:attrName>ppt_w</p:attrName>
                                        </p:attrNameLst>
                                      </p:cBhvr>
                                      <p:tavLst>
                                        <p:tav tm="0">
                                          <p:val>
                                            <p:fltVal val="0"/>
                                          </p:val>
                                        </p:tav>
                                        <p:tav tm="100000">
                                          <p:val>
                                            <p:strVal val="#ppt_w"/>
                                          </p:val>
                                        </p:tav>
                                      </p:tavLst>
                                    </p:anim>
                                    <p:anim calcmode="lin" valueType="num">
                                      <p:cBhvr>
                                        <p:cTn id="46" dur="300" fill="hold"/>
                                        <p:tgtEl>
                                          <p:spTgt spid="492551"/>
                                        </p:tgtEl>
                                        <p:attrNameLst>
                                          <p:attrName>ppt_h</p:attrName>
                                        </p:attrNameLst>
                                      </p:cBhvr>
                                      <p:tavLst>
                                        <p:tav tm="0">
                                          <p:val>
                                            <p:strVal val="#ppt_h"/>
                                          </p:val>
                                        </p:tav>
                                        <p:tav tm="100000">
                                          <p:val>
                                            <p:strVal val="#ppt_h"/>
                                          </p:val>
                                        </p:tav>
                                      </p:tavLst>
                                    </p:anim>
                                  </p:childTnLst>
                                </p:cTn>
                              </p:par>
                            </p:childTnLst>
                          </p:cTn>
                        </p:par>
                        <p:par>
                          <p:cTn id="47" fill="hold">
                            <p:stCondLst>
                              <p:cond delay="1700"/>
                            </p:stCondLst>
                            <p:childTnLst>
                              <p:par>
                                <p:cTn id="48" presetID="4" presetClass="entr" presetSubtype="32" fill="hold" grpId="0" nodeType="afterEffect">
                                  <p:stCondLst>
                                    <p:cond delay="0"/>
                                  </p:stCondLst>
                                  <p:childTnLst>
                                    <p:set>
                                      <p:cBhvr>
                                        <p:cTn id="49" dur="1" fill="hold">
                                          <p:stCondLst>
                                            <p:cond delay="0"/>
                                          </p:stCondLst>
                                        </p:cTn>
                                        <p:tgtEl>
                                          <p:spTgt spid="492555"/>
                                        </p:tgtEl>
                                        <p:attrNameLst>
                                          <p:attrName>style.visibility</p:attrName>
                                        </p:attrNameLst>
                                      </p:cBhvr>
                                      <p:to>
                                        <p:strVal val="visible"/>
                                      </p:to>
                                    </p:set>
                                    <p:animEffect transition="in" filter="box(out)">
                                      <p:cBhvr>
                                        <p:cTn id="50" dur="500"/>
                                        <p:tgtEl>
                                          <p:spTgt spid="492555"/>
                                        </p:tgtEl>
                                      </p:cBhvr>
                                    </p:animEffect>
                                  </p:childTnLst>
                                </p:cTn>
                              </p:par>
                            </p:childTnLst>
                          </p:cTn>
                        </p:par>
                        <p:par>
                          <p:cTn id="51" fill="hold">
                            <p:stCondLst>
                              <p:cond delay="2200"/>
                            </p:stCondLst>
                            <p:childTnLst>
                              <p:par>
                                <p:cTn id="52" presetID="14" presetClass="entr" presetSubtype="10" fill="hold" grpId="0" nodeType="afterEffect">
                                  <p:stCondLst>
                                    <p:cond delay="0"/>
                                  </p:stCondLst>
                                  <p:iterate type="wd">
                                    <p:tmPct val="100000"/>
                                  </p:iterate>
                                  <p:childTnLst>
                                    <p:set>
                                      <p:cBhvr>
                                        <p:cTn id="53" dur="1" fill="hold">
                                          <p:stCondLst>
                                            <p:cond delay="0"/>
                                          </p:stCondLst>
                                        </p:cTn>
                                        <p:tgtEl>
                                          <p:spTgt spid="492585"/>
                                        </p:tgtEl>
                                        <p:attrNameLst>
                                          <p:attrName>style.visibility</p:attrName>
                                        </p:attrNameLst>
                                      </p:cBhvr>
                                      <p:to>
                                        <p:strVal val="visible"/>
                                      </p:to>
                                    </p:set>
                                    <p:animEffect transition="in" filter="randombar(horizontal)">
                                      <p:cBhvr>
                                        <p:cTn id="54" dur="300"/>
                                        <p:tgtEl>
                                          <p:spTgt spid="492585"/>
                                        </p:tgtEl>
                                      </p:cBhvr>
                                    </p:animEffect>
                                  </p:childTnLst>
                                  <p:subTnLst>
                                    <p:audio>
                                      <p:cMediaNode>
                                        <p:cTn display="0" masterRel="sameClick">
                                          <p:stCondLst>
                                            <p:cond evt="begin" delay="0">
                                              <p:tn val="52"/>
                                            </p:cond>
                                          </p:stCondLst>
                                          <p:endCondLst>
                                            <p:cond evt="onStopAudio" delay="0">
                                              <p:tgtEl>
                                                <p:sldTgt/>
                                              </p:tgtEl>
                                            </p:cond>
                                          </p:endCondLst>
                                        </p:cTn>
                                        <p:tgtEl>
                                          <p:sndTgt r:embed="rId4" name="APPPHOTO.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92575"/>
                                        </p:tgtEl>
                                        <p:attrNameLst>
                                          <p:attrName>style.visibility</p:attrName>
                                        </p:attrNameLst>
                                      </p:cBhvr>
                                      <p:to>
                                        <p:strVal val="visible"/>
                                      </p:to>
                                    </p:set>
                                    <p:anim calcmode="lin" valueType="num">
                                      <p:cBhvr additive="base">
                                        <p:cTn id="59" dur="500" fill="hold"/>
                                        <p:tgtEl>
                                          <p:spTgt spid="492575"/>
                                        </p:tgtEl>
                                        <p:attrNameLst>
                                          <p:attrName>ppt_x</p:attrName>
                                        </p:attrNameLst>
                                      </p:cBhvr>
                                      <p:tavLst>
                                        <p:tav tm="0">
                                          <p:val>
                                            <p:strVal val="0-#ppt_w/2"/>
                                          </p:val>
                                        </p:tav>
                                        <p:tav tm="100000">
                                          <p:val>
                                            <p:strVal val="#ppt_x"/>
                                          </p:val>
                                        </p:tav>
                                      </p:tavLst>
                                    </p:anim>
                                    <p:anim calcmode="lin" valueType="num">
                                      <p:cBhvr additive="base">
                                        <p:cTn id="60" dur="500" fill="hold"/>
                                        <p:tgtEl>
                                          <p:spTgt spid="492575"/>
                                        </p:tgtEl>
                                        <p:attrNameLst>
                                          <p:attrName>ppt_y</p:attrName>
                                        </p:attrNameLst>
                                      </p:cBhvr>
                                      <p:tavLst>
                                        <p:tav tm="0">
                                          <p:val>
                                            <p:strVal val="#ppt_y"/>
                                          </p:val>
                                        </p:tav>
                                        <p:tav tm="100000">
                                          <p:val>
                                            <p:strVal val="#ppt_y"/>
                                          </p:val>
                                        </p:tav>
                                      </p:tavLst>
                                    </p:anim>
                                  </p:childTnLst>
                                </p:cTn>
                              </p:par>
                            </p:childTnLst>
                          </p:cTn>
                        </p:par>
                        <p:par>
                          <p:cTn id="61" fill="hold">
                            <p:stCondLst>
                              <p:cond delay="500"/>
                            </p:stCondLst>
                            <p:childTnLst>
                              <p:par>
                                <p:cTn id="62" presetID="2" presetClass="entr" presetSubtype="8" fill="hold" nodeType="afterEffect">
                                  <p:stCondLst>
                                    <p:cond delay="0"/>
                                  </p:stCondLst>
                                  <p:childTnLst>
                                    <p:set>
                                      <p:cBhvr>
                                        <p:cTn id="63" dur="1" fill="hold">
                                          <p:stCondLst>
                                            <p:cond delay="0"/>
                                          </p:stCondLst>
                                        </p:cTn>
                                        <p:tgtEl>
                                          <p:spTgt spid="492549"/>
                                        </p:tgtEl>
                                        <p:attrNameLst>
                                          <p:attrName>style.visibility</p:attrName>
                                        </p:attrNameLst>
                                      </p:cBhvr>
                                      <p:to>
                                        <p:strVal val="visible"/>
                                      </p:to>
                                    </p:set>
                                    <p:anim calcmode="lin" valueType="num">
                                      <p:cBhvr additive="base">
                                        <p:cTn id="64" dur="500" fill="hold"/>
                                        <p:tgtEl>
                                          <p:spTgt spid="492549"/>
                                        </p:tgtEl>
                                        <p:attrNameLst>
                                          <p:attrName>ppt_x</p:attrName>
                                        </p:attrNameLst>
                                      </p:cBhvr>
                                      <p:tavLst>
                                        <p:tav tm="0">
                                          <p:val>
                                            <p:strVal val="0-#ppt_w/2"/>
                                          </p:val>
                                        </p:tav>
                                        <p:tav tm="100000">
                                          <p:val>
                                            <p:strVal val="#ppt_x"/>
                                          </p:val>
                                        </p:tav>
                                      </p:tavLst>
                                    </p:anim>
                                    <p:anim calcmode="lin" valueType="num">
                                      <p:cBhvr additive="base">
                                        <p:cTn id="65" dur="500" fill="hold"/>
                                        <p:tgtEl>
                                          <p:spTgt spid="492549"/>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 presetClass="entr" presetSubtype="32" fill="hold" grpId="0" nodeType="clickEffect">
                                  <p:stCondLst>
                                    <p:cond delay="0"/>
                                  </p:stCondLst>
                                  <p:childTnLst>
                                    <p:set>
                                      <p:cBhvr>
                                        <p:cTn id="69" dur="1" fill="hold">
                                          <p:stCondLst>
                                            <p:cond delay="0"/>
                                          </p:stCondLst>
                                        </p:cTn>
                                        <p:tgtEl>
                                          <p:spTgt spid="492556"/>
                                        </p:tgtEl>
                                        <p:attrNameLst>
                                          <p:attrName>style.visibility</p:attrName>
                                        </p:attrNameLst>
                                      </p:cBhvr>
                                      <p:to>
                                        <p:strVal val="visible"/>
                                      </p:to>
                                    </p:set>
                                    <p:animEffect transition="in" filter="box(out)">
                                      <p:cBhvr>
                                        <p:cTn id="70" dur="500"/>
                                        <p:tgtEl>
                                          <p:spTgt spid="492556"/>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10" fill="hold" grpId="0" nodeType="clickEffect">
                                  <p:stCondLst>
                                    <p:cond delay="0"/>
                                  </p:stCondLst>
                                  <p:iterate type="wd">
                                    <p:tmPct val="100000"/>
                                  </p:iterate>
                                  <p:childTnLst>
                                    <p:set>
                                      <p:cBhvr>
                                        <p:cTn id="74" dur="1" fill="hold">
                                          <p:stCondLst>
                                            <p:cond delay="0"/>
                                          </p:stCondLst>
                                        </p:cTn>
                                        <p:tgtEl>
                                          <p:spTgt spid="492552"/>
                                        </p:tgtEl>
                                        <p:attrNameLst>
                                          <p:attrName>style.visibility</p:attrName>
                                        </p:attrNameLst>
                                      </p:cBhvr>
                                      <p:to>
                                        <p:strVal val="visible"/>
                                      </p:to>
                                    </p:set>
                                    <p:anim calcmode="lin" valueType="num">
                                      <p:cBhvr>
                                        <p:cTn id="75" dur="300" fill="hold"/>
                                        <p:tgtEl>
                                          <p:spTgt spid="492552"/>
                                        </p:tgtEl>
                                        <p:attrNameLst>
                                          <p:attrName>ppt_w</p:attrName>
                                        </p:attrNameLst>
                                      </p:cBhvr>
                                      <p:tavLst>
                                        <p:tav tm="0">
                                          <p:val>
                                            <p:fltVal val="0"/>
                                          </p:val>
                                        </p:tav>
                                        <p:tav tm="100000">
                                          <p:val>
                                            <p:strVal val="#ppt_w"/>
                                          </p:val>
                                        </p:tav>
                                      </p:tavLst>
                                    </p:anim>
                                    <p:anim calcmode="lin" valueType="num">
                                      <p:cBhvr>
                                        <p:cTn id="76" dur="300" fill="hold"/>
                                        <p:tgtEl>
                                          <p:spTgt spid="492552"/>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4" presetClass="entr" presetSubtype="32" fill="hold" grpId="0" nodeType="clickEffect">
                                  <p:stCondLst>
                                    <p:cond delay="0"/>
                                  </p:stCondLst>
                                  <p:childTnLst>
                                    <p:set>
                                      <p:cBhvr>
                                        <p:cTn id="80" dur="1" fill="hold">
                                          <p:stCondLst>
                                            <p:cond delay="0"/>
                                          </p:stCondLst>
                                        </p:cTn>
                                        <p:tgtEl>
                                          <p:spTgt spid="492557"/>
                                        </p:tgtEl>
                                        <p:attrNameLst>
                                          <p:attrName>style.visibility</p:attrName>
                                        </p:attrNameLst>
                                      </p:cBhvr>
                                      <p:to>
                                        <p:strVal val="visible"/>
                                      </p:to>
                                    </p:set>
                                    <p:animEffect transition="in" filter="box(out)">
                                      <p:cBhvr>
                                        <p:cTn id="81" dur="500"/>
                                        <p:tgtEl>
                                          <p:spTgt spid="492557"/>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492576"/>
                                        </p:tgtEl>
                                        <p:attrNameLst>
                                          <p:attrName>style.visibility</p:attrName>
                                        </p:attrNameLst>
                                      </p:cBhvr>
                                      <p:to>
                                        <p:strVal val="visible"/>
                                      </p:to>
                                    </p:set>
                                    <p:anim calcmode="lin" valueType="num">
                                      <p:cBhvr additive="base">
                                        <p:cTn id="86" dur="500" fill="hold"/>
                                        <p:tgtEl>
                                          <p:spTgt spid="492576"/>
                                        </p:tgtEl>
                                        <p:attrNameLst>
                                          <p:attrName>ppt_x</p:attrName>
                                        </p:attrNameLst>
                                      </p:cBhvr>
                                      <p:tavLst>
                                        <p:tav tm="0">
                                          <p:val>
                                            <p:strVal val="#ppt_x"/>
                                          </p:val>
                                        </p:tav>
                                        <p:tav tm="100000">
                                          <p:val>
                                            <p:strVal val="#ppt_x"/>
                                          </p:val>
                                        </p:tav>
                                      </p:tavLst>
                                    </p:anim>
                                    <p:anim calcmode="lin" valueType="num">
                                      <p:cBhvr additive="base">
                                        <p:cTn id="87" dur="500" fill="hold"/>
                                        <p:tgtEl>
                                          <p:spTgt spid="492576"/>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2" presetClass="entr" presetSubtype="2" fill="hold" nodeType="afterEffect">
                                  <p:stCondLst>
                                    <p:cond delay="0"/>
                                  </p:stCondLst>
                                  <p:childTnLst>
                                    <p:set>
                                      <p:cBhvr>
                                        <p:cTn id="90" dur="1" fill="hold">
                                          <p:stCondLst>
                                            <p:cond delay="0"/>
                                          </p:stCondLst>
                                        </p:cTn>
                                        <p:tgtEl>
                                          <p:spTgt spid="492546"/>
                                        </p:tgtEl>
                                        <p:attrNameLst>
                                          <p:attrName>style.visibility</p:attrName>
                                        </p:attrNameLst>
                                      </p:cBhvr>
                                      <p:to>
                                        <p:strVal val="visible"/>
                                      </p:to>
                                    </p:set>
                                    <p:anim calcmode="lin" valueType="num">
                                      <p:cBhvr additive="base">
                                        <p:cTn id="91" dur="500" fill="hold"/>
                                        <p:tgtEl>
                                          <p:spTgt spid="492546"/>
                                        </p:tgtEl>
                                        <p:attrNameLst>
                                          <p:attrName>ppt_x</p:attrName>
                                        </p:attrNameLst>
                                      </p:cBhvr>
                                      <p:tavLst>
                                        <p:tav tm="0">
                                          <p:val>
                                            <p:strVal val="1+#ppt_w/2"/>
                                          </p:val>
                                        </p:tav>
                                        <p:tav tm="100000">
                                          <p:val>
                                            <p:strVal val="#ppt_x"/>
                                          </p:val>
                                        </p:tav>
                                      </p:tavLst>
                                    </p:anim>
                                    <p:anim calcmode="lin" valueType="num">
                                      <p:cBhvr additive="base">
                                        <p:cTn id="92" dur="500" fill="hold"/>
                                        <p:tgtEl>
                                          <p:spTgt spid="492546"/>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 presetClass="entr" presetSubtype="32" fill="hold" grpId="0" nodeType="clickEffect">
                                  <p:stCondLst>
                                    <p:cond delay="0"/>
                                  </p:stCondLst>
                                  <p:childTnLst>
                                    <p:set>
                                      <p:cBhvr>
                                        <p:cTn id="96" dur="1" fill="hold">
                                          <p:stCondLst>
                                            <p:cond delay="0"/>
                                          </p:stCondLst>
                                        </p:cTn>
                                        <p:tgtEl>
                                          <p:spTgt spid="492558"/>
                                        </p:tgtEl>
                                        <p:attrNameLst>
                                          <p:attrName>style.visibility</p:attrName>
                                        </p:attrNameLst>
                                      </p:cBhvr>
                                      <p:to>
                                        <p:strVal val="visible"/>
                                      </p:to>
                                    </p:set>
                                    <p:animEffect transition="in" filter="box(out)">
                                      <p:cBhvr>
                                        <p:cTn id="97" dur="500"/>
                                        <p:tgtEl>
                                          <p:spTgt spid="49255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0"/>
                                  </p:iterate>
                                  <p:childTnLst>
                                    <p:set>
                                      <p:cBhvr>
                                        <p:cTn id="101" dur="1" fill="hold">
                                          <p:stCondLst>
                                            <p:cond delay="0"/>
                                          </p:stCondLst>
                                        </p:cTn>
                                        <p:tgtEl>
                                          <p:spTgt spid="492553"/>
                                        </p:tgtEl>
                                        <p:attrNameLst>
                                          <p:attrName>style.visibility</p:attrName>
                                        </p:attrNameLst>
                                      </p:cBhvr>
                                      <p:to>
                                        <p:strVal val="visible"/>
                                      </p:to>
                                    </p:set>
                                    <p:animEffect transition="in" filter="wipe(left)">
                                      <p:cBhvr>
                                        <p:cTn id="102" dur="300"/>
                                        <p:tgtEl>
                                          <p:spTgt spid="492553"/>
                                        </p:tgtEl>
                                      </p:cBhvr>
                                    </p:animEffect>
                                  </p:childTnLst>
                                </p:cTn>
                              </p:par>
                            </p:childTnLst>
                          </p:cTn>
                        </p:par>
                      </p:childTnLst>
                    </p:cTn>
                  </p:par>
                  <p:par>
                    <p:cTn id="103" fill="hold">
                      <p:stCondLst>
                        <p:cond delay="indefinite"/>
                      </p:stCondLst>
                      <p:childTnLst>
                        <p:par>
                          <p:cTn id="104" fill="hold">
                            <p:stCondLst>
                              <p:cond delay="0"/>
                            </p:stCondLst>
                            <p:childTnLst>
                              <p:par>
                                <p:cTn id="105" presetID="4" presetClass="entr" presetSubtype="32" fill="hold" grpId="0" nodeType="clickEffect">
                                  <p:stCondLst>
                                    <p:cond delay="0"/>
                                  </p:stCondLst>
                                  <p:childTnLst>
                                    <p:set>
                                      <p:cBhvr>
                                        <p:cTn id="106" dur="1" fill="hold">
                                          <p:stCondLst>
                                            <p:cond delay="0"/>
                                          </p:stCondLst>
                                        </p:cTn>
                                        <p:tgtEl>
                                          <p:spTgt spid="492559"/>
                                        </p:tgtEl>
                                        <p:attrNameLst>
                                          <p:attrName>style.visibility</p:attrName>
                                        </p:attrNameLst>
                                      </p:cBhvr>
                                      <p:to>
                                        <p:strVal val="visible"/>
                                      </p:to>
                                    </p:set>
                                    <p:animEffect transition="in" filter="box(out)">
                                      <p:cBhvr>
                                        <p:cTn id="107" dur="500"/>
                                        <p:tgtEl>
                                          <p:spTgt spid="492559"/>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iterate type="wd">
                                    <p:tmPct val="100000"/>
                                  </p:iterate>
                                  <p:childTnLst>
                                    <p:set>
                                      <p:cBhvr>
                                        <p:cTn id="111" dur="1" fill="hold">
                                          <p:stCondLst>
                                            <p:cond delay="0"/>
                                          </p:stCondLst>
                                        </p:cTn>
                                        <p:tgtEl>
                                          <p:spTgt spid="492580"/>
                                        </p:tgtEl>
                                        <p:attrNameLst>
                                          <p:attrName>style.visibility</p:attrName>
                                        </p:attrNameLst>
                                      </p:cBhvr>
                                      <p:to>
                                        <p:strVal val="visible"/>
                                      </p:to>
                                    </p:set>
                                    <p:animEffect transition="in" filter="randombar(horizontal)">
                                      <p:cBhvr>
                                        <p:cTn id="112" dur="300"/>
                                        <p:tgtEl>
                                          <p:spTgt spid="492580"/>
                                        </p:tgtEl>
                                      </p:cBhvr>
                                    </p:animEffect>
                                  </p:childTnLst>
                                  <p:subTnLst>
                                    <p:audio>
                                      <p:cMediaNode>
                                        <p:cTn display="0" masterRel="sameClick">
                                          <p:stCondLst>
                                            <p:cond evt="begin" delay="0">
                                              <p:tn val="110"/>
                                            </p:cond>
                                          </p:stCondLst>
                                          <p:endCondLst>
                                            <p:cond evt="onStopAudio" delay="0">
                                              <p:tgtEl>
                                                <p:sldTgt/>
                                              </p:tgtEl>
                                            </p:cond>
                                          </p:endCondLst>
                                        </p:cTn>
                                        <p:tgtEl>
                                          <p:sndTgt r:embed="rId4" name="APPPHOTO.WAV"/>
                                        </p:tgtEl>
                                      </p:cMediaNode>
                                    </p:audio>
                                  </p:subTnLst>
                                </p:cTn>
                              </p:par>
                            </p:childTnLst>
                          </p:cTn>
                        </p:par>
                      </p:childTnLst>
                    </p:cTn>
                  </p:par>
                  <p:par>
                    <p:cTn id="113" fill="hold">
                      <p:stCondLst>
                        <p:cond delay="indefinite"/>
                      </p:stCondLst>
                      <p:childTnLst>
                        <p:par>
                          <p:cTn id="114" fill="hold">
                            <p:stCondLst>
                              <p:cond delay="0"/>
                            </p:stCondLst>
                            <p:childTnLst>
                              <p:par>
                                <p:cTn id="115" presetID="4" presetClass="entr" presetSubtype="32" fill="hold" grpId="0" nodeType="clickEffect">
                                  <p:stCondLst>
                                    <p:cond delay="0"/>
                                  </p:stCondLst>
                                  <p:childTnLst>
                                    <p:set>
                                      <p:cBhvr>
                                        <p:cTn id="116" dur="1" fill="hold">
                                          <p:stCondLst>
                                            <p:cond delay="0"/>
                                          </p:stCondLst>
                                        </p:cTn>
                                        <p:tgtEl>
                                          <p:spTgt spid="492574"/>
                                        </p:tgtEl>
                                        <p:attrNameLst>
                                          <p:attrName>style.visibility</p:attrName>
                                        </p:attrNameLst>
                                      </p:cBhvr>
                                      <p:to>
                                        <p:strVal val="visible"/>
                                      </p:to>
                                    </p:set>
                                    <p:animEffect transition="in" filter="box(out)">
                                      <p:cBhvr>
                                        <p:cTn id="117" dur="500"/>
                                        <p:tgtEl>
                                          <p:spTgt spid="492574"/>
                                        </p:tgtEl>
                                      </p:cBhvr>
                                    </p:animEffect>
                                  </p:childTnLst>
                                </p:cTn>
                              </p:par>
                            </p:childTnLst>
                          </p:cTn>
                        </p:par>
                      </p:childTnLst>
                    </p:cTn>
                  </p:par>
                  <p:par>
                    <p:cTn id="118" fill="hold">
                      <p:stCondLst>
                        <p:cond delay="indefinite"/>
                      </p:stCondLst>
                      <p:childTnLst>
                        <p:par>
                          <p:cTn id="119" fill="hold">
                            <p:stCondLst>
                              <p:cond delay="0"/>
                            </p:stCondLst>
                            <p:childTnLst>
                              <p:par>
                                <p:cTn id="120" presetID="17" presetClass="entr" presetSubtype="10" fill="hold" grpId="0" nodeType="clickEffect">
                                  <p:stCondLst>
                                    <p:cond delay="0"/>
                                  </p:stCondLst>
                                  <p:iterate type="wd">
                                    <p:tmPct val="100000"/>
                                  </p:iterate>
                                  <p:childTnLst>
                                    <p:set>
                                      <p:cBhvr>
                                        <p:cTn id="121" dur="1" fill="hold">
                                          <p:stCondLst>
                                            <p:cond delay="0"/>
                                          </p:stCondLst>
                                        </p:cTn>
                                        <p:tgtEl>
                                          <p:spTgt spid="492568"/>
                                        </p:tgtEl>
                                        <p:attrNameLst>
                                          <p:attrName>style.visibility</p:attrName>
                                        </p:attrNameLst>
                                      </p:cBhvr>
                                      <p:to>
                                        <p:strVal val="visible"/>
                                      </p:to>
                                    </p:set>
                                    <p:anim calcmode="lin" valueType="num">
                                      <p:cBhvr>
                                        <p:cTn id="122" dur="300" fill="hold"/>
                                        <p:tgtEl>
                                          <p:spTgt spid="492568"/>
                                        </p:tgtEl>
                                        <p:attrNameLst>
                                          <p:attrName>ppt_w</p:attrName>
                                        </p:attrNameLst>
                                      </p:cBhvr>
                                      <p:tavLst>
                                        <p:tav tm="0">
                                          <p:val>
                                            <p:fltVal val="0"/>
                                          </p:val>
                                        </p:tav>
                                        <p:tav tm="100000">
                                          <p:val>
                                            <p:strVal val="#ppt_w"/>
                                          </p:val>
                                        </p:tav>
                                      </p:tavLst>
                                    </p:anim>
                                    <p:anim calcmode="lin" valueType="num">
                                      <p:cBhvr>
                                        <p:cTn id="123" dur="300" fill="hold"/>
                                        <p:tgtEl>
                                          <p:spTgt spid="492568"/>
                                        </p:tgtEl>
                                        <p:attrNameLst>
                                          <p:attrName>ppt_h</p:attrName>
                                        </p:attrNameLst>
                                      </p:cBhvr>
                                      <p:tavLst>
                                        <p:tav tm="0">
                                          <p:val>
                                            <p:strVal val="#ppt_h"/>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4" presetClass="entr" presetSubtype="32" fill="hold" grpId="0" nodeType="clickEffect">
                                  <p:stCondLst>
                                    <p:cond delay="0"/>
                                  </p:stCondLst>
                                  <p:childTnLst>
                                    <p:set>
                                      <p:cBhvr>
                                        <p:cTn id="127" dur="1" fill="hold">
                                          <p:stCondLst>
                                            <p:cond delay="0"/>
                                          </p:stCondLst>
                                        </p:cTn>
                                        <p:tgtEl>
                                          <p:spTgt spid="492573"/>
                                        </p:tgtEl>
                                        <p:attrNameLst>
                                          <p:attrName>style.visibility</p:attrName>
                                        </p:attrNameLst>
                                      </p:cBhvr>
                                      <p:to>
                                        <p:strVal val="visible"/>
                                      </p:to>
                                    </p:set>
                                    <p:animEffect transition="in" filter="box(out)">
                                      <p:cBhvr>
                                        <p:cTn id="128" dur="500"/>
                                        <p:tgtEl>
                                          <p:spTgt spid="49257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iterate type="wd">
                                    <p:tmPct val="100000"/>
                                  </p:iterate>
                                  <p:childTnLst>
                                    <p:set>
                                      <p:cBhvr>
                                        <p:cTn id="132" dur="1" fill="hold">
                                          <p:stCondLst>
                                            <p:cond delay="0"/>
                                          </p:stCondLst>
                                        </p:cTn>
                                        <p:tgtEl>
                                          <p:spTgt spid="492560"/>
                                        </p:tgtEl>
                                        <p:attrNameLst>
                                          <p:attrName>style.visibility</p:attrName>
                                        </p:attrNameLst>
                                      </p:cBhvr>
                                      <p:to>
                                        <p:strVal val="visible"/>
                                      </p:to>
                                    </p:set>
                                    <p:animEffect transition="in" filter="wipe(left)">
                                      <p:cBhvr>
                                        <p:cTn id="133" dur="300"/>
                                        <p:tgtEl>
                                          <p:spTgt spid="492560"/>
                                        </p:tgtEl>
                                      </p:cBhvr>
                                    </p:animEffect>
                                  </p:childTnLst>
                                </p:cTn>
                              </p:par>
                            </p:childTnLst>
                          </p:cTn>
                        </p:par>
                      </p:childTnLst>
                    </p:cTn>
                  </p:par>
                  <p:par>
                    <p:cTn id="134" fill="hold">
                      <p:stCondLst>
                        <p:cond delay="indefinite"/>
                      </p:stCondLst>
                      <p:childTnLst>
                        <p:par>
                          <p:cTn id="135" fill="hold">
                            <p:stCondLst>
                              <p:cond delay="0"/>
                            </p:stCondLst>
                            <p:childTnLst>
                              <p:par>
                                <p:cTn id="136" presetID="4" presetClass="entr" presetSubtype="32" fill="hold" grpId="0" nodeType="clickEffect">
                                  <p:stCondLst>
                                    <p:cond delay="0"/>
                                  </p:stCondLst>
                                  <p:childTnLst>
                                    <p:set>
                                      <p:cBhvr>
                                        <p:cTn id="137" dur="1" fill="hold">
                                          <p:stCondLst>
                                            <p:cond delay="0"/>
                                          </p:stCondLst>
                                        </p:cTn>
                                        <p:tgtEl>
                                          <p:spTgt spid="492561"/>
                                        </p:tgtEl>
                                        <p:attrNameLst>
                                          <p:attrName>style.visibility</p:attrName>
                                        </p:attrNameLst>
                                      </p:cBhvr>
                                      <p:to>
                                        <p:strVal val="visible"/>
                                      </p:to>
                                    </p:set>
                                    <p:animEffect transition="in" filter="box(out)">
                                      <p:cBhvr>
                                        <p:cTn id="138" dur="500"/>
                                        <p:tgtEl>
                                          <p:spTgt spid="492561"/>
                                        </p:tgtEl>
                                      </p:cBhvr>
                                    </p:animEffect>
                                  </p:childTnLst>
                                </p:cTn>
                              </p:par>
                            </p:childTnLst>
                          </p:cTn>
                        </p:par>
                        <p:par>
                          <p:cTn id="139" fill="hold">
                            <p:stCondLst>
                              <p:cond delay="500"/>
                            </p:stCondLst>
                            <p:childTnLst>
                              <p:par>
                                <p:cTn id="140" presetID="22" presetClass="entr" presetSubtype="8" fill="hold" grpId="0" nodeType="afterEffect">
                                  <p:stCondLst>
                                    <p:cond delay="0"/>
                                  </p:stCondLst>
                                  <p:iterate type="wd">
                                    <p:tmPct val="100000"/>
                                  </p:iterate>
                                  <p:childTnLst>
                                    <p:set>
                                      <p:cBhvr>
                                        <p:cTn id="141" dur="1" fill="hold">
                                          <p:stCondLst>
                                            <p:cond delay="0"/>
                                          </p:stCondLst>
                                        </p:cTn>
                                        <p:tgtEl>
                                          <p:spTgt spid="492582"/>
                                        </p:tgtEl>
                                        <p:attrNameLst>
                                          <p:attrName>style.visibility</p:attrName>
                                        </p:attrNameLst>
                                      </p:cBhvr>
                                      <p:to>
                                        <p:strVal val="visible"/>
                                      </p:to>
                                    </p:set>
                                    <p:animEffect transition="in" filter="wipe(left)">
                                      <p:cBhvr>
                                        <p:cTn id="142" dur="300"/>
                                        <p:tgtEl>
                                          <p:spTgt spid="492582"/>
                                        </p:tgtEl>
                                      </p:cBhvr>
                                    </p:animEffect>
                                  </p:childTnLst>
                                  <p:subTnLst>
                                    <p:set>
                                      <p:cBhvr override="childStyle">
                                        <p:cTn dur="1" fill="hold" display="0" masterRel="nextClick" afterEffect="1"/>
                                        <p:tgtEl>
                                          <p:spTgt spid="492582"/>
                                        </p:tgtEl>
                                        <p:attrNameLst>
                                          <p:attrName>style.visibility</p:attrName>
                                        </p:attrNameLst>
                                      </p:cBhvr>
                                      <p:to>
                                        <p:strVal val="hidden"/>
                                      </p:to>
                                    </p:set>
                                  </p:sub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492590"/>
                                        </p:tgtEl>
                                        <p:attrNameLst>
                                          <p:attrName>style.visibility</p:attrName>
                                        </p:attrNameLst>
                                      </p:cBhvr>
                                      <p:to>
                                        <p:strVal val="visible"/>
                                      </p:to>
                                    </p:set>
                                    <p:anim calcmode="lin" valueType="num">
                                      <p:cBhvr additive="base">
                                        <p:cTn id="147" dur="500" fill="hold"/>
                                        <p:tgtEl>
                                          <p:spTgt spid="492590"/>
                                        </p:tgtEl>
                                        <p:attrNameLst>
                                          <p:attrName>ppt_x</p:attrName>
                                        </p:attrNameLst>
                                      </p:cBhvr>
                                      <p:tavLst>
                                        <p:tav tm="0">
                                          <p:val>
                                            <p:strVal val="#ppt_x"/>
                                          </p:val>
                                        </p:tav>
                                        <p:tav tm="100000">
                                          <p:val>
                                            <p:strVal val="#ppt_x"/>
                                          </p:val>
                                        </p:tav>
                                      </p:tavLst>
                                    </p:anim>
                                    <p:anim calcmode="lin" valueType="num">
                                      <p:cBhvr additive="base">
                                        <p:cTn id="148" dur="500" fill="hold"/>
                                        <p:tgtEl>
                                          <p:spTgt spid="492590"/>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 presetClass="entr" presetSubtype="32" fill="hold" grpId="0" nodeType="clickEffect">
                                  <p:stCondLst>
                                    <p:cond delay="0"/>
                                  </p:stCondLst>
                                  <p:childTnLst>
                                    <p:set>
                                      <p:cBhvr>
                                        <p:cTn id="152" dur="1" fill="hold">
                                          <p:stCondLst>
                                            <p:cond delay="0"/>
                                          </p:stCondLst>
                                        </p:cTn>
                                        <p:tgtEl>
                                          <p:spTgt spid="492563"/>
                                        </p:tgtEl>
                                        <p:attrNameLst>
                                          <p:attrName>style.visibility</p:attrName>
                                        </p:attrNameLst>
                                      </p:cBhvr>
                                      <p:to>
                                        <p:strVal val="visible"/>
                                      </p:to>
                                    </p:set>
                                    <p:animEffect transition="in" filter="box(out)">
                                      <p:cBhvr>
                                        <p:cTn id="153" dur="500"/>
                                        <p:tgtEl>
                                          <p:spTgt spid="492563"/>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iterate type="wd">
                                    <p:tmPct val="100000"/>
                                  </p:iterate>
                                  <p:childTnLst>
                                    <p:set>
                                      <p:cBhvr>
                                        <p:cTn id="157" dur="1" fill="hold">
                                          <p:stCondLst>
                                            <p:cond delay="0"/>
                                          </p:stCondLst>
                                        </p:cTn>
                                        <p:tgtEl>
                                          <p:spTgt spid="492562"/>
                                        </p:tgtEl>
                                        <p:attrNameLst>
                                          <p:attrName>style.visibility</p:attrName>
                                        </p:attrNameLst>
                                      </p:cBhvr>
                                      <p:to>
                                        <p:strVal val="visible"/>
                                      </p:to>
                                    </p:set>
                                    <p:animEffect transition="in" filter="wipe(left)">
                                      <p:cBhvr>
                                        <p:cTn id="158" dur="300"/>
                                        <p:tgtEl>
                                          <p:spTgt spid="492562"/>
                                        </p:tgtEl>
                                      </p:cBhvr>
                                    </p:animEffect>
                                  </p:childTnLst>
                                </p:cTn>
                              </p:par>
                            </p:childTnLst>
                          </p:cTn>
                        </p:par>
                      </p:childTnLst>
                    </p:cTn>
                  </p:par>
                  <p:par>
                    <p:cTn id="159" fill="hold">
                      <p:stCondLst>
                        <p:cond delay="indefinite"/>
                      </p:stCondLst>
                      <p:childTnLst>
                        <p:par>
                          <p:cTn id="160" fill="hold">
                            <p:stCondLst>
                              <p:cond delay="0"/>
                            </p:stCondLst>
                            <p:childTnLst>
                              <p:par>
                                <p:cTn id="161" presetID="4" presetClass="entr" presetSubtype="32" fill="hold" grpId="0" nodeType="clickEffect">
                                  <p:stCondLst>
                                    <p:cond delay="0"/>
                                  </p:stCondLst>
                                  <p:childTnLst>
                                    <p:set>
                                      <p:cBhvr>
                                        <p:cTn id="162" dur="1" fill="hold">
                                          <p:stCondLst>
                                            <p:cond delay="0"/>
                                          </p:stCondLst>
                                        </p:cTn>
                                        <p:tgtEl>
                                          <p:spTgt spid="492564"/>
                                        </p:tgtEl>
                                        <p:attrNameLst>
                                          <p:attrName>style.visibility</p:attrName>
                                        </p:attrNameLst>
                                      </p:cBhvr>
                                      <p:to>
                                        <p:strVal val="visible"/>
                                      </p:to>
                                    </p:set>
                                    <p:animEffect transition="in" filter="box(out)">
                                      <p:cBhvr>
                                        <p:cTn id="163" dur="500"/>
                                        <p:tgtEl>
                                          <p:spTgt spid="492564"/>
                                        </p:tgtEl>
                                      </p:cBhvr>
                                    </p:animEffect>
                                  </p:childTnLst>
                                </p:cTn>
                              </p:par>
                            </p:childTnLst>
                          </p:cTn>
                        </p:par>
                      </p:childTnLst>
                    </p:cTn>
                  </p:par>
                  <p:par>
                    <p:cTn id="164" fill="hold">
                      <p:stCondLst>
                        <p:cond delay="indefinite"/>
                      </p:stCondLst>
                      <p:childTnLst>
                        <p:par>
                          <p:cTn id="165" fill="hold">
                            <p:stCondLst>
                              <p:cond delay="0"/>
                            </p:stCondLst>
                            <p:childTnLst>
                              <p:par>
                                <p:cTn id="166" presetID="4" presetClass="entr" presetSubtype="32" fill="hold" grpId="0" nodeType="clickEffect">
                                  <p:stCondLst>
                                    <p:cond delay="0"/>
                                  </p:stCondLst>
                                  <p:childTnLst>
                                    <p:set>
                                      <p:cBhvr>
                                        <p:cTn id="167" dur="1" fill="hold">
                                          <p:stCondLst>
                                            <p:cond delay="0"/>
                                          </p:stCondLst>
                                        </p:cTn>
                                        <p:tgtEl>
                                          <p:spTgt spid="492566"/>
                                        </p:tgtEl>
                                        <p:attrNameLst>
                                          <p:attrName>style.visibility</p:attrName>
                                        </p:attrNameLst>
                                      </p:cBhvr>
                                      <p:to>
                                        <p:strVal val="visible"/>
                                      </p:to>
                                    </p:set>
                                    <p:animEffect transition="in" filter="box(out)">
                                      <p:cBhvr>
                                        <p:cTn id="168" dur="500"/>
                                        <p:tgtEl>
                                          <p:spTgt spid="492566"/>
                                        </p:tgtEl>
                                      </p:cBhvr>
                                    </p:animEffect>
                                  </p:childTnLst>
                                </p:cTn>
                              </p:par>
                            </p:childTnLst>
                          </p:cTn>
                        </p:par>
                        <p:par>
                          <p:cTn id="169" fill="hold">
                            <p:stCondLst>
                              <p:cond delay="500"/>
                            </p:stCondLst>
                            <p:childTnLst>
                              <p:par>
                                <p:cTn id="170" presetID="22" presetClass="entr" presetSubtype="8" fill="hold" grpId="0" nodeType="afterEffect">
                                  <p:stCondLst>
                                    <p:cond delay="0"/>
                                  </p:stCondLst>
                                  <p:iterate type="wd">
                                    <p:tmPct val="100000"/>
                                  </p:iterate>
                                  <p:childTnLst>
                                    <p:set>
                                      <p:cBhvr>
                                        <p:cTn id="171" dur="1" fill="hold">
                                          <p:stCondLst>
                                            <p:cond delay="0"/>
                                          </p:stCondLst>
                                        </p:cTn>
                                        <p:tgtEl>
                                          <p:spTgt spid="492583"/>
                                        </p:tgtEl>
                                        <p:attrNameLst>
                                          <p:attrName>style.visibility</p:attrName>
                                        </p:attrNameLst>
                                      </p:cBhvr>
                                      <p:to>
                                        <p:strVal val="visible"/>
                                      </p:to>
                                    </p:set>
                                    <p:animEffect transition="in" filter="wipe(left)">
                                      <p:cBhvr>
                                        <p:cTn id="172" dur="300"/>
                                        <p:tgtEl>
                                          <p:spTgt spid="492583"/>
                                        </p:tgtEl>
                                      </p:cBhvr>
                                    </p:animEffect>
                                  </p:childTnLst>
                                  <p:subTnLst>
                                    <p:set>
                                      <p:cBhvr override="childStyle">
                                        <p:cTn dur="1" fill="hold" display="0" masterRel="nextClick" afterEffect="1"/>
                                        <p:tgtEl>
                                          <p:spTgt spid="492583"/>
                                        </p:tgtEl>
                                        <p:attrNameLst>
                                          <p:attrName>style.visibility</p:attrName>
                                        </p:attrNameLst>
                                      </p:cBhvr>
                                      <p:to>
                                        <p:strVal val="hidden"/>
                                      </p:to>
                                    </p:set>
                                  </p:sub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iterate type="wd">
                                    <p:tmPct val="100000"/>
                                  </p:iterate>
                                  <p:childTnLst>
                                    <p:set>
                                      <p:cBhvr>
                                        <p:cTn id="176" dur="1" fill="hold">
                                          <p:stCondLst>
                                            <p:cond delay="0"/>
                                          </p:stCondLst>
                                        </p:cTn>
                                        <p:tgtEl>
                                          <p:spTgt spid="492565"/>
                                        </p:tgtEl>
                                        <p:attrNameLst>
                                          <p:attrName>style.visibility</p:attrName>
                                        </p:attrNameLst>
                                      </p:cBhvr>
                                      <p:to>
                                        <p:strVal val="visible"/>
                                      </p:to>
                                    </p:set>
                                    <p:animEffect transition="in" filter="wipe(left)">
                                      <p:cBhvr>
                                        <p:cTn id="177" dur="300"/>
                                        <p:tgtEl>
                                          <p:spTgt spid="492565"/>
                                        </p:tgtEl>
                                      </p:cBhvr>
                                    </p:animEffect>
                                  </p:childTnLst>
                                </p:cTn>
                              </p:par>
                            </p:childTnLst>
                          </p:cTn>
                        </p:par>
                      </p:childTnLst>
                    </p:cTn>
                  </p:par>
                  <p:par>
                    <p:cTn id="178" fill="hold">
                      <p:stCondLst>
                        <p:cond delay="indefinite"/>
                      </p:stCondLst>
                      <p:childTnLst>
                        <p:par>
                          <p:cTn id="179" fill="hold">
                            <p:stCondLst>
                              <p:cond delay="0"/>
                            </p:stCondLst>
                            <p:childTnLst>
                              <p:par>
                                <p:cTn id="180" presetID="4" presetClass="entr" presetSubtype="32" fill="hold" grpId="0" nodeType="clickEffect">
                                  <p:stCondLst>
                                    <p:cond delay="0"/>
                                  </p:stCondLst>
                                  <p:childTnLst>
                                    <p:set>
                                      <p:cBhvr>
                                        <p:cTn id="181" dur="1" fill="hold">
                                          <p:stCondLst>
                                            <p:cond delay="0"/>
                                          </p:stCondLst>
                                        </p:cTn>
                                        <p:tgtEl>
                                          <p:spTgt spid="492567"/>
                                        </p:tgtEl>
                                        <p:attrNameLst>
                                          <p:attrName>style.visibility</p:attrName>
                                        </p:attrNameLst>
                                      </p:cBhvr>
                                      <p:to>
                                        <p:strVal val="visible"/>
                                      </p:to>
                                    </p:set>
                                    <p:animEffect transition="in" filter="box(out)">
                                      <p:cBhvr>
                                        <p:cTn id="182" dur="500"/>
                                        <p:tgtEl>
                                          <p:spTgt spid="492567"/>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iterate type="wd">
                                    <p:tmPct val="100000"/>
                                  </p:iterate>
                                  <p:childTnLst>
                                    <p:set>
                                      <p:cBhvr>
                                        <p:cTn id="186" dur="1" fill="hold">
                                          <p:stCondLst>
                                            <p:cond delay="0"/>
                                          </p:stCondLst>
                                        </p:cTn>
                                        <p:tgtEl>
                                          <p:spTgt spid="492578"/>
                                        </p:tgtEl>
                                        <p:attrNameLst>
                                          <p:attrName>style.visibility</p:attrName>
                                        </p:attrNameLst>
                                      </p:cBhvr>
                                      <p:to>
                                        <p:strVal val="visible"/>
                                      </p:to>
                                    </p:set>
                                    <p:animEffect transition="in" filter="wipe(left)">
                                      <p:cBhvr>
                                        <p:cTn id="187" dur="300"/>
                                        <p:tgtEl>
                                          <p:spTgt spid="49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51" grpId="0" autoUpdateAnimBg="0"/>
      <p:bldP spid="492552" grpId="0" autoUpdateAnimBg="0"/>
      <p:bldP spid="492553" grpId="0" autoUpdateAnimBg="0"/>
      <p:bldP spid="492554" grpId="0" animBg="1"/>
      <p:bldP spid="492555" grpId="0" animBg="1"/>
      <p:bldP spid="492556" grpId="0" animBg="1"/>
      <p:bldP spid="492557" grpId="0" animBg="1"/>
      <p:bldP spid="492558" grpId="0" animBg="1"/>
      <p:bldP spid="492559" grpId="0" animBg="1"/>
      <p:bldP spid="492560" grpId="0" autoUpdateAnimBg="0"/>
      <p:bldP spid="492561" grpId="0" animBg="1"/>
      <p:bldP spid="492562" grpId="0" autoUpdateAnimBg="0"/>
      <p:bldP spid="492563" grpId="0" animBg="1"/>
      <p:bldP spid="492564" grpId="0" animBg="1"/>
      <p:bldP spid="492565" grpId="0" autoUpdateAnimBg="0"/>
      <p:bldP spid="492566" grpId="0" animBg="1"/>
      <p:bldP spid="492567" grpId="0" animBg="1"/>
      <p:bldP spid="492568" grpId="0" autoUpdateAnimBg="0"/>
      <p:bldP spid="492573" grpId="0" animBg="1"/>
      <p:bldP spid="492574" grpId="0" animBg="1"/>
      <p:bldP spid="492575" grpId="0" animBg="1" autoUpdateAnimBg="0"/>
      <p:bldP spid="492576" grpId="0" animBg="1" autoUpdateAnimBg="0"/>
      <p:bldP spid="492577" grpId="0" autoUpdateAnimBg="0"/>
      <p:bldP spid="492578" grpId="0" animBg="1" autoUpdateAnimBg="0"/>
      <p:bldP spid="492580" grpId="0" animBg="1" autoUpdateAnimBg="0"/>
      <p:bldP spid="492582" grpId="0" animBg="1" autoUpdateAnimBg="0"/>
      <p:bldP spid="492583" grpId="0" animBg="1" autoUpdateAnimBg="0"/>
      <p:bldP spid="492570" grpId="0" animBg="1" autoUpdateAnimBg="0"/>
      <p:bldP spid="492571" grpId="0" animBg="1"/>
      <p:bldP spid="492572" grpId="0" animBg="1"/>
      <p:bldP spid="492587" grpId="0" autoUpdateAnimBg="0"/>
      <p:bldP spid="492585" grpId="0" animBg="1" autoUpdateAnimBg="0"/>
      <p:bldP spid="4925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pPr algn="ctr"/>
            <a:r>
              <a:rPr lang="tr-TR" sz="2000" dirty="0">
                <a:latin typeface="Palatino Linotype" panose="02040502050505030304" pitchFamily="18" charset="0"/>
              </a:rPr>
              <a:t>Rezerv konuları </a:t>
            </a:r>
            <a:br>
              <a:rPr lang="tr-TR" sz="2000" dirty="0">
                <a:latin typeface="Palatino Linotype" panose="02040502050505030304" pitchFamily="18" charset="0"/>
              </a:rPr>
            </a:br>
            <a:r>
              <a:rPr lang="tr-TR" sz="2000" dirty="0">
                <a:latin typeface="Palatino Linotype" panose="02040502050505030304" pitchFamily="18" charset="0"/>
              </a:rPr>
              <a:t>De minimus, Minor, Major discrepancies</a:t>
            </a:r>
            <a:endParaRPr lang="en-US" sz="2000" dirty="0">
              <a:latin typeface="Palatino Linotype" panose="02040502050505030304" pitchFamily="18" charset="0"/>
            </a:endParaRPr>
          </a:p>
        </p:txBody>
      </p:sp>
      <p:sp>
        <p:nvSpPr>
          <p:cNvPr id="631811" name="Rectangle 3"/>
          <p:cNvSpPr>
            <a:spLocks noGrp="1" noChangeArrowheads="1"/>
          </p:cNvSpPr>
          <p:nvPr>
            <p:ph type="body" idx="1"/>
          </p:nvPr>
        </p:nvSpPr>
        <p:spPr/>
        <p:txBody>
          <a:bodyPr/>
          <a:lstStyle/>
          <a:p>
            <a:r>
              <a:rPr lang="tr-TR" dirty="0">
                <a:latin typeface="Palatino Linotype" panose="02040502050505030304" pitchFamily="18" charset="0"/>
              </a:rPr>
              <a:t>Uyumsuzluklar nasıl ele alınmalı ? </a:t>
            </a:r>
            <a:r>
              <a:rPr lang="en-GB" dirty="0">
                <a:latin typeface="Palatino Linotype" panose="02040502050505030304" pitchFamily="18" charset="0"/>
              </a:rPr>
              <a:t> </a:t>
            </a:r>
          </a:p>
          <a:p>
            <a:endParaRPr lang="en-GB" dirty="0">
              <a:latin typeface="Palatino Linotype" panose="02040502050505030304" pitchFamily="18" charset="0"/>
            </a:endParaRPr>
          </a:p>
        </p:txBody>
      </p:sp>
      <p:sp>
        <p:nvSpPr>
          <p:cNvPr id="631812" name="Rectangle 4"/>
          <p:cNvSpPr>
            <a:spLocks noChangeArrowheads="1"/>
          </p:cNvSpPr>
          <p:nvPr/>
        </p:nvSpPr>
        <p:spPr bwMode="auto">
          <a:xfrm>
            <a:off x="1895475" y="5411788"/>
            <a:ext cx="811213" cy="330200"/>
          </a:xfrm>
          <a:prstGeom prst="rect">
            <a:avLst/>
          </a:prstGeom>
          <a:noFill/>
          <a:ln w="28575">
            <a:solidFill>
              <a:srgbClr val="179B66"/>
            </a:solidFill>
            <a:prstDash val="dashDot"/>
            <a:miter lim="800000"/>
            <a:headEnd/>
            <a:tailEnd/>
          </a:ln>
          <a:effectLst/>
        </p:spPr>
        <p:txBody>
          <a:bodyPr wrap="none" lIns="90488" tIns="44450" rIns="90488" bIns="44450">
            <a:spAutoFit/>
          </a:bodyPr>
          <a:lstStyle/>
          <a:p>
            <a:pPr>
              <a:lnSpc>
                <a:spcPct val="100000"/>
              </a:lnSpc>
            </a:pPr>
            <a:r>
              <a:rPr lang="tr-TR" sz="1400" b="1" baseline="0" dirty="0">
                <a:solidFill>
                  <a:srgbClr val="179B66"/>
                </a:solidFill>
              </a:rPr>
              <a:t>Ödeme</a:t>
            </a:r>
            <a:endParaRPr lang="en-GB" sz="2400" b="1" baseline="0" dirty="0">
              <a:solidFill>
                <a:srgbClr val="179B66"/>
              </a:solidFill>
            </a:endParaRPr>
          </a:p>
        </p:txBody>
      </p:sp>
      <p:sp>
        <p:nvSpPr>
          <p:cNvPr id="631813" name="Rectangle 5"/>
          <p:cNvSpPr>
            <a:spLocks noChangeArrowheads="1"/>
          </p:cNvSpPr>
          <p:nvPr/>
        </p:nvSpPr>
        <p:spPr bwMode="auto">
          <a:xfrm>
            <a:off x="2847975" y="2941638"/>
            <a:ext cx="2054225" cy="1181100"/>
          </a:xfrm>
          <a:prstGeom prst="rect">
            <a:avLst/>
          </a:prstGeom>
          <a:noFill/>
          <a:ln w="28575">
            <a:solidFill>
              <a:srgbClr val="999999"/>
            </a:solidFill>
            <a:miter lim="800000"/>
            <a:headEnd/>
            <a:tailEnd/>
          </a:ln>
          <a:effectLst/>
        </p:spPr>
        <p:txBody>
          <a:bodyPr lIns="90488" tIns="44450" rIns="90488" bIns="44450">
            <a:spAutoFit/>
          </a:bodyPr>
          <a:lstStyle/>
          <a:p>
            <a:pPr>
              <a:lnSpc>
                <a:spcPct val="100000"/>
              </a:lnSpc>
            </a:pPr>
            <a:r>
              <a:rPr lang="tr-TR" sz="1400" baseline="0" dirty="0">
                <a:solidFill>
                  <a:srgbClr val="000000"/>
                </a:solidFill>
              </a:rPr>
              <a:t>Akreditifin vadesi içinde</a:t>
            </a:r>
          </a:p>
          <a:p>
            <a:pPr>
              <a:lnSpc>
                <a:spcPct val="100000"/>
              </a:lnSpc>
            </a:pPr>
            <a:r>
              <a:rPr lang="tr-TR" sz="1400" baseline="0" dirty="0">
                <a:solidFill>
                  <a:srgbClr val="000000"/>
                </a:solidFill>
              </a:rPr>
              <a:t>eksikliklerin düzeltilmesi</a:t>
            </a:r>
          </a:p>
          <a:p>
            <a:pPr>
              <a:lnSpc>
                <a:spcPct val="100000"/>
              </a:lnSpc>
            </a:pPr>
            <a:endParaRPr lang="en-GB" sz="1400" baseline="0" dirty="0">
              <a:solidFill>
                <a:srgbClr val="000000"/>
              </a:solidFill>
            </a:endParaRPr>
          </a:p>
        </p:txBody>
      </p:sp>
      <p:sp>
        <p:nvSpPr>
          <p:cNvPr id="631814" name="Rectangle 6"/>
          <p:cNvSpPr>
            <a:spLocks noChangeArrowheads="1"/>
          </p:cNvSpPr>
          <p:nvPr/>
        </p:nvSpPr>
        <p:spPr bwMode="auto">
          <a:xfrm>
            <a:off x="6303963" y="2925763"/>
            <a:ext cx="2281237" cy="542925"/>
          </a:xfrm>
          <a:prstGeom prst="rect">
            <a:avLst/>
          </a:prstGeom>
          <a:noFill/>
          <a:ln w="28575">
            <a:solidFill>
              <a:srgbClr val="999999"/>
            </a:solidFill>
            <a:miter lim="800000"/>
            <a:headEnd/>
            <a:tailEnd/>
          </a:ln>
          <a:effectLst/>
        </p:spPr>
        <p:txBody>
          <a:bodyPr wrap="none" lIns="90488" tIns="44450" rIns="90488" bIns="44450">
            <a:spAutoFit/>
          </a:bodyPr>
          <a:lstStyle/>
          <a:p>
            <a:pPr>
              <a:lnSpc>
                <a:spcPct val="100000"/>
              </a:lnSpc>
            </a:pPr>
            <a:r>
              <a:rPr lang="tr-TR" sz="1400" baseline="0" dirty="0">
                <a:solidFill>
                  <a:srgbClr val="000000"/>
                </a:solidFill>
              </a:rPr>
              <a:t>Eksikliklerin </a:t>
            </a:r>
            <a:r>
              <a:rPr lang="tr-TR" sz="1400" u="sng" baseline="0" dirty="0">
                <a:solidFill>
                  <a:srgbClr val="000000"/>
                </a:solidFill>
              </a:rPr>
              <a:t>vadeler içinde</a:t>
            </a:r>
            <a:endParaRPr lang="en-GB" sz="1400" u="sng" baseline="0" dirty="0">
              <a:solidFill>
                <a:srgbClr val="000000"/>
              </a:solidFill>
            </a:endParaRPr>
          </a:p>
          <a:p>
            <a:pPr>
              <a:lnSpc>
                <a:spcPct val="100000"/>
              </a:lnSpc>
            </a:pPr>
            <a:r>
              <a:rPr lang="tr-TR" sz="1400" u="sng" baseline="0" dirty="0">
                <a:solidFill>
                  <a:srgbClr val="000000"/>
                </a:solidFill>
              </a:rPr>
              <a:t>kalınarak</a:t>
            </a:r>
            <a:r>
              <a:rPr lang="tr-TR" sz="1400" baseline="0" dirty="0">
                <a:solidFill>
                  <a:srgbClr val="000000"/>
                </a:solidFill>
              </a:rPr>
              <a:t> düzeltilememesi</a:t>
            </a:r>
            <a:endParaRPr lang="en-GB" sz="2400" baseline="0" dirty="0"/>
          </a:p>
        </p:txBody>
      </p:sp>
      <p:sp>
        <p:nvSpPr>
          <p:cNvPr id="631815" name="Rectangle 7"/>
          <p:cNvSpPr>
            <a:spLocks noChangeArrowheads="1"/>
          </p:cNvSpPr>
          <p:nvPr/>
        </p:nvSpPr>
        <p:spPr bwMode="auto">
          <a:xfrm>
            <a:off x="4906963" y="3970338"/>
            <a:ext cx="1997075" cy="968375"/>
          </a:xfrm>
          <a:prstGeom prst="rect">
            <a:avLst/>
          </a:prstGeom>
          <a:noFill/>
          <a:ln w="28575">
            <a:solidFill>
              <a:srgbClr val="999999"/>
            </a:solidFill>
            <a:miter lim="800000"/>
            <a:headEnd/>
            <a:tailEnd/>
          </a:ln>
          <a:effectLst/>
        </p:spPr>
        <p:txBody>
          <a:bodyPr lIns="90488" tIns="44450" rIns="90488" bIns="44450">
            <a:spAutoFit/>
          </a:bodyPr>
          <a:lstStyle/>
          <a:p>
            <a:pPr>
              <a:lnSpc>
                <a:spcPct val="100000"/>
              </a:lnSpc>
            </a:pPr>
            <a:r>
              <a:rPr lang="tr-TR" sz="1400" baseline="0" dirty="0">
                <a:solidFill>
                  <a:srgbClr val="000000"/>
                </a:solidFill>
              </a:rPr>
              <a:t>Belgelerin amir bankaya rezervli olarak </a:t>
            </a:r>
            <a:endParaRPr lang="en-GB" sz="1400" baseline="0" dirty="0">
              <a:solidFill>
                <a:srgbClr val="000000"/>
              </a:solidFill>
            </a:endParaRPr>
          </a:p>
          <a:p>
            <a:pPr>
              <a:lnSpc>
                <a:spcPct val="100000"/>
              </a:lnSpc>
            </a:pPr>
            <a:r>
              <a:rPr lang="tr-TR" sz="1400" baseline="0" dirty="0">
                <a:solidFill>
                  <a:srgbClr val="000000"/>
                </a:solidFill>
              </a:rPr>
              <a:t>gönderilmesi</a:t>
            </a:r>
            <a:r>
              <a:rPr lang="en-GB" sz="1400" baseline="0" dirty="0">
                <a:solidFill>
                  <a:srgbClr val="000000"/>
                </a:solidFill>
              </a:rPr>
              <a:t> </a:t>
            </a:r>
          </a:p>
        </p:txBody>
      </p:sp>
      <p:sp>
        <p:nvSpPr>
          <p:cNvPr id="631816" name="Rectangle 8"/>
          <p:cNvSpPr>
            <a:spLocks noChangeArrowheads="1"/>
          </p:cNvSpPr>
          <p:nvPr/>
        </p:nvSpPr>
        <p:spPr bwMode="auto">
          <a:xfrm>
            <a:off x="7067550" y="4225925"/>
            <a:ext cx="1577975" cy="542925"/>
          </a:xfrm>
          <a:prstGeom prst="rect">
            <a:avLst/>
          </a:prstGeom>
          <a:noFill/>
          <a:ln w="28575">
            <a:solidFill>
              <a:srgbClr val="179B66"/>
            </a:solidFill>
            <a:prstDash val="dashDot"/>
            <a:miter lim="800000"/>
            <a:headEnd/>
            <a:tailEnd/>
          </a:ln>
          <a:effectLst/>
        </p:spPr>
        <p:txBody>
          <a:bodyPr wrap="none" lIns="90488" tIns="44450" rIns="90488" bIns="44450">
            <a:spAutoFit/>
          </a:bodyPr>
          <a:lstStyle/>
          <a:p>
            <a:pPr>
              <a:lnSpc>
                <a:spcPct val="100000"/>
              </a:lnSpc>
            </a:pPr>
            <a:r>
              <a:rPr lang="tr-TR" sz="1400" b="1" baseline="0" dirty="0">
                <a:solidFill>
                  <a:srgbClr val="179B66"/>
                </a:solidFill>
              </a:rPr>
              <a:t>Rezerv tahtında</a:t>
            </a:r>
            <a:r>
              <a:rPr lang="en-GB" sz="1400" b="1" baseline="0" dirty="0">
                <a:solidFill>
                  <a:srgbClr val="179B66"/>
                </a:solidFill>
              </a:rPr>
              <a:t> </a:t>
            </a:r>
          </a:p>
          <a:p>
            <a:pPr>
              <a:lnSpc>
                <a:spcPct val="100000"/>
              </a:lnSpc>
            </a:pPr>
            <a:r>
              <a:rPr lang="tr-TR" sz="1400" b="1" baseline="0" dirty="0">
                <a:solidFill>
                  <a:srgbClr val="179B66"/>
                </a:solidFill>
              </a:rPr>
              <a:t>ödeme</a:t>
            </a:r>
            <a:endParaRPr lang="en-GB" sz="2400" b="1" baseline="0" dirty="0">
              <a:solidFill>
                <a:srgbClr val="179B66"/>
              </a:solidFill>
            </a:endParaRPr>
          </a:p>
        </p:txBody>
      </p:sp>
      <p:sp>
        <p:nvSpPr>
          <p:cNvPr id="631817" name="Rectangle 9"/>
          <p:cNvSpPr>
            <a:spLocks noChangeArrowheads="1"/>
          </p:cNvSpPr>
          <p:nvPr/>
        </p:nvSpPr>
        <p:spPr bwMode="auto">
          <a:xfrm>
            <a:off x="4618038" y="5400675"/>
            <a:ext cx="3619500" cy="755650"/>
          </a:xfrm>
          <a:prstGeom prst="rect">
            <a:avLst/>
          </a:prstGeom>
          <a:noFill/>
          <a:ln w="28575">
            <a:solidFill>
              <a:srgbClr val="179B66"/>
            </a:solidFill>
            <a:prstDash val="dashDot"/>
            <a:miter lim="800000"/>
            <a:headEnd/>
            <a:tailEnd/>
          </a:ln>
          <a:effectLst/>
        </p:spPr>
        <p:txBody>
          <a:bodyPr wrap="none" lIns="90488" tIns="44450" rIns="90488" bIns="44450">
            <a:spAutoFit/>
          </a:bodyPr>
          <a:lstStyle/>
          <a:p>
            <a:pPr>
              <a:lnSpc>
                <a:spcPct val="100000"/>
              </a:lnSpc>
            </a:pPr>
            <a:r>
              <a:rPr lang="tr-TR" sz="1400" b="1" baseline="0" dirty="0">
                <a:solidFill>
                  <a:srgbClr val="179B66"/>
                </a:solidFill>
              </a:rPr>
              <a:t>Eksikliklerin amir firma tarafından kabul </a:t>
            </a:r>
          </a:p>
          <a:p>
            <a:pPr>
              <a:lnSpc>
                <a:spcPct val="100000"/>
              </a:lnSpc>
            </a:pPr>
            <a:r>
              <a:rPr lang="tr-TR" sz="1400" b="1" baseline="0" dirty="0">
                <a:solidFill>
                  <a:srgbClr val="179B66"/>
                </a:solidFill>
              </a:rPr>
              <a:t>edilmesi halinde ödeme yapılması, aksi</a:t>
            </a:r>
          </a:p>
          <a:p>
            <a:pPr>
              <a:lnSpc>
                <a:spcPct val="100000"/>
              </a:lnSpc>
            </a:pPr>
            <a:r>
              <a:rPr lang="tr-TR" sz="1400" b="1" baseline="0" dirty="0">
                <a:solidFill>
                  <a:srgbClr val="179B66"/>
                </a:solidFill>
              </a:rPr>
              <a:t> takdirde ödeme yapılmadan iadesi.</a:t>
            </a:r>
            <a:endParaRPr lang="en-GB" sz="2400" b="1" baseline="0" dirty="0">
              <a:solidFill>
                <a:srgbClr val="179B66"/>
              </a:solidFill>
            </a:endParaRPr>
          </a:p>
        </p:txBody>
      </p:sp>
      <p:sp>
        <p:nvSpPr>
          <p:cNvPr id="631818" name="Rectangle 10"/>
          <p:cNvSpPr>
            <a:spLocks noChangeArrowheads="1"/>
          </p:cNvSpPr>
          <p:nvPr/>
        </p:nvSpPr>
        <p:spPr bwMode="auto">
          <a:xfrm>
            <a:off x="3459163" y="5414963"/>
            <a:ext cx="811212" cy="330200"/>
          </a:xfrm>
          <a:prstGeom prst="rect">
            <a:avLst/>
          </a:prstGeom>
          <a:noFill/>
          <a:ln w="28575">
            <a:solidFill>
              <a:srgbClr val="179B66"/>
            </a:solidFill>
            <a:prstDash val="dashDot"/>
            <a:miter lim="800000"/>
            <a:headEnd/>
            <a:tailEnd/>
          </a:ln>
          <a:effectLst/>
        </p:spPr>
        <p:txBody>
          <a:bodyPr wrap="none" lIns="90488" tIns="44450" rIns="90488" bIns="44450">
            <a:spAutoFit/>
          </a:bodyPr>
          <a:lstStyle/>
          <a:p>
            <a:pPr>
              <a:lnSpc>
                <a:spcPct val="100000"/>
              </a:lnSpc>
            </a:pPr>
            <a:r>
              <a:rPr lang="tr-TR" sz="1400" b="1" baseline="0" dirty="0">
                <a:solidFill>
                  <a:srgbClr val="179B66"/>
                </a:solidFill>
              </a:rPr>
              <a:t>Ödeme</a:t>
            </a:r>
            <a:endParaRPr lang="en-GB" sz="2400" b="1" baseline="0" dirty="0">
              <a:solidFill>
                <a:srgbClr val="179B66"/>
              </a:solidFill>
            </a:endParaRPr>
          </a:p>
        </p:txBody>
      </p:sp>
      <p:sp>
        <p:nvSpPr>
          <p:cNvPr id="631819" name="Rectangle 11"/>
          <p:cNvSpPr>
            <a:spLocks noChangeArrowheads="1"/>
          </p:cNvSpPr>
          <p:nvPr/>
        </p:nvSpPr>
        <p:spPr bwMode="auto">
          <a:xfrm>
            <a:off x="3048000" y="4567238"/>
            <a:ext cx="88900" cy="142875"/>
          </a:xfrm>
          <a:prstGeom prst="rect">
            <a:avLst/>
          </a:prstGeom>
          <a:noFill/>
          <a:ln w="12700">
            <a:noFill/>
            <a:miter lim="800000"/>
            <a:headEnd/>
            <a:tailEnd/>
          </a:ln>
          <a:effectLst/>
        </p:spPr>
        <p:txBody>
          <a:bodyPr wrap="none" anchor="ctr"/>
          <a:lstStyle/>
          <a:p>
            <a:endParaRPr lang="tr-TR" dirty="0"/>
          </a:p>
        </p:txBody>
      </p:sp>
      <p:sp>
        <p:nvSpPr>
          <p:cNvPr id="631820" name="Rectangle 12"/>
          <p:cNvSpPr>
            <a:spLocks noChangeArrowheads="1"/>
          </p:cNvSpPr>
          <p:nvPr/>
        </p:nvSpPr>
        <p:spPr bwMode="auto">
          <a:xfrm>
            <a:off x="1782763" y="4608513"/>
            <a:ext cx="2692400" cy="179387"/>
          </a:xfrm>
          <a:prstGeom prst="rect">
            <a:avLst/>
          </a:prstGeom>
          <a:noFill/>
          <a:ln w="12700">
            <a:noFill/>
            <a:miter lim="800000"/>
            <a:headEnd/>
            <a:tailEnd/>
          </a:ln>
          <a:effectLst/>
        </p:spPr>
        <p:txBody>
          <a:bodyPr wrap="none" anchor="ctr"/>
          <a:lstStyle/>
          <a:p>
            <a:endParaRPr lang="tr-TR" dirty="0"/>
          </a:p>
        </p:txBody>
      </p:sp>
      <p:sp>
        <p:nvSpPr>
          <p:cNvPr id="631821" name="Line 13"/>
          <p:cNvSpPr>
            <a:spLocks noChangeShapeType="1"/>
          </p:cNvSpPr>
          <p:nvPr/>
        </p:nvSpPr>
        <p:spPr bwMode="auto">
          <a:xfrm flipH="1">
            <a:off x="2419350" y="2692400"/>
            <a:ext cx="11113" cy="1665288"/>
          </a:xfrm>
          <a:prstGeom prst="line">
            <a:avLst/>
          </a:prstGeom>
          <a:noFill/>
          <a:ln w="25400">
            <a:solidFill>
              <a:srgbClr val="179B66"/>
            </a:solidFill>
            <a:round/>
            <a:headEnd/>
            <a:tailEnd type="triangle" w="med" len="med"/>
          </a:ln>
          <a:effectLst/>
        </p:spPr>
        <p:txBody>
          <a:bodyPr wrap="none" anchor="ctr"/>
          <a:lstStyle/>
          <a:p>
            <a:endParaRPr lang="tr-TR" dirty="0"/>
          </a:p>
        </p:txBody>
      </p:sp>
      <p:sp>
        <p:nvSpPr>
          <p:cNvPr id="631822" name="Line 14"/>
          <p:cNvSpPr>
            <a:spLocks noChangeShapeType="1"/>
          </p:cNvSpPr>
          <p:nvPr/>
        </p:nvSpPr>
        <p:spPr bwMode="auto">
          <a:xfrm rot="530159" flipH="1">
            <a:off x="4013200" y="2297113"/>
            <a:ext cx="1776413" cy="760412"/>
          </a:xfrm>
          <a:prstGeom prst="line">
            <a:avLst/>
          </a:prstGeom>
          <a:noFill/>
          <a:ln w="25400">
            <a:solidFill>
              <a:srgbClr val="179B66"/>
            </a:solidFill>
            <a:round/>
            <a:headEnd/>
            <a:tailEnd type="triangle" w="med" len="med"/>
          </a:ln>
          <a:effectLst/>
        </p:spPr>
        <p:txBody>
          <a:bodyPr wrap="none" anchor="ctr"/>
          <a:lstStyle/>
          <a:p>
            <a:endParaRPr lang="tr-TR" dirty="0"/>
          </a:p>
        </p:txBody>
      </p:sp>
      <p:sp>
        <p:nvSpPr>
          <p:cNvPr id="631823" name="Line 15"/>
          <p:cNvSpPr>
            <a:spLocks noChangeShapeType="1"/>
          </p:cNvSpPr>
          <p:nvPr/>
        </p:nvSpPr>
        <p:spPr bwMode="auto">
          <a:xfrm flipH="1">
            <a:off x="2395538" y="4673600"/>
            <a:ext cx="11112" cy="698500"/>
          </a:xfrm>
          <a:prstGeom prst="line">
            <a:avLst/>
          </a:prstGeom>
          <a:noFill/>
          <a:ln w="25400">
            <a:solidFill>
              <a:srgbClr val="179B66"/>
            </a:solidFill>
            <a:round/>
            <a:headEnd/>
            <a:tailEnd type="triangle" w="med" len="med"/>
          </a:ln>
          <a:effectLst/>
        </p:spPr>
        <p:txBody>
          <a:bodyPr wrap="none" anchor="ctr"/>
          <a:lstStyle/>
          <a:p>
            <a:endParaRPr lang="tr-TR" dirty="0"/>
          </a:p>
        </p:txBody>
      </p:sp>
      <p:sp>
        <p:nvSpPr>
          <p:cNvPr id="631824" name="Line 16"/>
          <p:cNvSpPr>
            <a:spLocks noChangeShapeType="1"/>
          </p:cNvSpPr>
          <p:nvPr/>
        </p:nvSpPr>
        <p:spPr bwMode="auto">
          <a:xfrm>
            <a:off x="7627938" y="3468688"/>
            <a:ext cx="1587" cy="744537"/>
          </a:xfrm>
          <a:prstGeom prst="line">
            <a:avLst/>
          </a:prstGeom>
          <a:noFill/>
          <a:ln w="25400">
            <a:solidFill>
              <a:srgbClr val="179B66"/>
            </a:solidFill>
            <a:round/>
            <a:headEnd/>
            <a:tailEnd type="triangle" w="med" len="med"/>
          </a:ln>
          <a:effectLst/>
        </p:spPr>
        <p:txBody>
          <a:bodyPr wrap="none" anchor="ctr"/>
          <a:lstStyle/>
          <a:p>
            <a:endParaRPr lang="tr-TR" dirty="0"/>
          </a:p>
        </p:txBody>
      </p:sp>
      <p:sp>
        <p:nvSpPr>
          <p:cNvPr id="631825" name="Line 17"/>
          <p:cNvSpPr>
            <a:spLocks noChangeShapeType="1"/>
          </p:cNvSpPr>
          <p:nvPr/>
        </p:nvSpPr>
        <p:spPr bwMode="auto">
          <a:xfrm flipH="1">
            <a:off x="5813425" y="3481388"/>
            <a:ext cx="1689100" cy="447675"/>
          </a:xfrm>
          <a:prstGeom prst="line">
            <a:avLst/>
          </a:prstGeom>
          <a:noFill/>
          <a:ln w="25400">
            <a:solidFill>
              <a:srgbClr val="179B66"/>
            </a:solidFill>
            <a:round/>
            <a:headEnd/>
            <a:tailEnd type="triangle" w="med" len="med"/>
          </a:ln>
          <a:effectLst/>
        </p:spPr>
        <p:txBody>
          <a:bodyPr wrap="none" anchor="ctr"/>
          <a:lstStyle/>
          <a:p>
            <a:endParaRPr lang="tr-TR" dirty="0"/>
          </a:p>
        </p:txBody>
      </p:sp>
      <p:sp>
        <p:nvSpPr>
          <p:cNvPr id="631826" name="Line 18"/>
          <p:cNvSpPr>
            <a:spLocks noChangeShapeType="1"/>
          </p:cNvSpPr>
          <p:nvPr/>
        </p:nvSpPr>
        <p:spPr bwMode="auto">
          <a:xfrm rot="23008821">
            <a:off x="6411913" y="2625725"/>
            <a:ext cx="1236662" cy="85725"/>
          </a:xfrm>
          <a:prstGeom prst="line">
            <a:avLst/>
          </a:prstGeom>
          <a:noFill/>
          <a:ln w="25400">
            <a:solidFill>
              <a:srgbClr val="179B66"/>
            </a:solidFill>
            <a:round/>
            <a:headEnd/>
            <a:tailEnd type="triangle" w="med" len="med"/>
          </a:ln>
          <a:effectLst/>
        </p:spPr>
        <p:txBody>
          <a:bodyPr wrap="none" anchor="ctr"/>
          <a:lstStyle/>
          <a:p>
            <a:endParaRPr lang="tr-TR" dirty="0"/>
          </a:p>
        </p:txBody>
      </p:sp>
      <p:sp>
        <p:nvSpPr>
          <p:cNvPr id="631827" name="Line 19"/>
          <p:cNvSpPr>
            <a:spLocks noChangeShapeType="1"/>
          </p:cNvSpPr>
          <p:nvPr/>
        </p:nvSpPr>
        <p:spPr bwMode="auto">
          <a:xfrm>
            <a:off x="3938588" y="4132263"/>
            <a:ext cx="1587" cy="1230312"/>
          </a:xfrm>
          <a:prstGeom prst="line">
            <a:avLst/>
          </a:prstGeom>
          <a:noFill/>
          <a:ln w="25400">
            <a:solidFill>
              <a:srgbClr val="179B66"/>
            </a:solidFill>
            <a:round/>
            <a:headEnd/>
            <a:tailEnd type="triangle" w="med" len="med"/>
          </a:ln>
          <a:effectLst/>
        </p:spPr>
        <p:txBody>
          <a:bodyPr wrap="none" anchor="ctr"/>
          <a:lstStyle/>
          <a:p>
            <a:endParaRPr lang="tr-TR" dirty="0"/>
          </a:p>
        </p:txBody>
      </p:sp>
      <p:sp>
        <p:nvSpPr>
          <p:cNvPr id="631828" name="Rectangle 20"/>
          <p:cNvSpPr>
            <a:spLocks noChangeArrowheads="1"/>
          </p:cNvSpPr>
          <p:nvPr/>
        </p:nvSpPr>
        <p:spPr bwMode="auto">
          <a:xfrm>
            <a:off x="1997075" y="2185988"/>
            <a:ext cx="1012825" cy="577850"/>
          </a:xfrm>
          <a:prstGeom prst="rect">
            <a:avLst/>
          </a:prstGeom>
          <a:gradFill rotWithShape="0">
            <a:gsLst>
              <a:gs pos="0">
                <a:srgbClr val="DEFAEF"/>
              </a:gs>
              <a:gs pos="50000">
                <a:schemeClr val="bg1"/>
              </a:gs>
              <a:gs pos="100000">
                <a:srgbClr val="DEFAEF"/>
              </a:gs>
            </a:gsLst>
            <a:lin ang="5400000" scaled="1"/>
          </a:gradFill>
          <a:ln w="12700">
            <a:noFill/>
            <a:miter lim="800000"/>
            <a:headEnd/>
            <a:tailEnd/>
          </a:ln>
          <a:effectLst/>
        </p:spPr>
        <p:txBody>
          <a:bodyPr lIns="90488" tIns="44450" rIns="90488" bIns="44450">
            <a:spAutoFit/>
          </a:bodyPr>
          <a:lstStyle/>
          <a:p>
            <a:pPr algn="ctr">
              <a:lnSpc>
                <a:spcPct val="100000"/>
              </a:lnSpc>
            </a:pPr>
            <a:r>
              <a:rPr lang="tr-TR" sz="1600" b="1" baseline="0" dirty="0">
                <a:solidFill>
                  <a:srgbClr val="179B66"/>
                </a:solidFill>
              </a:rPr>
              <a:t>İddialar geçersiz</a:t>
            </a:r>
            <a:endParaRPr lang="en-GB" sz="1600" b="1" baseline="0" dirty="0">
              <a:solidFill>
                <a:srgbClr val="179B66"/>
              </a:solidFill>
            </a:endParaRPr>
          </a:p>
        </p:txBody>
      </p:sp>
      <p:sp>
        <p:nvSpPr>
          <p:cNvPr id="631829" name="Rectangle 21"/>
          <p:cNvSpPr>
            <a:spLocks noChangeArrowheads="1"/>
          </p:cNvSpPr>
          <p:nvPr/>
        </p:nvSpPr>
        <p:spPr bwMode="auto">
          <a:xfrm>
            <a:off x="5757863" y="2170113"/>
            <a:ext cx="898525" cy="333375"/>
          </a:xfrm>
          <a:prstGeom prst="rect">
            <a:avLst/>
          </a:prstGeom>
          <a:gradFill rotWithShape="0">
            <a:gsLst>
              <a:gs pos="0">
                <a:srgbClr val="DEFAEF"/>
              </a:gs>
              <a:gs pos="50000">
                <a:schemeClr val="bg1"/>
              </a:gs>
              <a:gs pos="100000">
                <a:srgbClr val="DEFAEF"/>
              </a:gs>
            </a:gsLst>
            <a:lin ang="5400000" scaled="1"/>
          </a:gradFill>
          <a:ln w="12700">
            <a:noFill/>
            <a:miter lim="800000"/>
            <a:headEnd/>
            <a:tailEnd/>
          </a:ln>
          <a:effectLst/>
        </p:spPr>
        <p:txBody>
          <a:bodyPr lIns="90488" tIns="44450" rIns="90488" bIns="44450">
            <a:spAutoFit/>
          </a:bodyPr>
          <a:lstStyle/>
          <a:p>
            <a:pPr algn="ctr">
              <a:lnSpc>
                <a:spcPct val="100000"/>
              </a:lnSpc>
            </a:pPr>
            <a:r>
              <a:rPr lang="tr-TR" sz="1600" b="1" baseline="0" dirty="0">
                <a:solidFill>
                  <a:srgbClr val="179B66"/>
                </a:solidFill>
              </a:rPr>
              <a:t>Geçerli </a:t>
            </a:r>
            <a:endParaRPr lang="en-GB" sz="1600" b="1" baseline="0" dirty="0">
              <a:solidFill>
                <a:srgbClr val="179B66"/>
              </a:solidFill>
            </a:endParaRPr>
          </a:p>
        </p:txBody>
      </p:sp>
      <p:sp>
        <p:nvSpPr>
          <p:cNvPr id="631830" name="Line 22"/>
          <p:cNvSpPr>
            <a:spLocks noChangeShapeType="1"/>
          </p:cNvSpPr>
          <p:nvPr/>
        </p:nvSpPr>
        <p:spPr bwMode="auto">
          <a:xfrm>
            <a:off x="5757863" y="4938713"/>
            <a:ext cx="14287" cy="461962"/>
          </a:xfrm>
          <a:prstGeom prst="line">
            <a:avLst/>
          </a:prstGeom>
          <a:noFill/>
          <a:ln w="25400">
            <a:solidFill>
              <a:srgbClr val="179B66"/>
            </a:solidFill>
            <a:round/>
            <a:headEnd/>
            <a:tailEnd type="triangle" w="med" len="med"/>
          </a:ln>
          <a:effectLst/>
        </p:spPr>
        <p:txBody>
          <a:bodyPr wrap="none" anchor="ctr"/>
          <a:lstStyle/>
          <a:p>
            <a:endParaRPr lang="tr-TR" dirty="0"/>
          </a:p>
        </p:txBody>
      </p:sp>
      <p:sp>
        <p:nvSpPr>
          <p:cNvPr id="631831" name="Rectangle 23"/>
          <p:cNvSpPr>
            <a:spLocks noChangeArrowheads="1"/>
          </p:cNvSpPr>
          <p:nvPr/>
        </p:nvSpPr>
        <p:spPr bwMode="auto">
          <a:xfrm>
            <a:off x="1466850" y="4344988"/>
            <a:ext cx="2079625" cy="333375"/>
          </a:xfrm>
          <a:prstGeom prst="rect">
            <a:avLst/>
          </a:prstGeom>
          <a:noFill/>
          <a:ln w="28575">
            <a:solidFill>
              <a:srgbClr val="999999"/>
            </a:solidFill>
            <a:miter lim="800000"/>
            <a:headEnd/>
            <a:tailEnd/>
          </a:ln>
          <a:effectLst/>
        </p:spPr>
        <p:txBody>
          <a:bodyPr anchor="ctr">
            <a:spAutoFit/>
          </a:bodyPr>
          <a:lstStyle/>
          <a:p>
            <a:pPr algn="ctr">
              <a:lnSpc>
                <a:spcPct val="100000"/>
              </a:lnSpc>
            </a:pPr>
            <a:r>
              <a:rPr lang="tr-TR" sz="1400" baseline="0" dirty="0">
                <a:solidFill>
                  <a:srgbClr val="000000"/>
                </a:solidFill>
              </a:rPr>
              <a:t>Bankaya iade </a:t>
            </a:r>
            <a:endParaRPr lang="en-GB" sz="1400" baseline="0" dirty="0">
              <a:solidFill>
                <a:srgbClr val="000000"/>
              </a:solidFill>
            </a:endParaRPr>
          </a:p>
        </p:txBody>
      </p:sp>
      <p:sp>
        <p:nvSpPr>
          <p:cNvPr id="631832" name="Rectangle 24"/>
          <p:cNvSpPr>
            <a:spLocks noChangeArrowheads="1"/>
          </p:cNvSpPr>
          <p:nvPr/>
        </p:nvSpPr>
        <p:spPr bwMode="auto">
          <a:xfrm>
            <a:off x="1797050" y="1863725"/>
            <a:ext cx="6978650" cy="69850"/>
          </a:xfrm>
          <a:prstGeom prst="rect">
            <a:avLst/>
          </a:prstGeom>
          <a:solidFill>
            <a:schemeClr val="bg1"/>
          </a:solidFill>
          <a:ln w="9525">
            <a:noFill/>
            <a:miter lim="800000"/>
            <a:headEnd/>
            <a:tailEnd/>
          </a:ln>
          <a:effectLst/>
        </p:spPr>
        <p:txBody>
          <a:bodyPr wrap="none" anchor="ctr"/>
          <a:lstStyle/>
          <a:p>
            <a:endParaRPr lang="tr-TR" dirty="0"/>
          </a:p>
        </p:txBody>
      </p:sp>
      <p:sp>
        <p:nvSpPr>
          <p:cNvPr id="631833" name="Rectangle 25"/>
          <p:cNvSpPr>
            <a:spLocks noChangeArrowheads="1"/>
          </p:cNvSpPr>
          <p:nvPr/>
        </p:nvSpPr>
        <p:spPr bwMode="auto">
          <a:xfrm>
            <a:off x="2365375" y="1349375"/>
            <a:ext cx="5565775" cy="668338"/>
          </a:xfrm>
          <a:prstGeom prst="rect">
            <a:avLst/>
          </a:prstGeom>
          <a:noFill/>
          <a:ln w="28575">
            <a:solidFill>
              <a:srgbClr val="179B66"/>
            </a:solidFill>
            <a:miter lim="800000"/>
            <a:headEnd/>
            <a:tailEnd/>
          </a:ln>
          <a:effectLst/>
        </p:spPr>
        <p:txBody>
          <a:bodyPr anchor="ctr">
            <a:spAutoFit/>
          </a:bodyPr>
          <a:lstStyle/>
          <a:p>
            <a:pPr algn="ctr">
              <a:lnSpc>
                <a:spcPct val="100000"/>
              </a:lnSpc>
            </a:pPr>
            <a:r>
              <a:rPr lang="tr-TR" sz="1200" b="1" baseline="0" dirty="0">
                <a:solidFill>
                  <a:srgbClr val="000000"/>
                </a:solidFill>
              </a:rPr>
              <a:t>BANKALARIN SAPTADIĞI UYUŞMAZLIKLAR</a:t>
            </a:r>
            <a:r>
              <a:rPr lang="tr-TR" sz="1200" baseline="0" dirty="0">
                <a:solidFill>
                  <a:srgbClr val="000000"/>
                </a:solidFill>
              </a:rPr>
              <a:t> </a:t>
            </a:r>
            <a:endParaRPr lang="en-GB" sz="1200" baseline="0" dirty="0">
              <a:solidFill>
                <a:srgbClr val="000000"/>
              </a:solidFill>
            </a:endParaRPr>
          </a:p>
          <a:p>
            <a:pPr algn="ctr">
              <a:lnSpc>
                <a:spcPct val="100000"/>
              </a:lnSpc>
            </a:pPr>
            <a:r>
              <a:rPr lang="tr-TR" sz="1200" baseline="0" dirty="0">
                <a:solidFill>
                  <a:srgbClr val="000000"/>
                </a:solidFill>
              </a:rPr>
              <a:t>Azami 5 iş günü içinde (her banka ayrı ayrı)  belgelerin incelenip rezerv konularına  karar verilmesi ve </a:t>
            </a:r>
            <a:r>
              <a:rPr lang="tr-TR" sz="1200" u="sng" baseline="0" dirty="0">
                <a:solidFill>
                  <a:srgbClr val="000000"/>
                </a:solidFill>
              </a:rPr>
              <a:t>tek tek sayılarak bir seferde</a:t>
            </a:r>
            <a:r>
              <a:rPr lang="tr-TR" sz="1200" baseline="0" dirty="0">
                <a:solidFill>
                  <a:srgbClr val="000000"/>
                </a:solidFill>
              </a:rPr>
              <a:t> bildirilmesi gerekir</a:t>
            </a:r>
            <a:endParaRPr lang="en-GB" sz="2000" baseline="0" dirty="0"/>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lstStyle/>
          <a:p>
            <a:pPr algn="ctr"/>
            <a:r>
              <a:rPr lang="tr-TR" dirty="0">
                <a:latin typeface="Palatino Linotype" panose="02040502050505030304" pitchFamily="18" charset="0"/>
              </a:rPr>
              <a:t>Standart </a:t>
            </a:r>
            <a:r>
              <a:rPr lang="tr-TR" dirty="0" smtClean="0">
                <a:latin typeface="Palatino Linotype" panose="02040502050505030304" pitchFamily="18" charset="0"/>
              </a:rPr>
              <a:t> Hukuk ve Sözleşme </a:t>
            </a:r>
            <a:r>
              <a:rPr lang="tr-TR" dirty="0">
                <a:latin typeface="Palatino Linotype" panose="02040502050505030304" pitchFamily="18" charset="0"/>
              </a:rPr>
              <a:t>Çalışmaları</a:t>
            </a:r>
          </a:p>
        </p:txBody>
      </p:sp>
      <p:sp>
        <p:nvSpPr>
          <p:cNvPr id="646147" name="Rectangle 3"/>
          <p:cNvSpPr>
            <a:spLocks noGrp="1" noChangeArrowheads="1"/>
          </p:cNvSpPr>
          <p:nvPr>
            <p:ph type="body" idx="1"/>
          </p:nvPr>
        </p:nvSpPr>
        <p:spPr>
          <a:xfrm>
            <a:off x="1705429" y="823685"/>
            <a:ext cx="7010400" cy="5548086"/>
          </a:xfrm>
        </p:spPr>
        <p:txBody>
          <a:bodyPr/>
          <a:lstStyle/>
          <a:p>
            <a:endParaRPr lang="tr-TR" b="0" dirty="0">
              <a:latin typeface="Palatino Linotype" panose="02040502050505030304" pitchFamily="18" charset="0"/>
            </a:endParaRPr>
          </a:p>
          <a:p>
            <a:pPr>
              <a:buFont typeface="Wingdings" panose="05000000000000000000" pitchFamily="2" charset="2"/>
              <a:buChar char="Ø"/>
            </a:pPr>
            <a:r>
              <a:rPr lang="tr-TR" dirty="0">
                <a:latin typeface="Palatino Linotype" panose="02040502050505030304" pitchFamily="18" charset="0"/>
              </a:rPr>
              <a:t>UNCITRAL</a:t>
            </a:r>
            <a:r>
              <a:rPr lang="tr-TR" b="0" dirty="0">
                <a:latin typeface="Palatino Linotype" panose="02040502050505030304" pitchFamily="18" charset="0"/>
              </a:rPr>
              <a:t> (</a:t>
            </a:r>
            <a:r>
              <a:rPr lang="en-US" b="0" dirty="0">
                <a:latin typeface="Palatino Linotype" panose="02040502050505030304" pitchFamily="18" charset="0"/>
              </a:rPr>
              <a:t>United Nations Commission on International Trade </a:t>
            </a:r>
            <a:r>
              <a:rPr lang="en-US" b="0" dirty="0" smtClean="0">
                <a:latin typeface="Palatino Linotype" panose="02040502050505030304" pitchFamily="18" charset="0"/>
              </a:rPr>
              <a:t>Law</a:t>
            </a:r>
            <a:r>
              <a:rPr lang="tr-TR" b="0" dirty="0" smtClean="0">
                <a:latin typeface="Palatino Linotype" panose="02040502050505030304" pitchFamily="18" charset="0"/>
              </a:rPr>
              <a:t> çalışmaları. 	</a:t>
            </a:r>
          </a:p>
          <a:p>
            <a:pPr marL="0" indent="0">
              <a:buNone/>
            </a:pPr>
            <a:r>
              <a:rPr lang="tr-TR" b="0" dirty="0">
                <a:latin typeface="Palatino Linotype" panose="02040502050505030304" pitchFamily="18" charset="0"/>
              </a:rPr>
              <a:t>	</a:t>
            </a:r>
            <a:r>
              <a:rPr lang="tr-TR" b="0" dirty="0" smtClean="0">
                <a:latin typeface="Palatino Linotype" panose="02040502050505030304" pitchFamily="18" charset="0"/>
              </a:rPr>
              <a:t>Örneğin Mal satışı, taşımacılığı, Tahkim, İhaleler, 	Ödemeler, İflas, v.b)</a:t>
            </a:r>
            <a:endParaRPr lang="tr-TR" b="0" dirty="0">
              <a:latin typeface="Palatino Linotype" panose="02040502050505030304" pitchFamily="18" charset="0"/>
            </a:endParaRPr>
          </a:p>
          <a:p>
            <a:pPr>
              <a:buFont typeface="Wingdings" panose="05000000000000000000" pitchFamily="2" charset="2"/>
              <a:buChar char="Ø"/>
            </a:pPr>
            <a:r>
              <a:rPr lang="tr-TR" dirty="0" smtClean="0">
                <a:latin typeface="Palatino Linotype" panose="02040502050505030304" pitchFamily="18" charset="0"/>
              </a:rPr>
              <a:t>UNIDROIT </a:t>
            </a:r>
            <a:r>
              <a:rPr lang="tr-TR" b="0" dirty="0">
                <a:latin typeface="Palatino Linotype" panose="02040502050505030304" pitchFamily="18" charset="0"/>
              </a:rPr>
              <a:t>(Taslak Sözleşme Komisyonu </a:t>
            </a:r>
            <a:r>
              <a:rPr lang="tr-TR" b="0" dirty="0" smtClean="0">
                <a:latin typeface="Palatino Linotype" panose="02040502050505030304" pitchFamily="18" charset="0"/>
              </a:rPr>
              <a:t>2004)</a:t>
            </a:r>
          </a:p>
          <a:p>
            <a:pPr>
              <a:buFont typeface="Wingdings" panose="05000000000000000000" pitchFamily="2" charset="2"/>
              <a:buChar char="Ø"/>
            </a:pPr>
            <a:r>
              <a:rPr lang="tr-TR" dirty="0" smtClean="0">
                <a:latin typeface="Palatino Linotype" panose="02040502050505030304" pitchFamily="18" charset="0"/>
              </a:rPr>
              <a:t>PECL</a:t>
            </a:r>
            <a:r>
              <a:rPr lang="tr-TR" b="0" dirty="0" smtClean="0">
                <a:latin typeface="Palatino Linotype" panose="02040502050505030304" pitchFamily="18" charset="0"/>
              </a:rPr>
              <a:t> </a:t>
            </a:r>
            <a:r>
              <a:rPr lang="tr-TR" b="0" dirty="0">
                <a:latin typeface="Palatino Linotype" panose="02040502050505030304" pitchFamily="18" charset="0"/>
              </a:rPr>
              <a:t>(Principles of European Contract Law 1996)</a:t>
            </a:r>
          </a:p>
          <a:p>
            <a:pPr>
              <a:buFont typeface="Wingdings" panose="05000000000000000000" pitchFamily="2" charset="2"/>
              <a:buChar char="Ø"/>
            </a:pPr>
            <a:r>
              <a:rPr lang="tr-TR" b="0" dirty="0" smtClean="0">
                <a:latin typeface="Palatino Linotype" panose="02040502050505030304" pitchFamily="18" charset="0"/>
              </a:rPr>
              <a:t>ICC Model International </a:t>
            </a:r>
            <a:r>
              <a:rPr lang="tr-TR" b="0" dirty="0" err="1" smtClean="0">
                <a:latin typeface="Palatino Linotype" panose="02040502050505030304" pitchFamily="18" charset="0"/>
              </a:rPr>
              <a:t>Sale</a:t>
            </a:r>
            <a:r>
              <a:rPr lang="tr-TR" b="0" dirty="0" smtClean="0">
                <a:latin typeface="Palatino Linotype" panose="02040502050505030304" pitchFamily="18" charset="0"/>
              </a:rPr>
              <a:t> </a:t>
            </a:r>
            <a:r>
              <a:rPr lang="tr-TR" b="0" dirty="0" err="1" smtClean="0">
                <a:latin typeface="Palatino Linotype" panose="02040502050505030304" pitchFamily="18" charset="0"/>
              </a:rPr>
              <a:t>Contract</a:t>
            </a:r>
            <a:r>
              <a:rPr lang="tr-TR" b="0" dirty="0" smtClean="0">
                <a:latin typeface="Palatino Linotype" panose="02040502050505030304" pitchFamily="18" charset="0"/>
              </a:rPr>
              <a:t> (</a:t>
            </a:r>
            <a:r>
              <a:rPr lang="tr-TR" b="0" dirty="0" err="1" smtClean="0">
                <a:latin typeface="Palatino Linotype" panose="02040502050505030304" pitchFamily="18" charset="0"/>
              </a:rPr>
              <a:t>Pub</a:t>
            </a:r>
            <a:r>
              <a:rPr lang="tr-TR" b="0" dirty="0" smtClean="0">
                <a:latin typeface="Palatino Linotype" panose="02040502050505030304" pitchFamily="18" charset="0"/>
              </a:rPr>
              <a:t>. No 556)</a:t>
            </a:r>
          </a:p>
          <a:p>
            <a:pPr>
              <a:buFont typeface="Wingdings" panose="05000000000000000000" pitchFamily="2" charset="2"/>
              <a:buChar char="Ø"/>
            </a:pPr>
            <a:r>
              <a:rPr lang="tr-TR" dirty="0">
                <a:latin typeface="Palatino Linotype" panose="02040502050505030304" pitchFamily="18" charset="0"/>
              </a:rPr>
              <a:t>CISG</a:t>
            </a:r>
            <a:r>
              <a:rPr lang="tr-TR" b="0" dirty="0">
                <a:latin typeface="Palatino Linotype" panose="02040502050505030304" pitchFamily="18" charset="0"/>
              </a:rPr>
              <a:t> (Uluslararası </a:t>
            </a:r>
            <a:r>
              <a:rPr lang="tr-TR" b="0" dirty="0" smtClean="0">
                <a:latin typeface="Palatino Linotype" panose="02040502050505030304" pitchFamily="18" charset="0"/>
              </a:rPr>
              <a:t>Mal Satışı İle İlgili </a:t>
            </a:r>
            <a:r>
              <a:rPr lang="tr-TR" b="0" dirty="0">
                <a:latin typeface="Palatino Linotype" panose="02040502050505030304" pitchFamily="18" charset="0"/>
              </a:rPr>
              <a:t>Birleşmiş Milletler Konvansiyonu 1980)</a:t>
            </a:r>
          </a:p>
          <a:p>
            <a:pPr marL="695325" lvl="2" indent="-342900">
              <a:spcBef>
                <a:spcPts val="1400"/>
              </a:spcBef>
              <a:buClr>
                <a:srgbClr val="179B66"/>
              </a:buClr>
              <a:buSzPct val="70000"/>
              <a:buFont typeface="Wingdings" pitchFamily="2" charset="2"/>
              <a:buChar char="Ø"/>
            </a:pPr>
            <a:r>
              <a:rPr lang="tr-TR" b="0" dirty="0">
                <a:latin typeface="Palatino Linotype" panose="02040502050505030304" pitchFamily="18" charset="0"/>
              </a:rPr>
              <a:t>TBMM 2/4/2009-5870 sayılı kanun ile onaylamıştır.</a:t>
            </a:r>
          </a:p>
          <a:p>
            <a:pPr>
              <a:buFont typeface="Wingdings" panose="05000000000000000000" pitchFamily="2" charset="2"/>
              <a:buChar char="Ø"/>
            </a:pPr>
            <a:endParaRPr lang="tr-TR" b="0" dirty="0">
              <a:latin typeface="Palatino Linotype" panose="02040502050505030304" pitchFamily="18" charset="0"/>
            </a:endParaRPr>
          </a:p>
        </p:txBody>
      </p:sp>
    </p:spTree>
    <p:extLst>
      <p:ext uri="{BB962C8B-B14F-4D97-AF65-F5344CB8AC3E}">
        <p14:creationId xmlns:p14="http://schemas.microsoft.com/office/powerpoint/2010/main" val="223253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61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61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614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pPr algn="ctr"/>
            <a:r>
              <a:rPr lang="tr-TR" sz="2800" dirty="0">
                <a:latin typeface="Palatino Linotype" panose="02040502050505030304" pitchFamily="18" charset="0"/>
              </a:rPr>
              <a:t>DOCDEX</a:t>
            </a:r>
          </a:p>
        </p:txBody>
      </p:sp>
      <p:sp>
        <p:nvSpPr>
          <p:cNvPr id="638979" name="Rectangle 3"/>
          <p:cNvSpPr>
            <a:spLocks noGrp="1" noChangeArrowheads="1"/>
          </p:cNvSpPr>
          <p:nvPr>
            <p:ph type="body" idx="1"/>
          </p:nvPr>
        </p:nvSpPr>
        <p:spPr>
          <a:xfrm>
            <a:off x="1676400" y="1258888"/>
            <a:ext cx="7010400" cy="4862512"/>
          </a:xfrm>
        </p:spPr>
        <p:txBody>
          <a:bodyPr/>
          <a:lstStyle/>
          <a:p>
            <a:pPr>
              <a:buFont typeface="Wingdings" panose="05000000000000000000" pitchFamily="2" charset="2"/>
              <a:buChar char="Ø"/>
            </a:pPr>
            <a:r>
              <a:rPr lang="tr-TR" b="0" dirty="0">
                <a:latin typeface="Palatino Linotype" panose="02040502050505030304" pitchFamily="18" charset="0"/>
              </a:rPr>
              <a:t>Uluslararası Ticaret Odası’nın, bankalar/firmalar arasında akreditiflerle ilgili çıkabilecek anlaşmazlıkların çözümü için başvurabilecekleri bir </a:t>
            </a:r>
            <a:r>
              <a:rPr lang="tr-TR" b="0" dirty="0" smtClean="0">
                <a:latin typeface="Palatino Linotype" panose="02040502050505030304" pitchFamily="18" charset="0"/>
              </a:rPr>
              <a:t>tür hakemlik </a:t>
            </a:r>
            <a:r>
              <a:rPr lang="tr-TR" b="0" dirty="0">
                <a:latin typeface="Palatino Linotype" panose="02040502050505030304" pitchFamily="18" charset="0"/>
              </a:rPr>
              <a:t>müessesesi. </a:t>
            </a:r>
          </a:p>
          <a:p>
            <a:pPr>
              <a:buFont typeface="Wingdings" panose="05000000000000000000" pitchFamily="2" charset="2"/>
              <a:buChar char="Ø"/>
            </a:pPr>
            <a:r>
              <a:rPr lang="tr-TR" b="0" dirty="0">
                <a:latin typeface="Palatino Linotype" panose="02040502050505030304" pitchFamily="18" charset="0"/>
              </a:rPr>
              <a:t>Atanan komite, azami 2 – 3 ay içinde değerlendirme yaparak </a:t>
            </a:r>
            <a:r>
              <a:rPr lang="tr-TR" b="0" dirty="0" smtClean="0">
                <a:latin typeface="Palatino Linotype" panose="02040502050505030304" pitchFamily="18" charset="0"/>
              </a:rPr>
              <a:t>görüşünü </a:t>
            </a:r>
            <a:r>
              <a:rPr lang="tr-TR" b="0" dirty="0">
                <a:latin typeface="Palatino Linotype" panose="02040502050505030304" pitchFamily="18" charset="0"/>
              </a:rPr>
              <a:t>verir. Mütalaa, olası bir davada bilirkişi görüşü olarak kullanılabilir.</a:t>
            </a:r>
          </a:p>
          <a:p>
            <a:pPr>
              <a:buFont typeface="Wingdings" panose="05000000000000000000" pitchFamily="2" charset="2"/>
              <a:buChar char="Ø"/>
            </a:pPr>
            <a:r>
              <a:rPr lang="tr-TR" b="0" dirty="0">
                <a:latin typeface="Palatino Linotype" panose="02040502050505030304" pitchFamily="18" charset="0"/>
              </a:rPr>
              <a:t>İhtilafa düşülen tarafın vaka ile ilgili olarak ICC’ye bilgi veya cevap vermemesi halinde de </a:t>
            </a:r>
            <a:r>
              <a:rPr lang="tr-TR" b="0" dirty="0" smtClean="0">
                <a:latin typeface="Palatino Linotype" panose="02040502050505030304" pitchFamily="18" charset="0"/>
              </a:rPr>
              <a:t>görüş </a:t>
            </a:r>
            <a:r>
              <a:rPr lang="tr-TR" b="0" dirty="0">
                <a:latin typeface="Palatino Linotype" panose="02040502050505030304" pitchFamily="18" charset="0"/>
              </a:rPr>
              <a:t>verilebilir.</a:t>
            </a:r>
          </a:p>
          <a:p>
            <a:pPr>
              <a:buFont typeface="Wingdings" panose="05000000000000000000" pitchFamily="2" charset="2"/>
              <a:buChar char="Ø"/>
            </a:pPr>
            <a:r>
              <a:rPr lang="tr-TR" b="0" dirty="0">
                <a:latin typeface="Palatino Linotype" panose="02040502050505030304" pitchFamily="18" charset="0"/>
              </a:rPr>
              <a:t>Ücret tutarı yaklaşık 5.000.-  usd’dir. İhtilaf konusu 500 bin usd’yi aşarsa ücret 10.000.- usd’ye kadar çıkabilir.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9" name="Rectangle 7"/>
          <p:cNvSpPr>
            <a:spLocks noGrp="1" noChangeArrowheads="1"/>
          </p:cNvSpPr>
          <p:nvPr>
            <p:ph type="title"/>
          </p:nvPr>
        </p:nvSpPr>
        <p:spPr/>
        <p:txBody>
          <a:bodyPr/>
          <a:lstStyle/>
          <a:p>
            <a:pPr algn="ctr"/>
            <a:r>
              <a:rPr lang="tr-TR" sz="2800" dirty="0">
                <a:latin typeface="Palatino Linotype" panose="02040502050505030304" pitchFamily="18" charset="0"/>
              </a:rPr>
              <a:t>Ödeme Yöntemleri</a:t>
            </a:r>
            <a:endParaRPr lang="en-US" sz="2800" dirty="0">
              <a:latin typeface="Palatino Linotype" panose="02040502050505030304" pitchFamily="18" charset="0"/>
            </a:endParaRPr>
          </a:p>
        </p:txBody>
      </p:sp>
      <p:sp>
        <p:nvSpPr>
          <p:cNvPr id="504840" name="Rectangle 8"/>
          <p:cNvSpPr>
            <a:spLocks noGrp="1" noChangeArrowheads="1"/>
          </p:cNvSpPr>
          <p:nvPr>
            <p:ph type="body" idx="1"/>
          </p:nvPr>
        </p:nvSpPr>
        <p:spPr>
          <a:xfrm>
            <a:off x="1676400" y="939800"/>
            <a:ext cx="7010400" cy="5751286"/>
          </a:xfrm>
        </p:spPr>
        <p:txBody>
          <a:bodyPr/>
          <a:lstStyle/>
          <a:p>
            <a:pPr>
              <a:buFont typeface="Wingdings" panose="05000000000000000000" pitchFamily="2" charset="2"/>
              <a:buChar char="ü"/>
            </a:pPr>
            <a:r>
              <a:rPr lang="en-GB" sz="2400" b="0" dirty="0" smtClean="0">
                <a:latin typeface="Palatino Linotype" panose="02040502050505030304" pitchFamily="18" charset="0"/>
              </a:rPr>
              <a:t>Payment </a:t>
            </a:r>
            <a:r>
              <a:rPr lang="en-GB" sz="2400" b="0" dirty="0">
                <a:latin typeface="Palatino Linotype" panose="02040502050505030304" pitchFamily="18" charset="0"/>
              </a:rPr>
              <a:t>at sight</a:t>
            </a:r>
            <a:endParaRPr lang="tr-TR" sz="2400" b="0" dirty="0">
              <a:latin typeface="Palatino Linotype" panose="02040502050505030304" pitchFamily="18" charset="0"/>
            </a:endParaRPr>
          </a:p>
          <a:p>
            <a:pPr lvl="1">
              <a:buFont typeface="Wingdings" panose="05000000000000000000" pitchFamily="2" charset="2"/>
              <a:buChar char="ü"/>
            </a:pPr>
            <a:r>
              <a:rPr lang="tr-TR" sz="2000" b="0" dirty="0">
                <a:latin typeface="Palatino Linotype" panose="02040502050505030304" pitchFamily="18" charset="0"/>
              </a:rPr>
              <a:t> Görüldüğünde ödeme</a:t>
            </a:r>
          </a:p>
          <a:p>
            <a:pPr>
              <a:buFont typeface="Wingdings" panose="05000000000000000000" pitchFamily="2" charset="2"/>
              <a:buChar char="ü"/>
            </a:pPr>
            <a:r>
              <a:rPr lang="en-GB" sz="2400" b="0" dirty="0">
                <a:latin typeface="Palatino Linotype" panose="02040502050505030304" pitchFamily="18" charset="0"/>
              </a:rPr>
              <a:t>Acceptance</a:t>
            </a:r>
            <a:endParaRPr lang="tr-TR" sz="2400" b="0" dirty="0">
              <a:latin typeface="Palatino Linotype" panose="02040502050505030304" pitchFamily="18" charset="0"/>
            </a:endParaRPr>
          </a:p>
          <a:p>
            <a:pPr lvl="1">
              <a:buFont typeface="Wingdings" panose="05000000000000000000" pitchFamily="2" charset="2"/>
              <a:buChar char="ü"/>
            </a:pPr>
            <a:r>
              <a:rPr lang="tr-TR" sz="2000" b="0" dirty="0">
                <a:latin typeface="Palatino Linotype" panose="02040502050505030304" pitchFamily="18" charset="0"/>
              </a:rPr>
              <a:t> Poliçe kabulü</a:t>
            </a:r>
          </a:p>
          <a:p>
            <a:pPr>
              <a:buFont typeface="Wingdings" panose="05000000000000000000" pitchFamily="2" charset="2"/>
              <a:buChar char="ü"/>
            </a:pPr>
            <a:r>
              <a:rPr lang="en-GB" sz="2400" b="0" dirty="0">
                <a:latin typeface="Palatino Linotype" panose="02040502050505030304" pitchFamily="18" charset="0"/>
              </a:rPr>
              <a:t>Deferred payment</a:t>
            </a:r>
            <a:endParaRPr lang="tr-TR" sz="2400" b="0" dirty="0">
              <a:latin typeface="Palatino Linotype" panose="02040502050505030304" pitchFamily="18" charset="0"/>
            </a:endParaRPr>
          </a:p>
          <a:p>
            <a:pPr lvl="1">
              <a:buFont typeface="Wingdings" panose="05000000000000000000" pitchFamily="2" charset="2"/>
              <a:buChar char="ü"/>
            </a:pPr>
            <a:r>
              <a:rPr lang="tr-TR" sz="2000" b="0" dirty="0">
                <a:latin typeface="Palatino Linotype" panose="02040502050505030304" pitchFamily="18" charset="0"/>
              </a:rPr>
              <a:t> Vadeli </a:t>
            </a:r>
            <a:r>
              <a:rPr lang="tr-TR" sz="2000" b="0" dirty="0" smtClean="0">
                <a:latin typeface="Palatino Linotype" panose="02040502050505030304" pitchFamily="18" charset="0"/>
              </a:rPr>
              <a:t>ödeme</a:t>
            </a:r>
            <a:endParaRPr lang="tr-TR" sz="2000" b="0" dirty="0">
              <a:latin typeface="Palatino Linotype" panose="02040502050505030304" pitchFamily="18" charset="0"/>
            </a:endParaRPr>
          </a:p>
          <a:p>
            <a:pPr>
              <a:buFont typeface="Wingdings" panose="05000000000000000000" pitchFamily="2" charset="2"/>
              <a:buChar char="ü"/>
            </a:pPr>
            <a:r>
              <a:rPr lang="en-GB" sz="2400" b="0" dirty="0">
                <a:latin typeface="Palatino Linotype" panose="02040502050505030304" pitchFamily="18" charset="0"/>
              </a:rPr>
              <a:t>Negotiation</a:t>
            </a:r>
            <a:endParaRPr lang="tr-TR" sz="2400" b="0" dirty="0">
              <a:latin typeface="Palatino Linotype" panose="02040502050505030304" pitchFamily="18" charset="0"/>
            </a:endParaRPr>
          </a:p>
          <a:p>
            <a:pPr lvl="1">
              <a:buFont typeface="Wingdings" panose="05000000000000000000" pitchFamily="2" charset="2"/>
              <a:buChar char="ü"/>
            </a:pPr>
            <a:r>
              <a:rPr lang="tr-TR" sz="2000" b="0" dirty="0">
                <a:latin typeface="Palatino Linotype" panose="02040502050505030304" pitchFamily="18" charset="0"/>
              </a:rPr>
              <a:t> İştira</a:t>
            </a:r>
            <a:endParaRPr lang="en-GB" sz="2000" b="0" dirty="0">
              <a:latin typeface="Palatino Linotype" panose="02040502050505030304" pitchFamily="18" charset="0"/>
            </a:endParaRPr>
          </a:p>
          <a:p>
            <a:pPr>
              <a:buFont typeface="Wingdings" panose="05000000000000000000" pitchFamily="2" charset="2"/>
              <a:buChar char="ü"/>
            </a:pPr>
            <a:r>
              <a:rPr lang="tr-TR" sz="2400" b="0" dirty="0" smtClean="0">
                <a:latin typeface="Palatino Linotype" panose="02040502050505030304" pitchFamily="18" charset="0"/>
              </a:rPr>
              <a:t>Karışık ödeme</a:t>
            </a:r>
          </a:p>
          <a:p>
            <a:pPr lvl="1">
              <a:buFont typeface="Wingdings" panose="05000000000000000000" pitchFamily="2" charset="2"/>
              <a:buChar char="ü"/>
            </a:pPr>
            <a:r>
              <a:rPr lang="tr-TR" sz="2000" b="0" dirty="0" smtClean="0">
                <a:latin typeface="Palatino Linotype" panose="02040502050505030304" pitchFamily="18" charset="0"/>
              </a:rPr>
              <a:t>Mixed Payment</a:t>
            </a:r>
            <a:endParaRPr lang="tr-TR" sz="2000" b="0" dirty="0">
              <a:latin typeface="Palatino Linotype" panose="02040502050505030304" pitchFamily="18" charset="0"/>
            </a:endParaRPr>
          </a:p>
          <a:p>
            <a:pPr marL="514350" lvl="1" indent="0">
              <a:buNone/>
            </a:pPr>
            <a:endParaRPr lang="tr-TR" sz="2000" b="0" dirty="0">
              <a:latin typeface="Palatino Linotype" panose="02040502050505030304" pitchFamily="18" charset="0"/>
            </a:endParaRPr>
          </a:p>
          <a:p>
            <a:pPr marL="514350" lvl="1" indent="0">
              <a:buNone/>
            </a:pPr>
            <a:r>
              <a:rPr lang="tr-TR" sz="2400" b="0" u="sng" dirty="0" smtClean="0">
                <a:latin typeface="Palatino Linotype" panose="02040502050505030304" pitchFamily="18" charset="0"/>
              </a:rPr>
              <a:t>Dikkat: 41A Sahası: Available with… </a:t>
            </a:r>
          </a:p>
        </p:txBody>
      </p:sp>
    </p:spTree>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pPr algn="ctr"/>
            <a:r>
              <a:rPr lang="tr-TR" sz="2400" dirty="0">
                <a:latin typeface="Palatino Linotype" panose="02040502050505030304" pitchFamily="18" charset="0"/>
              </a:rPr>
              <a:t>Özellikli </a:t>
            </a:r>
            <a:r>
              <a:rPr lang="tr-TR" sz="2400" dirty="0" smtClean="0">
                <a:latin typeface="Palatino Linotype" panose="02040502050505030304" pitchFamily="18" charset="0"/>
              </a:rPr>
              <a:t>Akreditifler</a:t>
            </a:r>
            <a:r>
              <a:rPr lang="tr-TR" sz="2400" dirty="0">
                <a:latin typeface="Palatino Linotype" panose="02040502050505030304" pitchFamily="18" charset="0"/>
              </a:rPr>
              <a:t>	</a:t>
            </a:r>
          </a:p>
        </p:txBody>
      </p:sp>
      <p:sp>
        <p:nvSpPr>
          <p:cNvPr id="617475" name="Rectangle 3"/>
          <p:cNvSpPr>
            <a:spLocks noGrp="1" noChangeArrowheads="1"/>
          </p:cNvSpPr>
          <p:nvPr>
            <p:ph type="body" idx="1"/>
          </p:nvPr>
        </p:nvSpPr>
        <p:spPr/>
        <p:txBody>
          <a:bodyPr/>
          <a:lstStyle/>
          <a:p>
            <a:pPr>
              <a:lnSpc>
                <a:spcPct val="80000"/>
              </a:lnSpc>
              <a:buFont typeface="Wingdings" panose="05000000000000000000" pitchFamily="2" charset="2"/>
              <a:buChar char="Ø"/>
            </a:pPr>
            <a:r>
              <a:rPr lang="tr-TR" sz="2400" b="0" i="1" u="sng" dirty="0">
                <a:latin typeface="Palatino Linotype" panose="02040502050505030304" pitchFamily="18" charset="0"/>
              </a:rPr>
              <a:t>Stand by</a:t>
            </a:r>
            <a:r>
              <a:rPr lang="tr-TR" sz="2400" b="0" u="sng" dirty="0">
                <a:latin typeface="Palatino Linotype" panose="02040502050505030304" pitchFamily="18" charset="0"/>
              </a:rPr>
              <a:t> L/C</a:t>
            </a:r>
          </a:p>
          <a:p>
            <a:pPr marL="0" indent="0">
              <a:lnSpc>
                <a:spcPct val="80000"/>
              </a:lnSpc>
              <a:buNone/>
            </a:pPr>
            <a:r>
              <a:rPr lang="tr-TR" sz="2400" b="0" dirty="0">
                <a:latin typeface="Palatino Linotype" panose="02040502050505030304" pitchFamily="18" charset="0"/>
              </a:rPr>
              <a:t>	Garanti/teminat mektubu esaslarında, yerine getirilmeyen performans iddiası ile ilk talepte ödemeli. (FDG – First Demand Guarantees)</a:t>
            </a:r>
          </a:p>
          <a:p>
            <a:pPr>
              <a:lnSpc>
                <a:spcPct val="80000"/>
              </a:lnSpc>
              <a:buFont typeface="Wingdings" panose="05000000000000000000" pitchFamily="2" charset="2"/>
              <a:buChar char="Ø"/>
            </a:pPr>
            <a:endParaRPr lang="tr-TR" sz="2400" b="0" dirty="0">
              <a:latin typeface="Palatino Linotype" panose="02040502050505030304" pitchFamily="18" charset="0"/>
            </a:endParaRPr>
          </a:p>
          <a:p>
            <a:pPr>
              <a:lnSpc>
                <a:spcPct val="80000"/>
              </a:lnSpc>
              <a:buFont typeface="Wingdings" panose="05000000000000000000" pitchFamily="2" charset="2"/>
              <a:buChar char="Ø"/>
            </a:pPr>
            <a:r>
              <a:rPr lang="tr-TR" sz="2400" b="0" i="1" u="sng" dirty="0">
                <a:latin typeface="Palatino Linotype" panose="02040502050505030304" pitchFamily="18" charset="0"/>
              </a:rPr>
              <a:t>Transferable </a:t>
            </a:r>
          </a:p>
          <a:p>
            <a:pPr marL="0" indent="0">
              <a:lnSpc>
                <a:spcPct val="80000"/>
              </a:lnSpc>
              <a:buNone/>
            </a:pPr>
            <a:r>
              <a:rPr lang="tr-TR" sz="2400" b="0" dirty="0">
                <a:latin typeface="Palatino Linotype" panose="02040502050505030304" pitchFamily="18" charset="0"/>
              </a:rPr>
              <a:t>	Tüm hakların olduğu gibi devredilmesi veya daha düşük fiyattan devir yapılarak daha sonra kendi faturanızla değiştirilerek kullanılması. (Md. 38) </a:t>
            </a:r>
          </a:p>
          <a:p>
            <a:pPr lvl="1">
              <a:lnSpc>
                <a:spcPct val="75000"/>
              </a:lnSpc>
              <a:buFont typeface="Wingdings" panose="05000000000000000000" pitchFamily="2" charset="2"/>
              <a:buChar char="Ø"/>
            </a:pPr>
            <a:r>
              <a:rPr lang="tr-TR" sz="2000" b="0" dirty="0">
                <a:latin typeface="Palatino Linotype" panose="02040502050505030304" pitchFamily="18" charset="0"/>
              </a:rPr>
              <a:t> Bir akreditif sadece 1 kez devredilebilir.</a:t>
            </a:r>
          </a:p>
          <a:p>
            <a:pPr lvl="1">
              <a:lnSpc>
                <a:spcPct val="75000"/>
              </a:lnSpc>
              <a:buFont typeface="Wingdings" panose="05000000000000000000" pitchFamily="2" charset="2"/>
              <a:buChar char="Ø"/>
            </a:pPr>
            <a:r>
              <a:rPr lang="tr-TR" sz="2000" b="0" dirty="0">
                <a:latin typeface="Palatino Linotype" panose="02040502050505030304" pitchFamily="18" charset="0"/>
              </a:rPr>
              <a:t>Kısmi sevkiyata izin varsa farklı lehtarlara kısmi devirler yapılabilir</a:t>
            </a:r>
          </a:p>
          <a:p>
            <a:pPr>
              <a:lnSpc>
                <a:spcPct val="80000"/>
              </a:lnSpc>
              <a:buFont typeface="Wingdings" panose="05000000000000000000" pitchFamily="2" charset="2"/>
              <a:buChar char="Ø"/>
            </a:pPr>
            <a:endParaRPr lang="tr-TR" sz="1800" dirty="0">
              <a:latin typeface="Palatino Linotype" panose="02040502050505030304" pitchFamily="18" charset="0"/>
            </a:endParaRPr>
          </a:p>
          <a:p>
            <a:pPr>
              <a:lnSpc>
                <a:spcPct val="80000"/>
              </a:lnSpc>
              <a:buFont typeface="Wingdings" panose="05000000000000000000" pitchFamily="2" charset="2"/>
              <a:buChar char="Ø"/>
            </a:pPr>
            <a:endParaRPr lang="tr-TR" sz="1800" dirty="0">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algn="ctr"/>
            <a:r>
              <a:rPr lang="tr-TR" sz="2400" dirty="0">
                <a:latin typeface="Palatino Linotype" panose="02040502050505030304" pitchFamily="18" charset="0"/>
              </a:rPr>
              <a:t>Özellikli </a:t>
            </a:r>
            <a:r>
              <a:rPr lang="tr-TR" sz="2400" dirty="0" smtClean="0">
                <a:latin typeface="Palatino Linotype" panose="02040502050505030304" pitchFamily="18" charset="0"/>
              </a:rPr>
              <a:t>Akreditifler</a:t>
            </a:r>
            <a:r>
              <a:rPr lang="tr-TR" sz="2400" dirty="0">
                <a:latin typeface="Palatino Linotype" panose="02040502050505030304" pitchFamily="18" charset="0"/>
              </a:rPr>
              <a:t>	</a:t>
            </a:r>
          </a:p>
        </p:txBody>
      </p:sp>
      <p:sp>
        <p:nvSpPr>
          <p:cNvPr id="618499" name="Rectangle 3"/>
          <p:cNvSpPr>
            <a:spLocks noGrp="1" noChangeArrowheads="1"/>
          </p:cNvSpPr>
          <p:nvPr>
            <p:ph type="body" idx="1"/>
          </p:nvPr>
        </p:nvSpPr>
        <p:spPr/>
        <p:txBody>
          <a:bodyPr/>
          <a:lstStyle/>
          <a:p>
            <a:pPr>
              <a:lnSpc>
                <a:spcPct val="80000"/>
              </a:lnSpc>
              <a:buFont typeface="Wingdings" panose="05000000000000000000" pitchFamily="2" charset="2"/>
              <a:buChar char="Ø"/>
            </a:pPr>
            <a:r>
              <a:rPr lang="tr-TR" b="0" i="1" u="sng" dirty="0" smtClean="0">
                <a:latin typeface="Palatino Linotype" panose="02040502050505030304" pitchFamily="18" charset="0"/>
              </a:rPr>
              <a:t>Back </a:t>
            </a:r>
            <a:r>
              <a:rPr lang="tr-TR" b="0" i="1" u="sng" dirty="0">
                <a:latin typeface="Palatino Linotype" panose="02040502050505030304" pitchFamily="18" charset="0"/>
              </a:rPr>
              <a:t>to back </a:t>
            </a:r>
          </a:p>
          <a:p>
            <a:pPr marL="0" indent="0">
              <a:lnSpc>
                <a:spcPct val="80000"/>
              </a:lnSpc>
              <a:buNone/>
            </a:pPr>
            <a:r>
              <a:rPr lang="tr-TR" b="0" dirty="0">
                <a:latin typeface="Palatino Linotype" panose="02040502050505030304" pitchFamily="18" charset="0"/>
              </a:rPr>
              <a:t>	Gelen satış akreditifinin  teminata alınarak aynı şartlarda yeni bir alım akreditifinin açılması.</a:t>
            </a:r>
          </a:p>
          <a:p>
            <a:pPr>
              <a:lnSpc>
                <a:spcPct val="90000"/>
              </a:lnSpc>
              <a:buFont typeface="Wingdings" panose="05000000000000000000" pitchFamily="2" charset="2"/>
              <a:buChar char="Ø"/>
            </a:pPr>
            <a:r>
              <a:rPr lang="tr-TR" b="0" i="1" u="sng" dirty="0" smtClean="0">
                <a:latin typeface="Palatino Linotype" panose="02040502050505030304" pitchFamily="18" charset="0"/>
              </a:rPr>
              <a:t>Red </a:t>
            </a:r>
            <a:r>
              <a:rPr lang="tr-TR" b="0" i="1" u="sng" dirty="0">
                <a:latin typeface="Palatino Linotype" panose="02040502050505030304" pitchFamily="18" charset="0"/>
              </a:rPr>
              <a:t>Clause  </a:t>
            </a:r>
          </a:p>
          <a:p>
            <a:pPr marL="0" indent="0">
              <a:lnSpc>
                <a:spcPct val="90000"/>
              </a:lnSpc>
              <a:buNone/>
            </a:pPr>
            <a:r>
              <a:rPr lang="tr-TR" b="0" dirty="0">
                <a:latin typeface="Palatino Linotype" panose="02040502050505030304" pitchFamily="18" charset="0"/>
              </a:rPr>
              <a:t>	Yükleme yapılmadan avans ödemesine izin veren akreditif (garanti karşılığında veya basit bir alındı makbuzuna istinaden)</a:t>
            </a:r>
          </a:p>
          <a:p>
            <a:pPr>
              <a:lnSpc>
                <a:spcPct val="90000"/>
              </a:lnSpc>
              <a:buFont typeface="Wingdings" panose="05000000000000000000" pitchFamily="2" charset="2"/>
              <a:buChar char="Ø"/>
            </a:pPr>
            <a:r>
              <a:rPr lang="tr-TR" b="0" i="1" u="sng" dirty="0" smtClean="0">
                <a:latin typeface="Palatino Linotype" panose="02040502050505030304" pitchFamily="18" charset="0"/>
              </a:rPr>
              <a:t>Green </a:t>
            </a:r>
            <a:r>
              <a:rPr lang="tr-TR" b="0" i="1" u="sng" dirty="0">
                <a:latin typeface="Palatino Linotype" panose="02040502050505030304" pitchFamily="18" charset="0"/>
              </a:rPr>
              <a:t>Clause </a:t>
            </a:r>
            <a:endParaRPr lang="tr-TR" b="0" dirty="0">
              <a:latin typeface="Palatino Linotype" panose="02040502050505030304" pitchFamily="18" charset="0"/>
            </a:endParaRPr>
          </a:p>
          <a:p>
            <a:pPr marL="0" indent="0">
              <a:lnSpc>
                <a:spcPct val="90000"/>
              </a:lnSpc>
              <a:buNone/>
            </a:pPr>
            <a:r>
              <a:rPr lang="tr-TR" b="0" dirty="0">
                <a:latin typeface="Palatino Linotype" panose="02040502050505030304" pitchFamily="18" charset="0"/>
              </a:rPr>
              <a:t>	Depo makbuzu karşılığında (teminatı ile) avans ödemeleri yapılmasına izin veren akreditif. Daha ziyade tarımsal ürünler için kullanılır.</a:t>
            </a:r>
          </a:p>
          <a:p>
            <a:pPr>
              <a:lnSpc>
                <a:spcPct val="90000"/>
              </a:lnSpc>
              <a:buFont typeface="Wingdings" panose="05000000000000000000" pitchFamily="2" charset="2"/>
              <a:buChar char="Ø"/>
            </a:pPr>
            <a:r>
              <a:rPr lang="tr-TR" b="0" i="1" u="sng" dirty="0" smtClean="0">
                <a:latin typeface="Palatino Linotype" panose="02040502050505030304" pitchFamily="18" charset="0"/>
              </a:rPr>
              <a:t>Revolving </a:t>
            </a:r>
            <a:endParaRPr lang="tr-TR" b="0" dirty="0">
              <a:latin typeface="Palatino Linotype" panose="02040502050505030304" pitchFamily="18" charset="0"/>
            </a:endParaRPr>
          </a:p>
          <a:p>
            <a:pPr marL="0" indent="0">
              <a:lnSpc>
                <a:spcPct val="90000"/>
              </a:lnSpc>
              <a:buNone/>
            </a:pPr>
            <a:r>
              <a:rPr lang="tr-TR" b="0" dirty="0">
                <a:latin typeface="Palatino Linotype" panose="02040502050505030304" pitchFamily="18" charset="0"/>
              </a:rPr>
              <a:t>	Kullanım oldukça ayrı onayla veya kendiliğinden otomatik tazelenen, tekrar tekrar geçerli olan akreditif.</a:t>
            </a:r>
          </a:p>
          <a:p>
            <a:pPr>
              <a:lnSpc>
                <a:spcPct val="90000"/>
              </a:lnSpc>
              <a:buFont typeface="Wingdings" panose="05000000000000000000" pitchFamily="2" charset="2"/>
              <a:buChar char="Ø"/>
            </a:pPr>
            <a:endParaRPr lang="tr-TR" dirty="0">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400" dirty="0" smtClean="0">
                <a:latin typeface="Palatino Linotype" panose="02040502050505030304" pitchFamily="18" charset="0"/>
              </a:rPr>
              <a:t>Garantilerde Tâbi Olunan Hukuk konusu</a:t>
            </a:r>
            <a:endParaRPr lang="tr-TR" sz="2400" dirty="0">
              <a:latin typeface="Palatino Linotype" panose="02040502050505030304" pitchFamily="18" charset="0"/>
            </a:endParaRPr>
          </a:p>
        </p:txBody>
      </p:sp>
      <p:sp>
        <p:nvSpPr>
          <p:cNvPr id="3" name="Content Placeholder 2"/>
          <p:cNvSpPr>
            <a:spLocks noGrp="1"/>
          </p:cNvSpPr>
          <p:nvPr>
            <p:ph idx="1"/>
          </p:nvPr>
        </p:nvSpPr>
        <p:spPr>
          <a:xfrm>
            <a:off x="1676400" y="899885"/>
            <a:ext cx="7010400" cy="5428343"/>
          </a:xfrm>
        </p:spPr>
        <p:txBody>
          <a:bodyPr/>
          <a:lstStyle/>
          <a:p>
            <a:pPr marL="0" indent="0">
              <a:buNone/>
            </a:pPr>
            <a:r>
              <a:rPr lang="tr-TR" sz="2400" b="0" dirty="0" smtClean="0">
                <a:latin typeface="Palatino Linotype" panose="02040502050505030304" pitchFamily="18" charset="0"/>
              </a:rPr>
              <a:t>Prensip olarak garantiler, Uluslararası Ticaret Odası’nın (ICC) yayınladığı broşürlerden birine tâbi olarak açılırlar. </a:t>
            </a:r>
          </a:p>
          <a:p>
            <a:pPr>
              <a:buFont typeface="Wingdings" panose="05000000000000000000" pitchFamily="2" charset="2"/>
              <a:buChar char="Ø"/>
            </a:pPr>
            <a:r>
              <a:rPr lang="en-US" sz="2400" b="0" dirty="0" smtClean="0">
                <a:latin typeface="Palatino Linotype" panose="02040502050505030304" pitchFamily="18" charset="0"/>
              </a:rPr>
              <a:t>Uniform </a:t>
            </a:r>
            <a:r>
              <a:rPr lang="en-US" sz="2400" b="0" dirty="0">
                <a:latin typeface="Palatino Linotype" panose="02040502050505030304" pitchFamily="18" charset="0"/>
              </a:rPr>
              <a:t>Customs &amp; Practice (</a:t>
            </a:r>
            <a:r>
              <a:rPr lang="en-US" sz="2400" b="0" dirty="0" smtClean="0">
                <a:latin typeface="Palatino Linotype" panose="02040502050505030304" pitchFamily="18" charset="0"/>
              </a:rPr>
              <a:t>UCP</a:t>
            </a:r>
            <a:r>
              <a:rPr lang="tr-TR" sz="2400" b="0" dirty="0" smtClean="0">
                <a:latin typeface="Palatino Linotype" panose="02040502050505030304" pitchFamily="18" charset="0"/>
              </a:rPr>
              <a:t> 6</a:t>
            </a:r>
            <a:r>
              <a:rPr lang="en-US" sz="2400" b="0" dirty="0" smtClean="0">
                <a:latin typeface="Palatino Linotype" panose="02040502050505030304" pitchFamily="18" charset="0"/>
              </a:rPr>
              <a:t>00)</a:t>
            </a:r>
            <a:endParaRPr lang="tr-TR" sz="2400" b="0" dirty="0" smtClean="0">
              <a:latin typeface="Palatino Linotype" panose="02040502050505030304" pitchFamily="18" charset="0"/>
            </a:endParaRPr>
          </a:p>
          <a:p>
            <a:pPr>
              <a:buFont typeface="Wingdings" panose="05000000000000000000" pitchFamily="2" charset="2"/>
              <a:buChar char="Ø"/>
            </a:pPr>
            <a:r>
              <a:rPr lang="en-US" sz="2400" b="0" dirty="0" smtClean="0">
                <a:latin typeface="Palatino Linotype" panose="02040502050505030304" pitchFamily="18" charset="0"/>
              </a:rPr>
              <a:t>International </a:t>
            </a:r>
            <a:r>
              <a:rPr lang="en-US" sz="2400" b="0" dirty="0">
                <a:latin typeface="Palatino Linotype" panose="02040502050505030304" pitchFamily="18" charset="0"/>
              </a:rPr>
              <a:t>Standby Practices (</a:t>
            </a:r>
            <a:r>
              <a:rPr lang="en-US" sz="2400" b="0" dirty="0" smtClean="0">
                <a:latin typeface="Palatino Linotype" panose="02040502050505030304" pitchFamily="18" charset="0"/>
              </a:rPr>
              <a:t>ISP</a:t>
            </a:r>
            <a:r>
              <a:rPr lang="tr-TR" sz="2400" b="0" dirty="0" smtClean="0">
                <a:latin typeface="Palatino Linotype" panose="02040502050505030304" pitchFamily="18" charset="0"/>
              </a:rPr>
              <a:t> </a:t>
            </a:r>
            <a:r>
              <a:rPr lang="en-US" sz="2400" b="0" dirty="0" smtClean="0">
                <a:latin typeface="Palatino Linotype" panose="02040502050505030304" pitchFamily="18" charset="0"/>
              </a:rPr>
              <a:t>98)</a:t>
            </a:r>
            <a:endParaRPr lang="tr-TR" sz="2400" b="0" dirty="0" smtClean="0">
              <a:latin typeface="Palatino Linotype" panose="02040502050505030304" pitchFamily="18" charset="0"/>
            </a:endParaRPr>
          </a:p>
          <a:p>
            <a:pPr>
              <a:buFont typeface="Wingdings" panose="05000000000000000000" pitchFamily="2" charset="2"/>
              <a:buChar char="Ø"/>
            </a:pPr>
            <a:r>
              <a:rPr lang="en-US" sz="2400" b="0" dirty="0" smtClean="0">
                <a:latin typeface="Palatino Linotype" panose="02040502050505030304" pitchFamily="18" charset="0"/>
              </a:rPr>
              <a:t>Uniform </a:t>
            </a:r>
            <a:r>
              <a:rPr lang="en-US" sz="2400" b="0" dirty="0">
                <a:latin typeface="Palatino Linotype" panose="02040502050505030304" pitchFamily="18" charset="0"/>
              </a:rPr>
              <a:t>Rules for Demand Guarantees (</a:t>
            </a:r>
            <a:r>
              <a:rPr lang="en-US" sz="2400" b="0" dirty="0" smtClean="0">
                <a:latin typeface="Palatino Linotype" panose="02040502050505030304" pitchFamily="18" charset="0"/>
              </a:rPr>
              <a:t>URDG</a:t>
            </a:r>
            <a:r>
              <a:rPr lang="tr-TR" sz="2400" b="0" dirty="0" smtClean="0">
                <a:latin typeface="Palatino Linotype" panose="02040502050505030304" pitchFamily="18" charset="0"/>
              </a:rPr>
              <a:t> 758</a:t>
            </a:r>
            <a:r>
              <a:rPr lang="en-US" sz="2400" b="0" dirty="0" smtClean="0">
                <a:latin typeface="Palatino Linotype" panose="02040502050505030304" pitchFamily="18" charset="0"/>
              </a:rPr>
              <a:t>)</a:t>
            </a:r>
            <a:endParaRPr lang="tr-TR" sz="2400" b="0" dirty="0" smtClean="0">
              <a:latin typeface="Palatino Linotype" panose="02040502050505030304" pitchFamily="18" charset="0"/>
            </a:endParaRPr>
          </a:p>
          <a:p>
            <a:pPr marL="0" indent="0">
              <a:buNone/>
            </a:pPr>
            <a:r>
              <a:rPr lang="tr-TR" sz="2400" b="0" dirty="0" smtClean="0">
                <a:latin typeface="Palatino Linotype" panose="02040502050505030304" pitchFamily="18" charset="0"/>
              </a:rPr>
              <a:t>Kamusal </a:t>
            </a:r>
            <a:r>
              <a:rPr lang="tr-TR" sz="2400" b="0" dirty="0">
                <a:latin typeface="Palatino Linotype" panose="02040502050505030304" pitchFamily="18" charset="0"/>
              </a:rPr>
              <a:t>makamlar bu broşürlerle </a:t>
            </a:r>
            <a:r>
              <a:rPr lang="tr-TR" sz="2400" b="0" dirty="0" smtClean="0">
                <a:latin typeface="Palatino Linotype" panose="02040502050505030304" pitchFamily="18" charset="0"/>
              </a:rPr>
              <a:t>ilgilenmezler. Teminat mektubunun ulusal yasalara </a:t>
            </a:r>
            <a:r>
              <a:rPr lang="tr-TR" sz="2400" b="0" dirty="0">
                <a:latin typeface="Palatino Linotype" panose="02040502050505030304" pitchFamily="18" charset="0"/>
              </a:rPr>
              <a:t>tâbi olarak </a:t>
            </a:r>
            <a:r>
              <a:rPr lang="tr-TR" sz="2400" b="0" dirty="0" smtClean="0">
                <a:latin typeface="Palatino Linotype" panose="02040502050505030304" pitchFamily="18" charset="0"/>
              </a:rPr>
              <a:t>ve </a:t>
            </a:r>
            <a:r>
              <a:rPr lang="tr-TR" sz="2400" b="0" dirty="0">
                <a:latin typeface="Palatino Linotype" panose="02040502050505030304" pitchFamily="18" charset="0"/>
              </a:rPr>
              <a:t>ihale şartnamesi ekindeki standart formatta düzenlenmesini isterler. </a:t>
            </a:r>
          </a:p>
          <a:p>
            <a:pPr marL="0" indent="0">
              <a:buNone/>
            </a:pPr>
            <a:endParaRPr lang="tr-TR" sz="2400" b="0" dirty="0" smtClean="0">
              <a:latin typeface="Palatino Linotype" panose="02040502050505030304" pitchFamily="18" charset="0"/>
            </a:endParaRPr>
          </a:p>
          <a:p>
            <a:pPr marL="0" indent="0">
              <a:buNone/>
            </a:pPr>
            <a:endParaRPr lang="tr-TR" dirty="0"/>
          </a:p>
        </p:txBody>
      </p:sp>
    </p:spTree>
    <p:extLst>
      <p:ext uri="{BB962C8B-B14F-4D97-AF65-F5344CB8AC3E}">
        <p14:creationId xmlns:p14="http://schemas.microsoft.com/office/powerpoint/2010/main" val="3261664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114" y="435429"/>
            <a:ext cx="8302172" cy="5646057"/>
          </a:xfrm>
        </p:spPr>
        <p:txBody>
          <a:bodyPr/>
          <a:lstStyle/>
          <a:p>
            <a:pPr indent="0" algn="ctr">
              <a:lnSpc>
                <a:spcPct val="150000"/>
              </a:lnSpc>
              <a:spcBef>
                <a:spcPts val="600"/>
              </a:spcBef>
              <a:spcAft>
                <a:spcPts val="600"/>
              </a:spcAft>
              <a:buNone/>
            </a:pPr>
            <a:r>
              <a:rPr lang="tr-TR" sz="2400" b="1" dirty="0">
                <a:solidFill>
                  <a:srgbClr val="009000"/>
                </a:solidFill>
                <a:latin typeface="Palatino Linotype" panose="02040502050505030304" pitchFamily="18" charset="0"/>
              </a:rPr>
              <a:t>FDG (First Demand Guarantees)   </a:t>
            </a:r>
            <a:br>
              <a:rPr lang="tr-TR" sz="2400" b="1" dirty="0">
                <a:solidFill>
                  <a:srgbClr val="009000"/>
                </a:solidFill>
                <a:latin typeface="Palatino Linotype" panose="02040502050505030304" pitchFamily="18" charset="0"/>
              </a:rPr>
            </a:br>
            <a:r>
              <a:rPr lang="tr-TR" sz="2400" b="1" dirty="0">
                <a:solidFill>
                  <a:srgbClr val="009000"/>
                </a:solidFill>
                <a:latin typeface="Palatino Linotype" panose="02040502050505030304" pitchFamily="18" charset="0"/>
              </a:rPr>
              <a:t>İlk Talepte Ödemeli Garantiler, Teminat </a:t>
            </a:r>
            <a:r>
              <a:rPr lang="tr-TR" sz="2400" b="1" dirty="0" smtClean="0">
                <a:solidFill>
                  <a:srgbClr val="009000"/>
                </a:solidFill>
                <a:latin typeface="Palatino Linotype" panose="02040502050505030304" pitchFamily="18" charset="0"/>
              </a:rPr>
              <a:t>Mektupları </a:t>
            </a:r>
            <a:endParaRPr lang="tr-TR" sz="2300" i="1" dirty="0" smtClean="0">
              <a:latin typeface="Palatino Linotype" panose="02040502050505030304" pitchFamily="18" charset="0"/>
              <a:ea typeface="Times New Roman"/>
              <a:cs typeface="Arial" panose="020B0604020202020204" pitchFamily="34" charset="0"/>
            </a:endParaRPr>
          </a:p>
          <a:p>
            <a:pPr indent="342900" algn="just">
              <a:lnSpc>
                <a:spcPct val="150000"/>
              </a:lnSpc>
              <a:spcBef>
                <a:spcPts val="600"/>
              </a:spcBef>
              <a:spcAft>
                <a:spcPts val="600"/>
              </a:spcAft>
              <a:buFont typeface="Wingdings" panose="05000000000000000000" pitchFamily="2" charset="2"/>
              <a:buChar char="Ø"/>
            </a:pPr>
            <a:r>
              <a:rPr lang="tr-TR" sz="2300" i="1" dirty="0" smtClean="0">
                <a:latin typeface="Palatino Linotype" panose="02040502050505030304" pitchFamily="18" charset="0"/>
                <a:ea typeface="Times New Roman"/>
                <a:cs typeface="Arial" panose="020B0604020202020204" pitchFamily="34" charset="0"/>
              </a:rPr>
              <a:t>Tender </a:t>
            </a:r>
            <a:r>
              <a:rPr lang="tr-TR" sz="2300" i="1" dirty="0">
                <a:latin typeface="Palatino Linotype" panose="02040502050505030304" pitchFamily="18" charset="0"/>
                <a:ea typeface="Times New Roman"/>
                <a:cs typeface="Arial" panose="020B0604020202020204" pitchFamily="34" charset="0"/>
              </a:rPr>
              <a:t>Bond/ Bid Bond (</a:t>
            </a:r>
            <a:r>
              <a:rPr lang="tr-TR" sz="2300" dirty="0">
                <a:latin typeface="Palatino Linotype" panose="02040502050505030304" pitchFamily="18" charset="0"/>
                <a:ea typeface="Times New Roman"/>
                <a:cs typeface="Arial" panose="020B0604020202020204" pitchFamily="34" charset="0"/>
              </a:rPr>
              <a:t>Geçici, Muvakkat </a:t>
            </a:r>
            <a:r>
              <a:rPr lang="tr-TR" sz="2300" dirty="0" smtClean="0">
                <a:latin typeface="Palatino Linotype" panose="02040502050505030304" pitchFamily="18" charset="0"/>
                <a:ea typeface="Times New Roman"/>
                <a:cs typeface="Arial" panose="020B0604020202020204" pitchFamily="34" charset="0"/>
              </a:rPr>
              <a:t>Mektup</a:t>
            </a:r>
            <a:r>
              <a:rPr lang="tr-TR" sz="2300" i="1" dirty="0" smtClean="0">
                <a:latin typeface="Palatino Linotype" panose="02040502050505030304" pitchFamily="18" charset="0"/>
                <a:ea typeface="Times New Roman"/>
                <a:cs typeface="Arial" panose="020B0604020202020204" pitchFamily="34" charset="0"/>
              </a:rPr>
              <a:t>)</a:t>
            </a:r>
            <a:endParaRPr lang="tr-TR" sz="2300" dirty="0">
              <a:latin typeface="Palatino Linotype" panose="02040502050505030304" pitchFamily="18" charset="0"/>
              <a:ea typeface="Times New Roman"/>
              <a:cs typeface="Arial" panose="020B0604020202020204" pitchFamily="34" charset="0"/>
            </a:endParaRPr>
          </a:p>
          <a:p>
            <a:pPr marL="342900" lvl="0" indent="342900" algn="just">
              <a:lnSpc>
                <a:spcPct val="150000"/>
              </a:lnSpc>
              <a:spcBef>
                <a:spcPts val="600"/>
              </a:spcBef>
              <a:spcAft>
                <a:spcPts val="600"/>
              </a:spcAft>
              <a:buFont typeface="Wingdings"/>
              <a:buChar char=""/>
              <a:tabLst>
                <a:tab pos="457200" algn="l"/>
              </a:tabLst>
            </a:pPr>
            <a:r>
              <a:rPr lang="tr-TR" sz="2300" i="1" dirty="0">
                <a:latin typeface="Palatino Linotype" panose="02040502050505030304" pitchFamily="18" charset="0"/>
                <a:ea typeface="Times New Roman"/>
                <a:cs typeface="Arial" panose="020B0604020202020204" pitchFamily="34" charset="0"/>
              </a:rPr>
              <a:t>Performance Bond (</a:t>
            </a:r>
            <a:r>
              <a:rPr lang="tr-TR" sz="2300" dirty="0">
                <a:latin typeface="Palatino Linotype" panose="02040502050505030304" pitchFamily="18" charset="0"/>
                <a:ea typeface="Times New Roman"/>
                <a:cs typeface="Arial" panose="020B0604020202020204" pitchFamily="34" charset="0"/>
              </a:rPr>
              <a:t>Kat’i, Kesin </a:t>
            </a:r>
            <a:r>
              <a:rPr lang="tr-TR" sz="2300" dirty="0" smtClean="0">
                <a:latin typeface="Palatino Linotype" panose="02040502050505030304" pitchFamily="18" charset="0"/>
                <a:ea typeface="Times New Roman"/>
                <a:cs typeface="Arial" panose="020B0604020202020204" pitchFamily="34" charset="0"/>
              </a:rPr>
              <a:t>Mektup)</a:t>
            </a:r>
            <a:endParaRPr lang="tr-TR" sz="2300" dirty="0">
              <a:latin typeface="Palatino Linotype" panose="02040502050505030304" pitchFamily="18" charset="0"/>
              <a:ea typeface="Times New Roman"/>
              <a:cs typeface="Arial" panose="020B0604020202020204" pitchFamily="34" charset="0"/>
            </a:endParaRPr>
          </a:p>
          <a:p>
            <a:pPr marL="342900" lvl="0" indent="342900" algn="just">
              <a:lnSpc>
                <a:spcPct val="150000"/>
              </a:lnSpc>
              <a:spcBef>
                <a:spcPts val="600"/>
              </a:spcBef>
              <a:spcAft>
                <a:spcPts val="600"/>
              </a:spcAft>
              <a:buFont typeface="Wingdings"/>
              <a:buChar char=""/>
              <a:tabLst>
                <a:tab pos="457200" algn="l"/>
              </a:tabLst>
            </a:pPr>
            <a:r>
              <a:rPr lang="tr-TR" sz="2300" i="1" dirty="0">
                <a:latin typeface="Palatino Linotype" panose="02040502050505030304" pitchFamily="18" charset="0"/>
                <a:ea typeface="Times New Roman"/>
                <a:cs typeface="Arial" panose="020B0604020202020204" pitchFamily="34" charset="0"/>
              </a:rPr>
              <a:t>Advance Payment Guarantee (</a:t>
            </a:r>
            <a:r>
              <a:rPr lang="tr-TR" sz="2300" dirty="0">
                <a:latin typeface="Palatino Linotype" panose="02040502050505030304" pitchFamily="18" charset="0"/>
                <a:ea typeface="Times New Roman"/>
                <a:cs typeface="Arial" panose="020B0604020202020204" pitchFamily="34" charset="0"/>
              </a:rPr>
              <a:t>Peşin Ödeme </a:t>
            </a:r>
            <a:r>
              <a:rPr lang="tr-TR" sz="2300" dirty="0" smtClean="0">
                <a:latin typeface="Palatino Linotype" panose="02040502050505030304" pitchFamily="18" charset="0"/>
                <a:ea typeface="Times New Roman"/>
                <a:cs typeface="Arial" panose="020B0604020202020204" pitchFamily="34" charset="0"/>
              </a:rPr>
              <a:t>Garantisi</a:t>
            </a:r>
            <a:r>
              <a:rPr lang="tr-TR" sz="2300" i="1" dirty="0" smtClean="0">
                <a:latin typeface="Palatino Linotype" panose="02040502050505030304" pitchFamily="18" charset="0"/>
                <a:ea typeface="Times New Roman"/>
                <a:cs typeface="Arial" panose="020B0604020202020204" pitchFamily="34" charset="0"/>
              </a:rPr>
              <a:t>)</a:t>
            </a:r>
            <a:endParaRPr lang="tr-TR" sz="2300" dirty="0">
              <a:latin typeface="Palatino Linotype" panose="02040502050505030304" pitchFamily="18" charset="0"/>
              <a:ea typeface="Times New Roman"/>
              <a:cs typeface="Arial" panose="020B0604020202020204" pitchFamily="34" charset="0"/>
            </a:endParaRPr>
          </a:p>
          <a:p>
            <a:pPr lvl="0" indent="342900" algn="just">
              <a:lnSpc>
                <a:spcPct val="150000"/>
              </a:lnSpc>
              <a:spcBef>
                <a:spcPts val="600"/>
              </a:spcBef>
              <a:spcAft>
                <a:spcPts val="600"/>
              </a:spcAft>
              <a:buFont typeface="Wingdings"/>
              <a:buChar char=""/>
              <a:tabLst>
                <a:tab pos="457200" algn="l"/>
              </a:tabLst>
            </a:pPr>
            <a:r>
              <a:rPr lang="tr-TR" sz="2300" i="1" dirty="0">
                <a:latin typeface="Palatino Linotype" panose="02040502050505030304" pitchFamily="18" charset="0"/>
                <a:ea typeface="Times New Roman"/>
                <a:cs typeface="Arial" panose="020B0604020202020204" pitchFamily="34" charset="0"/>
              </a:rPr>
              <a:t>Retention Bond </a:t>
            </a:r>
            <a:r>
              <a:rPr lang="tr-TR" sz="2300" i="1" dirty="0" smtClean="0">
                <a:latin typeface="Palatino Linotype" panose="02040502050505030304" pitchFamily="18" charset="0"/>
                <a:ea typeface="Times New Roman"/>
                <a:cs typeface="Arial" panose="020B0604020202020204" pitchFamily="34" charset="0"/>
              </a:rPr>
              <a:t> </a:t>
            </a:r>
            <a:r>
              <a:rPr lang="tr-TR" sz="2300" dirty="0">
                <a:latin typeface="Palatino Linotype" panose="02040502050505030304" pitchFamily="18" charset="0"/>
                <a:ea typeface="Times New Roman"/>
                <a:cs typeface="Arial" panose="020B0604020202020204" pitchFamily="34" charset="0"/>
              </a:rPr>
              <a:t>(Nefaset </a:t>
            </a:r>
            <a:r>
              <a:rPr lang="tr-TR" sz="2300" dirty="0" smtClean="0">
                <a:latin typeface="Palatino Linotype" panose="02040502050505030304" pitchFamily="18" charset="0"/>
                <a:ea typeface="Times New Roman"/>
                <a:cs typeface="Arial" panose="020B0604020202020204" pitchFamily="34" charset="0"/>
              </a:rPr>
              <a:t>garantisi)</a:t>
            </a:r>
          </a:p>
          <a:p>
            <a:pPr marL="342900" lvl="0" indent="342900" algn="just">
              <a:lnSpc>
                <a:spcPct val="150000"/>
              </a:lnSpc>
              <a:spcBef>
                <a:spcPts val="600"/>
              </a:spcBef>
              <a:spcAft>
                <a:spcPts val="600"/>
              </a:spcAft>
              <a:buFont typeface="Wingdings"/>
              <a:buChar char=""/>
              <a:tabLst>
                <a:tab pos="457200" algn="l"/>
              </a:tabLst>
            </a:pPr>
            <a:r>
              <a:rPr lang="tr-TR" sz="2300" i="1" dirty="0" smtClean="0">
                <a:latin typeface="Palatino Linotype" panose="02040502050505030304" pitchFamily="18" charset="0"/>
                <a:ea typeface="Times New Roman"/>
                <a:cs typeface="Arial" panose="020B0604020202020204" pitchFamily="34" charset="0"/>
              </a:rPr>
              <a:t>Maintenance Bond </a:t>
            </a:r>
            <a:r>
              <a:rPr lang="tr-TR" sz="2300" dirty="0" smtClean="0">
                <a:latin typeface="Palatino Linotype" panose="02040502050505030304" pitchFamily="18" charset="0"/>
                <a:ea typeface="Times New Roman"/>
                <a:cs typeface="Arial" panose="020B0604020202020204" pitchFamily="34" charset="0"/>
              </a:rPr>
              <a:t>(Bakım garantisi)</a:t>
            </a:r>
          </a:p>
          <a:p>
            <a:pPr marL="0" indent="0" algn="just">
              <a:lnSpc>
                <a:spcPct val="115000"/>
              </a:lnSpc>
              <a:spcAft>
                <a:spcPts val="1000"/>
              </a:spcAft>
              <a:buNone/>
            </a:pPr>
            <a:endParaRPr lang="tr-TR" dirty="0"/>
          </a:p>
        </p:txBody>
      </p:sp>
      <p:sp>
        <p:nvSpPr>
          <p:cNvPr id="4" name="Date Placeholder 3"/>
          <p:cNvSpPr>
            <a:spLocks noGrp="1"/>
          </p:cNvSpPr>
          <p:nvPr>
            <p:ph type="dt" sz="half" idx="10"/>
          </p:nvPr>
        </p:nvSpPr>
        <p:spPr/>
        <p:txBody>
          <a:bodyPr/>
          <a:lstStyle/>
          <a:p>
            <a:r>
              <a:rPr lang="fr-FR" dirty="0" smtClean="0"/>
              <a:t>00/00/0000</a:t>
            </a:r>
            <a:endParaRPr lang="en-GB" dirty="0"/>
          </a:p>
        </p:txBody>
      </p:sp>
      <p:sp>
        <p:nvSpPr>
          <p:cNvPr id="5" name="Footer Placeholder 4"/>
          <p:cNvSpPr>
            <a:spLocks noGrp="1"/>
          </p:cNvSpPr>
          <p:nvPr>
            <p:ph type="ftr" sz="quarter" idx="11"/>
          </p:nvPr>
        </p:nvSpPr>
        <p:spPr/>
        <p:txBody>
          <a:bodyPr/>
          <a:lstStyle/>
          <a:p>
            <a:r>
              <a:rPr lang="en-GB" dirty="0" smtClean="0"/>
              <a:t>Department / name</a:t>
            </a:r>
            <a:endParaRPr lang="en-GB" dirty="0"/>
          </a:p>
        </p:txBody>
      </p:sp>
      <p:sp>
        <p:nvSpPr>
          <p:cNvPr id="6" name="Slide Number Placeholder 5"/>
          <p:cNvSpPr>
            <a:spLocks noGrp="1"/>
          </p:cNvSpPr>
          <p:nvPr>
            <p:ph type="sldNum" sz="quarter" idx="12"/>
          </p:nvPr>
        </p:nvSpPr>
        <p:spPr/>
        <p:txBody>
          <a:bodyPr/>
          <a:lstStyle/>
          <a:p>
            <a:fld id="{EC5DAFF7-76A1-476D-939B-1CEF56CD175C}" type="slidenum">
              <a:rPr lang="en-GB" smtClean="0"/>
              <a:pPr/>
              <a:t>35</a:t>
            </a:fld>
            <a:endParaRPr lang="en-GB" dirty="0"/>
          </a:p>
        </p:txBody>
      </p:sp>
    </p:spTree>
    <p:extLst>
      <p:ext uri="{BB962C8B-B14F-4D97-AF65-F5344CB8AC3E}">
        <p14:creationId xmlns:p14="http://schemas.microsoft.com/office/powerpoint/2010/main" val="1821951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800" b="1" dirty="0" smtClean="0">
                <a:solidFill>
                  <a:srgbClr val="009000"/>
                </a:solidFill>
                <a:latin typeface="Palatino Linotype" panose="02040502050505030304" pitchFamily="18" charset="0"/>
              </a:rPr>
              <a:t>Başka Garanti Örnekleri</a:t>
            </a:r>
            <a:endParaRPr lang="en-US" sz="2800" b="1" dirty="0">
              <a:solidFill>
                <a:srgbClr val="009000"/>
              </a:solidFill>
              <a:latin typeface="Palatino Linotype" panose="02040502050505030304" pitchFamily="18" charset="0"/>
            </a:endParaRPr>
          </a:p>
        </p:txBody>
      </p:sp>
      <p:sp>
        <p:nvSpPr>
          <p:cNvPr id="3" name="Content Placeholder 2"/>
          <p:cNvSpPr>
            <a:spLocks noGrp="1"/>
          </p:cNvSpPr>
          <p:nvPr>
            <p:ph idx="1"/>
          </p:nvPr>
        </p:nvSpPr>
        <p:spPr>
          <a:xfrm>
            <a:off x="783771" y="928914"/>
            <a:ext cx="8360229" cy="5529943"/>
          </a:xfrm>
        </p:spPr>
        <p:txBody>
          <a:bodyPr/>
          <a:lstStyle/>
          <a:p>
            <a:pPr lvl="0" algn="just">
              <a:lnSpc>
                <a:spcPct val="115000"/>
              </a:lnSpc>
              <a:spcAft>
                <a:spcPts val="1000"/>
              </a:spcAft>
              <a:buFont typeface="Wingdings"/>
              <a:buChar char=""/>
              <a:tabLst>
                <a:tab pos="457200" algn="l"/>
              </a:tabLst>
            </a:pPr>
            <a:r>
              <a:rPr lang="tr-TR" sz="2300" i="1" dirty="0">
                <a:latin typeface="Palatino Linotype" panose="02040502050505030304" pitchFamily="18" charset="0"/>
                <a:ea typeface="Times New Roman"/>
                <a:cs typeface="Arial" panose="020B0604020202020204" pitchFamily="34" charset="0"/>
              </a:rPr>
              <a:t>Guarantee for Warranty Obligations </a:t>
            </a:r>
            <a:endParaRPr lang="tr-TR" sz="2300" i="1" dirty="0" smtClean="0">
              <a:latin typeface="Palatino Linotype" panose="02040502050505030304" pitchFamily="18" charset="0"/>
              <a:ea typeface="Times New Roman"/>
              <a:cs typeface="Arial" panose="020B0604020202020204" pitchFamily="34" charset="0"/>
            </a:endParaRPr>
          </a:p>
          <a:p>
            <a:pPr marL="457200" lvl="1" indent="0" algn="just">
              <a:lnSpc>
                <a:spcPct val="115000"/>
              </a:lnSpc>
              <a:spcAft>
                <a:spcPts val="1000"/>
              </a:spcAft>
              <a:buNone/>
              <a:tabLst>
                <a:tab pos="457200" algn="l"/>
              </a:tabLst>
            </a:pPr>
            <a:r>
              <a:rPr lang="tr-TR" sz="2300" i="1" dirty="0" smtClean="0">
                <a:latin typeface="Palatino Linotype" panose="02040502050505030304" pitchFamily="18" charset="0"/>
                <a:ea typeface="Times New Roman"/>
                <a:cs typeface="Arial" panose="020B0604020202020204" pitchFamily="34" charset="0"/>
              </a:rPr>
              <a:t>(</a:t>
            </a:r>
            <a:r>
              <a:rPr lang="tr-TR" sz="2300" dirty="0">
                <a:latin typeface="Palatino Linotype" panose="02040502050505030304" pitchFamily="18" charset="0"/>
                <a:ea typeface="Times New Roman"/>
                <a:cs typeface="Arial" panose="020B0604020202020204" pitchFamily="34" charset="0"/>
              </a:rPr>
              <a:t>Kalite garantisi mektubu</a:t>
            </a:r>
            <a:r>
              <a:rPr lang="tr-TR" sz="2300" i="1" dirty="0">
                <a:latin typeface="Palatino Linotype" panose="02040502050505030304" pitchFamily="18" charset="0"/>
                <a:ea typeface="Times New Roman"/>
                <a:cs typeface="Arial" panose="020B0604020202020204" pitchFamily="34" charset="0"/>
              </a:rPr>
              <a:t>)</a:t>
            </a:r>
            <a:endParaRPr lang="tr-TR" sz="2300" dirty="0">
              <a:latin typeface="Palatino Linotype" panose="02040502050505030304" pitchFamily="18" charset="0"/>
              <a:ea typeface="Times New Roman"/>
              <a:cs typeface="Arial" panose="020B0604020202020204" pitchFamily="34" charset="0"/>
            </a:endParaRPr>
          </a:p>
          <a:p>
            <a:pPr lvl="0" algn="just">
              <a:lnSpc>
                <a:spcPct val="115000"/>
              </a:lnSpc>
              <a:spcAft>
                <a:spcPts val="1000"/>
              </a:spcAft>
              <a:buFont typeface="Wingdings"/>
              <a:buChar char=""/>
              <a:tabLst>
                <a:tab pos="457200" algn="l"/>
              </a:tabLst>
            </a:pPr>
            <a:r>
              <a:rPr lang="tr-TR" sz="2300" i="1" dirty="0">
                <a:latin typeface="Palatino Linotype" panose="02040502050505030304" pitchFamily="18" charset="0"/>
                <a:ea typeface="Times New Roman"/>
                <a:cs typeface="Arial" panose="020B0604020202020204" pitchFamily="34" charset="0"/>
              </a:rPr>
              <a:t>Payment Guarantee </a:t>
            </a:r>
            <a:endParaRPr lang="tr-TR" sz="2300" i="1" dirty="0" smtClean="0">
              <a:latin typeface="Palatino Linotype" panose="02040502050505030304" pitchFamily="18" charset="0"/>
              <a:ea typeface="Times New Roman"/>
              <a:cs typeface="Arial" panose="020B0604020202020204" pitchFamily="34" charset="0"/>
            </a:endParaRPr>
          </a:p>
          <a:p>
            <a:pPr marL="457200" lvl="1" indent="0" algn="just">
              <a:lnSpc>
                <a:spcPct val="115000"/>
              </a:lnSpc>
              <a:spcAft>
                <a:spcPts val="1000"/>
              </a:spcAft>
              <a:buNone/>
              <a:tabLst>
                <a:tab pos="457200" algn="l"/>
              </a:tabLst>
            </a:pPr>
            <a:r>
              <a:rPr lang="tr-TR" sz="2300" i="1" dirty="0" smtClean="0">
                <a:latin typeface="Palatino Linotype" panose="02040502050505030304" pitchFamily="18" charset="0"/>
                <a:ea typeface="Times New Roman"/>
                <a:cs typeface="Arial" panose="020B0604020202020204" pitchFamily="34" charset="0"/>
              </a:rPr>
              <a:t>(</a:t>
            </a:r>
            <a:r>
              <a:rPr lang="tr-TR" sz="2300" dirty="0">
                <a:latin typeface="Palatino Linotype" panose="02040502050505030304" pitchFamily="18" charset="0"/>
                <a:ea typeface="Times New Roman"/>
                <a:cs typeface="Arial" panose="020B0604020202020204" pitchFamily="34" charset="0"/>
              </a:rPr>
              <a:t>Ödeme garantisi)</a:t>
            </a:r>
          </a:p>
          <a:p>
            <a:pPr lvl="0" algn="just">
              <a:lnSpc>
                <a:spcPct val="115000"/>
              </a:lnSpc>
              <a:spcAft>
                <a:spcPts val="1000"/>
              </a:spcAft>
              <a:buFont typeface="Wingdings"/>
              <a:buChar char=""/>
              <a:tabLst>
                <a:tab pos="457200" algn="l"/>
              </a:tabLst>
            </a:pPr>
            <a:r>
              <a:rPr lang="tr-TR" sz="2300" i="1" dirty="0">
                <a:latin typeface="Palatino Linotype" panose="02040502050505030304" pitchFamily="18" charset="0"/>
                <a:ea typeface="Times New Roman"/>
                <a:cs typeface="Arial" panose="020B0604020202020204" pitchFamily="34" charset="0"/>
              </a:rPr>
              <a:t>Guarantee Securing a Credit Line </a:t>
            </a:r>
            <a:endParaRPr lang="tr-TR" sz="2300" i="1" dirty="0" smtClean="0">
              <a:latin typeface="Palatino Linotype" panose="02040502050505030304" pitchFamily="18" charset="0"/>
              <a:ea typeface="Times New Roman"/>
              <a:cs typeface="Arial" panose="020B0604020202020204" pitchFamily="34" charset="0"/>
            </a:endParaRPr>
          </a:p>
          <a:p>
            <a:pPr marL="457200" lvl="1" indent="0" algn="just">
              <a:lnSpc>
                <a:spcPct val="115000"/>
              </a:lnSpc>
              <a:spcAft>
                <a:spcPts val="1000"/>
              </a:spcAft>
              <a:buNone/>
              <a:tabLst>
                <a:tab pos="457200" algn="l"/>
              </a:tabLst>
            </a:pPr>
            <a:r>
              <a:rPr lang="tr-TR" sz="2300" i="1" dirty="0" smtClean="0">
                <a:latin typeface="Palatino Linotype" panose="02040502050505030304" pitchFamily="18" charset="0"/>
                <a:ea typeface="Times New Roman"/>
                <a:cs typeface="Arial" panose="020B0604020202020204" pitchFamily="34" charset="0"/>
              </a:rPr>
              <a:t>(</a:t>
            </a:r>
            <a:r>
              <a:rPr lang="tr-TR" sz="2300" dirty="0">
                <a:latin typeface="Palatino Linotype" panose="02040502050505030304" pitchFamily="18" charset="0"/>
                <a:ea typeface="Times New Roman"/>
                <a:cs typeface="Arial" panose="020B0604020202020204" pitchFamily="34" charset="0"/>
              </a:rPr>
              <a:t>Kredi Teminatı Garantisi)</a:t>
            </a:r>
          </a:p>
          <a:p>
            <a:pPr lvl="0" algn="just">
              <a:lnSpc>
                <a:spcPct val="115000"/>
              </a:lnSpc>
              <a:spcAft>
                <a:spcPts val="1000"/>
              </a:spcAft>
              <a:buFont typeface="Wingdings"/>
              <a:buChar char=""/>
              <a:tabLst>
                <a:tab pos="457200" algn="l"/>
              </a:tabLst>
            </a:pPr>
            <a:r>
              <a:rPr lang="tr-TR" sz="2300" i="1" dirty="0">
                <a:latin typeface="Palatino Linotype" panose="02040502050505030304" pitchFamily="18" charset="0"/>
                <a:ea typeface="Times New Roman"/>
                <a:cs typeface="Arial" panose="020B0604020202020204" pitchFamily="34" charset="0"/>
              </a:rPr>
              <a:t>Letter of Indemnity for missing B/L </a:t>
            </a:r>
            <a:endParaRPr lang="tr-TR" sz="2300" i="1" dirty="0" smtClean="0">
              <a:latin typeface="Palatino Linotype" panose="02040502050505030304" pitchFamily="18" charset="0"/>
              <a:ea typeface="Times New Roman"/>
              <a:cs typeface="Arial" panose="020B0604020202020204" pitchFamily="34" charset="0"/>
            </a:endParaRPr>
          </a:p>
          <a:p>
            <a:pPr marL="457200" lvl="1" indent="0" algn="just">
              <a:lnSpc>
                <a:spcPct val="115000"/>
              </a:lnSpc>
              <a:spcAft>
                <a:spcPts val="1000"/>
              </a:spcAft>
              <a:buNone/>
              <a:tabLst>
                <a:tab pos="457200" algn="l"/>
              </a:tabLst>
            </a:pPr>
            <a:r>
              <a:rPr lang="tr-TR" sz="2300" i="1" dirty="0" smtClean="0">
                <a:latin typeface="Palatino Linotype" panose="02040502050505030304" pitchFamily="18" charset="0"/>
                <a:ea typeface="Times New Roman"/>
                <a:cs typeface="Arial" panose="020B0604020202020204" pitchFamily="34" charset="0"/>
              </a:rPr>
              <a:t>(</a:t>
            </a:r>
            <a:r>
              <a:rPr lang="tr-TR" sz="2300" dirty="0">
                <a:latin typeface="Palatino Linotype" panose="02040502050505030304" pitchFamily="18" charset="0"/>
                <a:ea typeface="Times New Roman"/>
                <a:cs typeface="Arial" panose="020B0604020202020204" pitchFamily="34" charset="0"/>
              </a:rPr>
              <a:t>Geciken/Kayıp konşimento</a:t>
            </a:r>
            <a:r>
              <a:rPr lang="tr-TR" sz="2300" i="1" dirty="0">
                <a:latin typeface="Palatino Linotype" panose="02040502050505030304" pitchFamily="18" charset="0"/>
                <a:ea typeface="Times New Roman"/>
                <a:cs typeface="Arial" panose="020B0604020202020204" pitchFamily="34" charset="0"/>
              </a:rPr>
              <a:t> </a:t>
            </a:r>
            <a:r>
              <a:rPr lang="tr-TR" sz="2300" dirty="0">
                <a:latin typeface="Palatino Linotype" panose="02040502050505030304" pitchFamily="18" charset="0"/>
                <a:ea typeface="Times New Roman"/>
                <a:cs typeface="Arial" panose="020B0604020202020204" pitchFamily="34" charset="0"/>
              </a:rPr>
              <a:t>garantisi)</a:t>
            </a:r>
          </a:p>
          <a:p>
            <a:endParaRPr lang="en-US" dirty="0"/>
          </a:p>
        </p:txBody>
      </p:sp>
    </p:spTree>
    <p:extLst>
      <p:ext uri="{BB962C8B-B14F-4D97-AF65-F5344CB8AC3E}">
        <p14:creationId xmlns:p14="http://schemas.microsoft.com/office/powerpoint/2010/main" val="1080568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800" dirty="0">
                <a:solidFill>
                  <a:srgbClr val="009000"/>
                </a:solidFill>
                <a:latin typeface="Palatino Linotype" panose="02040502050505030304" pitchFamily="18" charset="0"/>
              </a:rPr>
              <a:t>Dikkat edilmesi gereken potansiyel riskler</a:t>
            </a:r>
            <a:r>
              <a:rPr lang="tr-TR" sz="2800" dirty="0">
                <a:solidFill>
                  <a:srgbClr val="009000"/>
                </a:solidFill>
              </a:rPr>
              <a:t/>
            </a:r>
            <a:br>
              <a:rPr lang="tr-TR" sz="2800" dirty="0">
                <a:solidFill>
                  <a:srgbClr val="009000"/>
                </a:solidFill>
              </a:rPr>
            </a:br>
            <a:r>
              <a:rPr lang="tr-TR" sz="2400" dirty="0" smtClean="0">
                <a:latin typeface="Palatino Linotype" panose="02040502050505030304" pitchFamily="18" charset="0"/>
              </a:rPr>
              <a:t/>
            </a:r>
            <a:br>
              <a:rPr lang="tr-TR" sz="2400" dirty="0" smtClean="0">
                <a:latin typeface="Palatino Linotype" panose="02040502050505030304" pitchFamily="18" charset="0"/>
              </a:rPr>
            </a:br>
            <a:endParaRPr lang="tr-TR" dirty="0"/>
          </a:p>
        </p:txBody>
      </p:sp>
      <p:sp>
        <p:nvSpPr>
          <p:cNvPr id="3" name="Content Placeholder 2"/>
          <p:cNvSpPr>
            <a:spLocks noGrp="1"/>
          </p:cNvSpPr>
          <p:nvPr>
            <p:ph idx="1"/>
          </p:nvPr>
        </p:nvSpPr>
        <p:spPr/>
        <p:txBody>
          <a:bodyPr/>
          <a:lstStyle/>
          <a:p>
            <a:endParaRPr lang="tr-TR" b="0" dirty="0" smtClean="0"/>
          </a:p>
          <a:p>
            <a:pPr>
              <a:buFont typeface="Wingdings" panose="05000000000000000000" pitchFamily="2" charset="2"/>
              <a:buChar char="Ø"/>
            </a:pPr>
            <a:r>
              <a:rPr lang="tr-TR" sz="2200" b="0" dirty="0" smtClean="0">
                <a:latin typeface="Palatino Linotype" panose="02040502050505030304" pitchFamily="18" charset="0"/>
              </a:rPr>
              <a:t>Lehtarın haksız tazmin yoluna gitmeyeceğinden emin olmak gerekir</a:t>
            </a:r>
          </a:p>
          <a:p>
            <a:pPr>
              <a:buFont typeface="Wingdings" panose="05000000000000000000" pitchFamily="2" charset="2"/>
              <a:buChar char="Ø"/>
            </a:pPr>
            <a:endParaRPr lang="tr-TR" sz="2200" b="0" dirty="0" smtClean="0">
              <a:latin typeface="Palatino Linotype" panose="02040502050505030304" pitchFamily="18" charset="0"/>
            </a:endParaRPr>
          </a:p>
          <a:p>
            <a:pPr>
              <a:buFont typeface="Wingdings" panose="05000000000000000000" pitchFamily="2" charset="2"/>
              <a:buChar char="Ø"/>
            </a:pPr>
            <a:r>
              <a:rPr lang="tr-TR" sz="2200" b="0" dirty="0" smtClean="0">
                <a:latin typeface="Palatino Linotype" panose="02040502050505030304" pitchFamily="18" charset="0"/>
              </a:rPr>
              <a:t>Garantiyi veren amir firmanın yeterli bilgi ve tecrübeye sahip olmaması sözleşme müzakeresinde yetersiz kalmasına, kendi lehine olumlu ve koruyucu şartlar koyduramamasına sebep olabilir. Bu durum karşı tarafın eline, sözleşme şartlarının çok ötesinde güç ve koz verebilir.</a:t>
            </a:r>
            <a:endParaRPr lang="en-US" sz="2200" b="0" dirty="0" smtClean="0">
              <a:latin typeface="Palatino Linotype" panose="02040502050505030304" pitchFamily="18" charset="0"/>
            </a:endParaRPr>
          </a:p>
        </p:txBody>
      </p:sp>
    </p:spTree>
    <p:extLst>
      <p:ext uri="{BB962C8B-B14F-4D97-AF65-F5344CB8AC3E}">
        <p14:creationId xmlns:p14="http://schemas.microsoft.com/office/powerpoint/2010/main" val="2185046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3200" dirty="0">
                <a:solidFill>
                  <a:srgbClr val="009000"/>
                </a:solidFill>
                <a:latin typeface="Palatino Linotype" panose="02040502050505030304" pitchFamily="18" charset="0"/>
              </a:rPr>
              <a:t>Potansiyel Riskler...</a:t>
            </a:r>
            <a:br>
              <a:rPr lang="tr-TR" sz="3200" dirty="0">
                <a:solidFill>
                  <a:srgbClr val="009000"/>
                </a:solidFill>
                <a:latin typeface="Palatino Linotype" panose="02040502050505030304" pitchFamily="18" charset="0"/>
              </a:rPr>
            </a:br>
            <a:r>
              <a:rPr lang="tr-TR" b="0" dirty="0" smtClean="0"/>
              <a:t/>
            </a:r>
            <a:br>
              <a:rPr lang="tr-TR" b="0" dirty="0" smtClean="0"/>
            </a:br>
            <a:endParaRPr lang="tr-TR" dirty="0">
              <a:latin typeface="Palatino Linotype" panose="02040502050505030304" pitchFamily="18" charset="0"/>
            </a:endParaRPr>
          </a:p>
        </p:txBody>
      </p:sp>
      <p:sp>
        <p:nvSpPr>
          <p:cNvPr id="3" name="Content Placeholder 2"/>
          <p:cNvSpPr>
            <a:spLocks noGrp="1"/>
          </p:cNvSpPr>
          <p:nvPr>
            <p:ph idx="1"/>
          </p:nvPr>
        </p:nvSpPr>
        <p:spPr/>
        <p:txBody>
          <a:bodyPr/>
          <a:lstStyle/>
          <a:p>
            <a:endParaRPr lang="tr-TR" b="0" dirty="0"/>
          </a:p>
          <a:p>
            <a:pPr>
              <a:buFont typeface="Wingdings" panose="05000000000000000000" pitchFamily="2" charset="2"/>
              <a:buChar char="Ø"/>
            </a:pPr>
            <a:r>
              <a:rPr lang="tr-TR" sz="2400" b="0" dirty="0" smtClean="0">
                <a:latin typeface="Palatino Linotype" panose="02040502050505030304" pitchFamily="18" charset="0"/>
              </a:rPr>
              <a:t>Bazı ülke yasalarının vade konusunu tanımadığını biliniz.  </a:t>
            </a:r>
            <a:endParaRPr lang="tr-TR" sz="2400" b="0" dirty="0">
              <a:latin typeface="Palatino Linotype" panose="02040502050505030304" pitchFamily="18" charset="0"/>
            </a:endParaRPr>
          </a:p>
          <a:p>
            <a:pPr>
              <a:buFont typeface="Wingdings" panose="05000000000000000000" pitchFamily="2" charset="2"/>
              <a:buChar char="Ø"/>
            </a:pPr>
            <a:r>
              <a:rPr lang="tr-TR" sz="2400" b="0" dirty="0" smtClean="0">
                <a:latin typeface="Palatino Linotype" panose="02040502050505030304" pitchFamily="18" charset="0"/>
              </a:rPr>
              <a:t>Bu ülkelerde garanti mektubu iade edilmedikçe bir vade sonu belirtilmiş de olsa vade sona ermez,</a:t>
            </a:r>
          </a:p>
          <a:p>
            <a:pPr>
              <a:buFont typeface="Wingdings" panose="05000000000000000000" pitchFamily="2" charset="2"/>
              <a:buChar char="Ø"/>
            </a:pPr>
            <a:r>
              <a:rPr lang="tr-TR" sz="2400" b="0" dirty="0" smtClean="0">
                <a:latin typeface="Palatino Linotype" panose="02040502050505030304" pitchFamily="18" charset="0"/>
              </a:rPr>
              <a:t>Bazı ülkelerde iade olsa da, İdare’den çıkış yazısı alınana kadar garantinin çıkışı yapılamaz. </a:t>
            </a:r>
            <a:endParaRPr lang="tr-TR" sz="2400" b="0" dirty="0">
              <a:latin typeface="Palatino Linotype" panose="02040502050505030304" pitchFamily="18" charset="0"/>
            </a:endParaRPr>
          </a:p>
        </p:txBody>
      </p:sp>
    </p:spTree>
    <p:extLst>
      <p:ext uri="{BB962C8B-B14F-4D97-AF65-F5344CB8AC3E}">
        <p14:creationId xmlns:p14="http://schemas.microsoft.com/office/powerpoint/2010/main" val="1340998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800" b="1" dirty="0" smtClean="0">
                <a:solidFill>
                  <a:srgbClr val="009000"/>
                </a:solidFill>
                <a:latin typeface="Palatino Linotype" panose="02040502050505030304" pitchFamily="18" charset="0"/>
              </a:rPr>
              <a:t>Önemli !</a:t>
            </a:r>
            <a:endParaRPr lang="tr-TR" sz="2800" b="1" dirty="0">
              <a:solidFill>
                <a:srgbClr val="009000"/>
              </a:solidFill>
              <a:latin typeface="Palatino Linotype" panose="02040502050505030304" pitchFamily="18" charset="0"/>
            </a:endParaRPr>
          </a:p>
        </p:txBody>
      </p:sp>
      <p:sp>
        <p:nvSpPr>
          <p:cNvPr id="3" name="Content Placeholder 2"/>
          <p:cNvSpPr>
            <a:spLocks noGrp="1"/>
          </p:cNvSpPr>
          <p:nvPr>
            <p:ph idx="1"/>
          </p:nvPr>
        </p:nvSpPr>
        <p:spPr/>
        <p:txBody>
          <a:bodyPr/>
          <a:lstStyle/>
          <a:p>
            <a:pPr marL="0" indent="0">
              <a:buNone/>
            </a:pPr>
            <a:endParaRPr lang="tr-TR" b="0" dirty="0" smtClean="0"/>
          </a:p>
          <a:p>
            <a:pPr>
              <a:buFont typeface="Wingdings" panose="05000000000000000000" pitchFamily="2" charset="2"/>
              <a:buChar char="Ø"/>
            </a:pPr>
            <a:r>
              <a:rPr lang="tr-TR" sz="2200" b="0" dirty="0" smtClean="0">
                <a:latin typeface="Palatino Linotype" panose="02040502050505030304" pitchFamily="18" charset="0"/>
              </a:rPr>
              <a:t>Bir garantinin / standby’ın </a:t>
            </a:r>
            <a:r>
              <a:rPr lang="tr-TR" sz="2200" b="0" dirty="0">
                <a:latin typeface="Palatino Linotype" panose="02040502050505030304" pitchFamily="18" charset="0"/>
              </a:rPr>
              <a:t>dili, olabildiğince sade ve açık olmalıdır. Bunun için mümkün olduğunca standart örnekler kullanılmalıdır.</a:t>
            </a:r>
          </a:p>
          <a:p>
            <a:pPr>
              <a:buFont typeface="Wingdings" panose="05000000000000000000" pitchFamily="2" charset="2"/>
              <a:buChar char="Ø"/>
            </a:pPr>
            <a:r>
              <a:rPr lang="tr-TR" sz="2200" b="0" dirty="0" smtClean="0">
                <a:latin typeface="Palatino Linotype" panose="02040502050505030304" pitchFamily="18" charset="0"/>
              </a:rPr>
              <a:t>Metnin içeriği </a:t>
            </a:r>
            <a:r>
              <a:rPr lang="tr-TR" sz="2200" b="0" dirty="0">
                <a:latin typeface="Palatino Linotype" panose="02040502050505030304" pitchFamily="18" charset="0"/>
              </a:rPr>
              <a:t>konusunda, karşı bankanın görüş ve onayı garanti düzenlenmeden önce alınmış olmalıdır</a:t>
            </a:r>
            <a:r>
              <a:rPr lang="tr-TR" sz="2200" b="0" dirty="0" smtClean="0">
                <a:latin typeface="Palatino Linotype" panose="02040502050505030304" pitchFamily="18" charset="0"/>
              </a:rPr>
              <a:t>.</a:t>
            </a:r>
          </a:p>
          <a:p>
            <a:pPr>
              <a:buFont typeface="Wingdings" panose="05000000000000000000" pitchFamily="2" charset="2"/>
              <a:buChar char="Ø"/>
            </a:pPr>
            <a:r>
              <a:rPr lang="tr-TR" sz="2200" b="0" dirty="0">
                <a:latin typeface="Palatino Linotype" panose="02040502050505030304" pitchFamily="18" charset="0"/>
              </a:rPr>
              <a:t>Net ve açık olmayan ifadelerin, sözleşmeyle ilgili uyuşmazlık durumlarında amir firmanın </a:t>
            </a:r>
            <a:r>
              <a:rPr lang="tr-TR" sz="2200" b="0" dirty="0" smtClean="0">
                <a:latin typeface="Palatino Linotype" panose="02040502050505030304" pitchFamily="18" charset="0"/>
              </a:rPr>
              <a:t>suistimaline </a:t>
            </a:r>
            <a:r>
              <a:rPr lang="tr-TR" sz="2200" b="0" dirty="0">
                <a:latin typeface="Palatino Linotype" panose="02040502050505030304" pitchFamily="18" charset="0"/>
              </a:rPr>
              <a:t>açık olacağı unutulmamalıdır. </a:t>
            </a:r>
            <a:endParaRPr lang="en-US" sz="2200" b="0" dirty="0">
              <a:latin typeface="Palatino Linotype" panose="02040502050505030304" pitchFamily="18" charset="0"/>
            </a:endParaRPr>
          </a:p>
          <a:p>
            <a:pPr marL="0" indent="0">
              <a:buNone/>
            </a:pPr>
            <a:endParaRPr lang="tr-TR" b="0" dirty="0">
              <a:latin typeface="Palatino Linotype" panose="02040502050505030304" pitchFamily="18" charset="0"/>
            </a:endParaRPr>
          </a:p>
          <a:p>
            <a:endParaRPr lang="tr-TR" dirty="0"/>
          </a:p>
        </p:txBody>
      </p:sp>
    </p:spTree>
    <p:extLst>
      <p:ext uri="{BB962C8B-B14F-4D97-AF65-F5344CB8AC3E}">
        <p14:creationId xmlns:p14="http://schemas.microsoft.com/office/powerpoint/2010/main" val="2249018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400" dirty="0" smtClean="0">
                <a:latin typeface="Palatino Linotype" panose="02040502050505030304" pitchFamily="18" charset="0"/>
              </a:rPr>
              <a:t>Mücbir Sebep halleri</a:t>
            </a:r>
            <a:endParaRPr lang="tr-TR" sz="2400" dirty="0">
              <a:latin typeface="Palatino Linotype" panose="02040502050505030304" pitchFamily="18" charset="0"/>
            </a:endParaRPr>
          </a:p>
        </p:txBody>
      </p:sp>
      <p:sp>
        <p:nvSpPr>
          <p:cNvPr id="3" name="Content Placeholder 2"/>
          <p:cNvSpPr>
            <a:spLocks noGrp="1"/>
          </p:cNvSpPr>
          <p:nvPr>
            <p:ph idx="1"/>
          </p:nvPr>
        </p:nvSpPr>
        <p:spPr/>
        <p:txBody>
          <a:bodyPr/>
          <a:lstStyle/>
          <a:p>
            <a:pPr marL="0" indent="0">
              <a:buNone/>
            </a:pPr>
            <a:endParaRPr lang="tr-TR" dirty="0" smtClean="0">
              <a:latin typeface="Palatino Linotype" panose="02040502050505030304" pitchFamily="18" charset="0"/>
            </a:endParaRPr>
          </a:p>
          <a:p>
            <a:pPr marL="0" indent="0">
              <a:buNone/>
            </a:pPr>
            <a:r>
              <a:rPr lang="tr-TR" b="0" dirty="0" smtClean="0">
                <a:latin typeface="Palatino Linotype" panose="02040502050505030304" pitchFamily="18" charset="0"/>
              </a:rPr>
              <a:t>Fors-majör </a:t>
            </a:r>
            <a:r>
              <a:rPr lang="tr-TR" b="0" i="1" dirty="0" smtClean="0">
                <a:latin typeface="Palatino Linotype" panose="02040502050505030304" pitchFamily="18" charset="0"/>
              </a:rPr>
              <a:t>(Force Majeure</a:t>
            </a:r>
            <a:r>
              <a:rPr lang="tr-TR" b="0" dirty="0" smtClean="0">
                <a:latin typeface="Palatino Linotype" panose="02040502050505030304" pitchFamily="18" charset="0"/>
              </a:rPr>
              <a:t>) durumun mazeret olarak ileri sürülebilmesi için bazı temel koşullar gerekir. Bunlar, meydana gelen durumun iddia sahibi açısından</a:t>
            </a:r>
          </a:p>
          <a:p>
            <a:pPr lvl="0">
              <a:buFont typeface="Wingdings" panose="05000000000000000000" pitchFamily="2" charset="2"/>
              <a:buChar char="Ø"/>
            </a:pPr>
            <a:r>
              <a:rPr lang="tr-TR" b="0" dirty="0" smtClean="0">
                <a:latin typeface="Palatino Linotype" panose="02040502050505030304" pitchFamily="18" charset="0"/>
              </a:rPr>
              <a:t>Dışsal nedenlerden olması, </a:t>
            </a:r>
          </a:p>
          <a:p>
            <a:pPr lvl="0">
              <a:buFont typeface="Wingdings" panose="05000000000000000000" pitchFamily="2" charset="2"/>
              <a:buChar char="Ø"/>
            </a:pPr>
            <a:r>
              <a:rPr lang="tr-TR" b="0" dirty="0" smtClean="0">
                <a:latin typeface="Palatino Linotype" panose="02040502050505030304" pitchFamily="18" charset="0"/>
              </a:rPr>
              <a:t>Öngörülemez olması,</a:t>
            </a:r>
          </a:p>
          <a:p>
            <a:pPr lvl="0">
              <a:buFont typeface="Wingdings" panose="05000000000000000000" pitchFamily="2" charset="2"/>
              <a:buChar char="Ø"/>
            </a:pPr>
            <a:r>
              <a:rPr lang="tr-TR" b="0" dirty="0" smtClean="0">
                <a:latin typeface="Palatino Linotype" panose="02040502050505030304" pitchFamily="18" charset="0"/>
              </a:rPr>
              <a:t>Karşı konulamaz olması,</a:t>
            </a:r>
          </a:p>
          <a:p>
            <a:pPr lvl="0">
              <a:buFont typeface="Wingdings" panose="05000000000000000000" pitchFamily="2" charset="2"/>
              <a:buChar char="Ø"/>
            </a:pPr>
            <a:r>
              <a:rPr lang="tr-TR" b="0" dirty="0" smtClean="0">
                <a:latin typeface="Palatino Linotype" panose="02040502050505030304" pitchFamily="18" charset="0"/>
              </a:rPr>
              <a:t>Sözleşmenin ifasını geçici de olsa imkânsız kılması gibi prensiplere dayanmalıdır.</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5843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400" b="1" dirty="0" smtClean="0">
                <a:solidFill>
                  <a:srgbClr val="009000"/>
                </a:solidFill>
                <a:latin typeface="Palatino Linotype" panose="02040502050505030304" pitchFamily="18" charset="0"/>
              </a:rPr>
              <a:t>Amir Pozisyonunda iken ne gibi önlemler alınabilir?</a:t>
            </a:r>
            <a:endParaRPr lang="tr-TR" sz="2400" b="1" dirty="0">
              <a:solidFill>
                <a:srgbClr val="009000"/>
              </a:solidFill>
              <a:latin typeface="Palatino Linotype" panose="0204050205050503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tr-TR" sz="2200" b="0" dirty="0" smtClean="0">
                <a:latin typeface="Palatino Linotype" panose="02040502050505030304" pitchFamily="18" charset="0"/>
              </a:rPr>
              <a:t>Lehtarın tazmin talebinde bulunabilmesini basit bir beyanın ötesine, ek belgelerin ibraz şartı koşarak taşıyın:</a:t>
            </a:r>
          </a:p>
          <a:p>
            <a:pPr lvl="1">
              <a:buFont typeface="Wingdings" panose="05000000000000000000" pitchFamily="2" charset="2"/>
              <a:buChar char="Ø"/>
            </a:pPr>
            <a:r>
              <a:rPr lang="tr-TR" sz="2200" b="0" dirty="0" smtClean="0">
                <a:latin typeface="Palatino Linotype" panose="02040502050505030304" pitchFamily="18" charset="0"/>
              </a:rPr>
              <a:t>Ödeme garantisinde, ödenmediği iddia edilen faturalar ve taşıma belgelerinin kopyalarının</a:t>
            </a:r>
          </a:p>
          <a:p>
            <a:pPr lvl="1">
              <a:buFont typeface="Wingdings" panose="05000000000000000000" pitchFamily="2" charset="2"/>
              <a:buChar char="Ø"/>
            </a:pPr>
            <a:r>
              <a:rPr lang="tr-TR" sz="2200" b="0" dirty="0" smtClean="0">
                <a:latin typeface="Palatino Linotype" panose="02040502050505030304" pitchFamily="18" charset="0"/>
              </a:rPr>
              <a:t>Taahhüt işlerinde bağımsız hakem raporu veya bağımsız gözetim şirketlerinin raporunun</a:t>
            </a:r>
          </a:p>
          <a:p>
            <a:pPr lvl="1">
              <a:buFont typeface="Wingdings" panose="05000000000000000000" pitchFamily="2" charset="2"/>
              <a:buChar char="Ø"/>
            </a:pPr>
            <a:r>
              <a:rPr lang="tr-TR" sz="2200" b="0" dirty="0" smtClean="0">
                <a:latin typeface="Palatino Linotype" panose="02040502050505030304" pitchFamily="18" charset="0"/>
              </a:rPr>
              <a:t>Mahkeme kararının </a:t>
            </a:r>
          </a:p>
          <a:p>
            <a:pPr marL="514350" lvl="1" indent="0">
              <a:buNone/>
            </a:pPr>
            <a:r>
              <a:rPr lang="tr-TR" sz="2200" b="0" dirty="0" smtClean="0">
                <a:latin typeface="Palatino Linotype" panose="02040502050505030304" pitchFamily="18" charset="0"/>
              </a:rPr>
              <a:t>ibrazı gibi şartlar eklenebilir</a:t>
            </a:r>
          </a:p>
          <a:p>
            <a:pPr>
              <a:buFont typeface="Wingdings" panose="05000000000000000000" pitchFamily="2" charset="2"/>
              <a:buChar char="Ø"/>
            </a:pPr>
            <a:r>
              <a:rPr lang="tr-TR" sz="2200" b="0" dirty="0" smtClean="0">
                <a:latin typeface="Palatino Linotype" panose="02040502050505030304" pitchFamily="18" charset="0"/>
              </a:rPr>
              <a:t>Avans teminat mektubunun, ancak ödemenin hesaba geçmesinden sonra geçerli olacağına dair şartlar konabilir vb.</a:t>
            </a:r>
            <a:endParaRPr lang="en-US" sz="2200" b="0" dirty="0">
              <a:latin typeface="Palatino Linotype" panose="02040502050505030304" pitchFamily="18" charset="0"/>
            </a:endParaRPr>
          </a:p>
          <a:p>
            <a:pPr marL="0" indent="0">
              <a:buNone/>
            </a:pPr>
            <a:endParaRPr lang="tr-TR" sz="2200" dirty="0">
              <a:latin typeface="Palatino Linotype" panose="02040502050505030304" pitchFamily="18" charset="0"/>
            </a:endParaRPr>
          </a:p>
        </p:txBody>
      </p:sp>
    </p:spTree>
    <p:extLst>
      <p:ext uri="{BB962C8B-B14F-4D97-AF65-F5344CB8AC3E}">
        <p14:creationId xmlns:p14="http://schemas.microsoft.com/office/powerpoint/2010/main" val="2374813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400" b="1" dirty="0" smtClean="0">
                <a:solidFill>
                  <a:srgbClr val="009000"/>
                </a:solidFill>
                <a:latin typeface="Palatino Linotype" panose="02040502050505030304" pitchFamily="18" charset="0"/>
              </a:rPr>
              <a:t>Lehtar Pozisyonunda Bazı Önlemler</a:t>
            </a:r>
            <a:endParaRPr lang="tr-TR" sz="2400" b="1" dirty="0">
              <a:solidFill>
                <a:srgbClr val="009000"/>
              </a:solidFill>
              <a:latin typeface="Palatino Linotype" panose="0204050205050503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tr-TR" sz="2200" b="0" dirty="0" smtClean="0">
                <a:latin typeface="Palatino Linotype" panose="02040502050505030304" pitchFamily="18" charset="0"/>
              </a:rPr>
              <a:t>Amir bankanın kredibilitesi ve ülke riskinin değerlendirilmesi, Rating notu önemli olabilir.</a:t>
            </a:r>
          </a:p>
          <a:p>
            <a:pPr>
              <a:buFont typeface="Wingdings" panose="05000000000000000000" pitchFamily="2" charset="2"/>
              <a:buChar char="Ø"/>
            </a:pPr>
            <a:r>
              <a:rPr lang="tr-TR" sz="2200" dirty="0" smtClean="0">
                <a:latin typeface="Palatino Linotype" panose="02040502050505030304" pitchFamily="18" charset="0"/>
              </a:rPr>
              <a:t>Garanti </a:t>
            </a:r>
            <a:r>
              <a:rPr lang="tr-TR" sz="2200" dirty="0">
                <a:latin typeface="Palatino Linotype" panose="02040502050505030304" pitchFamily="18" charset="0"/>
              </a:rPr>
              <a:t>tutarının otomatik olarak azaltılması hatta kapanması </a:t>
            </a:r>
            <a:r>
              <a:rPr lang="tr-TR" sz="2200" dirty="0" smtClean="0">
                <a:latin typeface="Palatino Linotype" panose="02040502050505030304" pitchFamily="18" charset="0"/>
              </a:rPr>
              <a:t>için gereken şartlar, amir </a:t>
            </a:r>
            <a:r>
              <a:rPr lang="tr-TR" sz="2200" b="0" dirty="0" smtClean="0">
                <a:latin typeface="Palatino Linotype" panose="02040502050505030304" pitchFamily="18" charset="0"/>
              </a:rPr>
              <a:t>firmanın amir bankaya doğrudan vereceği bir belge karşılığında olacak ise bu  reddedilmelidir.</a:t>
            </a:r>
          </a:p>
          <a:p>
            <a:pPr>
              <a:buFont typeface="Wingdings" panose="05000000000000000000" pitchFamily="2" charset="2"/>
              <a:buChar char="Ø"/>
            </a:pPr>
            <a:r>
              <a:rPr lang="tr-TR" sz="2200" b="0" dirty="0" smtClean="0">
                <a:latin typeface="Palatino Linotype" panose="02040502050505030304" pitchFamily="18" charset="0"/>
              </a:rPr>
              <a:t>Ödemenin yapılmasının, amir firmanın imzalayacağı bazı belgelere veya beyanlara bağlı olması </a:t>
            </a:r>
          </a:p>
          <a:p>
            <a:pPr marL="0" indent="0">
              <a:buNone/>
            </a:pPr>
            <a:r>
              <a:rPr lang="tr-TR" sz="2200" b="0" dirty="0" smtClean="0">
                <a:latin typeface="Palatino Linotype" panose="02040502050505030304" pitchFamily="18" charset="0"/>
              </a:rPr>
              <a:t>gibi gizli/açık şartlar kabul edilmemelidir. </a:t>
            </a:r>
            <a:endParaRPr lang="en-US" sz="2200" b="0" dirty="0">
              <a:latin typeface="Palatino Linotype" panose="02040502050505030304" pitchFamily="18" charset="0"/>
            </a:endParaRPr>
          </a:p>
        </p:txBody>
      </p:sp>
    </p:spTree>
    <p:extLst>
      <p:ext uri="{BB962C8B-B14F-4D97-AF65-F5344CB8AC3E}">
        <p14:creationId xmlns:p14="http://schemas.microsoft.com/office/powerpoint/2010/main" val="2757809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sz="2400" dirty="0" smtClean="0"/>
              <a:t/>
            </a:r>
            <a:br>
              <a:rPr lang="tr-TR" sz="2400" dirty="0" smtClean="0"/>
            </a:br>
            <a:r>
              <a:rPr lang="tr-TR" sz="2400" dirty="0" smtClean="0"/>
              <a:t>burak.akter@teb.com.tr</a:t>
            </a:r>
            <a:r>
              <a:rPr lang="en-US" sz="2400" dirty="0"/>
              <a:t/>
            </a:r>
            <a:br>
              <a:rPr lang="en-US" sz="2400"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6926" y="939800"/>
            <a:ext cx="3669348" cy="5181600"/>
          </a:xfrm>
          <a:prstGeom prst="rect">
            <a:avLst/>
          </a:prstGeom>
        </p:spPr>
      </p:pic>
    </p:spTree>
    <p:extLst>
      <p:ext uri="{BB962C8B-B14F-4D97-AF65-F5344CB8AC3E}">
        <p14:creationId xmlns:p14="http://schemas.microsoft.com/office/powerpoint/2010/main" val="2126073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pPr algn="ctr"/>
            <a:r>
              <a:rPr lang="tr-TR" sz="2400" dirty="0">
                <a:latin typeface="Palatino Linotype" panose="02040502050505030304" pitchFamily="18" charset="0"/>
              </a:rPr>
              <a:t>İfa güçlüğü - Hardship Clause </a:t>
            </a:r>
          </a:p>
        </p:txBody>
      </p:sp>
      <p:sp>
        <p:nvSpPr>
          <p:cNvPr id="648195" name="Rectangle 3"/>
          <p:cNvSpPr>
            <a:spLocks noGrp="1" noChangeArrowheads="1"/>
          </p:cNvSpPr>
          <p:nvPr>
            <p:ph type="body" idx="1"/>
          </p:nvPr>
        </p:nvSpPr>
        <p:spPr/>
        <p:txBody>
          <a:bodyPr/>
          <a:lstStyle/>
          <a:p>
            <a:endParaRPr lang="tr-TR" dirty="0"/>
          </a:p>
          <a:p>
            <a:pPr algn="ctr"/>
            <a:r>
              <a:rPr lang="tr-TR" b="0" dirty="0">
                <a:latin typeface="Palatino Linotype" panose="02040502050505030304" pitchFamily="18" charset="0"/>
              </a:rPr>
              <a:t>Mücbir sebeplere ek olarak, sözleşmenin ifasının imkansız değil ama taraflardan biri için felaket hale gelmesi durumunda sığınabilecek kural.</a:t>
            </a:r>
          </a:p>
          <a:p>
            <a:pPr algn="ctr"/>
            <a:endParaRPr lang="tr-TR" b="0" dirty="0">
              <a:latin typeface="Palatino Linotype" panose="02040502050505030304" pitchFamily="18" charset="0"/>
            </a:endParaRPr>
          </a:p>
          <a:p>
            <a:pPr algn="ctr"/>
            <a:r>
              <a:rPr lang="tr-TR" b="0" dirty="0">
                <a:latin typeface="Palatino Linotype" panose="02040502050505030304" pitchFamily="18" charset="0"/>
              </a:rPr>
              <a:t>ICC 650 sayılı broşürü:  </a:t>
            </a:r>
          </a:p>
          <a:p>
            <a:pPr algn="ctr">
              <a:buFont typeface="Wingdings" pitchFamily="2" charset="2"/>
              <a:buNone/>
            </a:pPr>
            <a:r>
              <a:rPr lang="tr-TR" b="0" dirty="0">
                <a:latin typeface="Palatino Linotype" panose="02040502050505030304" pitchFamily="18" charset="0"/>
              </a:rPr>
              <a:t>	</a:t>
            </a:r>
            <a:r>
              <a:rPr lang="tr-TR" b="0" dirty="0" smtClean="0">
                <a:latin typeface="Palatino Linotype" panose="02040502050505030304" pitchFamily="18" charset="0"/>
              </a:rPr>
              <a:t>ICC </a:t>
            </a:r>
            <a:r>
              <a:rPr lang="tr-TR" b="0" dirty="0">
                <a:latin typeface="Palatino Linotype" panose="02040502050505030304" pitchFamily="18" charset="0"/>
              </a:rPr>
              <a:t>Force Majeure 2003 – ICC Hardship Clause 2003 </a:t>
            </a:r>
            <a:endParaRPr lang="tr-TR" b="0" dirty="0" smtClean="0">
              <a:latin typeface="Palatino Linotype" panose="02040502050505030304" pitchFamily="18" charset="0"/>
            </a:endParaRPr>
          </a:p>
          <a:p>
            <a:pPr algn="ctr">
              <a:buFont typeface="Wingdings" pitchFamily="2" charset="2"/>
              <a:buNone/>
            </a:pPr>
            <a:endParaRPr lang="tr-TR" b="0" dirty="0">
              <a:latin typeface="Palatino Linotype" panose="02040502050505030304" pitchFamily="18" charset="0"/>
            </a:endParaRPr>
          </a:p>
          <a:p>
            <a:pPr algn="ctr">
              <a:buFont typeface="Wingdings" pitchFamily="2" charset="2"/>
              <a:buNone/>
            </a:pPr>
            <a:endParaRPr lang="tr-TR" b="0" dirty="0" smtClean="0">
              <a:latin typeface="Palatino Linotype" panose="02040502050505030304" pitchFamily="18" charset="0"/>
            </a:endParaRPr>
          </a:p>
          <a:p>
            <a:pPr algn="ctr">
              <a:buFont typeface="Wingdings" pitchFamily="2" charset="2"/>
              <a:buNone/>
            </a:pPr>
            <a:r>
              <a:rPr lang="tr-TR" b="0" dirty="0" smtClean="0">
                <a:latin typeface="Palatino Linotype" panose="02040502050505030304" pitchFamily="18" charset="0"/>
              </a:rPr>
              <a:t>(Borçlar  Kanunumuz md 138’de düzenlenmiştir)</a:t>
            </a:r>
            <a:endParaRPr lang="tr-TR" b="0" dirty="0">
              <a:latin typeface="Palatino Linotype" panose="0204050205050503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a:lstStyle/>
          <a:p>
            <a:pPr algn="ctr"/>
            <a:r>
              <a:rPr lang="en-GB" sz="2800" dirty="0">
                <a:latin typeface="Palatino Linotype" panose="02040502050505030304" pitchFamily="18" charset="0"/>
              </a:rPr>
              <a:t>I</a:t>
            </a:r>
            <a:r>
              <a:rPr lang="tr-TR" sz="2800" dirty="0">
                <a:latin typeface="Palatino Linotype" panose="02040502050505030304" pitchFamily="18" charset="0"/>
              </a:rPr>
              <a:t>ncoterms 2010    (MTO 715 no.lu broşür)</a:t>
            </a:r>
            <a:endParaRPr lang="en-US" sz="2800" dirty="0">
              <a:latin typeface="Palatino Linotype" panose="02040502050505030304" pitchFamily="18" charset="0"/>
            </a:endParaRPr>
          </a:p>
        </p:txBody>
      </p:sp>
      <p:sp>
        <p:nvSpPr>
          <p:cNvPr id="658435" name="Rectangle 3"/>
          <p:cNvSpPr>
            <a:spLocks noGrp="1" noChangeArrowheads="1"/>
          </p:cNvSpPr>
          <p:nvPr>
            <p:ph type="body" idx="1"/>
          </p:nvPr>
        </p:nvSpPr>
        <p:spPr/>
        <p:txBody>
          <a:bodyPr/>
          <a:lstStyle/>
          <a:p>
            <a:pPr marL="0" indent="0" algn="ctr">
              <a:buNone/>
            </a:pPr>
            <a:endParaRPr lang="tr-TR" sz="2400" b="0" dirty="0" smtClean="0">
              <a:latin typeface="Palatino Linotype" panose="02040502050505030304" pitchFamily="18" charset="0"/>
            </a:endParaRPr>
          </a:p>
          <a:p>
            <a:pPr marL="0" indent="0" algn="ctr">
              <a:buNone/>
            </a:pPr>
            <a:r>
              <a:rPr lang="tr-TR" sz="2400" b="0" dirty="0" smtClean="0">
                <a:latin typeface="Palatino Linotype" panose="02040502050505030304" pitchFamily="18" charset="0"/>
              </a:rPr>
              <a:t>Ticari </a:t>
            </a:r>
            <a:r>
              <a:rPr lang="tr-TR" sz="2400" b="0" dirty="0">
                <a:latin typeface="Palatino Linotype" panose="02040502050505030304" pitchFamily="18" charset="0"/>
              </a:rPr>
              <a:t>terimlerin - mallar için -  evrensel ifadesi </a:t>
            </a:r>
            <a:endParaRPr lang="tr-TR" sz="2400" b="0" dirty="0" smtClean="0">
              <a:latin typeface="Palatino Linotype" panose="02040502050505030304" pitchFamily="18" charset="0"/>
            </a:endParaRPr>
          </a:p>
          <a:p>
            <a:pPr marL="0" indent="0" algn="ctr">
              <a:buNone/>
            </a:pPr>
            <a:endParaRPr lang="tr-TR" sz="2400" b="0" dirty="0">
              <a:latin typeface="Palatino Linotype" panose="02040502050505030304" pitchFamily="18" charset="0"/>
            </a:endParaRPr>
          </a:p>
          <a:p>
            <a:pPr marL="0" indent="0" algn="ctr">
              <a:buNone/>
            </a:pPr>
            <a:r>
              <a:rPr lang="tr-TR" sz="2400" b="0" dirty="0" smtClean="0">
                <a:latin typeface="Palatino Linotype" panose="02040502050505030304" pitchFamily="18" charset="0"/>
              </a:rPr>
              <a:t>International </a:t>
            </a:r>
            <a:r>
              <a:rPr lang="tr-TR" sz="2400" b="0" dirty="0">
                <a:latin typeface="Palatino Linotype" panose="02040502050505030304" pitchFamily="18" charset="0"/>
              </a:rPr>
              <a:t>Commercial Terms </a:t>
            </a:r>
            <a:endParaRPr lang="tr-TR" sz="2400" b="0" dirty="0" smtClean="0">
              <a:latin typeface="Palatino Linotype" panose="02040502050505030304" pitchFamily="18" charset="0"/>
            </a:endParaRPr>
          </a:p>
          <a:p>
            <a:pPr marL="0" indent="0" algn="ctr">
              <a:buNone/>
            </a:pPr>
            <a:endParaRPr lang="tr-TR" sz="2400" b="0" dirty="0">
              <a:latin typeface="Palatino Linotype" panose="02040502050505030304" pitchFamily="18" charset="0"/>
            </a:endParaRPr>
          </a:p>
          <a:p>
            <a:pPr algn="ctr">
              <a:buFont typeface="Wingdings" panose="05000000000000000000" pitchFamily="2" charset="2"/>
              <a:buChar char="Ø"/>
            </a:pPr>
            <a:r>
              <a:rPr lang="tr-TR" sz="2400" u="sng" dirty="0">
                <a:latin typeface="Palatino Linotype" panose="02040502050505030304" pitchFamily="18" charset="0"/>
              </a:rPr>
              <a:t>“ Risk ve masrafların paylaşımı “</a:t>
            </a:r>
          </a:p>
          <a:p>
            <a:pPr marL="0" indent="0">
              <a:buNone/>
            </a:pPr>
            <a:endParaRPr lang="en-GB" dirty="0">
              <a:latin typeface="Palatino Linotype" panose="02040502050505030304" pitchFamily="18" charset="0"/>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71" y="0"/>
            <a:ext cx="7293429" cy="827314"/>
          </a:xfrm>
        </p:spPr>
        <p:txBody>
          <a:bodyPr/>
          <a:lstStyle/>
          <a:p>
            <a:pPr algn="ctr"/>
            <a:r>
              <a:rPr lang="tr-TR" sz="2400" dirty="0" smtClean="0">
                <a:latin typeface="Palatino Linotype" panose="02040502050505030304" pitchFamily="18" charset="0"/>
              </a:rPr>
              <a:t>INCOTERMS, 2 Farklı Tasnif İle Anlatılabilir. </a:t>
            </a:r>
            <a:br>
              <a:rPr lang="tr-TR" sz="2400" dirty="0" smtClean="0">
                <a:latin typeface="Palatino Linotype" panose="02040502050505030304" pitchFamily="18" charset="0"/>
              </a:rPr>
            </a:br>
            <a:r>
              <a:rPr lang="tr-TR" sz="2400" dirty="0" smtClean="0">
                <a:latin typeface="Palatino Linotype" panose="02040502050505030304" pitchFamily="18" charset="0"/>
              </a:rPr>
              <a:t>İlk Tasnif, Çıkış Yerine Göre:</a:t>
            </a:r>
            <a:endParaRPr lang="tr-TR" sz="2400" dirty="0"/>
          </a:p>
        </p:txBody>
      </p:sp>
      <p:sp>
        <p:nvSpPr>
          <p:cNvPr id="3" name="Content Placeholder 2"/>
          <p:cNvSpPr>
            <a:spLocks noGrp="1"/>
          </p:cNvSpPr>
          <p:nvPr>
            <p:ph idx="1"/>
          </p:nvPr>
        </p:nvSpPr>
        <p:spPr/>
        <p:txBody>
          <a:bodyPr/>
          <a:lstStyle/>
          <a:p>
            <a:pPr marL="0" indent="0">
              <a:buNone/>
            </a:pPr>
            <a:r>
              <a:rPr lang="tr-TR" sz="2800" dirty="0" smtClean="0">
                <a:latin typeface="Palatino Linotype" panose="02040502050505030304" pitchFamily="18" charset="0"/>
              </a:rPr>
              <a:t>	</a:t>
            </a:r>
            <a:r>
              <a:rPr lang="tr-TR" sz="2800" u="sng" dirty="0" smtClean="0">
                <a:latin typeface="Palatino Linotype" panose="02040502050505030304" pitchFamily="18" charset="0"/>
              </a:rPr>
              <a:t>Çıkış </a:t>
            </a:r>
            <a:r>
              <a:rPr lang="tr-TR" sz="2800" u="sng" dirty="0">
                <a:latin typeface="Palatino Linotype" panose="02040502050505030304" pitchFamily="18" charset="0"/>
              </a:rPr>
              <a:t>yeri ile ilgili </a:t>
            </a:r>
            <a:r>
              <a:rPr lang="tr-TR" sz="2800" u="sng" dirty="0" smtClean="0">
                <a:latin typeface="Palatino Linotype" panose="02040502050505030304" pitchFamily="18" charset="0"/>
              </a:rPr>
              <a:t>olanlar</a:t>
            </a:r>
          </a:p>
          <a:p>
            <a:pPr marL="0" indent="0">
              <a:buNone/>
            </a:pPr>
            <a:endParaRPr lang="tr-TR" sz="2000" b="0" dirty="0">
              <a:latin typeface="Palatino Linotype" panose="02040502050505030304" pitchFamily="18" charset="0"/>
            </a:endParaRPr>
          </a:p>
          <a:p>
            <a:pPr lvl="2">
              <a:buFont typeface="Wingdings" panose="05000000000000000000" pitchFamily="2" charset="2"/>
              <a:buChar char="ü"/>
            </a:pPr>
            <a:r>
              <a:rPr lang="tr-TR" sz="2000" dirty="0">
                <a:latin typeface="Palatino Linotype" panose="02040502050505030304" pitchFamily="18" charset="0"/>
              </a:rPr>
              <a:t> </a:t>
            </a:r>
            <a:r>
              <a:rPr lang="en-GB" sz="2000" dirty="0">
                <a:latin typeface="Palatino Linotype" panose="02040502050505030304" pitchFamily="18" charset="0"/>
              </a:rPr>
              <a:t>EXW </a:t>
            </a:r>
            <a:r>
              <a:rPr lang="tr-TR" sz="2000" dirty="0">
                <a:latin typeface="Palatino Linotype" panose="02040502050505030304" pitchFamily="18" charset="0"/>
              </a:rPr>
              <a:t>(fabrika v.s’de, gümrüklenmemiş teslim)</a:t>
            </a:r>
          </a:p>
          <a:p>
            <a:pPr lvl="2">
              <a:buFont typeface="Wingdings" panose="05000000000000000000" pitchFamily="2" charset="2"/>
              <a:buChar char="ü"/>
            </a:pPr>
            <a:r>
              <a:rPr lang="en-GB" sz="2000" dirty="0">
                <a:latin typeface="Palatino Linotype" panose="02040502050505030304" pitchFamily="18" charset="0"/>
              </a:rPr>
              <a:t> FCA </a:t>
            </a:r>
            <a:r>
              <a:rPr lang="tr-TR" sz="2000" dirty="0">
                <a:latin typeface="Palatino Linotype" panose="02040502050505030304" pitchFamily="18" charset="0"/>
              </a:rPr>
              <a:t>-</a:t>
            </a:r>
            <a:r>
              <a:rPr lang="en-GB" sz="2000" dirty="0">
                <a:latin typeface="Palatino Linotype" panose="02040502050505030304" pitchFamily="18" charset="0"/>
              </a:rPr>
              <a:t> </a:t>
            </a:r>
            <a:r>
              <a:rPr lang="tr-TR" sz="2000" dirty="0">
                <a:latin typeface="Palatino Linotype" panose="02040502050505030304" pitchFamily="18" charset="0"/>
              </a:rPr>
              <a:t>FAS - </a:t>
            </a:r>
            <a:r>
              <a:rPr lang="en-GB" sz="2000" dirty="0">
                <a:latin typeface="Palatino Linotype" panose="02040502050505030304" pitchFamily="18" charset="0"/>
              </a:rPr>
              <a:t>FOB </a:t>
            </a:r>
            <a:r>
              <a:rPr lang="tr-TR" sz="2000" dirty="0">
                <a:latin typeface="Palatino Linotype" panose="02040502050505030304" pitchFamily="18" charset="0"/>
              </a:rPr>
              <a:t>(navlun ödenmemiş)</a:t>
            </a:r>
          </a:p>
          <a:p>
            <a:pPr lvl="2">
              <a:buFont typeface="Wingdings" panose="05000000000000000000" pitchFamily="2" charset="2"/>
              <a:buChar char="ü"/>
            </a:pPr>
            <a:r>
              <a:rPr lang="tr-TR" sz="2000" dirty="0">
                <a:latin typeface="Palatino Linotype" panose="02040502050505030304" pitchFamily="18" charset="0"/>
              </a:rPr>
              <a:t> </a:t>
            </a:r>
            <a:r>
              <a:rPr lang="en-GB" sz="2000" dirty="0">
                <a:latin typeface="Palatino Linotype" panose="02040502050505030304" pitchFamily="18" charset="0"/>
              </a:rPr>
              <a:t>CFR </a:t>
            </a:r>
            <a:r>
              <a:rPr lang="tr-TR" sz="2000" dirty="0">
                <a:latin typeface="Palatino Linotype" panose="02040502050505030304" pitchFamily="18" charset="0"/>
              </a:rPr>
              <a:t>–</a:t>
            </a:r>
            <a:r>
              <a:rPr lang="en-GB" sz="2000" dirty="0">
                <a:latin typeface="Palatino Linotype" panose="02040502050505030304" pitchFamily="18" charset="0"/>
              </a:rPr>
              <a:t> CIF</a:t>
            </a:r>
            <a:r>
              <a:rPr lang="tr-TR" sz="2000" dirty="0">
                <a:latin typeface="Palatino Linotype" panose="02040502050505030304" pitchFamily="18" charset="0"/>
              </a:rPr>
              <a:t> – CPT  - CIP  (navlun </a:t>
            </a:r>
            <a:r>
              <a:rPr lang="tr-TR" sz="2000" dirty="0" smtClean="0">
                <a:latin typeface="Palatino Linotype" panose="02040502050505030304" pitchFamily="18" charset="0"/>
              </a:rPr>
              <a:t>ödenmiş)</a:t>
            </a:r>
          </a:p>
          <a:p>
            <a:pPr marL="904875" lvl="2" indent="0">
              <a:buNone/>
            </a:pPr>
            <a:endParaRPr lang="tr-TR" sz="2800" b="1" dirty="0" smtClean="0">
              <a:latin typeface="Palatino Linotype" panose="02040502050505030304" pitchFamily="18" charset="0"/>
            </a:endParaRPr>
          </a:p>
          <a:p>
            <a:pPr marL="904875" lvl="2" indent="0">
              <a:buNone/>
            </a:pPr>
            <a:r>
              <a:rPr lang="tr-TR" sz="2800" b="1" u="sng" dirty="0" smtClean="0">
                <a:latin typeface="Palatino Linotype" panose="02040502050505030304" pitchFamily="18" charset="0"/>
              </a:rPr>
              <a:t>Varış </a:t>
            </a:r>
            <a:r>
              <a:rPr lang="tr-TR" sz="2800" b="1" u="sng" dirty="0">
                <a:latin typeface="Palatino Linotype" panose="02040502050505030304" pitchFamily="18" charset="0"/>
              </a:rPr>
              <a:t>yeri ile ilgili </a:t>
            </a:r>
            <a:r>
              <a:rPr lang="tr-TR" sz="2800" b="1" u="sng" dirty="0" smtClean="0">
                <a:latin typeface="Palatino Linotype" panose="02040502050505030304" pitchFamily="18" charset="0"/>
              </a:rPr>
              <a:t>olanlar</a:t>
            </a:r>
          </a:p>
          <a:p>
            <a:pPr marL="904875" lvl="2" indent="0">
              <a:buNone/>
            </a:pPr>
            <a:endParaRPr lang="tr-TR" sz="2000" b="0" dirty="0">
              <a:latin typeface="Palatino Linotype" panose="02040502050505030304" pitchFamily="18" charset="0"/>
            </a:endParaRPr>
          </a:p>
          <a:p>
            <a:pPr lvl="2">
              <a:buFont typeface="Wingdings" panose="05000000000000000000" pitchFamily="2" charset="2"/>
              <a:buChar char="ü"/>
            </a:pPr>
            <a:r>
              <a:rPr lang="tr-TR" sz="2000" dirty="0">
                <a:latin typeface="Palatino Linotype" panose="02040502050505030304" pitchFamily="18" charset="0"/>
              </a:rPr>
              <a:t> DAT (Delivered at Terminal)</a:t>
            </a:r>
            <a:endParaRPr lang="en-US" sz="2000" dirty="0">
              <a:latin typeface="Palatino Linotype" panose="02040502050505030304" pitchFamily="18" charset="0"/>
            </a:endParaRPr>
          </a:p>
          <a:p>
            <a:pPr lvl="2">
              <a:buFont typeface="Wingdings" panose="05000000000000000000" pitchFamily="2" charset="2"/>
              <a:buChar char="ü"/>
            </a:pPr>
            <a:r>
              <a:rPr lang="tr-TR" sz="2000" dirty="0">
                <a:latin typeface="Palatino Linotype" panose="02040502050505030304" pitchFamily="18" charset="0"/>
              </a:rPr>
              <a:t> DAP (Delivered at Place) </a:t>
            </a:r>
            <a:endParaRPr lang="tr-TR" i="1" dirty="0">
              <a:latin typeface="Palatino Linotype" panose="02040502050505030304" pitchFamily="18" charset="0"/>
            </a:endParaRPr>
          </a:p>
          <a:p>
            <a:pPr lvl="2">
              <a:buFont typeface="Wingdings" panose="05000000000000000000" pitchFamily="2" charset="2"/>
              <a:buChar char="ü"/>
            </a:pPr>
            <a:r>
              <a:rPr lang="tr-TR" sz="2000" dirty="0">
                <a:latin typeface="Palatino Linotype" panose="02040502050505030304" pitchFamily="18" charset="0"/>
              </a:rPr>
              <a:t> DDP (Delivered Duty </a:t>
            </a:r>
            <a:r>
              <a:rPr lang="tr-TR" sz="2000" dirty="0" smtClean="0">
                <a:latin typeface="Palatino Linotype" panose="02040502050505030304" pitchFamily="18" charset="0"/>
              </a:rPr>
              <a:t>Paid - Gümrükte doğan vergiler ödenmiş olarak)</a:t>
            </a:r>
            <a:endParaRPr lang="tr-TR" sz="2000" dirty="0">
              <a:latin typeface="Palatino Linotype" panose="02040502050505030304" pitchFamily="18" charset="0"/>
            </a:endParaRPr>
          </a:p>
          <a:p>
            <a:endParaRPr lang="tr-TR" dirty="0"/>
          </a:p>
        </p:txBody>
      </p:sp>
    </p:spTree>
    <p:extLst>
      <p:ext uri="{BB962C8B-B14F-4D97-AF65-F5344CB8AC3E}">
        <p14:creationId xmlns:p14="http://schemas.microsoft.com/office/powerpoint/2010/main" val="1517015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body" idx="1"/>
          </p:nvPr>
        </p:nvSpPr>
        <p:spPr/>
        <p:txBody>
          <a:bodyPr/>
          <a:lstStyle/>
          <a:p>
            <a:pPr>
              <a:lnSpc>
                <a:spcPct val="80000"/>
              </a:lnSpc>
              <a:buFont typeface="Wingdings" panose="05000000000000000000" pitchFamily="2" charset="2"/>
              <a:buChar char="Ø"/>
            </a:pPr>
            <a:endParaRPr lang="tr-TR" b="0" dirty="0" smtClean="0">
              <a:latin typeface="Palatino Linotype" panose="02040502050505030304" pitchFamily="18" charset="0"/>
            </a:endParaRPr>
          </a:p>
          <a:p>
            <a:pPr marL="0" indent="0">
              <a:lnSpc>
                <a:spcPct val="80000"/>
              </a:lnSpc>
              <a:buNone/>
            </a:pPr>
            <a:r>
              <a:rPr lang="tr-TR" sz="2800" dirty="0" smtClean="0">
                <a:latin typeface="Palatino Linotype" panose="02040502050505030304" pitchFamily="18" charset="0"/>
              </a:rPr>
              <a:t>2a:    </a:t>
            </a:r>
            <a:r>
              <a:rPr lang="tr-TR" sz="2800" u="sng" dirty="0" smtClean="0">
                <a:latin typeface="Palatino Linotype" panose="02040502050505030304" pitchFamily="18" charset="0"/>
              </a:rPr>
              <a:t>Sadece</a:t>
            </a:r>
            <a:r>
              <a:rPr lang="tr-TR" sz="2800" dirty="0" smtClean="0">
                <a:latin typeface="Palatino Linotype" panose="02040502050505030304" pitchFamily="18" charset="0"/>
              </a:rPr>
              <a:t> </a:t>
            </a:r>
            <a:r>
              <a:rPr lang="tr-TR" sz="2800" dirty="0">
                <a:latin typeface="Palatino Linotype" panose="02040502050505030304" pitchFamily="18" charset="0"/>
              </a:rPr>
              <a:t>deniz taşımacılığı ile ilgili </a:t>
            </a:r>
            <a:r>
              <a:rPr lang="tr-TR" sz="2800" dirty="0" smtClean="0">
                <a:latin typeface="Palatino Linotype" panose="02040502050505030304" pitchFamily="18" charset="0"/>
              </a:rPr>
              <a:t>		</a:t>
            </a:r>
            <a:r>
              <a:rPr lang="en-GB" sz="2800" dirty="0" smtClean="0">
                <a:latin typeface="Palatino Linotype" panose="02040502050505030304" pitchFamily="18" charset="0"/>
              </a:rPr>
              <a:t>Incoterms</a:t>
            </a:r>
            <a:endParaRPr lang="tr-TR" sz="2800" dirty="0">
              <a:latin typeface="Palatino Linotype" panose="02040502050505030304" pitchFamily="18" charset="0"/>
            </a:endParaRPr>
          </a:p>
          <a:p>
            <a:pPr marL="514350" lvl="1" indent="0">
              <a:lnSpc>
                <a:spcPct val="75000"/>
              </a:lnSpc>
              <a:buNone/>
            </a:pPr>
            <a:endParaRPr lang="tr-TR" sz="2000" b="0" dirty="0" smtClean="0">
              <a:latin typeface="Palatino Linotype" panose="02040502050505030304" pitchFamily="18" charset="0"/>
            </a:endParaRPr>
          </a:p>
          <a:p>
            <a:pPr lvl="1">
              <a:lnSpc>
                <a:spcPct val="75000"/>
              </a:lnSpc>
              <a:buFont typeface="Wingdings" panose="05000000000000000000" pitchFamily="2" charset="2"/>
              <a:buChar char="ü"/>
            </a:pPr>
            <a:r>
              <a:rPr lang="en-GB" sz="2000" b="0" dirty="0" smtClean="0">
                <a:latin typeface="Palatino Linotype" panose="02040502050505030304" pitchFamily="18" charset="0"/>
              </a:rPr>
              <a:t>FOB</a:t>
            </a:r>
            <a:r>
              <a:rPr lang="en-GB" sz="2000" b="0" dirty="0">
                <a:latin typeface="Palatino Linotype" panose="02040502050505030304" pitchFamily="18" charset="0"/>
              </a:rPr>
              <a:t>: Fr</a:t>
            </a:r>
            <a:r>
              <a:rPr lang="tr-TR" sz="2000" b="0" dirty="0">
                <a:latin typeface="Palatino Linotype" panose="02040502050505030304" pitchFamily="18" charset="0"/>
              </a:rPr>
              <a:t>ee </a:t>
            </a:r>
            <a:r>
              <a:rPr lang="en-GB" sz="2000" b="0" dirty="0">
                <a:latin typeface="Palatino Linotype" panose="02040502050505030304" pitchFamily="18" charset="0"/>
              </a:rPr>
              <a:t>on board</a:t>
            </a:r>
            <a:endParaRPr lang="tr-TR" sz="2000" b="0" dirty="0">
              <a:latin typeface="Palatino Linotype" panose="02040502050505030304" pitchFamily="18" charset="0"/>
            </a:endParaRPr>
          </a:p>
          <a:p>
            <a:pPr marL="904875" lvl="2" indent="0">
              <a:lnSpc>
                <a:spcPct val="80000"/>
              </a:lnSpc>
              <a:buNone/>
            </a:pPr>
            <a:r>
              <a:rPr lang="tr-TR" sz="2000" dirty="0">
                <a:latin typeface="Palatino Linotype" panose="02040502050505030304" pitchFamily="18" charset="0"/>
              </a:rPr>
              <a:t> Belli bir yükleme limanında bordaya yükleme</a:t>
            </a:r>
          </a:p>
          <a:p>
            <a:pPr lvl="1">
              <a:lnSpc>
                <a:spcPct val="75000"/>
              </a:lnSpc>
              <a:buFont typeface="Wingdings" panose="05000000000000000000" pitchFamily="2" charset="2"/>
              <a:buChar char="ü"/>
            </a:pPr>
            <a:r>
              <a:rPr lang="tr-TR" sz="2000" b="0" dirty="0">
                <a:latin typeface="Palatino Linotype" panose="02040502050505030304" pitchFamily="18" charset="0"/>
              </a:rPr>
              <a:t> FAS: Free Alongside the Ship</a:t>
            </a:r>
          </a:p>
          <a:p>
            <a:pPr marL="904875" lvl="2" indent="0">
              <a:lnSpc>
                <a:spcPct val="80000"/>
              </a:lnSpc>
              <a:buNone/>
            </a:pPr>
            <a:r>
              <a:rPr lang="tr-TR" sz="2000" dirty="0">
                <a:latin typeface="Palatino Linotype" panose="02040502050505030304" pitchFamily="18" charset="0"/>
              </a:rPr>
              <a:t> Belli bir geminin yanında teslim</a:t>
            </a:r>
            <a:endParaRPr lang="en-GB" sz="2000" dirty="0">
              <a:latin typeface="Palatino Linotype" panose="02040502050505030304" pitchFamily="18" charset="0"/>
            </a:endParaRPr>
          </a:p>
          <a:p>
            <a:pPr lvl="1">
              <a:lnSpc>
                <a:spcPct val="75000"/>
              </a:lnSpc>
              <a:buFont typeface="Wingdings" panose="05000000000000000000" pitchFamily="2" charset="2"/>
              <a:buChar char="ü"/>
            </a:pPr>
            <a:r>
              <a:rPr lang="en-GB" sz="2000" b="0" dirty="0">
                <a:latin typeface="Palatino Linotype" panose="02040502050505030304" pitchFamily="18" charset="0"/>
              </a:rPr>
              <a:t> CFR : Cost and </a:t>
            </a:r>
            <a:r>
              <a:rPr lang="tr-TR" sz="2000" b="0" dirty="0">
                <a:latin typeface="Palatino Linotype" panose="02040502050505030304" pitchFamily="18" charset="0"/>
              </a:rPr>
              <a:t>f</a:t>
            </a:r>
            <a:r>
              <a:rPr lang="en-GB" sz="2000" b="0" dirty="0">
                <a:latin typeface="Palatino Linotype" panose="02040502050505030304" pitchFamily="18" charset="0"/>
              </a:rPr>
              <a:t>re</a:t>
            </a:r>
            <a:r>
              <a:rPr lang="tr-TR" sz="2000" b="0" dirty="0">
                <a:latin typeface="Palatino Linotype" panose="02040502050505030304" pitchFamily="18" charset="0"/>
              </a:rPr>
              <a:t>igh</a:t>
            </a:r>
            <a:r>
              <a:rPr lang="en-GB" sz="2000" b="0" dirty="0">
                <a:latin typeface="Palatino Linotype" panose="02040502050505030304" pitchFamily="18" charset="0"/>
              </a:rPr>
              <a:t>t</a:t>
            </a:r>
            <a:endParaRPr lang="tr-TR" sz="2000" b="0" dirty="0">
              <a:latin typeface="Palatino Linotype" panose="02040502050505030304" pitchFamily="18" charset="0"/>
            </a:endParaRPr>
          </a:p>
          <a:p>
            <a:pPr marL="904875" lvl="2" indent="0">
              <a:lnSpc>
                <a:spcPct val="80000"/>
              </a:lnSpc>
              <a:buNone/>
            </a:pPr>
            <a:r>
              <a:rPr lang="tr-TR" sz="2000" dirty="0">
                <a:latin typeface="Palatino Linotype" panose="02040502050505030304" pitchFamily="18" charset="0"/>
              </a:rPr>
              <a:t> Belli bir varış </a:t>
            </a:r>
            <a:r>
              <a:rPr lang="tr-TR" sz="2000" dirty="0" smtClean="0">
                <a:latin typeface="Palatino Linotype" panose="02040502050505030304" pitchFamily="18" charset="0"/>
              </a:rPr>
              <a:t>limanına kadar, </a:t>
            </a:r>
            <a:r>
              <a:rPr lang="tr-TR" sz="2000" dirty="0">
                <a:latin typeface="Palatino Linotype" panose="02040502050505030304" pitchFamily="18" charset="0"/>
              </a:rPr>
              <a:t>mal bedeli + navlun </a:t>
            </a:r>
            <a:endParaRPr lang="en-GB" sz="2000" dirty="0">
              <a:latin typeface="Palatino Linotype" panose="02040502050505030304" pitchFamily="18" charset="0"/>
            </a:endParaRPr>
          </a:p>
          <a:p>
            <a:pPr lvl="1">
              <a:lnSpc>
                <a:spcPct val="75000"/>
              </a:lnSpc>
              <a:buFont typeface="Wingdings" panose="05000000000000000000" pitchFamily="2" charset="2"/>
              <a:buChar char="ü"/>
            </a:pPr>
            <a:r>
              <a:rPr lang="en-GB" sz="2000" b="0" dirty="0">
                <a:latin typeface="Palatino Linotype" panose="02040502050505030304" pitchFamily="18" charset="0"/>
              </a:rPr>
              <a:t> CIF: Cost, Insurance and </a:t>
            </a:r>
            <a:r>
              <a:rPr lang="tr-TR" sz="2000" b="0" dirty="0">
                <a:latin typeface="Palatino Linotype" panose="02040502050505030304" pitchFamily="18" charset="0"/>
              </a:rPr>
              <a:t>f</a:t>
            </a:r>
            <a:r>
              <a:rPr lang="en-GB" sz="2000" b="0" dirty="0">
                <a:latin typeface="Palatino Linotype" panose="02040502050505030304" pitchFamily="18" charset="0"/>
              </a:rPr>
              <a:t>re</a:t>
            </a:r>
            <a:r>
              <a:rPr lang="tr-TR" sz="2000" b="0" dirty="0">
                <a:latin typeface="Palatino Linotype" panose="02040502050505030304" pitchFamily="18" charset="0"/>
              </a:rPr>
              <a:t>igh</a:t>
            </a:r>
            <a:r>
              <a:rPr lang="en-GB" sz="2000" b="0" dirty="0">
                <a:latin typeface="Palatino Linotype" panose="02040502050505030304" pitchFamily="18" charset="0"/>
              </a:rPr>
              <a:t>t</a:t>
            </a:r>
            <a:endParaRPr lang="tr-TR" sz="2000" b="0" dirty="0">
              <a:latin typeface="Palatino Linotype" panose="02040502050505030304" pitchFamily="18" charset="0"/>
            </a:endParaRPr>
          </a:p>
          <a:p>
            <a:pPr marL="904875" lvl="2" indent="0">
              <a:lnSpc>
                <a:spcPct val="80000"/>
              </a:lnSpc>
              <a:buNone/>
            </a:pPr>
            <a:r>
              <a:rPr lang="tr-TR" sz="2000" dirty="0">
                <a:latin typeface="Palatino Linotype" panose="02040502050505030304" pitchFamily="18" charset="0"/>
              </a:rPr>
              <a:t> Belli bir varış </a:t>
            </a:r>
            <a:r>
              <a:rPr lang="tr-TR" sz="2000" dirty="0" smtClean="0">
                <a:latin typeface="Palatino Linotype" panose="02040502050505030304" pitchFamily="18" charset="0"/>
              </a:rPr>
              <a:t>limanına kadar, </a:t>
            </a:r>
            <a:r>
              <a:rPr lang="tr-TR" sz="2000" dirty="0">
                <a:latin typeface="Palatino Linotype" panose="02040502050505030304" pitchFamily="18" charset="0"/>
              </a:rPr>
              <a:t>mal </a:t>
            </a:r>
            <a:r>
              <a:rPr lang="tr-TR" sz="2000" dirty="0" smtClean="0">
                <a:latin typeface="Palatino Linotype" panose="02040502050505030304" pitchFamily="18" charset="0"/>
              </a:rPr>
              <a:t>bedeli + navlun + sigorta primi</a:t>
            </a:r>
            <a:endParaRPr lang="tr-TR" sz="2000" dirty="0">
              <a:latin typeface="Palatino Linotype" panose="02040502050505030304" pitchFamily="18" charset="0"/>
            </a:endParaRPr>
          </a:p>
        </p:txBody>
      </p:sp>
      <p:sp>
        <p:nvSpPr>
          <p:cNvPr id="660483" name="Rectangle 3"/>
          <p:cNvSpPr>
            <a:spLocks noGrp="1" noChangeArrowheads="1"/>
          </p:cNvSpPr>
          <p:nvPr>
            <p:ph type="title"/>
          </p:nvPr>
        </p:nvSpPr>
        <p:spPr>
          <a:xfrm>
            <a:off x="1451429" y="88899"/>
            <a:ext cx="7235371" cy="578757"/>
          </a:xfrm>
        </p:spPr>
        <p:txBody>
          <a:bodyPr/>
          <a:lstStyle/>
          <a:p>
            <a:pPr algn="ctr"/>
            <a:r>
              <a:rPr lang="tr-TR" sz="2400" dirty="0">
                <a:latin typeface="Palatino Linotype" panose="02040502050505030304" pitchFamily="18" charset="0"/>
              </a:rPr>
              <a:t>INCOTERMS, 2 Farklı Tasnif İle </a:t>
            </a:r>
            <a:r>
              <a:rPr lang="tr-TR" sz="2400" dirty="0" smtClean="0">
                <a:latin typeface="Palatino Linotype" panose="02040502050505030304" pitchFamily="18" charset="0"/>
              </a:rPr>
              <a:t>Anlatılabilir. </a:t>
            </a:r>
            <a:r>
              <a:rPr lang="tr-TR" sz="2400" dirty="0">
                <a:latin typeface="Palatino Linotype" panose="02040502050505030304" pitchFamily="18" charset="0"/>
              </a:rPr>
              <a:t/>
            </a:r>
            <a:br>
              <a:rPr lang="tr-TR" sz="2400" dirty="0">
                <a:latin typeface="Palatino Linotype" panose="02040502050505030304" pitchFamily="18" charset="0"/>
              </a:rPr>
            </a:br>
            <a:r>
              <a:rPr lang="tr-TR" sz="2400" dirty="0" smtClean="0">
                <a:latin typeface="Palatino Linotype" panose="02040502050505030304" pitchFamily="18" charset="0"/>
              </a:rPr>
              <a:t>2. Tasnif,  Taşıma Şekline göre</a:t>
            </a:r>
            <a:r>
              <a:rPr lang="tr-TR" sz="2400" dirty="0">
                <a:latin typeface="Palatino Linotype" panose="02040502050505030304" pitchFamily="18" charset="0"/>
              </a:rPr>
              <a:t>:</a:t>
            </a:r>
            <a:endParaRPr lang="en-US" sz="2400" dirty="0">
              <a:latin typeface="Palatino Linotype" panose="02040502050505030304" pitchFamily="18" charset="0"/>
            </a:endParaRPr>
          </a:p>
        </p:txBody>
      </p:sp>
      <p:graphicFrame>
        <p:nvGraphicFramePr>
          <p:cNvPr id="660484" name="Object 4">
            <a:hlinkClick r:id="" action="ppaction://ole?verb=0"/>
          </p:cNvPr>
          <p:cNvGraphicFramePr>
            <a:graphicFrameLocks/>
          </p:cNvGraphicFramePr>
          <p:nvPr>
            <p:extLst>
              <p:ext uri="{D42A27DB-BD31-4B8C-83A1-F6EECF244321}">
                <p14:modId xmlns:p14="http://schemas.microsoft.com/office/powerpoint/2010/main" val="3542654267"/>
              </p:ext>
            </p:extLst>
          </p:nvPr>
        </p:nvGraphicFramePr>
        <p:xfrm>
          <a:off x="4484007" y="5105400"/>
          <a:ext cx="1600200" cy="1439863"/>
        </p:xfrm>
        <a:graphic>
          <a:graphicData uri="http://schemas.openxmlformats.org/presentationml/2006/ole">
            <mc:AlternateContent xmlns:mc="http://schemas.openxmlformats.org/markup-compatibility/2006">
              <mc:Choice xmlns:v="urn:schemas-microsoft-com:vml" Requires="v">
                <p:oleObj spid="_x0000_s660686" name="Clip" r:id="rId4" imgW="676080" imgH="676080" progId="MS_ClipArt_Gallery.2">
                  <p:embed/>
                </p:oleObj>
              </mc:Choice>
              <mc:Fallback>
                <p:oleObj name="Clip" r:id="rId4" imgW="676080" imgH="676080" progId="MS_ClipArt_Gallery.2">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007" y="5105400"/>
                        <a:ext cx="160020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29" y="88900"/>
            <a:ext cx="7235371" cy="622300"/>
          </a:xfrm>
        </p:spPr>
        <p:txBody>
          <a:bodyPr/>
          <a:lstStyle/>
          <a:p>
            <a:pPr algn="ctr"/>
            <a:r>
              <a:rPr lang="tr-TR" sz="2400" dirty="0">
                <a:latin typeface="Palatino Linotype" panose="02040502050505030304" pitchFamily="18" charset="0"/>
              </a:rPr>
              <a:t>INCOTERMS, 2 Farklı Tasnif İle Anlatılabilir. </a:t>
            </a:r>
            <a:br>
              <a:rPr lang="tr-TR" sz="2400" dirty="0">
                <a:latin typeface="Palatino Linotype" panose="02040502050505030304" pitchFamily="18" charset="0"/>
              </a:rPr>
            </a:br>
            <a:r>
              <a:rPr lang="tr-TR" sz="2400" dirty="0">
                <a:latin typeface="Palatino Linotype" panose="02040502050505030304" pitchFamily="18" charset="0"/>
              </a:rPr>
              <a:t>2. </a:t>
            </a:r>
            <a:r>
              <a:rPr lang="tr-TR" sz="2400" dirty="0" smtClean="0">
                <a:latin typeface="Palatino Linotype" panose="02040502050505030304" pitchFamily="18" charset="0"/>
              </a:rPr>
              <a:t>Tasnif,  </a:t>
            </a:r>
            <a:r>
              <a:rPr lang="tr-TR" sz="2400" dirty="0">
                <a:latin typeface="Palatino Linotype" panose="02040502050505030304" pitchFamily="18" charset="0"/>
              </a:rPr>
              <a:t>Taşıma Şekline </a:t>
            </a:r>
            <a:r>
              <a:rPr lang="tr-TR" sz="2400" dirty="0" smtClean="0">
                <a:latin typeface="Palatino Linotype" panose="02040502050505030304" pitchFamily="18" charset="0"/>
              </a:rPr>
              <a:t>göre (devam)</a:t>
            </a:r>
            <a:endParaRPr lang="tr-TR" sz="2400" dirty="0"/>
          </a:p>
        </p:txBody>
      </p:sp>
      <p:sp>
        <p:nvSpPr>
          <p:cNvPr id="3" name="Content Placeholder 2"/>
          <p:cNvSpPr>
            <a:spLocks noGrp="1"/>
          </p:cNvSpPr>
          <p:nvPr>
            <p:ph idx="1"/>
          </p:nvPr>
        </p:nvSpPr>
        <p:spPr/>
        <p:txBody>
          <a:bodyPr/>
          <a:lstStyle/>
          <a:p>
            <a:pPr>
              <a:lnSpc>
                <a:spcPct val="80000"/>
              </a:lnSpc>
              <a:buFont typeface="Wingdings" panose="05000000000000000000" pitchFamily="2" charset="2"/>
              <a:buChar char="Ø"/>
            </a:pPr>
            <a:endParaRPr lang="tr-TR" b="0" dirty="0" smtClean="0">
              <a:latin typeface="Palatino Linotype" panose="02040502050505030304" pitchFamily="18" charset="0"/>
            </a:endParaRPr>
          </a:p>
          <a:p>
            <a:pPr marL="0" indent="0" algn="ctr">
              <a:lnSpc>
                <a:spcPct val="80000"/>
              </a:lnSpc>
              <a:buNone/>
            </a:pPr>
            <a:r>
              <a:rPr lang="tr-TR" sz="2800" dirty="0" smtClean="0">
                <a:latin typeface="Palatino Linotype" panose="02040502050505030304" pitchFamily="18" charset="0"/>
              </a:rPr>
              <a:t>2b:   Deniz dâhil her </a:t>
            </a:r>
            <a:r>
              <a:rPr lang="tr-TR" sz="2800" dirty="0">
                <a:latin typeface="Palatino Linotype" panose="02040502050505030304" pitchFamily="18" charset="0"/>
              </a:rPr>
              <a:t>türlü taşımacılık için </a:t>
            </a:r>
            <a:r>
              <a:rPr lang="en-GB" sz="2800" dirty="0">
                <a:latin typeface="Palatino Linotype" panose="02040502050505030304" pitchFamily="18" charset="0"/>
              </a:rPr>
              <a:t>Incoterms</a:t>
            </a:r>
            <a:r>
              <a:rPr lang="tr-TR" sz="2800" dirty="0">
                <a:latin typeface="Palatino Linotype" panose="02040502050505030304" pitchFamily="18" charset="0"/>
              </a:rPr>
              <a:t>  </a:t>
            </a:r>
            <a:r>
              <a:rPr lang="tr-TR" b="0" dirty="0">
                <a:latin typeface="Palatino Linotype" panose="02040502050505030304" pitchFamily="18" charset="0"/>
              </a:rPr>
              <a:t>	</a:t>
            </a:r>
            <a:endParaRPr lang="tr-TR" sz="1600" b="0" dirty="0">
              <a:latin typeface="Palatino Linotype" panose="02040502050505030304" pitchFamily="18" charset="0"/>
            </a:endParaRPr>
          </a:p>
          <a:p>
            <a:pPr lvl="1">
              <a:lnSpc>
                <a:spcPct val="75000"/>
              </a:lnSpc>
              <a:buFont typeface="Wingdings" panose="05000000000000000000" pitchFamily="2" charset="2"/>
              <a:buChar char="ü"/>
            </a:pPr>
            <a:r>
              <a:rPr lang="tr-TR" sz="2000" b="0" dirty="0">
                <a:latin typeface="Palatino Linotype" panose="02040502050505030304" pitchFamily="18" charset="0"/>
              </a:rPr>
              <a:t> </a:t>
            </a:r>
            <a:r>
              <a:rPr lang="en-GB" sz="2000" b="0" dirty="0">
                <a:latin typeface="Palatino Linotype" panose="02040502050505030304" pitchFamily="18" charset="0"/>
              </a:rPr>
              <a:t>FCA: Free Carrier</a:t>
            </a:r>
            <a:endParaRPr lang="tr-TR" sz="2000" b="0" dirty="0">
              <a:latin typeface="Palatino Linotype" panose="02040502050505030304" pitchFamily="18" charset="0"/>
            </a:endParaRPr>
          </a:p>
          <a:p>
            <a:pPr marL="904875" lvl="2" indent="0">
              <a:lnSpc>
                <a:spcPct val="80000"/>
              </a:lnSpc>
              <a:buNone/>
            </a:pPr>
            <a:r>
              <a:rPr lang="tr-TR" sz="2000" dirty="0" smtClean="0">
                <a:latin typeface="Palatino Linotype" panose="02040502050505030304" pitchFamily="18" charset="0"/>
              </a:rPr>
              <a:t>Belli </a:t>
            </a:r>
            <a:r>
              <a:rPr lang="tr-TR" sz="2000" dirty="0">
                <a:latin typeface="Palatino Linotype" panose="02040502050505030304" pitchFamily="18" charset="0"/>
              </a:rPr>
              <a:t>bir yerde nakliyeciye teslim (deniz yolu ile de olsa sadece </a:t>
            </a:r>
            <a:r>
              <a:rPr lang="tr-TR" sz="2000" dirty="0" smtClean="0">
                <a:latin typeface="Palatino Linotype" panose="02040502050505030304" pitchFamily="18" charset="0"/>
              </a:rPr>
              <a:t>nakliyeciye </a:t>
            </a:r>
            <a:r>
              <a:rPr lang="tr-TR" sz="2000" dirty="0">
                <a:latin typeface="Palatino Linotype" panose="02040502050505030304" pitchFamily="18" charset="0"/>
              </a:rPr>
              <a:t>teslim mallar </a:t>
            </a:r>
            <a:r>
              <a:rPr lang="tr-TR" sz="2000" dirty="0" smtClean="0">
                <a:latin typeface="Palatino Linotype" panose="02040502050505030304" pitchFamily="18" charset="0"/>
              </a:rPr>
              <a:t>ve konteyner taşımacılığı için </a:t>
            </a:r>
            <a:r>
              <a:rPr lang="tr-TR" sz="2000" dirty="0">
                <a:latin typeface="Palatino Linotype" panose="02040502050505030304" pitchFamily="18" charset="0"/>
              </a:rPr>
              <a:t>de uygundur</a:t>
            </a:r>
            <a:r>
              <a:rPr lang="tr-TR" sz="2000" dirty="0" smtClean="0">
                <a:latin typeface="Palatino Linotype" panose="02040502050505030304" pitchFamily="18" charset="0"/>
              </a:rPr>
              <a:t>)</a:t>
            </a:r>
          </a:p>
          <a:p>
            <a:pPr marL="904875" lvl="2" indent="0">
              <a:lnSpc>
                <a:spcPct val="80000"/>
              </a:lnSpc>
              <a:buNone/>
            </a:pPr>
            <a:endParaRPr lang="tr-TR" sz="2000" dirty="0">
              <a:latin typeface="Palatino Linotype" panose="02040502050505030304" pitchFamily="18" charset="0"/>
            </a:endParaRPr>
          </a:p>
          <a:p>
            <a:pPr lvl="1">
              <a:lnSpc>
                <a:spcPct val="75000"/>
              </a:lnSpc>
              <a:buFont typeface="Wingdings" panose="05000000000000000000" pitchFamily="2" charset="2"/>
              <a:buChar char="ü"/>
            </a:pPr>
            <a:r>
              <a:rPr lang="tr-TR" sz="2000" b="0" dirty="0">
                <a:latin typeface="Palatino Linotype" panose="02040502050505030304" pitchFamily="18" charset="0"/>
              </a:rPr>
              <a:t> </a:t>
            </a:r>
            <a:r>
              <a:rPr lang="en-GB" sz="2000" b="0" dirty="0">
                <a:latin typeface="Palatino Linotype" panose="02040502050505030304" pitchFamily="18" charset="0"/>
              </a:rPr>
              <a:t>CPT: Carriage Paid </a:t>
            </a:r>
            <a:r>
              <a:rPr lang="tr-TR" sz="2000" b="0" dirty="0">
                <a:latin typeface="Palatino Linotype" panose="02040502050505030304" pitchFamily="18" charset="0"/>
              </a:rPr>
              <a:t>t</a:t>
            </a:r>
            <a:r>
              <a:rPr lang="en-GB" sz="2000" b="0" dirty="0">
                <a:latin typeface="Palatino Linotype" panose="02040502050505030304" pitchFamily="18" charset="0"/>
              </a:rPr>
              <a:t>o</a:t>
            </a:r>
            <a:r>
              <a:rPr lang="tr-TR" sz="2000" b="0" dirty="0">
                <a:latin typeface="Palatino Linotype" panose="02040502050505030304" pitchFamily="18" charset="0"/>
              </a:rPr>
              <a:t> ...</a:t>
            </a:r>
          </a:p>
          <a:p>
            <a:pPr marL="904875" lvl="2" indent="0">
              <a:lnSpc>
                <a:spcPct val="80000"/>
              </a:lnSpc>
              <a:buNone/>
            </a:pPr>
            <a:r>
              <a:rPr lang="tr-TR" sz="2000" dirty="0">
                <a:latin typeface="Palatino Linotype" panose="02040502050505030304" pitchFamily="18" charset="0"/>
              </a:rPr>
              <a:t> Mal bedeli + belli bir yere kadar navlun ödenmiş </a:t>
            </a:r>
            <a:endParaRPr lang="tr-TR" sz="2000" dirty="0" smtClean="0">
              <a:latin typeface="Palatino Linotype" panose="02040502050505030304" pitchFamily="18" charset="0"/>
            </a:endParaRPr>
          </a:p>
          <a:p>
            <a:pPr marL="904875" lvl="2" indent="0">
              <a:lnSpc>
                <a:spcPct val="80000"/>
              </a:lnSpc>
              <a:buNone/>
            </a:pPr>
            <a:endParaRPr lang="en-GB" sz="2000" dirty="0">
              <a:latin typeface="Palatino Linotype" panose="02040502050505030304" pitchFamily="18" charset="0"/>
            </a:endParaRPr>
          </a:p>
          <a:p>
            <a:pPr lvl="1">
              <a:lnSpc>
                <a:spcPct val="75000"/>
              </a:lnSpc>
              <a:buFont typeface="Wingdings" panose="05000000000000000000" pitchFamily="2" charset="2"/>
              <a:buChar char="ü"/>
            </a:pPr>
            <a:r>
              <a:rPr lang="tr-TR" sz="2000" b="0" dirty="0">
                <a:latin typeface="Palatino Linotype" panose="02040502050505030304" pitchFamily="18" charset="0"/>
              </a:rPr>
              <a:t> </a:t>
            </a:r>
            <a:r>
              <a:rPr lang="en-GB" sz="2000" b="0" dirty="0">
                <a:latin typeface="Palatino Linotype" panose="02040502050505030304" pitchFamily="18" charset="0"/>
              </a:rPr>
              <a:t>CIP: Carriage and Insurance Paid to</a:t>
            </a:r>
            <a:r>
              <a:rPr lang="tr-TR" sz="2000" b="0" dirty="0">
                <a:latin typeface="Palatino Linotype" panose="02040502050505030304" pitchFamily="18" charset="0"/>
              </a:rPr>
              <a:t>...</a:t>
            </a:r>
          </a:p>
          <a:p>
            <a:pPr marL="904875" lvl="2" indent="0">
              <a:lnSpc>
                <a:spcPct val="80000"/>
              </a:lnSpc>
              <a:buNone/>
            </a:pPr>
            <a:r>
              <a:rPr lang="tr-TR" sz="2000" dirty="0">
                <a:latin typeface="Palatino Linotype" panose="02040502050505030304" pitchFamily="18" charset="0"/>
              </a:rPr>
              <a:t> Mal bedeli + belli bir yere kadar navlun ve sigorta   primi </a:t>
            </a:r>
            <a:r>
              <a:rPr lang="tr-TR" sz="2000" dirty="0" smtClean="0">
                <a:latin typeface="Palatino Linotype" panose="02040502050505030304" pitchFamily="18" charset="0"/>
              </a:rPr>
              <a:t>ödenmiş</a:t>
            </a:r>
          </a:p>
          <a:p>
            <a:pPr marL="904875" lvl="2" indent="0">
              <a:lnSpc>
                <a:spcPct val="80000"/>
              </a:lnSpc>
              <a:buNone/>
            </a:pPr>
            <a:endParaRPr lang="en-GB" sz="2000" dirty="0">
              <a:latin typeface="Palatino Linotype" panose="02040502050505030304" pitchFamily="18" charset="0"/>
            </a:endParaRPr>
          </a:p>
          <a:p>
            <a:r>
              <a:rPr lang="tr-TR" dirty="0">
                <a:latin typeface="Palatino Linotype" panose="02040502050505030304" pitchFamily="18" charset="0"/>
              </a:rPr>
              <a:t>(D grubu </a:t>
            </a:r>
            <a:r>
              <a:rPr lang="tr-TR" dirty="0" smtClean="0">
                <a:latin typeface="Palatino Linotype" panose="02040502050505030304" pitchFamily="18" charset="0"/>
              </a:rPr>
              <a:t>da her </a:t>
            </a:r>
            <a:r>
              <a:rPr lang="tr-TR" dirty="0">
                <a:latin typeface="Palatino Linotype" panose="02040502050505030304" pitchFamily="18" charset="0"/>
              </a:rPr>
              <a:t>türlü taşımacılıkta kullanılır)</a:t>
            </a:r>
            <a:endParaRPr lang="tr-TR" dirty="0"/>
          </a:p>
        </p:txBody>
      </p:sp>
    </p:spTree>
    <p:extLst>
      <p:ext uri="{BB962C8B-B14F-4D97-AF65-F5344CB8AC3E}">
        <p14:creationId xmlns:p14="http://schemas.microsoft.com/office/powerpoint/2010/main" val="3672858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de">
  <a:themeElements>
    <a:clrScheme name="">
      <a:dk1>
        <a:srgbClr val="20396D"/>
      </a:dk1>
      <a:lt1>
        <a:srgbClr val="FFFFFF"/>
      </a:lt1>
      <a:dk2>
        <a:srgbClr val="20396D"/>
      </a:dk2>
      <a:lt2>
        <a:srgbClr val="FFFFFF"/>
      </a:lt2>
      <a:accent1>
        <a:srgbClr val="508DCA"/>
      </a:accent1>
      <a:accent2>
        <a:srgbClr val="FFEC9B"/>
      </a:accent2>
      <a:accent3>
        <a:srgbClr val="FFFFFF"/>
      </a:accent3>
      <a:accent4>
        <a:srgbClr val="1A2F5C"/>
      </a:accent4>
      <a:accent5>
        <a:srgbClr val="B3C5E1"/>
      </a:accent5>
      <a:accent6>
        <a:srgbClr val="E7D68C"/>
      </a:accent6>
      <a:hlink>
        <a:srgbClr val="57C78F"/>
      </a:hlink>
      <a:folHlink>
        <a:srgbClr val="FF8B8B"/>
      </a:folHlink>
    </a:clrScheme>
    <a:fontScheme name="V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GB" sz="9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GB" sz="900" b="0" i="0" u="none" strike="noStrike" cap="none" normalizeH="0" baseline="-25000" smtClean="0">
            <a:ln>
              <a:noFill/>
            </a:ln>
            <a:solidFill>
              <a:schemeClr val="tx1"/>
            </a:solidFill>
            <a:effectLst/>
            <a:latin typeface="Arial" charset="0"/>
          </a:defRPr>
        </a:defPPr>
      </a:lstStyle>
    </a:lnDef>
  </a:objectDefaults>
  <a:extraClrSchemeLst>
    <a:extraClrScheme>
      <a:clrScheme name="Vi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i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d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i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Vide 8">
        <a:dk1>
          <a:srgbClr val="000587"/>
        </a:dk1>
        <a:lt1>
          <a:srgbClr val="FFFFFF"/>
        </a:lt1>
        <a:dk2>
          <a:srgbClr val="574AFE"/>
        </a:dk2>
        <a:lt2>
          <a:srgbClr val="9CBACA"/>
        </a:lt2>
        <a:accent1>
          <a:srgbClr val="42B5D1"/>
        </a:accent1>
        <a:accent2>
          <a:srgbClr val="000587"/>
        </a:accent2>
        <a:accent3>
          <a:srgbClr val="FFFFFF"/>
        </a:accent3>
        <a:accent4>
          <a:srgbClr val="000372"/>
        </a:accent4>
        <a:accent5>
          <a:srgbClr val="B0D7E5"/>
        </a:accent5>
        <a:accent6>
          <a:srgbClr val="00047A"/>
        </a:accent6>
        <a:hlink>
          <a:srgbClr val="CCECFF"/>
        </a:hlink>
        <a:folHlink>
          <a:srgbClr val="9F9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èle par défaut">
  <a:themeElements>
    <a:clrScheme name="Modèle par défaut 13">
      <a:dk1>
        <a:srgbClr val="58585A"/>
      </a:dk1>
      <a:lt1>
        <a:srgbClr val="FFFFFF"/>
      </a:lt1>
      <a:dk2>
        <a:srgbClr val="000000"/>
      </a:dk2>
      <a:lt2>
        <a:srgbClr val="808080"/>
      </a:lt2>
      <a:accent1>
        <a:srgbClr val="BBE0E3"/>
      </a:accent1>
      <a:accent2>
        <a:srgbClr val="333399"/>
      </a:accent2>
      <a:accent3>
        <a:srgbClr val="FFFFFF"/>
      </a:accent3>
      <a:accent4>
        <a:srgbClr val="4A4A4C"/>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noProof="1"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noProof="1"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58585A"/>
        </a:dk1>
        <a:lt1>
          <a:srgbClr val="FFFFFF"/>
        </a:lt1>
        <a:dk2>
          <a:srgbClr val="000000"/>
        </a:dk2>
        <a:lt2>
          <a:srgbClr val="808080"/>
        </a:lt2>
        <a:accent1>
          <a:srgbClr val="BBE0E3"/>
        </a:accent1>
        <a:accent2>
          <a:srgbClr val="333399"/>
        </a:accent2>
        <a:accent3>
          <a:srgbClr val="FFFFFF"/>
        </a:accent3>
        <a:accent4>
          <a:srgbClr val="4A4A4C"/>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4">
        <a:dk1>
          <a:srgbClr val="58585A"/>
        </a:dk1>
        <a:lt1>
          <a:srgbClr val="FFFFFF"/>
        </a:lt1>
        <a:dk2>
          <a:srgbClr val="000000"/>
        </a:dk2>
        <a:lt2>
          <a:srgbClr val="808080"/>
        </a:lt2>
        <a:accent1>
          <a:srgbClr val="4BC8DC"/>
        </a:accent1>
        <a:accent2>
          <a:srgbClr val="505A9B"/>
        </a:accent2>
        <a:accent3>
          <a:srgbClr val="FFFFFF"/>
        </a:accent3>
        <a:accent4>
          <a:srgbClr val="4A4A4C"/>
        </a:accent4>
        <a:accent5>
          <a:srgbClr val="B1E0EB"/>
        </a:accent5>
        <a:accent6>
          <a:srgbClr val="48518C"/>
        </a:accent6>
        <a:hlink>
          <a:srgbClr val="00915A"/>
        </a:hlink>
        <a:folHlink>
          <a:srgbClr val="A0C87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CIB Scree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9CC00"/>
      </a:hlink>
      <a:folHlink>
        <a:srgbClr val="99CC00"/>
      </a:folHlink>
    </a:clrScheme>
    <a:fontScheme name="9_CIB Scre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46150" rtl="0" eaLnBrk="1" fontAlgn="base" latinLnBrk="0" hangingPunct="1">
          <a:lnSpc>
            <a:spcPct val="100000"/>
          </a:lnSpc>
          <a:spcBef>
            <a:spcPct val="0"/>
          </a:spcBef>
          <a:spcAft>
            <a:spcPct val="0"/>
          </a:spcAft>
          <a:buClrTx/>
          <a:buSzTx/>
          <a:buFontTx/>
          <a:buNone/>
          <a:tabLst/>
          <a:defRPr kumimoji="0" lang="en-GB" sz="19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9_CIB 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IB Sc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IB Sc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IB Sc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IB Sc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IB Sc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IB Sc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IB Sc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IB Sc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IB Sc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IB Sc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IB Sc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CIB Screen 13">
        <a:dk1>
          <a:srgbClr val="000000"/>
        </a:dk1>
        <a:lt1>
          <a:srgbClr val="FFFFFF"/>
        </a:lt1>
        <a:dk2>
          <a:srgbClr val="000000"/>
        </a:dk2>
        <a:lt2>
          <a:srgbClr val="9B5D49"/>
        </a:lt2>
        <a:accent1>
          <a:srgbClr val="007CB1"/>
        </a:accent1>
        <a:accent2>
          <a:srgbClr val="70C27A"/>
        </a:accent2>
        <a:accent3>
          <a:srgbClr val="FFFFFF"/>
        </a:accent3>
        <a:accent4>
          <a:srgbClr val="000000"/>
        </a:accent4>
        <a:accent5>
          <a:srgbClr val="AABFD5"/>
        </a:accent5>
        <a:accent6>
          <a:srgbClr val="65B06E"/>
        </a:accent6>
        <a:hlink>
          <a:srgbClr val="EE2D26"/>
        </a:hlink>
        <a:folHlink>
          <a:srgbClr val="F08B2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Apex</Template>
  <TotalTime>13463</TotalTime>
  <Pages>1237609</Pages>
  <Words>1919</Words>
  <Application>Microsoft Office PowerPoint</Application>
  <PresentationFormat>On-screen Show (4:3)</PresentationFormat>
  <Paragraphs>478</Paragraphs>
  <Slides>42</Slides>
  <Notes>30</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3</vt:i4>
      </vt:variant>
      <vt:variant>
        <vt:lpstr>Slide Titles</vt:lpstr>
      </vt:variant>
      <vt:variant>
        <vt:i4>42</vt:i4>
      </vt:variant>
    </vt:vector>
  </HeadingPairs>
  <TitlesOfParts>
    <vt:vector size="58" baseType="lpstr">
      <vt:lpstr>ＭＳ Ｐゴシック</vt:lpstr>
      <vt:lpstr>Arial</vt:lpstr>
      <vt:lpstr>Calibri</vt:lpstr>
      <vt:lpstr>Helv</vt:lpstr>
      <vt:lpstr>Helvetica</vt:lpstr>
      <vt:lpstr>Palatino Linotype</vt:lpstr>
      <vt:lpstr>Tahoma</vt:lpstr>
      <vt:lpstr>Times New Roman</vt:lpstr>
      <vt:lpstr>Wingdings</vt:lpstr>
      <vt:lpstr>Vide</vt:lpstr>
      <vt:lpstr>2_Ofis Teması</vt:lpstr>
      <vt:lpstr>Modèle par défaut</vt:lpstr>
      <vt:lpstr>9_CIB Screen</vt:lpstr>
      <vt:lpstr>Document</vt:lpstr>
      <vt:lpstr>Clip</vt:lpstr>
      <vt:lpstr>Photo Editor Photo</vt:lpstr>
      <vt:lpstr>   Temel Dış Ticaret                        24 Nisan 2019 Antalya</vt:lpstr>
      <vt:lpstr>PowerPoint Presentation</vt:lpstr>
      <vt:lpstr>Standart  Hukuk ve Sözleşme Çalışmaları</vt:lpstr>
      <vt:lpstr>Mücbir Sebep halleri</vt:lpstr>
      <vt:lpstr>İfa güçlüğü - Hardship Clause </vt:lpstr>
      <vt:lpstr>Incoterms 2010    (MTO 715 no.lu broşür)</vt:lpstr>
      <vt:lpstr>INCOTERMS, 2 Farklı Tasnif İle Anlatılabilir.  İlk Tasnif, Çıkış Yerine Göre:</vt:lpstr>
      <vt:lpstr>INCOTERMS, 2 Farklı Tasnif İle Anlatılabilir.  2. Tasnif,  Taşıma Şekline göre:</vt:lpstr>
      <vt:lpstr>INCOTERMS, 2 Farklı Tasnif İle Anlatılabilir.  2. Tasnif,  Taşıma Şekline göre (devam)</vt:lpstr>
      <vt:lpstr>Örnek Poliçe (Draft, Kabulden sonra Bill of Exchange)</vt:lpstr>
      <vt:lpstr>Başlıca Taşıma Belgelerinin İşlevleri</vt:lpstr>
      <vt:lpstr>PowerPoint Presentation</vt:lpstr>
      <vt:lpstr>Taşıma belgelerinde nakliyeci şerhi</vt:lpstr>
      <vt:lpstr>SİGORTA</vt:lpstr>
      <vt:lpstr>SİGORTA</vt:lpstr>
      <vt:lpstr> ICC (B) ve (C)  </vt:lpstr>
      <vt:lpstr>Standart klozlar</vt:lpstr>
      <vt:lpstr>Institute Cargo Clauses / Incoterms </vt:lpstr>
      <vt:lpstr>Muafiyetler</vt:lpstr>
      <vt:lpstr>İstisnalar</vt:lpstr>
      <vt:lpstr>Banka İthalat Akreditif Açılışındaki  Standart Sigorta Maddesi</vt:lpstr>
      <vt:lpstr>Çok Kullanılan Ödeme Yöntemleri</vt:lpstr>
      <vt:lpstr>Vesaik Mukabili Tahsil – Documentary Collections</vt:lpstr>
      <vt:lpstr>Akreditif </vt:lpstr>
      <vt:lpstr>ICC Uniform Customs and Practice for  Documentary Credits</vt:lpstr>
      <vt:lpstr>Akreditiflerin Temel  İlkeleri :</vt:lpstr>
      <vt:lpstr>Temel İlkeler II</vt:lpstr>
      <vt:lpstr>Akreditiflerin İşleyiş Döngüsü</vt:lpstr>
      <vt:lpstr>Rezerv konuları  De minimus, Minor, Major discrepancies</vt:lpstr>
      <vt:lpstr>DOCDEX</vt:lpstr>
      <vt:lpstr>Ödeme Yöntemleri</vt:lpstr>
      <vt:lpstr>Özellikli Akreditifler </vt:lpstr>
      <vt:lpstr>Özellikli Akreditifler </vt:lpstr>
      <vt:lpstr>Garantilerde Tâbi Olunan Hukuk konusu</vt:lpstr>
      <vt:lpstr>PowerPoint Presentation</vt:lpstr>
      <vt:lpstr>Başka Garanti Örnekleri</vt:lpstr>
      <vt:lpstr>Dikkat edilmesi gereken potansiyel riskler  </vt:lpstr>
      <vt:lpstr>Potansiyel Riskler...  </vt:lpstr>
      <vt:lpstr>Önemli !</vt:lpstr>
      <vt:lpstr>Amir Pozisyonunda iken ne gibi önlemler alınabilir?</vt:lpstr>
      <vt:lpstr>Lehtar Pozisyonunda Bazı Önlemler</vt:lpstr>
      <vt:lpstr> burak.akter@teb.com.tr </vt:lpstr>
    </vt:vector>
  </TitlesOfParts>
  <Company>BNP Paribas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Print slides title</dc:title>
  <dc:creator>service audiovisuel</dc:creator>
  <cp:lastModifiedBy>BURAK AKTER - Kuresel Ticaret Cozumleri Danismani</cp:lastModifiedBy>
  <cp:revision>964</cp:revision>
  <cp:lastPrinted>2015-10-14T11:46:39Z</cp:lastPrinted>
  <dcterms:created xsi:type="dcterms:W3CDTF">2001-07-05T11:15:30Z</dcterms:created>
  <dcterms:modified xsi:type="dcterms:W3CDTF">2019-04-25T06:20:38Z</dcterms:modified>
</cp:coreProperties>
</file>